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11.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12.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78" r:id="rId2"/>
    <p:sldMasterId id="2147483740" r:id="rId3"/>
    <p:sldMasterId id="2147483750" r:id="rId4"/>
    <p:sldMasterId id="2147483760" r:id="rId5"/>
    <p:sldMasterId id="2147483772" r:id="rId6"/>
  </p:sldMasterIdLst>
  <p:notesMasterIdLst>
    <p:notesMasterId r:id="rId182"/>
  </p:notesMasterIdLst>
  <p:sldIdLst>
    <p:sldId id="517" r:id="rId7"/>
    <p:sldId id="624" r:id="rId8"/>
    <p:sldId id="664" r:id="rId9"/>
    <p:sldId id="665" r:id="rId10"/>
    <p:sldId id="666" r:id="rId11"/>
    <p:sldId id="707" r:id="rId12"/>
    <p:sldId id="668" r:id="rId13"/>
    <p:sldId id="654" r:id="rId14"/>
    <p:sldId id="669" r:id="rId15"/>
    <p:sldId id="670" r:id="rId16"/>
    <p:sldId id="671" r:id="rId17"/>
    <p:sldId id="672" r:id="rId18"/>
    <p:sldId id="673" r:id="rId19"/>
    <p:sldId id="257" r:id="rId20"/>
    <p:sldId id="256" r:id="rId21"/>
    <p:sldId id="258" r:id="rId22"/>
    <p:sldId id="298" r:id="rId23"/>
    <p:sldId id="708" r:id="rId24"/>
    <p:sldId id="259" r:id="rId25"/>
    <p:sldId id="260" r:id="rId26"/>
    <p:sldId id="263" r:id="rId27"/>
    <p:sldId id="264" r:id="rId28"/>
    <p:sldId id="265" r:id="rId29"/>
    <p:sldId id="261" r:id="rId30"/>
    <p:sldId id="262" r:id="rId31"/>
    <p:sldId id="270" r:id="rId32"/>
    <p:sldId id="271" r:id="rId33"/>
    <p:sldId id="272" r:id="rId34"/>
    <p:sldId id="273" r:id="rId35"/>
    <p:sldId id="274" r:id="rId36"/>
    <p:sldId id="275" r:id="rId37"/>
    <p:sldId id="278" r:id="rId38"/>
    <p:sldId id="613" r:id="rId39"/>
    <p:sldId id="269" r:id="rId40"/>
    <p:sldId id="267" r:id="rId41"/>
    <p:sldId id="268" r:id="rId42"/>
    <p:sldId id="293" r:id="rId43"/>
    <p:sldId id="287"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8" r:id="rId71"/>
    <p:sldId id="329" r:id="rId72"/>
    <p:sldId id="330" r:id="rId73"/>
    <p:sldId id="331" r:id="rId74"/>
    <p:sldId id="332" r:id="rId75"/>
    <p:sldId id="645" r:id="rId76"/>
    <p:sldId id="646" r:id="rId77"/>
    <p:sldId id="636" r:id="rId78"/>
    <p:sldId id="644" r:id="rId79"/>
    <p:sldId id="637" r:id="rId80"/>
    <p:sldId id="638" r:id="rId81"/>
    <p:sldId id="336" r:id="rId82"/>
    <p:sldId id="337" r:id="rId83"/>
    <p:sldId id="338" r:id="rId84"/>
    <p:sldId id="339" r:id="rId85"/>
    <p:sldId id="340" r:id="rId86"/>
    <p:sldId id="622" r:id="rId87"/>
    <p:sldId id="342" r:id="rId88"/>
    <p:sldId id="614" r:id="rId89"/>
    <p:sldId id="431" r:id="rId90"/>
    <p:sldId id="345" r:id="rId91"/>
    <p:sldId id="432" r:id="rId92"/>
    <p:sldId id="434" r:id="rId93"/>
    <p:sldId id="435" r:id="rId94"/>
    <p:sldId id="436" r:id="rId95"/>
    <p:sldId id="437" r:id="rId96"/>
    <p:sldId id="438" r:id="rId97"/>
    <p:sldId id="439" r:id="rId98"/>
    <p:sldId id="440" r:id="rId99"/>
    <p:sldId id="441" r:id="rId100"/>
    <p:sldId id="442" r:id="rId101"/>
    <p:sldId id="611" r:id="rId102"/>
    <p:sldId id="444" r:id="rId103"/>
    <p:sldId id="445" r:id="rId104"/>
    <p:sldId id="446" r:id="rId105"/>
    <p:sldId id="447" r:id="rId106"/>
    <p:sldId id="448" r:id="rId107"/>
    <p:sldId id="449" r:id="rId108"/>
    <p:sldId id="450" r:id="rId109"/>
    <p:sldId id="451" r:id="rId110"/>
    <p:sldId id="457" r:id="rId111"/>
    <p:sldId id="458" r:id="rId112"/>
    <p:sldId id="459" r:id="rId113"/>
    <p:sldId id="460" r:id="rId114"/>
    <p:sldId id="461" r:id="rId115"/>
    <p:sldId id="463" r:id="rId116"/>
    <p:sldId id="464" r:id="rId117"/>
    <p:sldId id="466" r:id="rId118"/>
    <p:sldId id="465" r:id="rId119"/>
    <p:sldId id="467" r:id="rId120"/>
    <p:sldId id="468" r:id="rId121"/>
    <p:sldId id="469" r:id="rId122"/>
    <p:sldId id="470" r:id="rId123"/>
    <p:sldId id="471" r:id="rId124"/>
    <p:sldId id="472" r:id="rId125"/>
    <p:sldId id="473" r:id="rId126"/>
    <p:sldId id="474" r:id="rId127"/>
    <p:sldId id="475" r:id="rId128"/>
    <p:sldId id="476" r:id="rId129"/>
    <p:sldId id="477" r:id="rId130"/>
    <p:sldId id="478" r:id="rId131"/>
    <p:sldId id="610" r:id="rId132"/>
    <p:sldId id="716" r:id="rId133"/>
    <p:sldId id="717" r:id="rId134"/>
    <p:sldId id="718" r:id="rId135"/>
    <p:sldId id="719" r:id="rId136"/>
    <p:sldId id="484" r:id="rId137"/>
    <p:sldId id="485" r:id="rId138"/>
    <p:sldId id="675" r:id="rId139"/>
    <p:sldId id="676" r:id="rId140"/>
    <p:sldId id="677" r:id="rId141"/>
    <p:sldId id="678" r:id="rId142"/>
    <p:sldId id="679" r:id="rId143"/>
    <p:sldId id="680" r:id="rId144"/>
    <p:sldId id="681" r:id="rId145"/>
    <p:sldId id="682" r:id="rId146"/>
    <p:sldId id="683" r:id="rId147"/>
    <p:sldId id="684" r:id="rId148"/>
    <p:sldId id="685" r:id="rId149"/>
    <p:sldId id="686" r:id="rId150"/>
    <p:sldId id="687" r:id="rId151"/>
    <p:sldId id="688" r:id="rId152"/>
    <p:sldId id="689" r:id="rId153"/>
    <p:sldId id="690" r:id="rId154"/>
    <p:sldId id="691" r:id="rId155"/>
    <p:sldId id="692" r:id="rId156"/>
    <p:sldId id="693" r:id="rId157"/>
    <p:sldId id="694" r:id="rId158"/>
    <p:sldId id="695" r:id="rId159"/>
    <p:sldId id="696" r:id="rId160"/>
    <p:sldId id="697" r:id="rId161"/>
    <p:sldId id="698" r:id="rId162"/>
    <p:sldId id="699" r:id="rId163"/>
    <p:sldId id="700" r:id="rId164"/>
    <p:sldId id="701" r:id="rId165"/>
    <p:sldId id="702" r:id="rId166"/>
    <p:sldId id="703" r:id="rId167"/>
    <p:sldId id="704" r:id="rId168"/>
    <p:sldId id="705" r:id="rId169"/>
    <p:sldId id="706" r:id="rId170"/>
    <p:sldId id="615" r:id="rId171"/>
    <p:sldId id="709" r:id="rId172"/>
    <p:sldId id="710" r:id="rId173"/>
    <p:sldId id="711" r:id="rId174"/>
    <p:sldId id="712" r:id="rId175"/>
    <p:sldId id="713" r:id="rId176"/>
    <p:sldId id="721" r:id="rId177"/>
    <p:sldId id="722" r:id="rId178"/>
    <p:sldId id="723" r:id="rId179"/>
    <p:sldId id="726" r:id="rId180"/>
    <p:sldId id="714" r:id="rId1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65D"/>
    <a:srgbClr val="01A7C3"/>
    <a:srgbClr val="018095"/>
    <a:srgbClr val="01AECB"/>
    <a:srgbClr val="2E1700"/>
    <a:srgbClr val="221100"/>
    <a:srgbClr val="432201"/>
    <a:srgbClr val="5F3716"/>
    <a:srgbClr val="DB9963"/>
    <a:srgbClr val="CB76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10" autoAdjust="0"/>
    <p:restoredTop sz="94660"/>
  </p:normalViewPr>
  <p:slideViewPr>
    <p:cSldViewPr snapToGrid="0">
      <p:cViewPr varScale="1">
        <p:scale>
          <a:sx n="55" d="100"/>
          <a:sy n="55" d="100"/>
        </p:scale>
        <p:origin x="974" y="45"/>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notesMaster" Target="notesMasters/notesMaster1.xml"/><Relationship Id="rId6" Type="http://schemas.openxmlformats.org/officeDocument/2006/relationships/slideMaster" Target="slideMasters/slideMaster6.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slide" Target="slides/slide166.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183"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80" Type="http://schemas.openxmlformats.org/officeDocument/2006/relationships/slide" Target="slides/slide174.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tableStyles" Target="tableStyles.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 Type="http://schemas.openxmlformats.org/officeDocument/2006/relationships/slideMaster" Target="slideMasters/slideMaster1.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s>
</file>

<file path=ppt/charts/_rels/chart1.xml.rels><?xml version="1.0" encoding="UTF-8" standalone="yes"?>
<Relationships xmlns="http://schemas.openxmlformats.org/package/2006/relationships"><Relationship Id="rId1" Type="http://schemas.openxmlformats.org/officeDocument/2006/relationships/oleObject" Target="Mac%20HD:Users:zrzoor_big2040:Documents:School:Graduate%20Courses-Eng.%20Mng.:Winter%202014:MBA6262-Entrepreneurship:Interview%20results%20combined:Survey%20response%20combined%20-%20adults.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Mac%20HD:Users:zrzoor_big2040:Documents:School:Graduate%20Courses-Eng.%20Mng.:Winter%202014:MBA6262-Entrepreneurship:Interview%20results%20combined:Survey%20response%20combined%20-%20adults.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Mac%20HD:Users:zrzoor_big2040:Documents:School:Graduate%20Courses-Eng.%20Mng.:Winter%202014:MBA6262-Entrepreneurship:Interview%20results%20combined:Survey%20response%20combined%20-%20adul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20HD:Users:zrzoor_big2040:Documents:School:Graduate%20Courses-Eng.%20Mng.:Winter%202014:MBA6262-Entrepreneurship:Interview%20results%20combined:Survey%20response%20combined%20-%20adul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E:\University%20Courses\Second%20Semester\2-MBA%206262%20Hi%20Tech%20Enterprenuership\Project\Survey%20response%20-%20with%20char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20HD:Users:zrzoor_big2040:Documents:School:Graduate%20Courses-Eng.%20Mng.:Winter%202014:MBA6262-Entrepreneurship:Interview%20results%20combined:Survey%20response%20combined%20-%20adult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E:\University%20Courses\Second%20Semester\2-MBA%206262%20Hi%20Tech%20Enterprenuership\Project\Survey%20response%20-%20with%20chart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20HD:Users:zrzoor_big2040:Documents:School:Graduate%20Courses-Eng.%20Mng.:Winter%202014:MBA6262-Entrepreneurship:Interview%20results%20combined:Survey%20response%20combined%20-%20adult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E:\University%20Courses\Second%20Semester\2-MBA%206262%20Hi%20Tech%20Enterprenuership\Project\Survey%20response%20-%20with%20chart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c%20HD:Users:zrzoor_big2040:Documents:School:Graduate%20Courses-Eng.%20Mng.:Winter%202014:MBA6262-Entrepreneurship:Interview%20results%20combined:Survey%20response%20combined%20-%20adult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E:\University%20Courses\Second%20Semester\2-MBA%206262%20Hi%20Tech%20Enterprenuership\Project\Survey%20response%20-%20with%20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1"/>
    </mc:Choice>
    <mc:Fallback>
      <c:style val="21"/>
    </mc:Fallback>
  </mc:AlternateContent>
  <c:chart>
    <c:title>
      <c:tx>
        <c:rich>
          <a:bodyPr/>
          <a:lstStyle/>
          <a:p>
            <a:pPr>
              <a:defRPr/>
            </a:pPr>
            <a:r>
              <a:rPr lang="en-US"/>
              <a:t>Current methods of sharing personal data (age: 25+)</a:t>
            </a:r>
          </a:p>
        </c:rich>
      </c:tx>
      <c:layout/>
      <c:overlay val="0"/>
    </c:title>
    <c:autoTitleDeleted val="0"/>
    <c:plotArea>
      <c:layout/>
      <c:barChart>
        <c:barDir val="col"/>
        <c:grouping val="clustered"/>
        <c:varyColors val="0"/>
        <c:ser>
          <c:idx val="0"/>
          <c:order val="0"/>
          <c:spPr>
            <a:solidFill>
              <a:schemeClr val="accent1"/>
            </a:solidFill>
          </c:spPr>
          <c:invertIfNegative val="0"/>
          <c:cat>
            <c:strRef>
              <c:f>Sheet1!$E$4:$H$4</c:f>
              <c:strCache>
                <c:ptCount val="4"/>
                <c:pt idx="0">
                  <c:v>Social Media</c:v>
                </c:pt>
                <c:pt idx="1">
                  <c:v>Instant Messaging</c:v>
                </c:pt>
                <c:pt idx="2">
                  <c:v>Traditional Messaging</c:v>
                </c:pt>
                <c:pt idx="3">
                  <c:v>Paper Prints</c:v>
                </c:pt>
              </c:strCache>
            </c:strRef>
          </c:cat>
          <c:val>
            <c:numRef>
              <c:f>Sheet1!$E$17:$H$17</c:f>
              <c:numCache>
                <c:formatCode>General</c:formatCode>
                <c:ptCount val="4"/>
                <c:pt idx="0">
                  <c:v>68</c:v>
                </c:pt>
                <c:pt idx="1">
                  <c:v>56</c:v>
                </c:pt>
                <c:pt idx="2">
                  <c:v>3</c:v>
                </c:pt>
                <c:pt idx="3">
                  <c:v>3</c:v>
                </c:pt>
              </c:numCache>
            </c:numRef>
          </c:val>
          <c:extLst>
            <c:ext xmlns:c16="http://schemas.microsoft.com/office/drawing/2014/chart" uri="{C3380CC4-5D6E-409C-BE32-E72D297353CC}">
              <c16:uniqueId val="{00000000-59F5-4654-A13D-017E48F04AA8}"/>
            </c:ext>
          </c:extLst>
        </c:ser>
        <c:dLbls>
          <c:showLegendKey val="0"/>
          <c:showVal val="0"/>
          <c:showCatName val="0"/>
          <c:showSerName val="0"/>
          <c:showPercent val="0"/>
          <c:showBubbleSize val="0"/>
        </c:dLbls>
        <c:gapWidth val="150"/>
        <c:axId val="207241984"/>
        <c:axId val="207243520"/>
      </c:barChart>
      <c:catAx>
        <c:axId val="207241984"/>
        <c:scaling>
          <c:orientation val="minMax"/>
        </c:scaling>
        <c:delete val="0"/>
        <c:axPos val="b"/>
        <c:numFmt formatCode="General" sourceLinked="0"/>
        <c:majorTickMark val="none"/>
        <c:minorTickMark val="none"/>
        <c:tickLblPos val="nextTo"/>
        <c:crossAx val="207243520"/>
        <c:crosses val="autoZero"/>
        <c:auto val="1"/>
        <c:lblAlgn val="ctr"/>
        <c:lblOffset val="100"/>
        <c:noMultiLvlLbl val="0"/>
      </c:catAx>
      <c:valAx>
        <c:axId val="207243520"/>
        <c:scaling>
          <c:orientation val="minMax"/>
        </c:scaling>
        <c:delete val="0"/>
        <c:axPos val="l"/>
        <c:majorGridlines/>
        <c:numFmt formatCode="General" sourceLinked="1"/>
        <c:majorTickMark val="none"/>
        <c:minorTickMark val="none"/>
        <c:tickLblPos val="nextTo"/>
        <c:crossAx val="207241984"/>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000"/>
            </a:pPr>
            <a:r>
              <a:rPr lang="en-US" sz="2000" dirty="0" smtClean="0"/>
              <a:t>Peekpic website</a:t>
            </a:r>
            <a:endParaRPr lang="en-US" sz="2000" dirty="0"/>
          </a:p>
        </c:rich>
      </c:tx>
      <c:layout>
        <c:manualLayout>
          <c:xMode val="edge"/>
          <c:yMode val="edge"/>
          <c:x val="0.12717563429571299"/>
          <c:y val="0.21450319333887799"/>
        </c:manualLayout>
      </c:layout>
      <c:overlay val="0"/>
    </c:title>
    <c:autoTitleDeleted val="0"/>
    <c:plotArea>
      <c:layout/>
      <c:pieChart>
        <c:varyColors val="1"/>
        <c:ser>
          <c:idx val="0"/>
          <c:order val="0"/>
          <c:dLbls>
            <c:spPr>
              <a:noFill/>
              <a:ln>
                <a:noFill/>
              </a:ln>
              <a:effectLst/>
            </c:spPr>
            <c:txPr>
              <a:bodyPr/>
              <a:lstStyle/>
              <a:p>
                <a:pPr>
                  <a:defRPr sz="2000"/>
                </a:pPr>
                <a:endParaRPr lang="en-US"/>
              </a:p>
            </c:tx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Sheet1!$D$20:$E$20</c:f>
              <c:strCache>
                <c:ptCount val="2"/>
                <c:pt idx="0">
                  <c:v>Registered email</c:v>
                </c:pt>
                <c:pt idx="1">
                  <c:v>Did not register email</c:v>
                </c:pt>
              </c:strCache>
            </c:strRef>
          </c:cat>
          <c:val>
            <c:numRef>
              <c:f>Sheet1!$D$21:$E$21</c:f>
              <c:numCache>
                <c:formatCode>General</c:formatCode>
                <c:ptCount val="2"/>
                <c:pt idx="0">
                  <c:v>42</c:v>
                </c:pt>
                <c:pt idx="1">
                  <c:v>241</c:v>
                </c:pt>
              </c:numCache>
            </c:numRef>
          </c:val>
          <c:extLst>
            <c:ext xmlns:c16="http://schemas.microsoft.com/office/drawing/2014/chart" uri="{C3380CC4-5D6E-409C-BE32-E72D297353CC}">
              <c16:uniqueId val="{00000000-9D5F-45A7-9459-443A6AB9CC7D}"/>
            </c:ext>
          </c:extLst>
        </c:ser>
        <c:dLbls>
          <c:showLegendKey val="0"/>
          <c:showVal val="0"/>
          <c:showCatName val="0"/>
          <c:showSerName val="0"/>
          <c:showPercent val="1"/>
          <c:showBubbleSize val="0"/>
          <c:showLeaderLines val="1"/>
        </c:dLbls>
        <c:firstSliceAng val="0"/>
      </c:pieChart>
    </c:plotArea>
    <c:legend>
      <c:legendPos val="r"/>
      <c:layout/>
      <c:overlay val="0"/>
      <c:txPr>
        <a:bodyPr/>
        <a:lstStyle/>
        <a:p>
          <a:pPr>
            <a:defRPr sz="2000"/>
          </a:pPr>
          <a:endParaRPr lang="en-US"/>
        </a:p>
      </c:txPr>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000"/>
            </a:pPr>
            <a:r>
              <a:rPr lang="en-US" sz="2000" dirty="0" smtClean="0"/>
              <a:t>Peekpic Facebook</a:t>
            </a:r>
            <a:r>
              <a:rPr lang="en-US" sz="2000" baseline="0" dirty="0" smtClean="0"/>
              <a:t> </a:t>
            </a:r>
            <a:r>
              <a:rPr lang="en-US" sz="2000" baseline="0" dirty="0"/>
              <a:t>page</a:t>
            </a:r>
            <a:endParaRPr lang="en-US" sz="2000" dirty="0"/>
          </a:p>
        </c:rich>
      </c:tx>
      <c:layout>
        <c:manualLayout>
          <c:xMode val="edge"/>
          <c:yMode val="edge"/>
          <c:x val="0.148238626421697"/>
          <c:y val="0.132276969225642"/>
        </c:manualLayout>
      </c:layout>
      <c:overlay val="0"/>
    </c:title>
    <c:autoTitleDeleted val="0"/>
    <c:plotArea>
      <c:layout/>
      <c:pieChart>
        <c:varyColors val="1"/>
        <c:ser>
          <c:idx val="0"/>
          <c:order val="0"/>
          <c:dLbls>
            <c:spPr>
              <a:noFill/>
              <a:ln>
                <a:noFill/>
              </a:ln>
              <a:effectLst/>
            </c:spPr>
            <c:txPr>
              <a:bodyPr/>
              <a:lstStyle/>
              <a:p>
                <a:pPr>
                  <a:defRPr sz="2000"/>
                </a:pPr>
                <a:endParaRPr lang="en-US"/>
              </a:p>
            </c:tx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Sheet1!$D$23:$E$23</c:f>
              <c:strCache>
                <c:ptCount val="2"/>
                <c:pt idx="0">
                  <c:v>page likes</c:v>
                </c:pt>
                <c:pt idx="1">
                  <c:v>page views only</c:v>
                </c:pt>
              </c:strCache>
            </c:strRef>
          </c:cat>
          <c:val>
            <c:numRef>
              <c:f>Sheet1!$D$24:$E$24</c:f>
              <c:numCache>
                <c:formatCode>General</c:formatCode>
                <c:ptCount val="2"/>
                <c:pt idx="0">
                  <c:v>58</c:v>
                </c:pt>
                <c:pt idx="1">
                  <c:v>161</c:v>
                </c:pt>
              </c:numCache>
            </c:numRef>
          </c:val>
          <c:extLst>
            <c:ext xmlns:c16="http://schemas.microsoft.com/office/drawing/2014/chart" uri="{C3380CC4-5D6E-409C-BE32-E72D297353CC}">
              <c16:uniqueId val="{00000000-AD08-4C9B-949F-E0E30EC8797F}"/>
            </c:ext>
          </c:extLst>
        </c:ser>
        <c:dLbls>
          <c:showLegendKey val="0"/>
          <c:showVal val="0"/>
          <c:showCatName val="0"/>
          <c:showSerName val="0"/>
          <c:showPercent val="1"/>
          <c:showBubbleSize val="0"/>
          <c:showLeaderLines val="1"/>
        </c:dLbls>
        <c:firstSliceAng val="0"/>
      </c:pieChart>
    </c:plotArea>
    <c:legend>
      <c:legendPos val="r"/>
      <c:layout/>
      <c:overlay val="0"/>
      <c:txPr>
        <a:bodyPr/>
        <a:lstStyle/>
        <a:p>
          <a:pPr rtl="0">
            <a:defRPr sz="20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600"/>
            </a:pPr>
            <a:r>
              <a:rPr lang="en-US" sz="1600" dirty="0"/>
              <a:t>Reasons for using current platforms </a:t>
            </a:r>
          </a:p>
          <a:p>
            <a:pPr>
              <a:defRPr sz="1600"/>
            </a:pPr>
            <a:r>
              <a:rPr lang="en-US" sz="1600" dirty="0"/>
              <a:t>(age: 25+)</a:t>
            </a:r>
          </a:p>
        </c:rich>
      </c:tx>
      <c:layout/>
      <c:overlay val="0"/>
    </c:title>
    <c:autoTitleDeleted val="0"/>
    <c:plotArea>
      <c:layout/>
      <c:pieChart>
        <c:varyColors val="1"/>
        <c:ser>
          <c:idx val="0"/>
          <c:order val="0"/>
          <c:dPt>
            <c:idx val="0"/>
            <c:bubble3D val="0"/>
            <c:spPr>
              <a:solidFill>
                <a:schemeClr val="accent1"/>
              </a:solidFill>
            </c:spPr>
            <c:extLst>
              <c:ext xmlns:c16="http://schemas.microsoft.com/office/drawing/2014/chart" uri="{C3380CC4-5D6E-409C-BE32-E72D297353CC}">
                <c16:uniqueId val="{00000001-A771-47EE-9796-32C685ED483E}"/>
              </c:ext>
            </c:extLst>
          </c:dPt>
          <c:dPt>
            <c:idx val="2"/>
            <c:bubble3D val="0"/>
            <c:spPr>
              <a:solidFill>
                <a:srgbClr val="FF0000"/>
              </a:solidFill>
            </c:spPr>
            <c:extLst>
              <c:ext xmlns:c16="http://schemas.microsoft.com/office/drawing/2014/chart" uri="{C3380CC4-5D6E-409C-BE32-E72D297353CC}">
                <c16:uniqueId val="{00000003-A771-47EE-9796-32C685ED483E}"/>
              </c:ext>
            </c:extLst>
          </c:dPt>
          <c:dLbls>
            <c:spPr>
              <a:noFill/>
              <a:ln>
                <a:noFill/>
              </a:ln>
              <a:effectLst/>
            </c:spPr>
            <c:txPr>
              <a:bodyPr/>
              <a:lstStyle/>
              <a:p>
                <a:pPr>
                  <a:defRPr sz="1800"/>
                </a:pPr>
                <a:endParaRPr lang="en-US"/>
              </a:p>
            </c:tx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Sheet1!$I$4:$K$4</c:f>
              <c:strCache>
                <c:ptCount val="3"/>
                <c:pt idx="0">
                  <c:v>Convinience</c:v>
                </c:pt>
                <c:pt idx="1">
                  <c:v>Friends</c:v>
                </c:pt>
                <c:pt idx="2">
                  <c:v>Privacy</c:v>
                </c:pt>
              </c:strCache>
            </c:strRef>
          </c:cat>
          <c:val>
            <c:numRef>
              <c:f>Sheet1!$I$17:$K$17</c:f>
              <c:numCache>
                <c:formatCode>General</c:formatCode>
                <c:ptCount val="3"/>
                <c:pt idx="0">
                  <c:v>78</c:v>
                </c:pt>
                <c:pt idx="1">
                  <c:v>37</c:v>
                </c:pt>
                <c:pt idx="2">
                  <c:v>4</c:v>
                </c:pt>
              </c:numCache>
            </c:numRef>
          </c:val>
          <c:extLst>
            <c:ext xmlns:c16="http://schemas.microsoft.com/office/drawing/2014/chart" uri="{C3380CC4-5D6E-409C-BE32-E72D297353CC}">
              <c16:uniqueId val="{00000004-A771-47EE-9796-32C685ED483E}"/>
            </c:ext>
          </c:extLst>
        </c:ser>
        <c:dLbls>
          <c:showLegendKey val="0"/>
          <c:showVal val="0"/>
          <c:showCatName val="0"/>
          <c:showSerName val="0"/>
          <c:showPercent val="1"/>
          <c:showBubbleSize val="0"/>
          <c:showLeaderLines val="1"/>
        </c:dLbls>
        <c:firstSliceAng val="0"/>
      </c:pieChart>
    </c:plotArea>
    <c:legend>
      <c:legendPos val="r"/>
      <c:layout/>
      <c:overlay val="0"/>
      <c:txPr>
        <a:bodyPr/>
        <a:lstStyle/>
        <a:p>
          <a:pPr rtl="0">
            <a:defRPr sz="16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600"/>
            </a:pPr>
            <a:r>
              <a:rPr lang="en-US" sz="1600" dirty="0"/>
              <a:t>Reasons for using current</a:t>
            </a:r>
            <a:r>
              <a:rPr lang="en-US" sz="1600" baseline="0" dirty="0"/>
              <a:t> </a:t>
            </a:r>
            <a:r>
              <a:rPr lang="en-US" sz="1600" baseline="0" dirty="0" smtClean="0"/>
              <a:t>platforms (age:16-24)</a:t>
            </a:r>
            <a:endParaRPr lang="en-US" sz="1600" dirty="0"/>
          </a:p>
        </c:rich>
      </c:tx>
      <c:layout>
        <c:manualLayout>
          <c:xMode val="edge"/>
          <c:yMode val="edge"/>
          <c:x val="7.5708831850564096E-2"/>
          <c:y val="1.6666666666666701E-2"/>
        </c:manualLayout>
      </c:layout>
      <c:overlay val="0"/>
    </c:title>
    <c:autoTitleDeleted val="0"/>
    <c:plotArea>
      <c:layout/>
      <c:pieChart>
        <c:varyColors val="1"/>
        <c:ser>
          <c:idx val="0"/>
          <c:order val="0"/>
          <c:dPt>
            <c:idx val="0"/>
            <c:bubble3D val="0"/>
            <c:spPr>
              <a:solidFill>
                <a:schemeClr val="accent1"/>
              </a:solidFill>
            </c:spPr>
            <c:extLst>
              <c:ext xmlns:c16="http://schemas.microsoft.com/office/drawing/2014/chart" uri="{C3380CC4-5D6E-409C-BE32-E72D297353CC}">
                <c16:uniqueId val="{00000001-F60D-4EC9-8F61-95F2FF7452FC}"/>
              </c:ext>
            </c:extLst>
          </c:dPt>
          <c:dLbls>
            <c:spPr>
              <a:noFill/>
              <a:ln>
                <a:noFill/>
              </a:ln>
              <a:effectLst/>
            </c:spPr>
            <c:txPr>
              <a:bodyPr/>
              <a:lstStyle/>
              <a:p>
                <a:pPr>
                  <a:defRPr sz="1800"/>
                </a:pPr>
                <a:endParaRPr lang="en-US"/>
              </a:p>
            </c:tx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Sheet1!$H$4:$I$4</c:f>
              <c:strCache>
                <c:ptCount val="2"/>
                <c:pt idx="0">
                  <c:v>Convinience</c:v>
                </c:pt>
                <c:pt idx="1">
                  <c:v>Friends</c:v>
                </c:pt>
              </c:strCache>
            </c:strRef>
          </c:cat>
          <c:val>
            <c:numRef>
              <c:f>Sheet1!$H$17:$I$17</c:f>
              <c:numCache>
                <c:formatCode>General</c:formatCode>
                <c:ptCount val="2"/>
                <c:pt idx="0">
                  <c:v>128</c:v>
                </c:pt>
                <c:pt idx="1">
                  <c:v>65</c:v>
                </c:pt>
              </c:numCache>
            </c:numRef>
          </c:val>
          <c:extLst>
            <c:ext xmlns:c16="http://schemas.microsoft.com/office/drawing/2014/chart" uri="{C3380CC4-5D6E-409C-BE32-E72D297353CC}">
              <c16:uniqueId val="{00000002-F60D-4EC9-8F61-95F2FF7452FC}"/>
            </c:ext>
          </c:extLst>
        </c:ser>
        <c:dLbls>
          <c:showLegendKey val="0"/>
          <c:showVal val="0"/>
          <c:showCatName val="0"/>
          <c:showSerName val="0"/>
          <c:showPercent val="1"/>
          <c:showBubbleSize val="0"/>
          <c:showLeaderLines val="1"/>
        </c:dLbls>
        <c:firstSliceAng val="0"/>
      </c:pieChart>
    </c:plotArea>
    <c:legend>
      <c:legendPos val="r"/>
      <c:legendEntry>
        <c:idx val="1"/>
        <c:txPr>
          <a:bodyPr/>
          <a:lstStyle/>
          <a:p>
            <a:pPr rtl="0">
              <a:defRPr sz="1600" baseline="0"/>
            </a:pPr>
            <a:endParaRPr lang="en-US"/>
          </a:p>
        </c:txPr>
      </c:legendEntry>
      <c:layout>
        <c:manualLayout>
          <c:xMode val="edge"/>
          <c:yMode val="edge"/>
          <c:x val="0.66369269155278998"/>
          <c:y val="0.41051881014873098"/>
          <c:w val="0.31249791689812201"/>
          <c:h val="0.31909157084397999"/>
        </c:manualLayout>
      </c:layout>
      <c:overlay val="0"/>
      <c:txPr>
        <a:bodyPr/>
        <a:lstStyle/>
        <a:p>
          <a:pPr rtl="0">
            <a:defRPr sz="16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Invasion of privacy </a:t>
            </a:r>
          </a:p>
          <a:p>
            <a:pPr>
              <a:defRPr/>
            </a:pPr>
            <a:r>
              <a:rPr lang="en-US"/>
              <a:t>(age: 25+)</a:t>
            </a:r>
          </a:p>
        </c:rich>
      </c:tx>
      <c:layout/>
      <c:overlay val="0"/>
    </c:title>
    <c:autoTitleDeleted val="0"/>
    <c:plotArea>
      <c:layout/>
      <c:pieChart>
        <c:varyColors val="1"/>
        <c:ser>
          <c:idx val="0"/>
          <c:order val="0"/>
          <c:dLbls>
            <c:spPr>
              <a:noFill/>
              <a:ln>
                <a:noFill/>
              </a:ln>
              <a:effectLst/>
            </c:spPr>
            <c:txPr>
              <a:bodyPr/>
              <a:lstStyle/>
              <a:p>
                <a:pPr>
                  <a:defRPr sz="2000"/>
                </a:pPr>
                <a:endParaRPr lang="en-US"/>
              </a:p>
            </c:tx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Sheet1!$L$4:$M$4</c:f>
              <c:strCache>
                <c:ptCount val="2"/>
                <c:pt idx="0">
                  <c:v>Bothers me</c:v>
                </c:pt>
                <c:pt idx="1">
                  <c:v>Does not bother me</c:v>
                </c:pt>
              </c:strCache>
            </c:strRef>
          </c:cat>
          <c:val>
            <c:numRef>
              <c:f>Sheet1!$L$17:$M$17</c:f>
              <c:numCache>
                <c:formatCode>General</c:formatCode>
                <c:ptCount val="2"/>
                <c:pt idx="0">
                  <c:v>86</c:v>
                </c:pt>
                <c:pt idx="1">
                  <c:v>17</c:v>
                </c:pt>
              </c:numCache>
            </c:numRef>
          </c:val>
          <c:extLst>
            <c:ext xmlns:c16="http://schemas.microsoft.com/office/drawing/2014/chart" uri="{C3380CC4-5D6E-409C-BE32-E72D297353CC}">
              <c16:uniqueId val="{00000000-CAB6-47C7-933B-260046291186}"/>
            </c:ext>
          </c:extLst>
        </c:ser>
        <c:dLbls>
          <c:showLegendKey val="0"/>
          <c:showVal val="0"/>
          <c:showCatName val="0"/>
          <c:showSerName val="0"/>
          <c:showPercent val="1"/>
          <c:showBubbleSize val="0"/>
          <c:showLeaderLines val="1"/>
        </c:dLbls>
        <c:firstSliceAng val="0"/>
      </c:pieChart>
    </c:plotArea>
    <c:legend>
      <c:legendPos val="r"/>
      <c:layout/>
      <c:overlay val="0"/>
      <c:txPr>
        <a:bodyPr/>
        <a:lstStyle/>
        <a:p>
          <a:pPr rtl="0">
            <a:defRPr sz="1800"/>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Invasion of </a:t>
            </a:r>
            <a:r>
              <a:rPr lang="en-US" dirty="0" smtClean="0"/>
              <a:t>privacy </a:t>
            </a:r>
          </a:p>
          <a:p>
            <a:pPr>
              <a:defRPr/>
            </a:pPr>
            <a:r>
              <a:rPr lang="en-US" dirty="0" smtClean="0"/>
              <a:t>(age: 16-24)</a:t>
            </a:r>
            <a:endParaRPr lang="en-US" dirty="0"/>
          </a:p>
        </c:rich>
      </c:tx>
      <c:layout>
        <c:manualLayout>
          <c:xMode val="edge"/>
          <c:yMode val="edge"/>
          <c:x val="0.17482976599756"/>
          <c:y val="2.0348837209302299E-2"/>
        </c:manualLayout>
      </c:layout>
      <c:overlay val="0"/>
    </c:title>
    <c:autoTitleDeleted val="0"/>
    <c:plotArea>
      <c:layout/>
      <c:pieChart>
        <c:varyColors val="1"/>
        <c:ser>
          <c:idx val="0"/>
          <c:order val="0"/>
          <c:dPt>
            <c:idx val="0"/>
            <c:bubble3D val="0"/>
            <c:spPr>
              <a:solidFill>
                <a:schemeClr val="accent1"/>
              </a:solidFill>
            </c:spPr>
            <c:extLst>
              <c:ext xmlns:c16="http://schemas.microsoft.com/office/drawing/2014/chart" uri="{C3380CC4-5D6E-409C-BE32-E72D297353CC}">
                <c16:uniqueId val="{00000001-1CB5-4D16-ABBA-10A9F1FFBC98}"/>
              </c:ext>
            </c:extLst>
          </c:dPt>
          <c:dLbls>
            <c:spPr>
              <a:noFill/>
              <a:ln>
                <a:noFill/>
              </a:ln>
              <a:effectLst/>
            </c:spPr>
            <c:txPr>
              <a:bodyPr/>
              <a:lstStyle/>
              <a:p>
                <a:pPr>
                  <a:defRPr sz="2000"/>
                </a:pPr>
                <a:endParaRPr lang="en-US"/>
              </a:p>
            </c:tx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Sheet1!$M$4:$N$4</c:f>
              <c:strCache>
                <c:ptCount val="2"/>
                <c:pt idx="0">
                  <c:v>Bothers me</c:v>
                </c:pt>
                <c:pt idx="1">
                  <c:v>Does not bother me</c:v>
                </c:pt>
              </c:strCache>
            </c:strRef>
          </c:cat>
          <c:val>
            <c:numRef>
              <c:f>Sheet1!$M$17:$N$17</c:f>
              <c:numCache>
                <c:formatCode>General</c:formatCode>
                <c:ptCount val="2"/>
                <c:pt idx="0">
                  <c:v>100</c:v>
                </c:pt>
                <c:pt idx="1">
                  <c:v>79</c:v>
                </c:pt>
              </c:numCache>
            </c:numRef>
          </c:val>
          <c:extLst>
            <c:ext xmlns:c16="http://schemas.microsoft.com/office/drawing/2014/chart" uri="{C3380CC4-5D6E-409C-BE32-E72D297353CC}">
              <c16:uniqueId val="{00000002-1CB5-4D16-ABBA-10A9F1FFBC98}"/>
            </c:ext>
          </c:extLst>
        </c:ser>
        <c:dLbls>
          <c:showLegendKey val="0"/>
          <c:showVal val="0"/>
          <c:showCatName val="0"/>
          <c:showSerName val="0"/>
          <c:showPercent val="1"/>
          <c:showBubbleSize val="0"/>
          <c:showLeaderLines val="1"/>
        </c:dLbls>
        <c:firstSliceAng val="0"/>
      </c:pieChart>
    </c:plotArea>
    <c:legend>
      <c:legendPos val="r"/>
      <c:layout>
        <c:manualLayout>
          <c:xMode val="edge"/>
          <c:yMode val="edge"/>
          <c:x val="0.65461461683486799"/>
          <c:y val="0.40997733931514402"/>
          <c:w val="0.33130087612287901"/>
          <c:h val="0.26638253067203799"/>
        </c:manualLayout>
      </c:layout>
      <c:overlay val="0"/>
      <c:txPr>
        <a:bodyPr/>
        <a:lstStyle/>
        <a:p>
          <a:pPr rtl="0">
            <a:defRPr sz="1800"/>
          </a:pPr>
          <a:endParaRPr lang="en-US"/>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Willingness to switch to a secure platform (age: 25+)</a:t>
            </a:r>
          </a:p>
        </c:rich>
      </c:tx>
      <c:layout/>
      <c:overlay val="0"/>
    </c:title>
    <c:autoTitleDeleted val="0"/>
    <c:plotArea>
      <c:layout/>
      <c:pieChart>
        <c:varyColors val="1"/>
        <c:ser>
          <c:idx val="0"/>
          <c:order val="0"/>
          <c:dPt>
            <c:idx val="2"/>
            <c:bubble3D val="0"/>
            <c:spPr>
              <a:solidFill>
                <a:srgbClr val="FF0000"/>
              </a:solidFill>
            </c:spPr>
            <c:extLst>
              <c:ext xmlns:c16="http://schemas.microsoft.com/office/drawing/2014/chart" uri="{C3380CC4-5D6E-409C-BE32-E72D297353CC}">
                <c16:uniqueId val="{00000001-5B7A-4392-90DC-1DCF459F8A49}"/>
              </c:ext>
            </c:extLst>
          </c:dPt>
          <c:dLbls>
            <c:spPr>
              <a:noFill/>
              <a:ln>
                <a:noFill/>
              </a:ln>
              <a:effectLst/>
            </c:spPr>
            <c:txPr>
              <a:bodyPr/>
              <a:lstStyle/>
              <a:p>
                <a:pPr>
                  <a:defRPr sz="2000"/>
                </a:pPr>
                <a:endParaRPr lang="en-US"/>
              </a:p>
            </c:tx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Sheet1!$N$4:$P$4</c:f>
              <c:strCache>
                <c:ptCount val="3"/>
                <c:pt idx="0">
                  <c:v>Yes</c:v>
                </c:pt>
                <c:pt idx="1">
                  <c:v>No</c:v>
                </c:pt>
                <c:pt idx="2">
                  <c:v>Other/don’t care</c:v>
                </c:pt>
              </c:strCache>
            </c:strRef>
          </c:cat>
          <c:val>
            <c:numRef>
              <c:f>Sheet1!$N$17:$P$17</c:f>
              <c:numCache>
                <c:formatCode>General</c:formatCode>
                <c:ptCount val="3"/>
                <c:pt idx="0">
                  <c:v>80</c:v>
                </c:pt>
                <c:pt idx="1">
                  <c:v>15</c:v>
                </c:pt>
                <c:pt idx="2">
                  <c:v>7</c:v>
                </c:pt>
              </c:numCache>
            </c:numRef>
          </c:val>
          <c:extLst>
            <c:ext xmlns:c16="http://schemas.microsoft.com/office/drawing/2014/chart" uri="{C3380CC4-5D6E-409C-BE32-E72D297353CC}">
              <c16:uniqueId val="{00000002-5B7A-4392-90DC-1DCF459F8A49}"/>
            </c:ext>
          </c:extLst>
        </c:ser>
        <c:dLbls>
          <c:showLegendKey val="0"/>
          <c:showVal val="0"/>
          <c:showCatName val="0"/>
          <c:showSerName val="0"/>
          <c:showPercent val="1"/>
          <c:showBubbleSize val="0"/>
          <c:showLeaderLines val="1"/>
        </c:dLbls>
        <c:firstSliceAng val="0"/>
      </c:pieChart>
    </c:plotArea>
    <c:legend>
      <c:legendPos val="r"/>
      <c:layout/>
      <c:overlay val="0"/>
      <c:txPr>
        <a:bodyPr/>
        <a:lstStyle/>
        <a:p>
          <a:pPr rtl="0">
            <a:defRPr sz="1800"/>
          </a:pPr>
          <a:endParaRPr lang="en-US"/>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Willingness to switch to a secure </a:t>
            </a:r>
            <a:r>
              <a:rPr lang="en-US" dirty="0" smtClean="0"/>
              <a:t>platform (age: 16-24)</a:t>
            </a:r>
            <a:endParaRPr lang="en-US" dirty="0"/>
          </a:p>
        </c:rich>
      </c:tx>
      <c:layout>
        <c:manualLayout>
          <c:xMode val="edge"/>
          <c:yMode val="edge"/>
          <c:x val="2.4843055166555401E-2"/>
          <c:y val="1.7347799242707101E-2"/>
        </c:manualLayout>
      </c:layout>
      <c:overlay val="0"/>
    </c:title>
    <c:autoTitleDeleted val="0"/>
    <c:plotArea>
      <c:layout/>
      <c:pieChart>
        <c:varyColors val="1"/>
        <c:ser>
          <c:idx val="0"/>
          <c:order val="0"/>
          <c:dPt>
            <c:idx val="0"/>
            <c:bubble3D val="0"/>
            <c:spPr>
              <a:solidFill>
                <a:schemeClr val="accent1"/>
              </a:solidFill>
            </c:spPr>
            <c:extLst>
              <c:ext xmlns:c16="http://schemas.microsoft.com/office/drawing/2014/chart" uri="{C3380CC4-5D6E-409C-BE32-E72D297353CC}">
                <c16:uniqueId val="{00000001-6D73-4EBC-935D-4DF83B4D1213}"/>
              </c:ext>
            </c:extLst>
          </c:dPt>
          <c:dPt>
            <c:idx val="2"/>
            <c:bubble3D val="0"/>
            <c:spPr>
              <a:solidFill>
                <a:srgbClr val="C00000"/>
              </a:solidFill>
            </c:spPr>
            <c:extLst>
              <c:ext xmlns:c16="http://schemas.microsoft.com/office/drawing/2014/chart" uri="{C3380CC4-5D6E-409C-BE32-E72D297353CC}">
                <c16:uniqueId val="{00000003-6D73-4EBC-935D-4DF83B4D1213}"/>
              </c:ext>
            </c:extLst>
          </c:dPt>
          <c:dLbls>
            <c:spPr>
              <a:noFill/>
              <a:ln>
                <a:noFill/>
              </a:ln>
              <a:effectLst/>
            </c:spPr>
            <c:txPr>
              <a:bodyPr/>
              <a:lstStyle/>
              <a:p>
                <a:pPr>
                  <a:defRPr sz="2000"/>
                </a:pPr>
                <a:endParaRPr lang="en-US"/>
              </a:p>
            </c:tx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Sheet1!$O$4:$Q$4</c:f>
              <c:strCache>
                <c:ptCount val="3"/>
                <c:pt idx="0">
                  <c:v>Yes</c:v>
                </c:pt>
                <c:pt idx="1">
                  <c:v>No</c:v>
                </c:pt>
                <c:pt idx="2">
                  <c:v>Other/don’t care</c:v>
                </c:pt>
              </c:strCache>
            </c:strRef>
          </c:cat>
          <c:val>
            <c:numRef>
              <c:f>Sheet1!$O$17:$Q$17</c:f>
              <c:numCache>
                <c:formatCode>General</c:formatCode>
                <c:ptCount val="3"/>
                <c:pt idx="0">
                  <c:v>124</c:v>
                </c:pt>
                <c:pt idx="1">
                  <c:v>31</c:v>
                </c:pt>
                <c:pt idx="2">
                  <c:v>24</c:v>
                </c:pt>
              </c:numCache>
            </c:numRef>
          </c:val>
          <c:extLst>
            <c:ext xmlns:c16="http://schemas.microsoft.com/office/drawing/2014/chart" uri="{C3380CC4-5D6E-409C-BE32-E72D297353CC}">
              <c16:uniqueId val="{00000004-6D73-4EBC-935D-4DF83B4D1213}"/>
            </c:ext>
          </c:extLst>
        </c:ser>
        <c:dLbls>
          <c:showLegendKey val="0"/>
          <c:showVal val="0"/>
          <c:showCatName val="0"/>
          <c:showSerName val="0"/>
          <c:showPercent val="1"/>
          <c:showBubbleSize val="0"/>
          <c:showLeaderLines val="1"/>
        </c:dLbls>
        <c:firstSliceAng val="0"/>
      </c:pieChart>
    </c:plotArea>
    <c:legend>
      <c:legendPos val="r"/>
      <c:layout/>
      <c:overlay val="0"/>
      <c:txPr>
        <a:bodyPr/>
        <a:lstStyle/>
        <a:p>
          <a:pPr rtl="0">
            <a:defRPr sz="1800"/>
          </a:pPr>
          <a:endParaRPr lang="en-US"/>
        </a:p>
      </c:txPr>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Reasons</a:t>
            </a:r>
            <a:r>
              <a:rPr lang="en-US" baseline="0"/>
              <a:t> for using Snapchat: main competitor (age: 25+)</a:t>
            </a:r>
          </a:p>
        </c:rich>
      </c:tx>
      <c:layout/>
      <c:overlay val="0"/>
    </c:title>
    <c:autoTitleDeleted val="0"/>
    <c:plotArea>
      <c:layout/>
      <c:pieChart>
        <c:varyColors val="1"/>
        <c:ser>
          <c:idx val="0"/>
          <c:order val="0"/>
          <c:dPt>
            <c:idx val="2"/>
            <c:bubble3D val="0"/>
            <c:spPr>
              <a:solidFill>
                <a:srgbClr val="FF0000"/>
              </a:solidFill>
            </c:spPr>
            <c:extLst>
              <c:ext xmlns:c16="http://schemas.microsoft.com/office/drawing/2014/chart" uri="{C3380CC4-5D6E-409C-BE32-E72D297353CC}">
                <c16:uniqueId val="{00000001-0AB1-4A03-86F6-A2AAE5CB3C2C}"/>
              </c:ext>
            </c:extLst>
          </c:dPt>
          <c:dLbls>
            <c:spPr>
              <a:noFill/>
              <a:ln>
                <a:noFill/>
              </a:ln>
              <a:effectLst/>
            </c:spPr>
            <c:txPr>
              <a:bodyPr/>
              <a:lstStyle/>
              <a:p>
                <a:pPr>
                  <a:defRPr sz="2000"/>
                </a:pPr>
                <a:endParaRPr lang="en-US"/>
              </a:p>
            </c:tx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Sheet1!$S$4:$U$4</c:f>
              <c:strCache>
                <c:ptCount val="3"/>
                <c:pt idx="0">
                  <c:v>Friends</c:v>
                </c:pt>
                <c:pt idx="1">
                  <c:v>Fun/New experience</c:v>
                </c:pt>
                <c:pt idx="2">
                  <c:v>Privacy</c:v>
                </c:pt>
              </c:strCache>
            </c:strRef>
          </c:cat>
          <c:val>
            <c:numRef>
              <c:f>Sheet1!$S$17:$U$17</c:f>
              <c:numCache>
                <c:formatCode>General</c:formatCode>
                <c:ptCount val="3"/>
                <c:pt idx="0">
                  <c:v>8</c:v>
                </c:pt>
                <c:pt idx="1">
                  <c:v>16</c:v>
                </c:pt>
                <c:pt idx="2">
                  <c:v>15</c:v>
                </c:pt>
              </c:numCache>
            </c:numRef>
          </c:val>
          <c:extLst>
            <c:ext xmlns:c16="http://schemas.microsoft.com/office/drawing/2014/chart" uri="{C3380CC4-5D6E-409C-BE32-E72D297353CC}">
              <c16:uniqueId val="{00000002-0AB1-4A03-86F6-A2AAE5CB3C2C}"/>
            </c:ext>
          </c:extLst>
        </c:ser>
        <c:dLbls>
          <c:showLegendKey val="0"/>
          <c:showVal val="0"/>
          <c:showCatName val="0"/>
          <c:showSerName val="0"/>
          <c:showPercent val="1"/>
          <c:showBubbleSize val="0"/>
          <c:showLeaderLines val="1"/>
        </c:dLbls>
        <c:firstSliceAng val="0"/>
      </c:pieChart>
    </c:plotArea>
    <c:legend>
      <c:legendPos val="r"/>
      <c:layout/>
      <c:overlay val="0"/>
      <c:txPr>
        <a:bodyPr/>
        <a:lstStyle/>
        <a:p>
          <a:pPr rtl="0">
            <a:defRPr sz="1800"/>
          </a:pPr>
          <a:endParaRPr lang="en-US"/>
        </a:p>
      </c:txPr>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Reasons</a:t>
            </a:r>
            <a:r>
              <a:rPr lang="en-US" baseline="0" dirty="0"/>
              <a:t> for using </a:t>
            </a:r>
            <a:r>
              <a:rPr lang="en-US" baseline="0" dirty="0" err="1" smtClean="0"/>
              <a:t>Snapchat</a:t>
            </a:r>
            <a:r>
              <a:rPr lang="en-US" baseline="0" dirty="0" smtClean="0"/>
              <a:t>: main competitor (age: 16-24)</a:t>
            </a:r>
            <a:endParaRPr lang="en-US" baseline="0" dirty="0"/>
          </a:p>
        </c:rich>
      </c:tx>
      <c:layout>
        <c:manualLayout>
          <c:xMode val="edge"/>
          <c:yMode val="edge"/>
          <c:x val="3.2781684829744702E-2"/>
          <c:y val="3.2163742690058499E-2"/>
        </c:manualLayout>
      </c:layout>
      <c:overlay val="0"/>
    </c:title>
    <c:autoTitleDeleted val="0"/>
    <c:plotArea>
      <c:layout/>
      <c:pieChart>
        <c:varyColors val="1"/>
        <c:ser>
          <c:idx val="0"/>
          <c:order val="0"/>
          <c:dPt>
            <c:idx val="0"/>
            <c:bubble3D val="0"/>
            <c:spPr>
              <a:solidFill>
                <a:schemeClr val="accent1"/>
              </a:solidFill>
            </c:spPr>
            <c:extLst>
              <c:ext xmlns:c16="http://schemas.microsoft.com/office/drawing/2014/chart" uri="{C3380CC4-5D6E-409C-BE32-E72D297353CC}">
                <c16:uniqueId val="{00000001-4C3E-4948-A742-B3ABB0925B6C}"/>
              </c:ext>
            </c:extLst>
          </c:dPt>
          <c:dPt>
            <c:idx val="2"/>
            <c:bubble3D val="0"/>
            <c:spPr>
              <a:solidFill>
                <a:srgbClr val="C00000"/>
              </a:solidFill>
            </c:spPr>
            <c:extLst>
              <c:ext xmlns:c16="http://schemas.microsoft.com/office/drawing/2014/chart" uri="{C3380CC4-5D6E-409C-BE32-E72D297353CC}">
                <c16:uniqueId val="{00000003-4C3E-4948-A742-B3ABB0925B6C}"/>
              </c:ext>
            </c:extLst>
          </c:dPt>
          <c:dLbls>
            <c:spPr>
              <a:noFill/>
              <a:ln>
                <a:noFill/>
              </a:ln>
              <a:effectLst/>
            </c:spPr>
            <c:txPr>
              <a:bodyPr/>
              <a:lstStyle/>
              <a:p>
                <a:pPr>
                  <a:defRPr sz="2000"/>
                </a:pPr>
                <a:endParaRPr lang="en-US"/>
              </a:p>
            </c:tx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Sheet1!$T$4:$V$4</c:f>
              <c:strCache>
                <c:ptCount val="3"/>
                <c:pt idx="0">
                  <c:v>Friends</c:v>
                </c:pt>
                <c:pt idx="1">
                  <c:v>Fun/New experience</c:v>
                </c:pt>
                <c:pt idx="2">
                  <c:v>Privacy</c:v>
                </c:pt>
              </c:strCache>
            </c:strRef>
          </c:cat>
          <c:val>
            <c:numRef>
              <c:f>Sheet1!$T$11:$V$11</c:f>
              <c:numCache>
                <c:formatCode>General</c:formatCode>
                <c:ptCount val="3"/>
                <c:pt idx="0">
                  <c:v>10</c:v>
                </c:pt>
                <c:pt idx="1">
                  <c:v>23</c:v>
                </c:pt>
                <c:pt idx="2">
                  <c:v>5</c:v>
                </c:pt>
              </c:numCache>
            </c:numRef>
          </c:val>
          <c:extLst>
            <c:ext xmlns:c16="http://schemas.microsoft.com/office/drawing/2014/chart" uri="{C3380CC4-5D6E-409C-BE32-E72D297353CC}">
              <c16:uniqueId val="{00000004-4C3E-4948-A742-B3ABB0925B6C}"/>
            </c:ext>
          </c:extLst>
        </c:ser>
        <c:dLbls>
          <c:showLegendKey val="0"/>
          <c:showVal val="0"/>
          <c:showCatName val="0"/>
          <c:showSerName val="0"/>
          <c:showPercent val="1"/>
          <c:showBubbleSize val="0"/>
          <c:showLeaderLines val="1"/>
        </c:dLbls>
        <c:firstSliceAng val="0"/>
      </c:pieChart>
    </c:plotArea>
    <c:legend>
      <c:legendPos val="r"/>
      <c:layout>
        <c:manualLayout>
          <c:xMode val="edge"/>
          <c:yMode val="edge"/>
          <c:x val="0.64251150118782696"/>
          <c:y val="0.345389786802966"/>
          <c:w val="0.34551595082770797"/>
          <c:h val="0.46916194686190499"/>
        </c:manualLayout>
      </c:layout>
      <c:overlay val="0"/>
      <c:txPr>
        <a:bodyPr/>
        <a:lstStyle/>
        <a:p>
          <a:pPr rtl="0">
            <a:defRPr sz="1800"/>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E4C64F-5B3B-42A1-B55A-57CFF960733C}" type="datetimeFigureOut">
              <a:rPr lang="en-US" smtClean="0"/>
              <a:t>4/20/2018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228E69-2A5E-436C-AEC3-5E75643B8C42}" type="slidenum">
              <a:rPr lang="en-US" smtClean="0"/>
              <a:t>‹#›</a:t>
            </a:fld>
            <a:endParaRPr lang="en-US"/>
          </a:p>
        </p:txBody>
      </p:sp>
    </p:spTree>
    <p:extLst>
      <p:ext uri="{BB962C8B-B14F-4D97-AF65-F5344CB8AC3E}">
        <p14:creationId xmlns:p14="http://schemas.microsoft.com/office/powerpoint/2010/main" val="1914197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A2BD21-1D20-4874-8C95-1AECAAEAFF40}"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1576415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500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2927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1549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0111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108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2842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B228E69-2A5E-436C-AEC3-5E75643B8C42}" type="slidenum">
              <a:rPr lang="en-US" smtClean="0"/>
              <a:t>168</a:t>
            </a:fld>
            <a:endParaRPr lang="en-US"/>
          </a:p>
        </p:txBody>
      </p:sp>
    </p:spTree>
    <p:extLst>
      <p:ext uri="{BB962C8B-B14F-4D97-AF65-F5344CB8AC3E}">
        <p14:creationId xmlns:p14="http://schemas.microsoft.com/office/powerpoint/2010/main" val="773773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B228E69-2A5E-436C-AEC3-5E75643B8C42}" type="slidenum">
              <a:rPr lang="en-US" smtClean="0"/>
              <a:t>169</a:t>
            </a:fld>
            <a:endParaRPr lang="en-US"/>
          </a:p>
        </p:txBody>
      </p:sp>
    </p:spTree>
    <p:extLst>
      <p:ext uri="{BB962C8B-B14F-4D97-AF65-F5344CB8AC3E}">
        <p14:creationId xmlns:p14="http://schemas.microsoft.com/office/powerpoint/2010/main" val="2458963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A2BD21-1D20-4874-8C95-1AECAAEAFF40}"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1576415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31"/>
            <a:endParaRPr lang="en-CA" altLang="en-US" dirty="0" smtClean="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334" eaLnBrk="0" hangingPunct="0">
              <a:spcBef>
                <a:spcPct val="30000"/>
              </a:spcBef>
              <a:defRPr sz="1100">
                <a:solidFill>
                  <a:schemeClr val="tx1"/>
                </a:solidFill>
                <a:latin typeface="Times New Roman" pitchFamily="18" charset="0"/>
              </a:defRPr>
            </a:lvl1pPr>
            <a:lvl2pPr marL="703797" indent="-270691" defTabSz="914334" eaLnBrk="0" hangingPunct="0">
              <a:spcBef>
                <a:spcPct val="30000"/>
              </a:spcBef>
              <a:defRPr sz="1100">
                <a:solidFill>
                  <a:schemeClr val="tx1"/>
                </a:solidFill>
                <a:latin typeface="Times New Roman" pitchFamily="18" charset="0"/>
              </a:defRPr>
            </a:lvl2pPr>
            <a:lvl3pPr marL="1082764" indent="-216553" defTabSz="914334" eaLnBrk="0" hangingPunct="0">
              <a:spcBef>
                <a:spcPct val="30000"/>
              </a:spcBef>
              <a:defRPr sz="1100">
                <a:solidFill>
                  <a:schemeClr val="tx1"/>
                </a:solidFill>
                <a:latin typeface="Times New Roman" pitchFamily="18" charset="0"/>
              </a:defRPr>
            </a:lvl3pPr>
            <a:lvl4pPr marL="1515869" indent="-216553" defTabSz="914334" eaLnBrk="0" hangingPunct="0">
              <a:spcBef>
                <a:spcPct val="30000"/>
              </a:spcBef>
              <a:defRPr sz="1100">
                <a:solidFill>
                  <a:schemeClr val="tx1"/>
                </a:solidFill>
                <a:latin typeface="Times New Roman" pitchFamily="18" charset="0"/>
              </a:defRPr>
            </a:lvl4pPr>
            <a:lvl5pPr marL="1948975" indent="-216553" defTabSz="914334" eaLnBrk="0" hangingPunct="0">
              <a:spcBef>
                <a:spcPct val="30000"/>
              </a:spcBef>
              <a:defRPr sz="1100">
                <a:solidFill>
                  <a:schemeClr val="tx1"/>
                </a:solidFill>
                <a:latin typeface="Times New Roman" pitchFamily="18" charset="0"/>
              </a:defRPr>
            </a:lvl5pPr>
            <a:lvl6pPr marL="2382081" indent="-216553" defTabSz="914334" eaLnBrk="0" fontAlgn="base" hangingPunct="0">
              <a:spcBef>
                <a:spcPct val="30000"/>
              </a:spcBef>
              <a:spcAft>
                <a:spcPct val="0"/>
              </a:spcAft>
              <a:defRPr sz="1100">
                <a:solidFill>
                  <a:schemeClr val="tx1"/>
                </a:solidFill>
                <a:latin typeface="Times New Roman" pitchFamily="18" charset="0"/>
              </a:defRPr>
            </a:lvl6pPr>
            <a:lvl7pPr marL="2815186" indent="-216553" defTabSz="914334" eaLnBrk="0" fontAlgn="base" hangingPunct="0">
              <a:spcBef>
                <a:spcPct val="30000"/>
              </a:spcBef>
              <a:spcAft>
                <a:spcPct val="0"/>
              </a:spcAft>
              <a:defRPr sz="1100">
                <a:solidFill>
                  <a:schemeClr val="tx1"/>
                </a:solidFill>
                <a:latin typeface="Times New Roman" pitchFamily="18" charset="0"/>
              </a:defRPr>
            </a:lvl7pPr>
            <a:lvl8pPr marL="3248292" indent="-216553" defTabSz="914334" eaLnBrk="0" fontAlgn="base" hangingPunct="0">
              <a:spcBef>
                <a:spcPct val="30000"/>
              </a:spcBef>
              <a:spcAft>
                <a:spcPct val="0"/>
              </a:spcAft>
              <a:defRPr sz="1100">
                <a:solidFill>
                  <a:schemeClr val="tx1"/>
                </a:solidFill>
                <a:latin typeface="Times New Roman" pitchFamily="18" charset="0"/>
              </a:defRPr>
            </a:lvl8pPr>
            <a:lvl9pPr marL="3681397" indent="-216553" defTabSz="914334"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CBBB50D2-9610-4293-9C2B-82784D4556C3}" type="slidenum">
              <a:rPr lang="en-CA" altLang="en-US" smtClean="0">
                <a:solidFill>
                  <a:prstClr val="black"/>
                </a:solidFill>
              </a:rPr>
              <a:pPr eaLnBrk="1" hangingPunct="1">
                <a:spcBef>
                  <a:spcPct val="0"/>
                </a:spcBef>
              </a:pPr>
              <a:t>94</a:t>
            </a:fld>
            <a:endParaRPr lang="en-CA" altLang="en-US" smtClean="0">
              <a:solidFill>
                <a:prstClr val="black"/>
              </a:solidFill>
            </a:endParaRPr>
          </a:p>
        </p:txBody>
      </p:sp>
    </p:spTree>
    <p:extLst>
      <p:ext uri="{BB962C8B-B14F-4D97-AF65-F5344CB8AC3E}">
        <p14:creationId xmlns:p14="http://schemas.microsoft.com/office/powerpoint/2010/main" val="1719597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7D4464-77E2-4CD3-BCA0-67BFD5F570D3}" type="slidenum">
              <a:rPr lang="en-US" smtClean="0">
                <a:solidFill>
                  <a:prstClr val="black"/>
                </a:solidFill>
              </a:rPr>
              <a:pPr/>
              <a:t>104</a:t>
            </a:fld>
            <a:endParaRPr lang="en-US">
              <a:solidFill>
                <a:prstClr val="black"/>
              </a:solidFill>
            </a:endParaRPr>
          </a:p>
        </p:txBody>
      </p:sp>
    </p:spTree>
    <p:extLst>
      <p:ext uri="{BB962C8B-B14F-4D97-AF65-F5344CB8AC3E}">
        <p14:creationId xmlns:p14="http://schemas.microsoft.com/office/powerpoint/2010/main" val="691880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needs to be updated. </a:t>
            </a:r>
            <a:endParaRPr lang="en-US" dirty="0"/>
          </a:p>
        </p:txBody>
      </p:sp>
    </p:spTree>
    <p:extLst>
      <p:ext uri="{BB962C8B-B14F-4D97-AF65-F5344CB8AC3E}">
        <p14:creationId xmlns:p14="http://schemas.microsoft.com/office/powerpoint/2010/main" val="3193750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dirty="0" smtClean="0"/>
              <a:t>1. http://</a:t>
            </a:r>
            <a:r>
              <a:rPr lang="en-US" sz="1000" dirty="0" err="1" smtClean="0"/>
              <a:t>finance.yahoo.com</a:t>
            </a:r>
            <a:r>
              <a:rPr lang="en-US" sz="1000" dirty="0" smtClean="0"/>
              <a:t>/news/radicati-group-releases-instant-messaging-110000818.html</a:t>
            </a:r>
          </a:p>
          <a:p>
            <a:endParaRPr lang="en-US" dirty="0"/>
          </a:p>
        </p:txBody>
      </p:sp>
    </p:spTree>
    <p:extLst>
      <p:ext uri="{BB962C8B-B14F-4D97-AF65-F5344CB8AC3E}">
        <p14:creationId xmlns:p14="http://schemas.microsoft.com/office/powerpoint/2010/main" val="934408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934408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dirty="0" smtClean="0"/>
              <a:t>1. http://</a:t>
            </a:r>
            <a:r>
              <a:rPr lang="en-US" sz="1000" dirty="0" err="1" smtClean="0"/>
              <a:t>finance.yahoo.com</a:t>
            </a:r>
            <a:r>
              <a:rPr lang="en-US" sz="1000" dirty="0" smtClean="0"/>
              <a:t>/news/radicati-group-releases-instant-messaging-110000818.html</a:t>
            </a:r>
          </a:p>
          <a:p>
            <a:endParaRPr lang="en-US" dirty="0"/>
          </a:p>
        </p:txBody>
      </p:sp>
    </p:spTree>
    <p:extLst>
      <p:ext uri="{BB962C8B-B14F-4D97-AF65-F5344CB8AC3E}">
        <p14:creationId xmlns:p14="http://schemas.microsoft.com/office/powerpoint/2010/main" val="934408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dirty="0" smtClean="0"/>
              <a:t>1. http://</a:t>
            </a:r>
            <a:r>
              <a:rPr lang="en-US" sz="1000" dirty="0" err="1" smtClean="0"/>
              <a:t>finance.yahoo.com</a:t>
            </a:r>
            <a:r>
              <a:rPr lang="en-US" sz="1000" dirty="0" smtClean="0"/>
              <a:t>/news/radicati-group-releases-instant-messaging-110000818.html</a:t>
            </a:r>
          </a:p>
          <a:p>
            <a:endParaRPr lang="en-US" dirty="0"/>
          </a:p>
        </p:txBody>
      </p:sp>
    </p:spTree>
    <p:extLst>
      <p:ext uri="{BB962C8B-B14F-4D97-AF65-F5344CB8AC3E}">
        <p14:creationId xmlns:p14="http://schemas.microsoft.com/office/powerpoint/2010/main" val="934408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4">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1042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683568" y="1600200"/>
            <a:ext cx="3744416" cy="4525963"/>
          </a:xfrm>
        </p:spPr>
        <p:txBody>
          <a:bodyPr/>
          <a:lstStyle>
            <a:lvl1pPr>
              <a:buClrTx/>
              <a:defRPr sz="2800" b="1"/>
            </a:lvl1pPr>
            <a:lvl2pPr>
              <a:buClrTx/>
              <a:defRPr sz="2400"/>
            </a:lvl2pPr>
            <a:lvl3pPr>
              <a:buClrTx/>
              <a:defRPr sz="2000"/>
            </a:lvl3pPr>
            <a:lvl4pPr>
              <a:buClrTx/>
              <a:defRPr sz="1800"/>
            </a:lvl4pPr>
            <a:lvl5pPr>
              <a:buClrTx/>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0" name="Content Placeholder 3"/>
          <p:cNvSpPr>
            <a:spLocks noGrp="1"/>
          </p:cNvSpPr>
          <p:nvPr>
            <p:ph sz="half" idx="2"/>
          </p:nvPr>
        </p:nvSpPr>
        <p:spPr>
          <a:xfrm>
            <a:off x="4716016" y="1600200"/>
            <a:ext cx="3816424" cy="4525963"/>
          </a:xfrm>
        </p:spPr>
        <p:txBody>
          <a:bodyPr/>
          <a:lstStyle>
            <a:lvl1pPr>
              <a:buClrTx/>
              <a:defRPr sz="2800" b="1"/>
            </a:lvl1pPr>
            <a:lvl2pPr>
              <a:buClrTx/>
              <a:defRPr sz="2400"/>
            </a:lvl2pPr>
            <a:lvl3pPr>
              <a:buClrTx/>
              <a:defRPr sz="2000"/>
            </a:lvl3pPr>
            <a:lvl4pPr>
              <a:buClrTx/>
              <a:defRPr sz="1800"/>
            </a:lvl4pPr>
            <a:lvl5pPr>
              <a:buClrTx/>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2" name="Rectangle 11"/>
          <p:cNvSpPr/>
          <p:nvPr userDrawn="1"/>
        </p:nvSpPr>
        <p:spPr>
          <a:xfrm>
            <a:off x="0" y="0"/>
            <a:ext cx="9144000" cy="764704"/>
          </a:xfrm>
          <a:prstGeom prst="rect">
            <a:avLst/>
          </a:prstGeom>
          <a:solidFill>
            <a:srgbClr val="8F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27283" t="13841" r="27951" b="38256"/>
          <a:stretch/>
        </p:blipFill>
        <p:spPr>
          <a:xfrm>
            <a:off x="251520" y="59644"/>
            <a:ext cx="1800200" cy="597608"/>
          </a:xfrm>
          <a:prstGeom prst="rect">
            <a:avLst/>
          </a:prstGeom>
        </p:spPr>
      </p:pic>
      <p:sp>
        <p:nvSpPr>
          <p:cNvPr id="14" name="Title 1"/>
          <p:cNvSpPr>
            <a:spLocks noGrp="1"/>
          </p:cNvSpPr>
          <p:nvPr>
            <p:ph type="ctrTitle" hasCustomPrompt="1"/>
          </p:nvPr>
        </p:nvSpPr>
        <p:spPr>
          <a:xfrm>
            <a:off x="2339752" y="1"/>
            <a:ext cx="6804248" cy="764704"/>
          </a:xfrm>
        </p:spPr>
        <p:txBody>
          <a:bodyPr>
            <a:noAutofit/>
          </a:bodyPr>
          <a:lstStyle>
            <a:lvl1pPr algn="l">
              <a:defRPr sz="2000" b="1">
                <a:solidFill>
                  <a:schemeClr val="bg1"/>
                </a:solidFill>
              </a:defRPr>
            </a:lvl1pPr>
          </a:lstStyle>
          <a:p>
            <a:r>
              <a:rPr lang="fr-FR" dirty="0" smtClean="0"/>
              <a:t>PRESENTATION / CHAPTER TITLE</a:t>
            </a:r>
            <a:endParaRPr lang="en-CA" dirty="0"/>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9F8FD-FE00-4FA5-929B-49169E311E15}" type="slidenum">
              <a:rPr lang="en-CA" smtClean="0"/>
              <a:t>‹#›</a:t>
            </a:fld>
            <a:endParaRPr lang="en-CA"/>
          </a:p>
        </p:txBody>
      </p:sp>
    </p:spTree>
    <p:extLst>
      <p:ext uri="{BB962C8B-B14F-4D97-AF65-F5344CB8AC3E}">
        <p14:creationId xmlns:p14="http://schemas.microsoft.com/office/powerpoint/2010/main" val="28078529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8F001A"/>
        </a:solid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907704" y="31665"/>
            <a:ext cx="5328592" cy="733039"/>
          </a:xfrm>
        </p:spPr>
        <p:txBody>
          <a:bodyPr>
            <a:normAutofit/>
          </a:bodyPr>
          <a:lstStyle>
            <a:lvl1pPr>
              <a:defRPr sz="2000" b="1">
                <a:solidFill>
                  <a:schemeClr val="bg1"/>
                </a:solidFill>
              </a:defRPr>
            </a:lvl1pPr>
          </a:lstStyle>
          <a:p>
            <a:r>
              <a:rPr lang="fr-FR" dirty="0" smtClean="0"/>
              <a:t>TITLE / TITRE</a:t>
            </a:r>
            <a:endParaRPr lang="en-CA" dirty="0"/>
          </a:p>
        </p:txBody>
      </p:sp>
      <p:sp>
        <p:nvSpPr>
          <p:cNvPr id="7" name="Rectangle 8"/>
          <p:cNvSpPr>
            <a:spLocks noChangeArrowheads="1"/>
          </p:cNvSpPr>
          <p:nvPr userDrawn="1"/>
        </p:nvSpPr>
        <p:spPr bwMode="auto">
          <a:xfrm>
            <a:off x="2590800" y="2676078"/>
            <a:ext cx="3962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a:spcBef>
                <a:spcPct val="20000"/>
              </a:spcBef>
              <a:buClr>
                <a:srgbClr val="800000"/>
              </a:buClr>
              <a:buFont typeface="Wingdings" charset="0"/>
              <a:buNone/>
            </a:pPr>
            <a:r>
              <a:rPr lang="en-US" sz="1400" b="0" dirty="0" smtClean="0">
                <a:solidFill>
                  <a:schemeClr val="bg1"/>
                </a:solidFill>
                <a:latin typeface="Arial"/>
                <a:cs typeface="Arial"/>
              </a:rPr>
              <a:t>Telfer Executive Programs</a:t>
            </a:r>
          </a:p>
          <a:p>
            <a:pPr marL="342900" indent="-342900" algn="ctr">
              <a:spcBef>
                <a:spcPct val="20000"/>
              </a:spcBef>
              <a:buClr>
                <a:srgbClr val="800000"/>
              </a:buClr>
              <a:buFont typeface="Wingdings" charset="0"/>
              <a:buNone/>
            </a:pPr>
            <a:r>
              <a:rPr lang="en-US" sz="1400" b="0" dirty="0" smtClean="0">
                <a:solidFill>
                  <a:schemeClr val="bg1"/>
                </a:solidFill>
                <a:latin typeface="Arial"/>
                <a:cs typeface="Arial"/>
              </a:rPr>
              <a:t>Centre for Executive Leadership</a:t>
            </a:r>
          </a:p>
          <a:p>
            <a:pPr marL="342900" indent="-342900" algn="ctr">
              <a:spcBef>
                <a:spcPct val="20000"/>
              </a:spcBef>
              <a:buClr>
                <a:srgbClr val="800000"/>
              </a:buClr>
              <a:buFont typeface="Wingdings" charset="0"/>
              <a:buNone/>
            </a:pPr>
            <a:r>
              <a:rPr lang="en-US" sz="1400" b="0" dirty="0" smtClean="0">
                <a:solidFill>
                  <a:schemeClr val="bg1"/>
                </a:solidFill>
                <a:latin typeface="Arial"/>
                <a:cs typeface="Arial"/>
              </a:rPr>
              <a:t>45 O’Connor Street, Suite 350</a:t>
            </a:r>
          </a:p>
          <a:p>
            <a:pPr marL="342900" indent="-342900" algn="ctr">
              <a:spcBef>
                <a:spcPct val="20000"/>
              </a:spcBef>
              <a:buClr>
                <a:srgbClr val="800000"/>
              </a:buClr>
              <a:buFont typeface="Wingdings" charset="0"/>
              <a:buNone/>
            </a:pPr>
            <a:r>
              <a:rPr lang="en-US" sz="1400" b="0" dirty="0" smtClean="0">
                <a:solidFill>
                  <a:schemeClr val="bg1"/>
                </a:solidFill>
                <a:latin typeface="Arial"/>
                <a:cs typeface="Arial"/>
              </a:rPr>
              <a:t>Ottawa,</a:t>
            </a:r>
            <a:r>
              <a:rPr lang="en-US" sz="1400" b="0" baseline="0" dirty="0" smtClean="0">
                <a:solidFill>
                  <a:schemeClr val="bg1"/>
                </a:solidFill>
                <a:latin typeface="Arial"/>
                <a:cs typeface="Arial"/>
              </a:rPr>
              <a:t> Ontario K1P 1A4</a:t>
            </a:r>
            <a:endParaRPr lang="en-US" sz="1400" b="0" dirty="0">
              <a:solidFill>
                <a:schemeClr val="bg1"/>
              </a:solidFill>
              <a:latin typeface="Arial"/>
              <a:cs typeface="Arial"/>
            </a:endParaRPr>
          </a:p>
          <a:p>
            <a:pPr marL="342900" indent="-342900" algn="ctr">
              <a:spcBef>
                <a:spcPct val="20000"/>
              </a:spcBef>
              <a:buClr>
                <a:srgbClr val="800000"/>
              </a:buClr>
              <a:buFont typeface="Wingdings" charset="0"/>
              <a:buNone/>
            </a:pPr>
            <a:endParaRPr lang="fr-CA" sz="1400" b="0" dirty="0">
              <a:solidFill>
                <a:schemeClr val="bg1"/>
              </a:solidFill>
              <a:latin typeface="Arial"/>
              <a:cs typeface="Arial"/>
            </a:endParaRPr>
          </a:p>
          <a:p>
            <a:pPr marL="342900" indent="-342900" algn="ctr">
              <a:spcBef>
                <a:spcPct val="20000"/>
              </a:spcBef>
              <a:buClr>
                <a:srgbClr val="800000"/>
              </a:buClr>
              <a:buFont typeface="Wingdings" charset="0"/>
              <a:buNone/>
            </a:pPr>
            <a:r>
              <a:rPr lang="fr-CA" sz="1400" b="0" dirty="0">
                <a:solidFill>
                  <a:schemeClr val="bg1"/>
                </a:solidFill>
                <a:latin typeface="Arial"/>
                <a:cs typeface="Arial"/>
              </a:rPr>
              <a:t>Tel.: </a:t>
            </a:r>
            <a:r>
              <a:rPr lang="fr-CA" sz="1400" b="0" dirty="0" smtClean="0">
                <a:solidFill>
                  <a:schemeClr val="bg1"/>
                </a:solidFill>
                <a:latin typeface="Arial"/>
                <a:cs typeface="Arial"/>
              </a:rPr>
              <a:t>613-564-0818</a:t>
            </a:r>
          </a:p>
          <a:p>
            <a:pPr marL="342900" indent="-342900" algn="ctr">
              <a:spcBef>
                <a:spcPct val="20000"/>
              </a:spcBef>
              <a:buClr>
                <a:srgbClr val="800000"/>
              </a:buClr>
              <a:buFont typeface="Wingdings" charset="0"/>
              <a:buNone/>
            </a:pPr>
            <a:endParaRPr lang="fr-CA" sz="1400" b="0" dirty="0" smtClean="0">
              <a:solidFill>
                <a:schemeClr val="bg1"/>
              </a:solidFill>
              <a:latin typeface="Arial"/>
              <a:cs typeface="Arial"/>
            </a:endParaRPr>
          </a:p>
          <a:p>
            <a:pPr marL="342900" marR="0" indent="-342900" algn="ctr" defTabSz="914400" rtl="0" eaLnBrk="1" fontAlgn="auto" latinLnBrk="0" hangingPunct="1">
              <a:lnSpc>
                <a:spcPct val="100000"/>
              </a:lnSpc>
              <a:spcBef>
                <a:spcPct val="20000"/>
              </a:spcBef>
              <a:spcAft>
                <a:spcPts val="0"/>
              </a:spcAft>
              <a:buClr>
                <a:srgbClr val="800000"/>
              </a:buClr>
              <a:buSzTx/>
              <a:buFont typeface="Wingdings" charset="0"/>
              <a:buNone/>
              <a:tabLst/>
              <a:defRPr/>
            </a:pPr>
            <a:r>
              <a:rPr lang="fr-CA" sz="1400" dirty="0" smtClean="0">
                <a:solidFill>
                  <a:schemeClr val="bg1"/>
                </a:solidFill>
                <a:latin typeface="Arial"/>
                <a:cs typeface="Arial"/>
              </a:rPr>
              <a:t>execed@telfer.uOttawa.ca</a:t>
            </a:r>
          </a:p>
          <a:p>
            <a:pPr marL="342900" marR="0" indent="-342900" algn="ctr" defTabSz="914400" rtl="0" eaLnBrk="1" fontAlgn="auto" latinLnBrk="0" hangingPunct="1">
              <a:lnSpc>
                <a:spcPct val="100000"/>
              </a:lnSpc>
              <a:spcBef>
                <a:spcPct val="20000"/>
              </a:spcBef>
              <a:spcAft>
                <a:spcPts val="0"/>
              </a:spcAft>
              <a:buClr>
                <a:srgbClr val="800000"/>
              </a:buClr>
              <a:buSzTx/>
              <a:buFont typeface="Wingdings" charset="0"/>
              <a:buNone/>
              <a:tabLst/>
              <a:defRPr/>
            </a:pPr>
            <a:r>
              <a:rPr lang="fr-CA" sz="1400" dirty="0" smtClean="0">
                <a:solidFill>
                  <a:schemeClr val="bg1"/>
                </a:solidFill>
                <a:latin typeface="Arial"/>
                <a:cs typeface="Arial"/>
              </a:rPr>
              <a:t>telfer.uOttawa.ca</a:t>
            </a:r>
            <a:endParaRPr lang="en-US" sz="1400" dirty="0" smtClean="0">
              <a:solidFill>
                <a:schemeClr val="bg1"/>
              </a:solidFill>
              <a:latin typeface="Arial"/>
              <a:cs typeface="Arial"/>
            </a:endParaRPr>
          </a:p>
          <a:p>
            <a:pPr marL="342900" indent="-342900" algn="ctr">
              <a:spcBef>
                <a:spcPct val="20000"/>
              </a:spcBef>
              <a:buClr>
                <a:srgbClr val="800000"/>
              </a:buClr>
              <a:buFont typeface="Wingdings" charset="0"/>
              <a:buNone/>
            </a:pPr>
            <a:endParaRPr lang="fr-CA" sz="1400" b="0" dirty="0">
              <a:solidFill>
                <a:schemeClr val="bg1"/>
              </a:solidFill>
              <a:latin typeface="Arial"/>
              <a:cs typeface="Arial"/>
            </a:endParaRPr>
          </a:p>
          <a:p>
            <a:pPr marL="342900" indent="-342900" algn="ctr">
              <a:spcBef>
                <a:spcPct val="20000"/>
              </a:spcBef>
              <a:buClr>
                <a:srgbClr val="800000"/>
              </a:buClr>
              <a:buFont typeface="Wingdings" charset="0"/>
              <a:buNone/>
            </a:pPr>
            <a:endParaRPr lang="en-US" sz="1400" b="0" dirty="0">
              <a:latin typeface="Arial"/>
              <a:cs typeface="Aria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7166173" y="385614"/>
            <a:ext cx="1524000" cy="5676900"/>
          </a:xfrm>
          <a:prstGeom prst="rect">
            <a:avLst/>
          </a:prstGeom>
        </p:spPr>
      </p:pic>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636" y="385614"/>
            <a:ext cx="1524000" cy="56769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93454" y="5370912"/>
            <a:ext cx="5191769" cy="1610623"/>
          </a:xfrm>
          <a:prstGeom prst="rect">
            <a:avLst/>
          </a:prstGeom>
        </p:spPr>
      </p:pic>
    </p:spTree>
    <p:extLst>
      <p:ext uri="{BB962C8B-B14F-4D97-AF65-F5344CB8AC3E}">
        <p14:creationId xmlns:p14="http://schemas.microsoft.com/office/powerpoint/2010/main" val="40578090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76200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fld id="{E71DCDB4-AB21-470E-AF45-03648F05A80D}" type="datetimeFigureOut">
              <a:rPr lang="en-CA" smtClean="0"/>
              <a:t>2018-04-20</a:t>
            </a:fld>
            <a:endParaRPr lang="en-CA"/>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endParaRPr lang="en-CA"/>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61693595-E19C-4B8D-B858-8DD40199841E}" type="slidenum">
              <a:rPr lang="en-CA" smtClean="0"/>
              <a:t>‹#›</a:t>
            </a:fld>
            <a:endParaRPr lang="en-CA"/>
          </a:p>
        </p:txBody>
      </p:sp>
    </p:spTree>
    <p:extLst>
      <p:ext uri="{BB962C8B-B14F-4D97-AF65-F5344CB8AC3E}">
        <p14:creationId xmlns:p14="http://schemas.microsoft.com/office/powerpoint/2010/main" val="916357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2" name="Title 1"/>
          <p:cNvSpPr>
            <a:spLocks noGrp="1"/>
          </p:cNvSpPr>
          <p:nvPr>
            <p:ph type="title"/>
          </p:nvPr>
        </p:nvSpPr>
        <p:spPr>
          <a:xfrm>
            <a:off x="457731" y="198783"/>
            <a:ext cx="8226689" cy="783415"/>
          </a:xfrm>
        </p:spPr>
        <p:txBody>
          <a:bodyPr anchor="ctr">
            <a:noAutofit/>
          </a:bodyPr>
          <a:lstStyle/>
          <a:p>
            <a:r>
              <a:rPr lang="en-US" smtClean="0"/>
              <a:t>Click to edit Master title style</a:t>
            </a:r>
            <a:endParaRPr lang="en-US"/>
          </a:p>
        </p:txBody>
      </p:sp>
      <p:sp>
        <p:nvSpPr>
          <p:cNvPr id="3" name="Content Placeholder 2"/>
          <p:cNvSpPr>
            <a:spLocks noGrp="1"/>
          </p:cNvSpPr>
          <p:nvPr>
            <p:ph idx="1"/>
          </p:nvPr>
        </p:nvSpPr>
        <p:spPr>
          <a:xfrm>
            <a:off x="457731" y="2115061"/>
            <a:ext cx="8226689" cy="4284150"/>
          </a:xfrm>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2"/>
          <p:cNvSpPr>
            <a:spLocks noGrp="1"/>
          </p:cNvSpPr>
          <p:nvPr>
            <p:ph type="body" idx="10"/>
          </p:nvPr>
        </p:nvSpPr>
        <p:spPr>
          <a:xfrm>
            <a:off x="459580" y="1465898"/>
            <a:ext cx="8227220" cy="536519"/>
          </a:xfrm>
        </p:spPr>
        <p:txBody>
          <a:bodyPr anchor="ctr">
            <a:no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Tree>
    <p:extLst>
      <p:ext uri="{BB962C8B-B14F-4D97-AF65-F5344CB8AC3E}">
        <p14:creationId xmlns:p14="http://schemas.microsoft.com/office/powerpoint/2010/main" val="222658641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1">
    <p:spTree>
      <p:nvGrpSpPr>
        <p:cNvPr id="1" name=""/>
        <p:cNvGrpSpPr/>
        <p:nvPr/>
      </p:nvGrpSpPr>
      <p:grpSpPr>
        <a:xfrm>
          <a:off x="0" y="0"/>
          <a:ext cx="0" cy="0"/>
          <a:chOff x="0" y="0"/>
          <a:chExt cx="0" cy="0"/>
        </a:xfrm>
      </p:grpSpPr>
      <p:sp>
        <p:nvSpPr>
          <p:cNvPr id="2" name="Title 1"/>
          <p:cNvSpPr>
            <a:spLocks noGrp="1"/>
          </p:cNvSpPr>
          <p:nvPr>
            <p:ph type="title"/>
          </p:nvPr>
        </p:nvSpPr>
        <p:spPr>
          <a:xfrm>
            <a:off x="457731" y="238539"/>
            <a:ext cx="8226689" cy="743659"/>
          </a:xfrm>
        </p:spPr>
        <p:txBody>
          <a:bodyPr anchor="ctr">
            <a:noAutofit/>
          </a:bodyPr>
          <a:lstStyle/>
          <a:p>
            <a:r>
              <a:rPr lang="en-US" smtClean="0"/>
              <a:t>Click to edit Master title style</a:t>
            </a:r>
            <a:endParaRPr lang="en-US"/>
          </a:p>
        </p:txBody>
      </p:sp>
    </p:spTree>
    <p:extLst>
      <p:ext uri="{BB962C8B-B14F-4D97-AF65-F5344CB8AC3E}">
        <p14:creationId xmlns:p14="http://schemas.microsoft.com/office/powerpoint/2010/main" val="330691281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Title 1"/>
          <p:cNvSpPr>
            <a:spLocks noGrp="1"/>
          </p:cNvSpPr>
          <p:nvPr>
            <p:ph type="title"/>
          </p:nvPr>
        </p:nvSpPr>
        <p:spPr>
          <a:xfrm>
            <a:off x="457731" y="198783"/>
            <a:ext cx="8226689" cy="783415"/>
          </a:xfrm>
        </p:spPr>
        <p:txBody>
          <a:bodyPr anchor="ctr">
            <a:noAutofit/>
          </a:bodyPr>
          <a:lstStyle/>
          <a:p>
            <a:r>
              <a:rPr lang="en-US" smtClean="0"/>
              <a:t>Click to edit Master title style</a:t>
            </a:r>
            <a:endParaRPr lang="en-US"/>
          </a:p>
        </p:txBody>
      </p:sp>
      <p:sp>
        <p:nvSpPr>
          <p:cNvPr id="3" name="Content Placeholder 2"/>
          <p:cNvSpPr>
            <a:spLocks noGrp="1"/>
          </p:cNvSpPr>
          <p:nvPr>
            <p:ph idx="1"/>
          </p:nvPr>
        </p:nvSpPr>
        <p:spPr>
          <a:xfrm>
            <a:off x="457731" y="2115061"/>
            <a:ext cx="8226689" cy="4284150"/>
          </a:xfrm>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2"/>
          <p:cNvSpPr>
            <a:spLocks noGrp="1"/>
          </p:cNvSpPr>
          <p:nvPr>
            <p:ph type="body" idx="10"/>
          </p:nvPr>
        </p:nvSpPr>
        <p:spPr>
          <a:xfrm>
            <a:off x="459580" y="1465898"/>
            <a:ext cx="8227220" cy="536519"/>
          </a:xfrm>
        </p:spPr>
        <p:txBody>
          <a:bodyPr anchor="ctr">
            <a:no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Tree>
    <p:extLst>
      <p:ext uri="{BB962C8B-B14F-4D97-AF65-F5344CB8AC3E}">
        <p14:creationId xmlns:p14="http://schemas.microsoft.com/office/powerpoint/2010/main" val="212116432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2" name="Title 1"/>
          <p:cNvSpPr>
            <a:spLocks noGrp="1"/>
          </p:cNvSpPr>
          <p:nvPr>
            <p:ph type="title"/>
          </p:nvPr>
        </p:nvSpPr>
        <p:spPr>
          <a:xfrm>
            <a:off x="457731" y="238539"/>
            <a:ext cx="8226689" cy="743659"/>
          </a:xfrm>
        </p:spPr>
        <p:txBody>
          <a:bodyPr anchor="ctr">
            <a:noAutofit/>
          </a:bodyPr>
          <a:lstStyle/>
          <a:p>
            <a:r>
              <a:rPr lang="en-US" smtClean="0"/>
              <a:t>Click to edit Master title style</a:t>
            </a:r>
            <a:endParaRPr lang="en-US"/>
          </a:p>
        </p:txBody>
      </p:sp>
    </p:spTree>
    <p:extLst>
      <p:ext uri="{BB962C8B-B14F-4D97-AF65-F5344CB8AC3E}">
        <p14:creationId xmlns:p14="http://schemas.microsoft.com/office/powerpoint/2010/main" val="292229990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4">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96096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172200" y="6191250"/>
            <a:ext cx="2476500" cy="476250"/>
          </a:xfrm>
          <a:prstGeom prst="rect">
            <a:avLst/>
          </a:prstGeom>
        </p:spPr>
        <p:txBody>
          <a:bodyPr/>
          <a:lstStyle/>
          <a:p>
            <a:fld id="{A9247E91-C1E2-42D6-8211-C812617A95D6}" type="datetimeFigureOut">
              <a:rPr lang="en-CA" smtClean="0">
                <a:solidFill>
                  <a:srgbClr val="2D2D2A"/>
                </a:solidFill>
              </a:rPr>
              <a:pPr/>
              <a:t>2018-04-20</a:t>
            </a:fld>
            <a:endParaRPr lang="en-CA">
              <a:solidFill>
                <a:srgbClr val="2D2D2A"/>
              </a:solidFill>
            </a:endParaRPr>
          </a:p>
        </p:txBody>
      </p:sp>
      <p:sp>
        <p:nvSpPr>
          <p:cNvPr id="17" name="Footer Placeholder 16"/>
          <p:cNvSpPr>
            <a:spLocks noGrp="1"/>
          </p:cNvSpPr>
          <p:nvPr>
            <p:ph type="ftr" sz="quarter" idx="11"/>
          </p:nvPr>
        </p:nvSpPr>
        <p:spPr>
          <a:xfrm>
            <a:off x="914400" y="6172200"/>
            <a:ext cx="3962400" cy="457200"/>
          </a:xfrm>
          <a:prstGeom prst="rect">
            <a:avLst/>
          </a:prstGeom>
        </p:spPr>
        <p:txBody>
          <a:bodyPr/>
          <a:lstStyle/>
          <a:p>
            <a:endParaRPr lang="en-CA">
              <a:solidFill>
                <a:srgbClr val="2D2D2A"/>
              </a:solidFill>
            </a:endParaRPr>
          </a:p>
        </p:txBody>
      </p:sp>
      <p:sp>
        <p:nvSpPr>
          <p:cNvPr id="29" name="Slide Number Placeholder 28"/>
          <p:cNvSpPr>
            <a:spLocks noGrp="1"/>
          </p:cNvSpPr>
          <p:nvPr>
            <p:ph type="sldNum" sz="quarter" idx="12"/>
          </p:nvPr>
        </p:nvSpPr>
        <p:spPr>
          <a:xfrm>
            <a:off x="146304" y="6210300"/>
            <a:ext cx="457200" cy="457200"/>
          </a:xfrm>
          <a:prstGeom prst="ellipse">
            <a:avLst/>
          </a:prstGeom>
        </p:spPr>
        <p:txBody>
          <a:bodyPr lIns="0" tIns="0" rIns="0" bIns="0">
            <a:noAutofit/>
          </a:bodyPr>
          <a:lstStyle>
            <a:lvl1pPr>
              <a:defRPr sz="1400">
                <a:solidFill>
                  <a:srgbClr val="FFFFFF"/>
                </a:solidFill>
              </a:defRPr>
            </a:lvl1pPr>
          </a:lstStyle>
          <a:p>
            <a:fld id="{0196354A-5740-4F26-81C8-CA6F3AED0B36}" type="slidenum">
              <a:rPr lang="en-CA" smtClean="0"/>
              <a:pPr/>
              <a:t>‹#›</a:t>
            </a:fld>
            <a:endParaRPr lang="en-CA"/>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1769069486"/>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628650" y="4870869"/>
            <a:ext cx="7886700" cy="1325563"/>
          </a:xfrm>
          <a:prstGeom prst="rect">
            <a:avLst/>
          </a:prstGeom>
        </p:spPr>
        <p:txBody>
          <a:bodyPr/>
          <a:lstStyle>
            <a:lvl1pPr algn="ctr">
              <a:defRPr sz="4000"/>
            </a:lvl1pPr>
          </a:lstStyle>
          <a:p>
            <a:r>
              <a:rPr lang="en-US" smtClean="0"/>
              <a:t>Click to edit Master title style</a:t>
            </a:r>
            <a:endParaRPr lang="en-US"/>
          </a:p>
        </p:txBody>
      </p:sp>
    </p:spTree>
    <p:extLst>
      <p:ext uri="{BB962C8B-B14F-4D97-AF65-F5344CB8AC3E}">
        <p14:creationId xmlns:p14="http://schemas.microsoft.com/office/powerpoint/2010/main" val="22517420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628650" y="4870869"/>
            <a:ext cx="7886700" cy="1325563"/>
          </a:xfrm>
          <a:prstGeom prst="rect">
            <a:avLst/>
          </a:prstGeom>
        </p:spPr>
        <p:txBody>
          <a:bodyPr/>
          <a:lstStyle>
            <a:lvl1pPr algn="ctr">
              <a:defRPr sz="4000"/>
            </a:lvl1pPr>
          </a:lstStyle>
          <a:p>
            <a:r>
              <a:rPr lang="en-US" smtClean="0"/>
              <a:t>Click to edit Master title style</a:t>
            </a:r>
            <a:endParaRPr lang="en-US"/>
          </a:p>
        </p:txBody>
      </p:sp>
    </p:spTree>
    <p:extLst>
      <p:ext uri="{BB962C8B-B14F-4D97-AF65-F5344CB8AC3E}">
        <p14:creationId xmlns:p14="http://schemas.microsoft.com/office/powerpoint/2010/main" val="286600122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2F0C15E-6146-4446-9EAE-0A12952FC240}" type="datetimeFigureOut">
              <a:rPr lang="en-US" smtClean="0">
                <a:solidFill>
                  <a:srgbClr val="2D2D2A"/>
                </a:solidFill>
              </a:rPr>
              <a:pPr/>
              <a:t>4/20/2018</a:t>
            </a:fld>
            <a:endParaRPr lang="en-US">
              <a:solidFill>
                <a:srgbClr val="2D2D2A"/>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srgbClr val="2D2D2A"/>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C908287-C183-49C9-ADB1-E72C515C7231}" type="slidenum">
              <a:rPr lang="en-US" smtClean="0">
                <a:solidFill>
                  <a:srgbClr val="2D2D2A"/>
                </a:solidFill>
              </a:rPr>
              <a:pPr/>
              <a:t>‹#›</a:t>
            </a:fld>
            <a:endParaRPr lang="en-US">
              <a:solidFill>
                <a:srgbClr val="2D2D2A"/>
              </a:solidFill>
            </a:endParaRPr>
          </a:p>
        </p:txBody>
      </p:sp>
    </p:spTree>
    <p:extLst>
      <p:ext uri="{BB962C8B-B14F-4D97-AF65-F5344CB8AC3E}">
        <p14:creationId xmlns:p14="http://schemas.microsoft.com/office/powerpoint/2010/main" val="172444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16464A4-89F2-4130-85FE-39B9687A6567}" type="datetime1">
              <a:rPr lang="en-US" smtClean="0">
                <a:solidFill>
                  <a:prstClr val="black">
                    <a:tint val="75000"/>
                  </a:prstClr>
                </a:solidFill>
              </a:rPr>
              <a:pPr/>
              <a:t>4/20/2018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C555BF-5786-4E73-B8C2-C2358B8F2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230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ED75B3-8A14-4E48-AF31-A55E9815A6D6}" type="datetime1">
              <a:rPr lang="en-US" smtClean="0">
                <a:solidFill>
                  <a:prstClr val="black">
                    <a:tint val="75000"/>
                  </a:prstClr>
                </a:solidFill>
              </a:rPr>
              <a:pPr/>
              <a:t>4/20/2018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C555BF-5786-4E73-B8C2-C2358B8F2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6970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8B4FB741-7D73-4452-95FE-0ED10658528E}" type="datetime1">
              <a:rPr lang="en-US" smtClean="0">
                <a:solidFill>
                  <a:prstClr val="black">
                    <a:tint val="75000"/>
                  </a:prstClr>
                </a:solidFill>
              </a:rPr>
              <a:pPr/>
              <a:t>4/20/2018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C555BF-5786-4E73-B8C2-C2358B8F2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7031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4FDC5A1-5E5A-43AE-81DF-F0FDBC6540B1}" type="datetime1">
              <a:rPr lang="en-US" smtClean="0">
                <a:solidFill>
                  <a:prstClr val="black">
                    <a:tint val="75000"/>
                  </a:prstClr>
                </a:solidFill>
              </a:rPr>
              <a:pPr/>
              <a:t>4/20/2018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C555BF-5786-4E73-B8C2-C2358B8F2CAC}" type="slidenum">
              <a:rPr lang="en-US" smtClean="0">
                <a:solidFill>
                  <a:prstClr val="black">
                    <a:tint val="75000"/>
                  </a:prstClr>
                </a:solidFill>
              </a:rPr>
              <a:pPr/>
              <a:t>‹#›</a:t>
            </a:fld>
            <a:endParaRPr lang="en-US">
              <a:solidFill>
                <a:prstClr val="black">
                  <a:tint val="75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769820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DA3AD85-C9F5-45D9-8A11-5761E1FD5B61}" type="datetime1">
              <a:rPr lang="en-US" smtClean="0">
                <a:solidFill>
                  <a:prstClr val="black">
                    <a:tint val="75000"/>
                  </a:prstClr>
                </a:solidFill>
              </a:rPr>
              <a:pPr/>
              <a:t>4/20/2018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9C555BF-5786-4E73-B8C2-C2358B8F2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8670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370E69-2442-4878-9DDF-B01DA0173BAA}" type="datetime1">
              <a:rPr lang="en-US" smtClean="0">
                <a:solidFill>
                  <a:prstClr val="black">
                    <a:tint val="75000"/>
                  </a:prstClr>
                </a:solidFill>
              </a:rPr>
              <a:pPr/>
              <a:t>4/20/2018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9C555BF-5786-4E73-B8C2-C2358B8F2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16301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BB10-A625-4C28-909F-43D467A82D34}" type="datetime1">
              <a:rPr lang="en-US" smtClean="0">
                <a:solidFill>
                  <a:prstClr val="black">
                    <a:tint val="75000"/>
                  </a:prstClr>
                </a:solidFill>
              </a:rPr>
              <a:pPr/>
              <a:t>4/20/2018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9C555BF-5786-4E73-B8C2-C2358B8F2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3328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843241FA-91F3-4465-BD32-54C2859C180E}" type="datetime1">
              <a:rPr lang="en-US" smtClean="0">
                <a:solidFill>
                  <a:prstClr val="black">
                    <a:tint val="75000"/>
                  </a:prstClr>
                </a:solidFill>
              </a:rPr>
              <a:pPr/>
              <a:t>4/20/2018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E9C555BF-5786-4E73-B8C2-C2358B8F2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10108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DB1A84-CE7F-4671-AC2A-93131E6C51C2}" type="datetime1">
              <a:rPr lang="en-US" smtClean="0">
                <a:solidFill>
                  <a:prstClr val="black">
                    <a:tint val="75000"/>
                  </a:prstClr>
                </a:solidFill>
              </a:rPr>
              <a:pPr/>
              <a:t>4/20/2018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C555BF-5786-4E73-B8C2-C2358B8F2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9501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Freeform 3"/>
          <p:cNvSpPr/>
          <p:nvPr userDrawn="1"/>
        </p:nvSpPr>
        <p:spPr>
          <a:xfrm rot="10800000">
            <a:off x="7185709" y="2667000"/>
            <a:ext cx="1958291" cy="1447800"/>
          </a:xfrm>
          <a:custGeom>
            <a:avLst/>
            <a:gdLst>
              <a:gd name="connsiteX0" fmla="*/ 0 w 4534989"/>
              <a:gd name="connsiteY0" fmla="*/ 0 h 3352800"/>
              <a:gd name="connsiteX1" fmla="*/ 4523446 w 4534989"/>
              <a:gd name="connsiteY1" fmla="*/ 0 h 3352800"/>
              <a:gd name="connsiteX2" fmla="*/ 4534989 w 4534989"/>
              <a:gd name="connsiteY2" fmla="*/ 228600 h 3352800"/>
              <a:gd name="connsiteX3" fmla="*/ 1410789 w 4534989"/>
              <a:gd name="connsiteY3" fmla="*/ 3352800 h 3352800"/>
              <a:gd name="connsiteX4" fmla="*/ 194710 w 4534989"/>
              <a:gd name="connsiteY4" fmla="*/ 3107285 h 3352800"/>
              <a:gd name="connsiteX5" fmla="*/ 0 w 4534989"/>
              <a:gd name="connsiteY5" fmla="*/ 3013489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4989" h="3352800">
                <a:moveTo>
                  <a:pt x="0" y="0"/>
                </a:moveTo>
                <a:lnTo>
                  <a:pt x="4523446" y="0"/>
                </a:lnTo>
                <a:lnTo>
                  <a:pt x="4534989" y="228600"/>
                </a:lnTo>
                <a:cubicBezTo>
                  <a:pt x="4534989" y="1954048"/>
                  <a:pt x="3136237" y="3352800"/>
                  <a:pt x="1410789" y="3352800"/>
                </a:cubicBezTo>
                <a:cubicBezTo>
                  <a:pt x="979427" y="3352800"/>
                  <a:pt x="568484" y="3265378"/>
                  <a:pt x="194710" y="3107285"/>
                </a:cubicBezTo>
                <a:lnTo>
                  <a:pt x="0" y="3013489"/>
                </a:lnTo>
                <a:close/>
              </a:path>
            </a:pathLst>
          </a:custGeom>
          <a:solidFill>
            <a:srgbClr val="01A7C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reeform 4"/>
          <p:cNvSpPr/>
          <p:nvPr userDrawn="1"/>
        </p:nvSpPr>
        <p:spPr>
          <a:xfrm>
            <a:off x="1" y="0"/>
            <a:ext cx="4534989" cy="3352800"/>
          </a:xfrm>
          <a:custGeom>
            <a:avLst/>
            <a:gdLst>
              <a:gd name="connsiteX0" fmla="*/ 0 w 4534989"/>
              <a:gd name="connsiteY0" fmla="*/ 0 h 3352800"/>
              <a:gd name="connsiteX1" fmla="*/ 4523446 w 4534989"/>
              <a:gd name="connsiteY1" fmla="*/ 0 h 3352800"/>
              <a:gd name="connsiteX2" fmla="*/ 4534989 w 4534989"/>
              <a:gd name="connsiteY2" fmla="*/ 228600 h 3352800"/>
              <a:gd name="connsiteX3" fmla="*/ 1410789 w 4534989"/>
              <a:gd name="connsiteY3" fmla="*/ 3352800 h 3352800"/>
              <a:gd name="connsiteX4" fmla="*/ 194710 w 4534989"/>
              <a:gd name="connsiteY4" fmla="*/ 3107285 h 3352800"/>
              <a:gd name="connsiteX5" fmla="*/ 0 w 4534989"/>
              <a:gd name="connsiteY5" fmla="*/ 3013489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4989" h="3352800">
                <a:moveTo>
                  <a:pt x="0" y="0"/>
                </a:moveTo>
                <a:lnTo>
                  <a:pt x="4523446" y="0"/>
                </a:lnTo>
                <a:lnTo>
                  <a:pt x="4534989" y="228600"/>
                </a:lnTo>
                <a:cubicBezTo>
                  <a:pt x="4534989" y="1954048"/>
                  <a:pt x="3136237" y="3352800"/>
                  <a:pt x="1410789" y="3352800"/>
                </a:cubicBezTo>
                <a:cubicBezTo>
                  <a:pt x="979427" y="3352800"/>
                  <a:pt x="568484" y="3265378"/>
                  <a:pt x="194710" y="3107285"/>
                </a:cubicBezTo>
                <a:lnTo>
                  <a:pt x="0" y="3013489"/>
                </a:lnTo>
                <a:close/>
              </a:path>
            </a:pathLst>
          </a:custGeom>
          <a:solidFill>
            <a:srgbClr val="01A7C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userDrawn="1"/>
        </p:nvSpPr>
        <p:spPr>
          <a:xfrm>
            <a:off x="0" y="4114800"/>
            <a:ext cx="9144000"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pic>
        <p:nvPicPr>
          <p:cNvPr id="7" name="Picture 6"/>
          <p:cNvPicPr>
            <a:picLocks noChangeAspect="1"/>
          </p:cNvPicPr>
          <p:nvPr userDrawn="1"/>
        </p:nvPicPr>
        <p:blipFill rotWithShape="1">
          <a:blip r:embed="rId3"/>
          <a:srcRect l="5027" t="9379" r="4486" b="17253"/>
          <a:stretch/>
        </p:blipFill>
        <p:spPr>
          <a:xfrm>
            <a:off x="134471" y="6103210"/>
            <a:ext cx="2052138" cy="627042"/>
          </a:xfrm>
          <a:prstGeom prst="rect">
            <a:avLst/>
          </a:prstGeom>
        </p:spPr>
      </p:pic>
    </p:spTree>
    <p:extLst>
      <p:ext uri="{BB962C8B-B14F-4D97-AF65-F5344CB8AC3E}">
        <p14:creationId xmlns:p14="http://schemas.microsoft.com/office/powerpoint/2010/main" val="362509015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A4E97-A361-4514-96EF-AC456BD6220E}" type="datetime1">
              <a:rPr lang="en-US" smtClean="0">
                <a:solidFill>
                  <a:prstClr val="black">
                    <a:tint val="75000"/>
                  </a:prstClr>
                </a:solidFill>
              </a:rPr>
              <a:pPr/>
              <a:t>4/20/2018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C555BF-5786-4E73-B8C2-C2358B8F2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24108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15E028-D187-48E9-9855-0C3E6E3C2477}" type="datetime1">
              <a:rPr lang="en-US" smtClean="0">
                <a:solidFill>
                  <a:prstClr val="black">
                    <a:tint val="75000"/>
                  </a:prstClr>
                </a:solidFill>
              </a:rPr>
              <a:pPr/>
              <a:t>4/20/2018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C555BF-5786-4E73-B8C2-C2358B8F2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3493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Picture 17" descr="image_Cover2_PP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3657600" y="2490787"/>
            <a:ext cx="4648200" cy="1362075"/>
          </a:xfrm>
        </p:spPr>
        <p:txBody>
          <a:bodyPr anchor="t"/>
          <a:lstStyle>
            <a:lvl1pPr algn="r">
              <a:defRPr sz="3200" b="0" cap="none"/>
            </a:lvl1pPr>
          </a:lstStyle>
          <a:p>
            <a:r>
              <a:rPr lang="en-US" smtClean="0"/>
              <a:t>Click to edit Master title style</a:t>
            </a:r>
            <a:endParaRPr lang="en-US" dirty="0"/>
          </a:p>
        </p:txBody>
      </p:sp>
      <p:sp>
        <p:nvSpPr>
          <p:cNvPr id="5" name="Text Placeholder 2"/>
          <p:cNvSpPr>
            <a:spLocks noGrp="1"/>
          </p:cNvSpPr>
          <p:nvPr>
            <p:ph type="body" idx="1"/>
          </p:nvPr>
        </p:nvSpPr>
        <p:spPr>
          <a:xfrm>
            <a:off x="3657600" y="990600"/>
            <a:ext cx="4648200" cy="1500187"/>
          </a:xfrm>
        </p:spPr>
        <p:txBody>
          <a:bodyPr anchor="b"/>
          <a:lstStyle>
            <a:lvl1pPr marL="0" indent="0" algn="r">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904947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atin typeface="Verdana"/>
                <a:ea typeface="+mn-ea"/>
                <a:cs typeface="Verdana"/>
              </a:defRPr>
            </a:lvl1pPr>
          </a:lstStyle>
          <a:p>
            <a:pPr>
              <a:defRPr/>
            </a:pPr>
            <a:endParaRPr lang="en-US" dirty="0"/>
          </a:p>
        </p:txBody>
      </p:sp>
      <p:sp>
        <p:nvSpPr>
          <p:cNvPr id="5"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44D916-D64D-4655-87DC-43D4EA8A9DDB}" type="slidenum">
              <a:rPr lang="en-CA" smtClean="0">
                <a:solidFill>
                  <a:srgbClr val="000000">
                    <a:tint val="75000"/>
                  </a:srgbClr>
                </a:solidFill>
              </a:rPr>
              <a:pPr/>
              <a:t>‹#›</a:t>
            </a:fld>
            <a:endParaRPr lang="en-CA">
              <a:solidFill>
                <a:srgbClr val="000000">
                  <a:tint val="75000"/>
                </a:srgbClr>
              </a:solidFill>
            </a:endParaRPr>
          </a:p>
        </p:txBody>
      </p:sp>
    </p:spTree>
    <p:extLst>
      <p:ext uri="{BB962C8B-B14F-4D97-AF65-F5344CB8AC3E}">
        <p14:creationId xmlns:p14="http://schemas.microsoft.com/office/powerpoint/2010/main" val="10142750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atin typeface="Verdana"/>
                <a:ea typeface="+mn-ea"/>
                <a:cs typeface="Verdana"/>
              </a:defRPr>
            </a:lvl1pPr>
          </a:lstStyle>
          <a:p>
            <a:pPr>
              <a:defRPr/>
            </a:pPr>
            <a:endParaRPr lang="en-US" dirty="0"/>
          </a:p>
        </p:txBody>
      </p:sp>
      <p:sp>
        <p:nvSpPr>
          <p:cNvPr id="5"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44D916-D64D-4655-87DC-43D4EA8A9DDB}" type="slidenum">
              <a:rPr lang="en-CA" smtClean="0">
                <a:solidFill>
                  <a:srgbClr val="000000">
                    <a:tint val="75000"/>
                  </a:srgbClr>
                </a:solidFill>
              </a:rPr>
              <a:pPr/>
              <a:t>‹#›</a:t>
            </a:fld>
            <a:endParaRPr lang="en-CA">
              <a:solidFill>
                <a:srgbClr val="000000">
                  <a:tint val="75000"/>
                </a:srgbClr>
              </a:solidFill>
            </a:endParaRPr>
          </a:p>
        </p:txBody>
      </p:sp>
    </p:spTree>
    <p:extLst>
      <p:ext uri="{BB962C8B-B14F-4D97-AF65-F5344CB8AC3E}">
        <p14:creationId xmlns:p14="http://schemas.microsoft.com/office/powerpoint/2010/main" val="799689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atin typeface="Verdana"/>
                <a:ea typeface="+mn-ea"/>
                <a:cs typeface="Verdana"/>
              </a:defRPr>
            </a:lvl1pPr>
          </a:lstStyle>
          <a:p>
            <a:pPr>
              <a:defRPr/>
            </a:pPr>
            <a:endParaRPr lang="en-US" dirty="0"/>
          </a:p>
        </p:txBody>
      </p:sp>
      <p:sp>
        <p:nvSpPr>
          <p:cNvPr id="6"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44D916-D64D-4655-87DC-43D4EA8A9DDB}" type="slidenum">
              <a:rPr lang="en-CA" smtClean="0">
                <a:solidFill>
                  <a:srgbClr val="000000">
                    <a:tint val="75000"/>
                  </a:srgbClr>
                </a:solidFill>
              </a:rPr>
              <a:pPr/>
              <a:t>‹#›</a:t>
            </a:fld>
            <a:endParaRPr lang="en-CA">
              <a:solidFill>
                <a:srgbClr val="000000">
                  <a:tint val="75000"/>
                </a:srgbClr>
              </a:solidFill>
            </a:endParaRPr>
          </a:p>
        </p:txBody>
      </p:sp>
    </p:spTree>
    <p:extLst>
      <p:ext uri="{BB962C8B-B14F-4D97-AF65-F5344CB8AC3E}">
        <p14:creationId xmlns:p14="http://schemas.microsoft.com/office/powerpoint/2010/main" val="23808561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atin typeface="Verdana"/>
                <a:ea typeface="+mn-ea"/>
                <a:cs typeface="Verdana"/>
              </a:defRPr>
            </a:lvl1pPr>
          </a:lstStyle>
          <a:p>
            <a:pPr>
              <a:defRPr/>
            </a:pPr>
            <a:endParaRPr lang="en-US" dirty="0"/>
          </a:p>
        </p:txBody>
      </p:sp>
      <p:sp>
        <p:nvSpPr>
          <p:cNvPr id="8" name="Slide Number Placeholder 1"/>
          <p:cNvSpPr>
            <a:spLocks noGrp="1"/>
          </p:cNvSpPr>
          <p:nvPr>
            <p:ph type="sldNum" sz="quarter" idx="11"/>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44D916-D64D-4655-87DC-43D4EA8A9DDB}" type="slidenum">
              <a:rPr lang="en-CA" smtClean="0">
                <a:solidFill>
                  <a:srgbClr val="000000">
                    <a:tint val="75000"/>
                  </a:srgbClr>
                </a:solidFill>
              </a:rPr>
              <a:pPr/>
              <a:t>‹#›</a:t>
            </a:fld>
            <a:endParaRPr lang="en-CA">
              <a:solidFill>
                <a:srgbClr val="000000">
                  <a:tint val="75000"/>
                </a:srgbClr>
              </a:solidFill>
            </a:endParaRPr>
          </a:p>
        </p:txBody>
      </p:sp>
    </p:spTree>
    <p:extLst>
      <p:ext uri="{BB962C8B-B14F-4D97-AF65-F5344CB8AC3E}">
        <p14:creationId xmlns:p14="http://schemas.microsoft.com/office/powerpoint/2010/main" val="1927138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atin typeface="Verdana"/>
                <a:ea typeface="+mn-ea"/>
                <a:cs typeface="Verdana"/>
              </a:defRPr>
            </a:lvl1pPr>
          </a:lstStyle>
          <a:p>
            <a:pPr>
              <a:defRPr/>
            </a:pPr>
            <a:endParaRPr lang="en-US" dirty="0"/>
          </a:p>
        </p:txBody>
      </p:sp>
      <p:sp>
        <p:nvSpPr>
          <p:cNvPr id="4"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44D916-D64D-4655-87DC-43D4EA8A9DDB}" type="slidenum">
              <a:rPr lang="en-CA" smtClean="0">
                <a:solidFill>
                  <a:srgbClr val="000000">
                    <a:tint val="75000"/>
                  </a:srgbClr>
                </a:solidFill>
              </a:rPr>
              <a:pPr/>
              <a:t>‹#›</a:t>
            </a:fld>
            <a:endParaRPr lang="en-CA">
              <a:solidFill>
                <a:srgbClr val="000000">
                  <a:tint val="75000"/>
                </a:srgbClr>
              </a:solidFill>
            </a:endParaRPr>
          </a:p>
        </p:txBody>
      </p:sp>
    </p:spTree>
    <p:extLst>
      <p:ext uri="{BB962C8B-B14F-4D97-AF65-F5344CB8AC3E}">
        <p14:creationId xmlns:p14="http://schemas.microsoft.com/office/powerpoint/2010/main" val="11646797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atin typeface="Verdana"/>
                <a:ea typeface="+mn-ea"/>
                <a:cs typeface="Verdana"/>
              </a:defRPr>
            </a:lvl1pPr>
          </a:lstStyle>
          <a:p>
            <a:pPr>
              <a:defRPr/>
            </a:pPr>
            <a:endParaRPr lang="en-US" dirty="0"/>
          </a:p>
        </p:txBody>
      </p:sp>
      <p:sp>
        <p:nvSpPr>
          <p:cNvPr id="3"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44D916-D64D-4655-87DC-43D4EA8A9DDB}" type="slidenum">
              <a:rPr lang="en-CA" smtClean="0">
                <a:solidFill>
                  <a:srgbClr val="000000">
                    <a:tint val="75000"/>
                  </a:srgbClr>
                </a:solidFill>
              </a:rPr>
              <a:pPr/>
              <a:t>‹#›</a:t>
            </a:fld>
            <a:endParaRPr lang="en-CA">
              <a:solidFill>
                <a:srgbClr val="000000">
                  <a:tint val="75000"/>
                </a:srgbClr>
              </a:solidFill>
            </a:endParaRPr>
          </a:p>
        </p:txBody>
      </p:sp>
    </p:spTree>
    <p:extLst>
      <p:ext uri="{BB962C8B-B14F-4D97-AF65-F5344CB8AC3E}">
        <p14:creationId xmlns:p14="http://schemas.microsoft.com/office/powerpoint/2010/main" val="41317978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atin typeface="Verdana"/>
                <a:ea typeface="+mn-ea"/>
                <a:cs typeface="Verdana"/>
              </a:defRPr>
            </a:lvl1pPr>
          </a:lstStyle>
          <a:p>
            <a:pPr>
              <a:defRPr/>
            </a:pPr>
            <a:endParaRPr lang="en-US" dirty="0"/>
          </a:p>
        </p:txBody>
      </p:sp>
      <p:sp>
        <p:nvSpPr>
          <p:cNvPr id="6"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44D916-D64D-4655-87DC-43D4EA8A9DDB}" type="slidenum">
              <a:rPr lang="en-CA" smtClean="0">
                <a:solidFill>
                  <a:srgbClr val="000000">
                    <a:tint val="75000"/>
                  </a:srgbClr>
                </a:solidFill>
              </a:rPr>
              <a:pPr/>
              <a:t>‹#›</a:t>
            </a:fld>
            <a:endParaRPr lang="en-CA">
              <a:solidFill>
                <a:srgbClr val="000000">
                  <a:tint val="75000"/>
                </a:srgbClr>
              </a:solidFill>
            </a:endParaRPr>
          </a:p>
        </p:txBody>
      </p:sp>
    </p:spTree>
    <p:extLst>
      <p:ext uri="{BB962C8B-B14F-4D97-AF65-F5344CB8AC3E}">
        <p14:creationId xmlns:p14="http://schemas.microsoft.com/office/powerpoint/2010/main" val="1411731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2" name="Title 1"/>
          <p:cNvSpPr>
            <a:spLocks noGrp="1"/>
          </p:cNvSpPr>
          <p:nvPr>
            <p:ph type="title"/>
          </p:nvPr>
        </p:nvSpPr>
        <p:spPr>
          <a:xfrm>
            <a:off x="457731" y="238539"/>
            <a:ext cx="8226689" cy="743659"/>
          </a:xfrm>
        </p:spPr>
        <p:txBody>
          <a:bodyPr anchor="ctr">
            <a:noAutofit/>
          </a:bodyPr>
          <a:lstStyle/>
          <a:p>
            <a:r>
              <a:rPr lang="en-US" smtClean="0"/>
              <a:t>Click to edit Master title style</a:t>
            </a:r>
            <a:endParaRPr lang="en-US"/>
          </a:p>
        </p:txBody>
      </p:sp>
    </p:spTree>
    <p:extLst>
      <p:ext uri="{BB962C8B-B14F-4D97-AF65-F5344CB8AC3E}">
        <p14:creationId xmlns:p14="http://schemas.microsoft.com/office/powerpoint/2010/main" val="46684009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atin typeface="Verdana"/>
                <a:ea typeface="+mn-ea"/>
                <a:cs typeface="Verdana"/>
              </a:defRPr>
            </a:lvl1pPr>
          </a:lstStyle>
          <a:p>
            <a:pPr>
              <a:defRPr/>
            </a:pPr>
            <a:endParaRPr lang="en-US" dirty="0"/>
          </a:p>
        </p:txBody>
      </p:sp>
      <p:sp>
        <p:nvSpPr>
          <p:cNvPr id="6"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44D916-D64D-4655-87DC-43D4EA8A9DDB}" type="slidenum">
              <a:rPr lang="en-CA" smtClean="0">
                <a:solidFill>
                  <a:srgbClr val="000000">
                    <a:tint val="75000"/>
                  </a:srgbClr>
                </a:solidFill>
              </a:rPr>
              <a:pPr/>
              <a:t>‹#›</a:t>
            </a:fld>
            <a:endParaRPr lang="en-CA">
              <a:solidFill>
                <a:srgbClr val="000000">
                  <a:tint val="75000"/>
                </a:srgbClr>
              </a:solidFill>
            </a:endParaRPr>
          </a:p>
        </p:txBody>
      </p:sp>
    </p:spTree>
    <p:extLst>
      <p:ext uri="{BB962C8B-B14F-4D97-AF65-F5344CB8AC3E}">
        <p14:creationId xmlns:p14="http://schemas.microsoft.com/office/powerpoint/2010/main" val="32787260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atin typeface="Verdana"/>
                <a:ea typeface="+mn-ea"/>
                <a:cs typeface="Verdana"/>
              </a:defRPr>
            </a:lvl1pPr>
          </a:lstStyle>
          <a:p>
            <a:pPr>
              <a:defRPr/>
            </a:pPr>
            <a:endParaRPr lang="en-US" dirty="0"/>
          </a:p>
        </p:txBody>
      </p:sp>
      <p:sp>
        <p:nvSpPr>
          <p:cNvPr id="5"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44D916-D64D-4655-87DC-43D4EA8A9DDB}" type="slidenum">
              <a:rPr lang="en-CA" smtClean="0">
                <a:solidFill>
                  <a:srgbClr val="000000">
                    <a:tint val="75000"/>
                  </a:srgbClr>
                </a:solidFill>
              </a:rPr>
              <a:pPr/>
              <a:t>‹#›</a:t>
            </a:fld>
            <a:endParaRPr lang="en-CA">
              <a:solidFill>
                <a:srgbClr val="000000">
                  <a:tint val="75000"/>
                </a:srgbClr>
              </a:solidFill>
            </a:endParaRPr>
          </a:p>
        </p:txBody>
      </p:sp>
    </p:spTree>
    <p:extLst>
      <p:ext uri="{BB962C8B-B14F-4D97-AF65-F5344CB8AC3E}">
        <p14:creationId xmlns:p14="http://schemas.microsoft.com/office/powerpoint/2010/main" val="36125960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029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atin typeface="Verdana"/>
                <a:ea typeface="+mn-ea"/>
                <a:cs typeface="Verdana"/>
              </a:defRPr>
            </a:lvl1pPr>
          </a:lstStyle>
          <a:p>
            <a:pPr>
              <a:defRPr/>
            </a:pPr>
            <a:endParaRPr lang="en-US" dirty="0"/>
          </a:p>
        </p:txBody>
      </p:sp>
      <p:sp>
        <p:nvSpPr>
          <p:cNvPr id="5"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44D916-D64D-4655-87DC-43D4EA8A9DDB}" type="slidenum">
              <a:rPr lang="en-CA" smtClean="0">
                <a:solidFill>
                  <a:srgbClr val="000000">
                    <a:tint val="75000"/>
                  </a:srgbClr>
                </a:solidFill>
              </a:rPr>
              <a:pPr/>
              <a:t>‹#›</a:t>
            </a:fld>
            <a:endParaRPr lang="en-CA">
              <a:solidFill>
                <a:srgbClr val="000000">
                  <a:tint val="75000"/>
                </a:srgbClr>
              </a:solidFill>
            </a:endParaRPr>
          </a:p>
        </p:txBody>
      </p:sp>
    </p:spTree>
    <p:extLst>
      <p:ext uri="{BB962C8B-B14F-4D97-AF65-F5344CB8AC3E}">
        <p14:creationId xmlns:p14="http://schemas.microsoft.com/office/powerpoint/2010/main" val="37328632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628650" y="4870869"/>
            <a:ext cx="7886700" cy="1325563"/>
          </a:xfrm>
          <a:prstGeom prst="rect">
            <a:avLst/>
          </a:prstGeom>
        </p:spPr>
        <p:txBody>
          <a:bodyPr/>
          <a:lstStyle>
            <a:lvl1pPr algn="ctr">
              <a:defRPr sz="4000"/>
            </a:lvl1pPr>
          </a:lstStyle>
          <a:p>
            <a:r>
              <a:rPr lang="en-US" smtClean="0"/>
              <a:t>Click to edit Master title style</a:t>
            </a:r>
            <a:endParaRPr lang="en-US"/>
          </a:p>
        </p:txBody>
      </p:sp>
    </p:spTree>
    <p:extLst>
      <p:ext uri="{BB962C8B-B14F-4D97-AF65-F5344CB8AC3E}">
        <p14:creationId xmlns:p14="http://schemas.microsoft.com/office/powerpoint/2010/main" val="185050487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8F001A"/>
        </a:solid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907704" y="31665"/>
            <a:ext cx="5328592" cy="733039"/>
          </a:xfrm>
        </p:spPr>
        <p:txBody>
          <a:bodyPr>
            <a:normAutofit/>
          </a:bodyPr>
          <a:lstStyle>
            <a:lvl1pPr>
              <a:defRPr sz="2000" b="1">
                <a:solidFill>
                  <a:schemeClr val="bg1"/>
                </a:solidFill>
              </a:defRPr>
            </a:lvl1pPr>
          </a:lstStyle>
          <a:p>
            <a:r>
              <a:rPr lang="en-US" dirty="0" smtClean="0"/>
              <a:t>TITLE / TITRE</a:t>
            </a:r>
            <a:endParaRPr lang="en-CA" dirty="0"/>
          </a:p>
        </p:txBody>
      </p:sp>
      <p:sp>
        <p:nvSpPr>
          <p:cNvPr id="11" name="Subtitle 2"/>
          <p:cNvSpPr>
            <a:spLocks noGrp="1"/>
          </p:cNvSpPr>
          <p:nvPr>
            <p:ph type="subTitle" idx="1" hasCustomPrompt="1"/>
          </p:nvPr>
        </p:nvSpPr>
        <p:spPr>
          <a:xfrm>
            <a:off x="1371600" y="2552700"/>
            <a:ext cx="6400800" cy="1752600"/>
          </a:xfrm>
        </p:spPr>
        <p:txBody>
          <a:bodyPr>
            <a:noAutofit/>
          </a:bodyPr>
          <a:lstStyle>
            <a:lvl1pPr marL="0" indent="0" algn="ctr">
              <a:buNone/>
              <a:defRPr sz="3800" b="1">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PRESENTATION TITLE / TITRE DE LA PR</a:t>
            </a:r>
            <a:r>
              <a:rPr lang="en-CA" dirty="0" smtClean="0"/>
              <a:t>ÉSENTATION</a:t>
            </a:r>
            <a:endParaRPr lang="fr-FR" dirty="0"/>
          </a:p>
        </p:txBody>
      </p:sp>
      <p:sp>
        <p:nvSpPr>
          <p:cNvPr id="3" name="Rectangle 2"/>
          <p:cNvSpPr/>
          <p:nvPr userDrawn="1"/>
        </p:nvSpPr>
        <p:spPr>
          <a:xfrm>
            <a:off x="2195735" y="5375154"/>
            <a:ext cx="4680520" cy="1482846"/>
          </a:xfrm>
          <a:prstGeom prst="rect">
            <a:avLst/>
          </a:prstGeom>
          <a:solidFill>
            <a:srgbClr val="8F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7166173" y="385614"/>
            <a:ext cx="1524000" cy="5676900"/>
          </a:xfrm>
          <a:prstGeom prst="rect">
            <a:avLst/>
          </a:prstGeom>
        </p:spPr>
      </p:pic>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636" y="385614"/>
            <a:ext cx="1524000" cy="567690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0111" y="5311265"/>
            <a:ext cx="5191769" cy="1610623"/>
          </a:xfrm>
          <a:prstGeom prst="rect">
            <a:avLst/>
          </a:prstGeom>
        </p:spPr>
      </p:pic>
    </p:spTree>
    <p:extLst>
      <p:ext uri="{BB962C8B-B14F-4D97-AF65-F5344CB8AC3E}">
        <p14:creationId xmlns:p14="http://schemas.microsoft.com/office/powerpoint/2010/main" val="36757444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764704"/>
          </a:xfrm>
          <a:prstGeom prst="rect">
            <a:avLst/>
          </a:prstGeom>
          <a:solidFill>
            <a:srgbClr val="8F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27283" t="13841" r="27951" b="38256"/>
          <a:stretch/>
        </p:blipFill>
        <p:spPr>
          <a:xfrm>
            <a:off x="251520" y="59644"/>
            <a:ext cx="1800200" cy="597608"/>
          </a:xfrm>
          <a:prstGeom prst="rect">
            <a:avLst/>
          </a:prstGeom>
        </p:spPr>
      </p:pic>
      <p:sp>
        <p:nvSpPr>
          <p:cNvPr id="10" name="Title 1"/>
          <p:cNvSpPr>
            <a:spLocks noGrp="1"/>
          </p:cNvSpPr>
          <p:nvPr>
            <p:ph type="ctrTitle" hasCustomPrompt="1"/>
          </p:nvPr>
        </p:nvSpPr>
        <p:spPr>
          <a:xfrm>
            <a:off x="2339752" y="1"/>
            <a:ext cx="6804248" cy="764704"/>
          </a:xfrm>
        </p:spPr>
        <p:txBody>
          <a:bodyPr>
            <a:noAutofit/>
          </a:bodyPr>
          <a:lstStyle>
            <a:lvl1pPr algn="l">
              <a:defRPr sz="2000" b="1">
                <a:solidFill>
                  <a:schemeClr val="bg1"/>
                </a:solidFill>
              </a:defRPr>
            </a:lvl1pPr>
          </a:lstStyle>
          <a:p>
            <a:r>
              <a:rPr lang="fr-FR" dirty="0" smtClean="0"/>
              <a:t>PRESENTATION / CHAPTER TITLE</a:t>
            </a:r>
            <a:endParaRPr lang="en-CA" dirty="0"/>
          </a:p>
        </p:txBody>
      </p:sp>
      <p:sp>
        <p:nvSpPr>
          <p:cNvPr id="11" name="Subtitle 2"/>
          <p:cNvSpPr>
            <a:spLocks noGrp="1"/>
          </p:cNvSpPr>
          <p:nvPr>
            <p:ph type="subTitle" idx="1" hasCustomPrompt="1"/>
          </p:nvPr>
        </p:nvSpPr>
        <p:spPr>
          <a:xfrm>
            <a:off x="1371600" y="2552700"/>
            <a:ext cx="6400800" cy="1752600"/>
          </a:xfrm>
        </p:spPr>
        <p:txBody>
          <a:bodyPr>
            <a:noAutofit/>
          </a:bodyPr>
          <a:lstStyle>
            <a:lvl1pPr marL="0" indent="0" algn="ctr">
              <a:buNone/>
              <a:defRPr sz="3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PRESENTATION TITLE / TITRE DE LA PR</a:t>
            </a:r>
            <a:r>
              <a:rPr lang="en-CA" dirty="0" smtClean="0"/>
              <a:t>ÉSENTATION</a:t>
            </a:r>
            <a:endParaRPr lang="fr-FR" dirty="0"/>
          </a:p>
        </p:txBody>
      </p:sp>
      <p:sp>
        <p:nvSpPr>
          <p:cNvPr id="12"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9F8FD-FE00-4FA5-929B-49169E311E15}" type="slidenum">
              <a:rPr lang="en-CA" smtClean="0"/>
              <a:t>‹#›</a:t>
            </a:fld>
            <a:endParaRPr lang="en-CA"/>
          </a:p>
        </p:txBody>
      </p:sp>
    </p:spTree>
    <p:extLst>
      <p:ext uri="{BB962C8B-B14F-4D97-AF65-F5344CB8AC3E}">
        <p14:creationId xmlns:p14="http://schemas.microsoft.com/office/powerpoint/2010/main" val="41480393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Subtitle 2"/>
          <p:cNvSpPr>
            <a:spLocks noGrp="1"/>
          </p:cNvSpPr>
          <p:nvPr>
            <p:ph type="subTitle" idx="1" hasCustomPrompt="1"/>
          </p:nvPr>
        </p:nvSpPr>
        <p:spPr>
          <a:xfrm>
            <a:off x="1371600" y="2552700"/>
            <a:ext cx="6400800" cy="1752600"/>
          </a:xfrm>
        </p:spPr>
        <p:txBody>
          <a:bodyPr>
            <a:noAutofit/>
          </a:bodyPr>
          <a:lstStyle>
            <a:lvl1pPr marL="0" indent="0" algn="ctr">
              <a:buNone/>
              <a:defRPr sz="3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a:p>
        </p:txBody>
      </p:sp>
      <p:sp>
        <p:nvSpPr>
          <p:cNvPr id="8" name="Rectangle 7"/>
          <p:cNvSpPr/>
          <p:nvPr userDrawn="1"/>
        </p:nvSpPr>
        <p:spPr>
          <a:xfrm>
            <a:off x="0" y="0"/>
            <a:ext cx="9144000" cy="764704"/>
          </a:xfrm>
          <a:prstGeom prst="rect">
            <a:avLst/>
          </a:prstGeom>
          <a:solidFill>
            <a:srgbClr val="8F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27283" t="13841" r="27951" b="38256"/>
          <a:stretch/>
        </p:blipFill>
        <p:spPr>
          <a:xfrm>
            <a:off x="251520" y="59644"/>
            <a:ext cx="1800200" cy="597608"/>
          </a:xfrm>
          <a:prstGeom prst="rect">
            <a:avLst/>
          </a:prstGeom>
        </p:spPr>
      </p:pic>
      <p:sp>
        <p:nvSpPr>
          <p:cNvPr id="10" name="Title 1"/>
          <p:cNvSpPr>
            <a:spLocks noGrp="1"/>
          </p:cNvSpPr>
          <p:nvPr>
            <p:ph type="ctrTitle" hasCustomPrompt="1"/>
          </p:nvPr>
        </p:nvSpPr>
        <p:spPr>
          <a:xfrm>
            <a:off x="2339752" y="1"/>
            <a:ext cx="6804248" cy="764704"/>
          </a:xfrm>
        </p:spPr>
        <p:txBody>
          <a:bodyPr>
            <a:noAutofit/>
          </a:bodyPr>
          <a:lstStyle>
            <a:lvl1pPr algn="l">
              <a:defRPr sz="2000" b="1">
                <a:solidFill>
                  <a:schemeClr val="bg1"/>
                </a:solidFill>
              </a:defRPr>
            </a:lvl1pPr>
          </a:lstStyle>
          <a:p>
            <a:r>
              <a:rPr lang="fr-FR" dirty="0" smtClean="0"/>
              <a:t>PRESENTATION / CHAPTER TITLE</a:t>
            </a:r>
            <a:endParaRPr lang="en-CA" dirty="0"/>
          </a:p>
        </p:txBody>
      </p:sp>
      <p:sp>
        <p:nvSpPr>
          <p:cNvPr id="11"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9F8FD-FE00-4FA5-929B-49169E311E15}" type="slidenum">
              <a:rPr lang="en-CA" smtClean="0"/>
              <a:t>‹#›</a:t>
            </a:fld>
            <a:endParaRPr lang="en-CA"/>
          </a:p>
        </p:txBody>
      </p:sp>
    </p:spTree>
    <p:extLst>
      <p:ext uri="{BB962C8B-B14F-4D97-AF65-F5344CB8AC3E}">
        <p14:creationId xmlns:p14="http://schemas.microsoft.com/office/powerpoint/2010/main" val="3585695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Content Placeholder 2"/>
          <p:cNvSpPr>
            <a:spLocks noGrp="1"/>
          </p:cNvSpPr>
          <p:nvPr>
            <p:ph idx="1"/>
          </p:nvPr>
        </p:nvSpPr>
        <p:spPr>
          <a:xfrm>
            <a:off x="971600" y="1600200"/>
            <a:ext cx="7272808" cy="4525963"/>
          </a:xfrm>
        </p:spPr>
        <p:txBody>
          <a:bodyPr/>
          <a:lstStyle>
            <a:lvl1pPr>
              <a:buClrTx/>
              <a:defRPr b="1">
                <a:solidFill>
                  <a:srgbClr val="000000"/>
                </a:solidFill>
              </a:defRPr>
            </a:lvl1pPr>
            <a:lvl2pPr>
              <a:buClrTx/>
              <a:defRPr>
                <a:solidFill>
                  <a:srgbClr val="000000"/>
                </a:solidFill>
              </a:defRPr>
            </a:lvl2pPr>
            <a:lvl3pPr>
              <a:buClrTx/>
              <a:defRPr sz="2800">
                <a:solidFill>
                  <a:srgbClr val="000000"/>
                </a:solidFill>
              </a:defRPr>
            </a:lvl3pPr>
            <a:lvl4pPr>
              <a:buClrTx/>
              <a:defRPr sz="2800">
                <a:solidFill>
                  <a:srgbClr val="000000"/>
                </a:solidFill>
              </a:defRPr>
            </a:lvl4pPr>
            <a:lvl5pPr>
              <a:buClrTx/>
              <a:defRPr sz="2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8" name="Rectangle 7"/>
          <p:cNvSpPr/>
          <p:nvPr userDrawn="1"/>
        </p:nvSpPr>
        <p:spPr>
          <a:xfrm>
            <a:off x="0" y="0"/>
            <a:ext cx="9144000" cy="764704"/>
          </a:xfrm>
          <a:prstGeom prst="rect">
            <a:avLst/>
          </a:prstGeom>
          <a:solidFill>
            <a:srgbClr val="8F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27283" t="13841" r="27951" b="38256"/>
          <a:stretch/>
        </p:blipFill>
        <p:spPr>
          <a:xfrm>
            <a:off x="251520" y="59644"/>
            <a:ext cx="1800200" cy="597608"/>
          </a:xfrm>
          <a:prstGeom prst="rect">
            <a:avLst/>
          </a:prstGeom>
        </p:spPr>
      </p:pic>
      <p:sp>
        <p:nvSpPr>
          <p:cNvPr id="12" name="Title 1"/>
          <p:cNvSpPr>
            <a:spLocks noGrp="1"/>
          </p:cNvSpPr>
          <p:nvPr>
            <p:ph type="ctrTitle" hasCustomPrompt="1"/>
          </p:nvPr>
        </p:nvSpPr>
        <p:spPr>
          <a:xfrm>
            <a:off x="2339752" y="1"/>
            <a:ext cx="6804248" cy="764704"/>
          </a:xfrm>
        </p:spPr>
        <p:txBody>
          <a:bodyPr>
            <a:noAutofit/>
          </a:bodyPr>
          <a:lstStyle>
            <a:lvl1pPr algn="l">
              <a:defRPr sz="2000" b="1">
                <a:solidFill>
                  <a:schemeClr val="bg1"/>
                </a:solidFill>
              </a:defRPr>
            </a:lvl1pPr>
          </a:lstStyle>
          <a:p>
            <a:r>
              <a:rPr lang="fr-FR" dirty="0" smtClean="0"/>
              <a:t>PRESENTATION / CHAPTER TITLE</a:t>
            </a:r>
            <a:endParaRPr lang="en-CA" dirty="0"/>
          </a:p>
        </p:txBody>
      </p:sp>
      <p:sp>
        <p:nvSpPr>
          <p:cNvPr id="13"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9F8FD-FE00-4FA5-929B-49169E311E15}" type="slidenum">
              <a:rPr lang="en-CA" smtClean="0"/>
              <a:t>‹#›</a:t>
            </a:fld>
            <a:endParaRPr lang="en-CA"/>
          </a:p>
        </p:txBody>
      </p:sp>
    </p:spTree>
    <p:extLst>
      <p:ext uri="{BB962C8B-B14F-4D97-AF65-F5344CB8AC3E}">
        <p14:creationId xmlns:p14="http://schemas.microsoft.com/office/powerpoint/2010/main" val="40998492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8" name="Rectangle 7"/>
          <p:cNvSpPr/>
          <p:nvPr userDrawn="1"/>
        </p:nvSpPr>
        <p:spPr>
          <a:xfrm>
            <a:off x="0" y="0"/>
            <a:ext cx="9144000" cy="764704"/>
          </a:xfrm>
          <a:prstGeom prst="rect">
            <a:avLst/>
          </a:prstGeom>
          <a:solidFill>
            <a:srgbClr val="8F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27283" t="13841" r="27951" b="38256"/>
          <a:stretch/>
        </p:blipFill>
        <p:spPr>
          <a:xfrm>
            <a:off x="251520" y="59644"/>
            <a:ext cx="1800200" cy="597608"/>
          </a:xfrm>
          <a:prstGeom prst="rect">
            <a:avLst/>
          </a:prstGeom>
        </p:spPr>
      </p:pic>
      <p:sp>
        <p:nvSpPr>
          <p:cNvPr id="12" name="Title 1"/>
          <p:cNvSpPr>
            <a:spLocks noGrp="1"/>
          </p:cNvSpPr>
          <p:nvPr>
            <p:ph type="ctrTitle" hasCustomPrompt="1"/>
          </p:nvPr>
        </p:nvSpPr>
        <p:spPr>
          <a:xfrm>
            <a:off x="2339752" y="1"/>
            <a:ext cx="6804248" cy="764704"/>
          </a:xfrm>
        </p:spPr>
        <p:txBody>
          <a:bodyPr>
            <a:noAutofit/>
          </a:bodyPr>
          <a:lstStyle>
            <a:lvl1pPr algn="l">
              <a:defRPr sz="2000" b="1">
                <a:solidFill>
                  <a:schemeClr val="bg1"/>
                </a:solidFill>
              </a:defRPr>
            </a:lvl1pPr>
          </a:lstStyle>
          <a:p>
            <a:r>
              <a:rPr lang="fr-FR" dirty="0" smtClean="0"/>
              <a:t>PRESENTATION / CHAPTER TITLE</a:t>
            </a:r>
            <a:endParaRPr lang="en-CA" dirty="0"/>
          </a:p>
        </p:txBody>
      </p:sp>
      <p:sp>
        <p:nvSpPr>
          <p:cNvPr id="13"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F44AA5-DB92-42C3-A717-A60C9B81A1ED}" type="slidenum">
              <a:rPr lang="en-CA" smtClean="0"/>
              <a:pPr/>
              <a:t>‹#›</a:t>
            </a:fld>
            <a:endParaRPr lang="en-CA" dirty="0"/>
          </a:p>
        </p:txBody>
      </p:sp>
    </p:spTree>
    <p:extLst>
      <p:ext uri="{BB962C8B-B14F-4D97-AF65-F5344CB8AC3E}">
        <p14:creationId xmlns:p14="http://schemas.microsoft.com/office/powerpoint/2010/main" val="39357064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3.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7.xml"/><Relationship Id="rId7"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microsoft.com/office/2007/relationships/hdphoto" Target="../media/hdphoto1.wdp"/></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6.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801242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400" b="1"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lang="en-US" sz="1800" i="0" kern="1200" dirty="0" smtClean="0">
          <a:solidFill>
            <a:schemeClr val="tx2"/>
          </a:solidFill>
          <a:latin typeface="+mj-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p:cNvSpPr/>
          <p:nvPr/>
        </p:nvSpPr>
        <p:spPr>
          <a:xfrm>
            <a:off x="-1" y="1087902"/>
            <a:ext cx="9143999" cy="1800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6" name="Rectangle 15"/>
          <p:cNvSpPr/>
          <p:nvPr/>
        </p:nvSpPr>
        <p:spPr>
          <a:xfrm>
            <a:off x="-4764" y="0"/>
            <a:ext cx="9148763" cy="1143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57731" y="457200"/>
            <a:ext cx="8226689" cy="524998"/>
          </a:xfrm>
          <a:prstGeom prst="rect">
            <a:avLst/>
          </a:prstGeom>
        </p:spPr>
        <p:txBody>
          <a:bodyPr vert="horz" lIns="0" tIns="0" rIns="0" bIns="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731" y="1816100"/>
            <a:ext cx="8226689" cy="4583111"/>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1139605"/>
      </p:ext>
    </p:extLst>
  </p:cSld>
  <p:clrMap bg1="lt1" tx1="dk1" bg2="lt2" tx2="dk2" accent1="accent1" accent2="accent2" accent3="accent3" accent4="accent4" accent5="accent5" accent6="accent6" hlink="hlink" folHlink="folHlink"/>
  <p:sldLayoutIdLst>
    <p:sldLayoutId id="2147483679" r:id="rId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400" b="1"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lang="en-US" sz="1800" i="0" kern="1200" dirty="0" smtClean="0">
          <a:solidFill>
            <a:schemeClr val="tx2"/>
          </a:solidFill>
          <a:latin typeface="+mj-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TITLE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9F8FD-FE00-4FA5-929B-49169E311E15}" type="slidenum">
              <a:rPr lang="en-CA" smtClean="0"/>
              <a:t>‹#›</a:t>
            </a:fld>
            <a:endParaRPr lang="en-CA"/>
          </a:p>
        </p:txBody>
      </p:sp>
    </p:spTree>
    <p:extLst>
      <p:ext uri="{BB962C8B-B14F-4D97-AF65-F5344CB8AC3E}">
        <p14:creationId xmlns:p14="http://schemas.microsoft.com/office/powerpoint/2010/main" val="67756125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7" r:id="rId5"/>
    <p:sldLayoutId id="2147483745" r:id="rId6"/>
    <p:sldLayoutId id="2147483746" r:id="rId7"/>
    <p:sldLayoutId id="2147483759" r:id="rId8"/>
    <p:sldLayoutId id="2147483785" r:id="rId9"/>
    <p:sldLayoutId id="2147483786" r:id="rId10"/>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914400" rtl="0" eaLnBrk="1" latinLnBrk="0" hangingPunct="1">
        <a:spcBef>
          <a:spcPct val="20000"/>
        </a:spcBef>
        <a:buClrTx/>
        <a:buFont typeface="Arial"/>
        <a:buChar char="•"/>
        <a:defRPr sz="3200" kern="1200">
          <a:solidFill>
            <a:schemeClr val="tx1"/>
          </a:solidFill>
          <a:latin typeface="Arial"/>
          <a:ea typeface="+mn-ea"/>
          <a:cs typeface="Arial"/>
        </a:defRPr>
      </a:lvl1pPr>
      <a:lvl2pPr marL="742950" indent="-285750" algn="l" defTabSz="914400" rtl="0" eaLnBrk="1" latinLnBrk="0" hangingPunct="1">
        <a:spcBef>
          <a:spcPct val="20000"/>
        </a:spcBef>
        <a:buClrTx/>
        <a:buFont typeface="Arial"/>
        <a:buChar char="•"/>
        <a:defRPr sz="2800" kern="1200">
          <a:solidFill>
            <a:schemeClr val="tx1"/>
          </a:solidFill>
          <a:latin typeface="Arial"/>
          <a:ea typeface="+mn-ea"/>
          <a:cs typeface="Arial"/>
        </a:defRPr>
      </a:lvl2pPr>
      <a:lvl3pPr marL="1257300" indent="-342900" algn="l" defTabSz="914400" rtl="0" eaLnBrk="1" latinLnBrk="0" hangingPunct="1">
        <a:spcBef>
          <a:spcPct val="20000"/>
        </a:spcBef>
        <a:buClrTx/>
        <a:buFont typeface="Arial"/>
        <a:buChar char="•"/>
        <a:defRPr sz="2800" kern="1200">
          <a:solidFill>
            <a:schemeClr val="tx1"/>
          </a:solidFill>
          <a:latin typeface="Arial"/>
          <a:ea typeface="+mn-ea"/>
          <a:cs typeface="Arial"/>
        </a:defRPr>
      </a:lvl3pPr>
      <a:lvl4pPr marL="1714500" indent="-342900" algn="l" defTabSz="914400" rtl="0" eaLnBrk="1" latinLnBrk="0" hangingPunct="1">
        <a:spcBef>
          <a:spcPct val="20000"/>
        </a:spcBef>
        <a:buClrTx/>
        <a:buFont typeface="Arial"/>
        <a:buChar char="•"/>
        <a:defRPr sz="2800" kern="1200">
          <a:solidFill>
            <a:schemeClr val="tx1"/>
          </a:solidFill>
          <a:latin typeface="Arial"/>
          <a:ea typeface="+mn-ea"/>
          <a:cs typeface="Arial"/>
        </a:defRPr>
      </a:lvl4pPr>
      <a:lvl5pPr marL="2057400" indent="-228600" algn="l" defTabSz="914400" rtl="0" eaLnBrk="1" latinLnBrk="0" hangingPunct="1">
        <a:spcBef>
          <a:spcPct val="20000"/>
        </a:spcBef>
        <a:buClrTx/>
        <a:buFont typeface="Arial"/>
        <a:buChar char="•"/>
        <a:defRPr sz="28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p:cNvSpPr/>
          <p:nvPr/>
        </p:nvSpPr>
        <p:spPr>
          <a:xfrm>
            <a:off x="-1" y="1087902"/>
            <a:ext cx="9143999" cy="1800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6" name="Rectangle 15"/>
          <p:cNvSpPr/>
          <p:nvPr/>
        </p:nvSpPr>
        <p:spPr>
          <a:xfrm>
            <a:off x="-4764" y="0"/>
            <a:ext cx="9148763" cy="1143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userDrawn="1">
            <p:ph type="title"/>
          </p:nvPr>
        </p:nvSpPr>
        <p:spPr>
          <a:xfrm>
            <a:off x="457731" y="457200"/>
            <a:ext cx="8226689" cy="524998"/>
          </a:xfrm>
          <a:prstGeom prst="rect">
            <a:avLst/>
          </a:prstGeom>
        </p:spPr>
        <p:txBody>
          <a:bodyPr vert="horz" lIns="0" tIns="0" rIns="0" bIns="0" rtlCol="0" anchor="t">
            <a:noAutofit/>
          </a:bodyPr>
          <a:lstStyle/>
          <a:p>
            <a:r>
              <a:rPr lang="en-US" smtClean="0"/>
              <a:t>Click To Edit Master Title Style</a:t>
            </a:r>
            <a:endParaRPr lang="en-US" dirty="0"/>
          </a:p>
        </p:txBody>
      </p:sp>
      <p:sp>
        <p:nvSpPr>
          <p:cNvPr id="3" name="Text Placeholder 2"/>
          <p:cNvSpPr>
            <a:spLocks noGrp="1"/>
          </p:cNvSpPr>
          <p:nvPr userDrawn="1">
            <p:ph type="body" idx="1"/>
          </p:nvPr>
        </p:nvSpPr>
        <p:spPr>
          <a:xfrm>
            <a:off x="457731" y="1816100"/>
            <a:ext cx="8226689" cy="4583111"/>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2" descr="http://www.newearthgreendepot.com/wp-content/uploads/shadow_line.png"/>
          <p:cNvPicPr>
            <a:picLocks noChangeAspect="1" noChangeArrowheads="1"/>
          </p:cNvPicPr>
          <p:nvPr userDrawn="1"/>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V="1">
            <a:off x="355227" y="6155208"/>
            <a:ext cx="8191500" cy="2571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8496922" y="6550123"/>
            <a:ext cx="434226" cy="184666"/>
          </a:xfrm>
          <a:prstGeom prst="rect">
            <a:avLst/>
          </a:prstGeom>
          <a:noFill/>
        </p:spPr>
        <p:txBody>
          <a:bodyPr wrap="square" lIns="0" tIns="0" rIns="0" bIns="0">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fld id="{46F9F9E3-E7E9-495A-8B8B-E07ECF1FFFD8}" type="slidenum">
              <a:rPr lang="en-US" altLang="en-US" sz="1200">
                <a:solidFill>
                  <a:srgbClr val="696969"/>
                </a:solidFill>
                <a:cs typeface="Arial" panose="020B0604020202020204" pitchFamily="34" charset="0"/>
              </a:rPr>
              <a:pPr algn="ctr"/>
              <a:t>‹#›</a:t>
            </a:fld>
            <a:endParaRPr lang="en-US" altLang="en-US" sz="1200">
              <a:solidFill>
                <a:srgbClr val="696969"/>
              </a:solidFill>
              <a:cs typeface="Arial" panose="020B0604020202020204" pitchFamily="34" charset="0"/>
            </a:endParaRPr>
          </a:p>
        </p:txBody>
      </p:sp>
      <p:grpSp>
        <p:nvGrpSpPr>
          <p:cNvPr id="9" name="Group 8"/>
          <p:cNvGrpSpPr/>
          <p:nvPr userDrawn="1"/>
        </p:nvGrpSpPr>
        <p:grpSpPr>
          <a:xfrm>
            <a:off x="406677" y="6452139"/>
            <a:ext cx="453632" cy="365872"/>
            <a:chOff x="-2613026" y="2732088"/>
            <a:chExt cx="2379663" cy="1919288"/>
          </a:xfrm>
        </p:grpSpPr>
        <p:sp>
          <p:nvSpPr>
            <p:cNvPr id="10" name="Freeform 7"/>
            <p:cNvSpPr>
              <a:spLocks/>
            </p:cNvSpPr>
            <p:nvPr/>
          </p:nvSpPr>
          <p:spPr bwMode="auto">
            <a:xfrm>
              <a:off x="-2613026" y="2732088"/>
              <a:ext cx="1928813" cy="1919288"/>
            </a:xfrm>
            <a:custGeom>
              <a:avLst/>
              <a:gdLst>
                <a:gd name="T0" fmla="*/ 654 w 1273"/>
                <a:gd name="T1" fmla="*/ 1265 h 1267"/>
                <a:gd name="T2" fmla="*/ 92 w 1273"/>
                <a:gd name="T3" fmla="*/ 886 h 1267"/>
                <a:gd name="T4" fmla="*/ 231 w 1273"/>
                <a:gd name="T5" fmla="*/ 223 h 1267"/>
                <a:gd name="T6" fmla="*/ 898 w 1273"/>
                <a:gd name="T7" fmla="*/ 97 h 1267"/>
                <a:gd name="T8" fmla="*/ 1006 w 1273"/>
                <a:gd name="T9" fmla="*/ 306 h 1267"/>
                <a:gd name="T10" fmla="*/ 791 w 1273"/>
                <a:gd name="T11" fmla="*/ 375 h 1267"/>
                <a:gd name="T12" fmla="*/ 739 w 1273"/>
                <a:gd name="T13" fmla="*/ 357 h 1267"/>
                <a:gd name="T14" fmla="*/ 354 w 1273"/>
                <a:gd name="T15" fmla="*/ 583 h 1267"/>
                <a:gd name="T16" fmla="*/ 602 w 1273"/>
                <a:gd name="T17" fmla="*/ 964 h 1267"/>
                <a:gd name="T18" fmla="*/ 949 w 1273"/>
                <a:gd name="T19" fmla="*/ 772 h 1267"/>
                <a:gd name="T20" fmla="*/ 970 w 1273"/>
                <a:gd name="T21" fmla="*/ 697 h 1267"/>
                <a:gd name="T22" fmla="*/ 1142 w 1273"/>
                <a:gd name="T23" fmla="*/ 564 h 1267"/>
                <a:gd name="T24" fmla="*/ 1260 w 1273"/>
                <a:gd name="T25" fmla="*/ 756 h 1267"/>
                <a:gd name="T26" fmla="*/ 654 w 1273"/>
                <a:gd name="T27" fmla="*/ 1265 h 1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3" h="1267">
                  <a:moveTo>
                    <a:pt x="654" y="1265"/>
                  </a:moveTo>
                  <a:cubicBezTo>
                    <a:pt x="407" y="1264"/>
                    <a:pt x="184" y="1113"/>
                    <a:pt x="92" y="886"/>
                  </a:cubicBezTo>
                  <a:cubicBezTo>
                    <a:pt x="0" y="657"/>
                    <a:pt x="55" y="395"/>
                    <a:pt x="231" y="223"/>
                  </a:cubicBezTo>
                  <a:cubicBezTo>
                    <a:pt x="408" y="50"/>
                    <a:pt x="677" y="0"/>
                    <a:pt x="898" y="97"/>
                  </a:cubicBezTo>
                  <a:cubicBezTo>
                    <a:pt x="1001" y="143"/>
                    <a:pt x="1042" y="222"/>
                    <a:pt x="1006" y="306"/>
                  </a:cubicBezTo>
                  <a:cubicBezTo>
                    <a:pt x="972" y="385"/>
                    <a:pt x="893" y="410"/>
                    <a:pt x="791" y="375"/>
                  </a:cubicBezTo>
                  <a:cubicBezTo>
                    <a:pt x="774" y="369"/>
                    <a:pt x="757" y="361"/>
                    <a:pt x="739" y="357"/>
                  </a:cubicBezTo>
                  <a:cubicBezTo>
                    <a:pt x="565" y="314"/>
                    <a:pt x="393" y="415"/>
                    <a:pt x="354" y="583"/>
                  </a:cubicBezTo>
                  <a:cubicBezTo>
                    <a:pt x="313" y="760"/>
                    <a:pt x="421" y="925"/>
                    <a:pt x="602" y="964"/>
                  </a:cubicBezTo>
                  <a:cubicBezTo>
                    <a:pt x="745" y="994"/>
                    <a:pt x="895" y="911"/>
                    <a:pt x="949" y="772"/>
                  </a:cubicBezTo>
                  <a:cubicBezTo>
                    <a:pt x="958" y="748"/>
                    <a:pt x="965" y="723"/>
                    <a:pt x="970" y="697"/>
                  </a:cubicBezTo>
                  <a:cubicBezTo>
                    <a:pt x="989" y="603"/>
                    <a:pt x="1046" y="554"/>
                    <a:pt x="1142" y="564"/>
                  </a:cubicBezTo>
                  <a:cubicBezTo>
                    <a:pt x="1230" y="574"/>
                    <a:pt x="1273" y="650"/>
                    <a:pt x="1260" y="756"/>
                  </a:cubicBezTo>
                  <a:cubicBezTo>
                    <a:pt x="1225" y="1041"/>
                    <a:pt x="956" y="1267"/>
                    <a:pt x="654" y="1265"/>
                  </a:cubicBezTo>
                  <a:close/>
                </a:path>
              </a:pathLst>
            </a:custGeom>
            <a:solidFill>
              <a:srgbClr val="089D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D2D2A"/>
                </a:solidFill>
              </a:endParaRPr>
            </a:p>
          </p:txBody>
        </p:sp>
        <p:sp>
          <p:nvSpPr>
            <p:cNvPr id="11" name="Freeform 8"/>
            <p:cNvSpPr>
              <a:spLocks/>
            </p:cNvSpPr>
            <p:nvPr/>
          </p:nvSpPr>
          <p:spPr bwMode="auto">
            <a:xfrm>
              <a:off x="-1968501" y="2813050"/>
              <a:ext cx="1735138" cy="1276350"/>
            </a:xfrm>
            <a:custGeom>
              <a:avLst/>
              <a:gdLst>
                <a:gd name="T0" fmla="*/ 890 w 1145"/>
                <a:gd name="T1" fmla="*/ 464 h 842"/>
                <a:gd name="T2" fmla="*/ 819 w 1145"/>
                <a:gd name="T3" fmla="*/ 447 h 842"/>
                <a:gd name="T4" fmla="*/ 454 w 1145"/>
                <a:gd name="T5" fmla="*/ 643 h 842"/>
                <a:gd name="T6" fmla="*/ 202 w 1145"/>
                <a:gd name="T7" fmla="*/ 823 h 842"/>
                <a:gd name="T8" fmla="*/ 12 w 1145"/>
                <a:gd name="T9" fmla="*/ 578 h 842"/>
                <a:gd name="T10" fmla="*/ 316 w 1145"/>
                <a:gd name="T11" fmla="*/ 395 h 842"/>
                <a:gd name="T12" fmla="*/ 693 w 1145"/>
                <a:gd name="T13" fmla="*/ 194 h 842"/>
                <a:gd name="T14" fmla="*/ 952 w 1145"/>
                <a:gd name="T15" fmla="*/ 24 h 842"/>
                <a:gd name="T16" fmla="*/ 1132 w 1145"/>
                <a:gd name="T17" fmla="*/ 266 h 842"/>
                <a:gd name="T18" fmla="*/ 890 w 1145"/>
                <a:gd name="T19" fmla="*/ 464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5" h="842">
                  <a:moveTo>
                    <a:pt x="890" y="464"/>
                  </a:moveTo>
                  <a:cubicBezTo>
                    <a:pt x="876" y="461"/>
                    <a:pt x="847" y="456"/>
                    <a:pt x="819" y="447"/>
                  </a:cubicBezTo>
                  <a:cubicBezTo>
                    <a:pt x="610" y="376"/>
                    <a:pt x="508" y="431"/>
                    <a:pt x="454" y="643"/>
                  </a:cubicBezTo>
                  <a:cubicBezTo>
                    <a:pt x="423" y="767"/>
                    <a:pt x="318" y="842"/>
                    <a:pt x="202" y="823"/>
                  </a:cubicBezTo>
                  <a:cubicBezTo>
                    <a:pt x="80" y="803"/>
                    <a:pt x="0" y="699"/>
                    <a:pt x="12" y="578"/>
                  </a:cubicBezTo>
                  <a:cubicBezTo>
                    <a:pt x="27" y="433"/>
                    <a:pt x="172" y="346"/>
                    <a:pt x="316" y="395"/>
                  </a:cubicBezTo>
                  <a:cubicBezTo>
                    <a:pt x="542" y="472"/>
                    <a:pt x="626" y="427"/>
                    <a:pt x="693" y="194"/>
                  </a:cubicBezTo>
                  <a:cubicBezTo>
                    <a:pt x="728" y="70"/>
                    <a:pt x="835" y="0"/>
                    <a:pt x="952" y="24"/>
                  </a:cubicBezTo>
                  <a:cubicBezTo>
                    <a:pt x="1067" y="48"/>
                    <a:pt x="1145" y="152"/>
                    <a:pt x="1132" y="266"/>
                  </a:cubicBezTo>
                  <a:cubicBezTo>
                    <a:pt x="1119" y="383"/>
                    <a:pt x="1024" y="466"/>
                    <a:pt x="890" y="464"/>
                  </a:cubicBezTo>
                  <a:close/>
                </a:path>
              </a:pathLst>
            </a:custGeom>
            <a:solidFill>
              <a:srgbClr val="0A90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D2D2A"/>
                </a:solidFill>
              </a:endParaRPr>
            </a:p>
          </p:txBody>
        </p:sp>
      </p:grpSp>
    </p:spTree>
    <p:extLst>
      <p:ext uri="{BB962C8B-B14F-4D97-AF65-F5344CB8AC3E}">
        <p14:creationId xmlns:p14="http://schemas.microsoft.com/office/powerpoint/2010/main" val="141183792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7"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2400" b="1"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lang="en-US" sz="1800" i="0" kern="1200" dirty="0" smtClean="0">
          <a:solidFill>
            <a:schemeClr val="tx2"/>
          </a:solidFill>
          <a:latin typeface="+mj-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1D9ACC9F-5FD0-4A94-B653-CD63A33C078B}" type="datetimeFigureOut">
              <a:rPr lang="en-CA" smtClean="0"/>
              <a:pPr/>
              <a:t>2018-04-20</a:t>
            </a:fld>
            <a:endParaRPr lang="en-CA"/>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CA"/>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DA83AFC2-9759-4671-A559-7856D457AAB4}" type="slidenum">
              <a:rPr lang="en-CA" smtClean="0"/>
              <a:pPr/>
              <a:t>‹#›</a:t>
            </a:fld>
            <a:endParaRPr lang="en-CA"/>
          </a:p>
        </p:txBody>
      </p:sp>
    </p:spTree>
    <p:extLst>
      <p:ext uri="{BB962C8B-B14F-4D97-AF65-F5344CB8AC3E}">
        <p14:creationId xmlns:p14="http://schemas.microsoft.com/office/powerpoint/2010/main" val="317961665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4" descr="image_Page2b_PP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85800" y="381000"/>
            <a:ext cx="6553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CA" altLang="en-US" smtClean="0"/>
          </a:p>
        </p:txBody>
      </p:sp>
      <p:sp>
        <p:nvSpPr>
          <p:cNvPr id="1028" name="Rectangle 3"/>
          <p:cNvSpPr>
            <a:spLocks noGrp="1" noChangeArrowheads="1"/>
          </p:cNvSpPr>
          <p:nvPr>
            <p:ph type="body" idx="1"/>
          </p:nvPr>
        </p:nvSpPr>
        <p:spPr bwMode="auto">
          <a:xfrm>
            <a:off x="685800" y="1524000"/>
            <a:ext cx="7772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CA" altLang="en-US" smtClean="0"/>
          </a:p>
        </p:txBody>
      </p:sp>
      <p:sp>
        <p:nvSpPr>
          <p:cNvPr id="1029" name="Rectangle 5"/>
          <p:cNvSpPr>
            <a:spLocks noGrp="1" noChangeArrowheads="1"/>
          </p:cNvSpPr>
          <p:nvPr>
            <p:ph type="ftr" sz="quarter" idx="3"/>
          </p:nvPr>
        </p:nvSpPr>
        <p:spPr bwMode="auto">
          <a:xfrm>
            <a:off x="3886200" y="6019800"/>
            <a:ext cx="4572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solidFill>
                  <a:srgbClr val="990000"/>
                </a:solidFill>
                <a:latin typeface="Verdana" pitchFamily="-112" charset="0"/>
              </a:defRPr>
            </a:lvl1pPr>
          </a:lstStyle>
          <a:p>
            <a:pPr fontAlgn="base">
              <a:spcBef>
                <a:spcPct val="0"/>
              </a:spcBef>
              <a:spcAft>
                <a:spcPct val="0"/>
              </a:spcAft>
            </a:pPr>
            <a:endParaRPr lang="en-CA" altLang="en-US" dirty="0">
              <a:ea typeface="ＭＳ Ｐゴシック" pitchFamily="-112" charset="-128"/>
            </a:endParaRPr>
          </a:p>
        </p:txBody>
      </p:sp>
      <p:sp>
        <p:nvSpPr>
          <p:cNvPr id="2"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1F44D916-D64D-4655-87DC-43D4EA8A9DDB}" type="slidenum">
              <a:rPr lang="en-CA" smtClean="0">
                <a:solidFill>
                  <a:srgbClr val="000000">
                    <a:tint val="75000"/>
                  </a:srgbClr>
                </a:solidFill>
                <a:latin typeface="Times" pitchFamily="-112" charset="0"/>
                <a:ea typeface="ＭＳ Ｐゴシック" pitchFamily="-112" charset="-128"/>
              </a:rPr>
              <a:pPr fontAlgn="base">
                <a:spcBef>
                  <a:spcPct val="0"/>
                </a:spcBef>
                <a:spcAft>
                  <a:spcPct val="0"/>
                </a:spcAft>
              </a:pPr>
              <a:t>‹#›</a:t>
            </a:fld>
            <a:endParaRPr lang="en-CA">
              <a:solidFill>
                <a:srgbClr val="000000">
                  <a:tint val="75000"/>
                </a:srgbClr>
              </a:solidFill>
              <a:latin typeface="Times" pitchFamily="-112" charset="0"/>
              <a:ea typeface="ＭＳ Ｐゴシック" pitchFamily="-112" charset="-128"/>
            </a:endParaRPr>
          </a:p>
        </p:txBody>
      </p:sp>
    </p:spTree>
    <p:extLst>
      <p:ext uri="{BB962C8B-B14F-4D97-AF65-F5344CB8AC3E}">
        <p14:creationId xmlns:p14="http://schemas.microsoft.com/office/powerpoint/2010/main" val="4096320351"/>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hf hdr="0" ftr="0" dt="0"/>
  <p:txStyles>
    <p:titleStyle>
      <a:lvl1pPr algn="l" rtl="0" eaLnBrk="1" fontAlgn="base" hangingPunct="1">
        <a:spcBef>
          <a:spcPct val="0"/>
        </a:spcBef>
        <a:spcAft>
          <a:spcPct val="0"/>
        </a:spcAft>
        <a:defRPr sz="2800">
          <a:solidFill>
            <a:srgbClr val="990000"/>
          </a:solidFill>
          <a:latin typeface="Verdana"/>
          <a:ea typeface="ＭＳ Ｐゴシック" pitchFamily="-112" charset="-128"/>
          <a:cs typeface="Verdana"/>
        </a:defRPr>
      </a:lvl1pPr>
      <a:lvl2pPr algn="l" rtl="0" eaLnBrk="1" fontAlgn="base" hangingPunct="1">
        <a:spcBef>
          <a:spcPct val="0"/>
        </a:spcBef>
        <a:spcAft>
          <a:spcPct val="0"/>
        </a:spcAft>
        <a:defRPr sz="2800">
          <a:solidFill>
            <a:srgbClr val="990000"/>
          </a:solidFill>
          <a:latin typeface="Verdana" pitchFamily="-112" charset="0"/>
          <a:ea typeface="ＭＳ Ｐゴシック" pitchFamily="-112" charset="-128"/>
        </a:defRPr>
      </a:lvl2pPr>
      <a:lvl3pPr algn="l" rtl="0" eaLnBrk="1" fontAlgn="base" hangingPunct="1">
        <a:spcBef>
          <a:spcPct val="0"/>
        </a:spcBef>
        <a:spcAft>
          <a:spcPct val="0"/>
        </a:spcAft>
        <a:defRPr sz="2800">
          <a:solidFill>
            <a:srgbClr val="990000"/>
          </a:solidFill>
          <a:latin typeface="Verdana" pitchFamily="-112" charset="0"/>
          <a:ea typeface="ＭＳ Ｐゴシック" pitchFamily="-112" charset="-128"/>
        </a:defRPr>
      </a:lvl3pPr>
      <a:lvl4pPr algn="l" rtl="0" eaLnBrk="1" fontAlgn="base" hangingPunct="1">
        <a:spcBef>
          <a:spcPct val="0"/>
        </a:spcBef>
        <a:spcAft>
          <a:spcPct val="0"/>
        </a:spcAft>
        <a:defRPr sz="2800">
          <a:solidFill>
            <a:srgbClr val="990000"/>
          </a:solidFill>
          <a:latin typeface="Verdana" pitchFamily="-112" charset="0"/>
          <a:ea typeface="ＭＳ Ｐゴシック" pitchFamily="-112" charset="-128"/>
        </a:defRPr>
      </a:lvl4pPr>
      <a:lvl5pPr algn="l" rtl="0" eaLnBrk="1" fontAlgn="base" hangingPunct="1">
        <a:spcBef>
          <a:spcPct val="0"/>
        </a:spcBef>
        <a:spcAft>
          <a:spcPct val="0"/>
        </a:spcAft>
        <a:defRPr sz="2800">
          <a:solidFill>
            <a:srgbClr val="990000"/>
          </a:solidFill>
          <a:latin typeface="Verdana" pitchFamily="-112" charset="0"/>
          <a:ea typeface="ＭＳ Ｐゴシック" pitchFamily="-112" charset="-128"/>
        </a:defRPr>
      </a:lvl5pPr>
      <a:lvl6pPr marL="457200" algn="l" rtl="0" eaLnBrk="1" fontAlgn="base" hangingPunct="1">
        <a:spcBef>
          <a:spcPct val="0"/>
        </a:spcBef>
        <a:spcAft>
          <a:spcPct val="0"/>
        </a:spcAft>
        <a:defRPr sz="2800">
          <a:solidFill>
            <a:srgbClr val="990000"/>
          </a:solidFill>
          <a:latin typeface="Arial Black" pitchFamily="-110" charset="0"/>
        </a:defRPr>
      </a:lvl6pPr>
      <a:lvl7pPr marL="914400" algn="l" rtl="0" eaLnBrk="1" fontAlgn="base" hangingPunct="1">
        <a:spcBef>
          <a:spcPct val="0"/>
        </a:spcBef>
        <a:spcAft>
          <a:spcPct val="0"/>
        </a:spcAft>
        <a:defRPr sz="2800">
          <a:solidFill>
            <a:srgbClr val="990000"/>
          </a:solidFill>
          <a:latin typeface="Arial Black" pitchFamily="-110" charset="0"/>
        </a:defRPr>
      </a:lvl7pPr>
      <a:lvl8pPr marL="1371600" algn="l" rtl="0" eaLnBrk="1" fontAlgn="base" hangingPunct="1">
        <a:spcBef>
          <a:spcPct val="0"/>
        </a:spcBef>
        <a:spcAft>
          <a:spcPct val="0"/>
        </a:spcAft>
        <a:defRPr sz="2800">
          <a:solidFill>
            <a:srgbClr val="990000"/>
          </a:solidFill>
          <a:latin typeface="Arial Black" pitchFamily="-110" charset="0"/>
        </a:defRPr>
      </a:lvl8pPr>
      <a:lvl9pPr marL="1828800" algn="l" rtl="0" eaLnBrk="1" fontAlgn="base" hangingPunct="1">
        <a:spcBef>
          <a:spcPct val="0"/>
        </a:spcBef>
        <a:spcAft>
          <a:spcPct val="0"/>
        </a:spcAft>
        <a:defRPr sz="2800">
          <a:solidFill>
            <a:srgbClr val="990000"/>
          </a:solidFill>
          <a:latin typeface="Arial Black" pitchFamily="-110" charset="0"/>
        </a:defRPr>
      </a:lvl9pPr>
    </p:titleStyle>
    <p:bodyStyle>
      <a:lvl1pPr marL="342900" indent="-342900" algn="l" rtl="0" eaLnBrk="1" fontAlgn="base" hangingPunct="1">
        <a:spcBef>
          <a:spcPct val="20000"/>
        </a:spcBef>
        <a:spcAft>
          <a:spcPct val="0"/>
        </a:spcAft>
        <a:buChar char="•"/>
        <a:defRPr sz="2000">
          <a:solidFill>
            <a:schemeClr val="tx1"/>
          </a:solidFill>
          <a:latin typeface="Verdana"/>
          <a:ea typeface="ＭＳ Ｐゴシック" pitchFamily="-112" charset="-128"/>
          <a:cs typeface="Verdana"/>
        </a:defRPr>
      </a:lvl1pPr>
      <a:lvl2pPr marL="742950" indent="-285750" algn="l" rtl="0" eaLnBrk="1" fontAlgn="base" hangingPunct="1">
        <a:spcBef>
          <a:spcPct val="20000"/>
        </a:spcBef>
        <a:spcAft>
          <a:spcPct val="0"/>
        </a:spcAft>
        <a:buChar char="–"/>
        <a:defRPr sz="2000">
          <a:solidFill>
            <a:schemeClr val="tx1"/>
          </a:solidFill>
          <a:latin typeface="Verdana"/>
          <a:ea typeface="ＭＳ Ｐゴシック" pitchFamily="-110" charset="-128"/>
          <a:cs typeface="Verdana"/>
        </a:defRPr>
      </a:lvl2pPr>
      <a:lvl3pPr marL="1143000" indent="-228600" algn="l" rtl="0" eaLnBrk="1" fontAlgn="base" hangingPunct="1">
        <a:spcBef>
          <a:spcPct val="20000"/>
        </a:spcBef>
        <a:spcAft>
          <a:spcPct val="0"/>
        </a:spcAft>
        <a:buChar char="•"/>
        <a:defRPr sz="2000">
          <a:solidFill>
            <a:schemeClr val="tx1"/>
          </a:solidFill>
          <a:latin typeface="Verdana"/>
          <a:ea typeface="ＭＳ Ｐゴシック" pitchFamily="-110" charset="-128"/>
          <a:cs typeface="Verdana"/>
        </a:defRPr>
      </a:lvl3pPr>
      <a:lvl4pPr marL="1600200" indent="-228600" algn="l" rtl="0" eaLnBrk="1" fontAlgn="base" hangingPunct="1">
        <a:spcBef>
          <a:spcPct val="20000"/>
        </a:spcBef>
        <a:spcAft>
          <a:spcPct val="0"/>
        </a:spcAft>
        <a:buChar char="–"/>
        <a:defRPr sz="2000">
          <a:solidFill>
            <a:schemeClr val="tx1"/>
          </a:solidFill>
          <a:latin typeface="Verdana"/>
          <a:ea typeface="ＭＳ Ｐゴシック" pitchFamily="-110" charset="-128"/>
          <a:cs typeface="Verdana"/>
        </a:defRPr>
      </a:lvl4pPr>
      <a:lvl5pPr marL="2057400" indent="-228600" algn="l" rtl="0" eaLnBrk="1" fontAlgn="base" hangingPunct="1">
        <a:spcBef>
          <a:spcPct val="20000"/>
        </a:spcBef>
        <a:spcAft>
          <a:spcPct val="0"/>
        </a:spcAft>
        <a:buChar char="»"/>
        <a:defRPr sz="2000">
          <a:solidFill>
            <a:schemeClr val="tx1"/>
          </a:solidFill>
          <a:latin typeface="Verdana"/>
          <a:ea typeface="ＭＳ Ｐゴシック" pitchFamily="-110" charset="-128"/>
          <a:cs typeface="Verdana"/>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3" Type="http://schemas.openxmlformats.org/officeDocument/2006/relationships/hyperlink" Target="http://www.indiegogo.com/projects/help-bring-victoire-to-toronto" TargetMode="External"/><Relationship Id="rId2" Type="http://schemas.openxmlformats.org/officeDocument/2006/relationships/hyperlink" Target="http://www.indiegogo.com/Pub" TargetMode="External"/><Relationship Id="rId1" Type="http://schemas.openxmlformats.org/officeDocument/2006/relationships/slideLayout" Target="../slideLayouts/slideLayout9.xml"/><Relationship Id="rId4" Type="http://schemas.openxmlformats.org/officeDocument/2006/relationships/hyperlink" Target="https://www.kickstarter.com/projects/1470156778/wipebook"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s://www.kickstarter.com/projects/1470156778/wipebook"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87.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93.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www.unbounce.com/" TargetMode="Externa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www.fiveer.com/" TargetMode="External"/><Relationship Id="rId1" Type="http://schemas.openxmlformats.org/officeDocument/2006/relationships/slideLayout" Target="../slideLayouts/slideLayout1.xml"/><Relationship Id="rId4" Type="http://schemas.openxmlformats.org/officeDocument/2006/relationships/image" Target="../media/image99.emf"/></Relationships>
</file>

<file path=ppt/slides/_rels/slide11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www.elance.com/" TargetMode="External"/><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6.xml.rels><?xml version="1.0" encoding="UTF-8" standalone="yes"?>
<Relationships xmlns="http://schemas.openxmlformats.org/package/2006/relationships"><Relationship Id="rId8" Type="http://schemas.openxmlformats.org/officeDocument/2006/relationships/hyperlink" Target="http://buzzsumo.com/" TargetMode="External"/><Relationship Id="rId13" Type="http://schemas.openxmlformats.org/officeDocument/2006/relationships/hyperlink" Target="http://startupstash.com/mockups-wireframing/" TargetMode="External"/><Relationship Id="rId18" Type="http://schemas.openxmlformats.org/officeDocument/2006/relationships/hyperlink" Target="http://www.squirrly.co/startup-tools-list-the-amazing-free-services-that-will-improve-your-work#.VNETZp3F_5G" TargetMode="External"/><Relationship Id="rId3" Type="http://schemas.openxmlformats.org/officeDocument/2006/relationships/hyperlink" Target="https://canvanizer.com/" TargetMode="External"/><Relationship Id="rId7" Type="http://schemas.openxmlformats.org/officeDocument/2006/relationships/hyperlink" Target="http://www.google.ca/adwords/start/?subid=ca-en-ha-aw-brhteb~53094069485&amp;sourceid=awo&amp;gclid=CKyvu_ax0sECFVY0aQod-EMAmQ" TargetMode="External"/><Relationship Id="rId12" Type="http://schemas.openxmlformats.org/officeDocument/2006/relationships/hyperlink" Target="http://proto.io/" TargetMode="External"/><Relationship Id="rId17" Type="http://schemas.openxmlformats.org/officeDocument/2006/relationships/hyperlink" Target="http://leanstartup.pbworks.com/w/page/62585258/Validation%20Tools" TargetMode="External"/><Relationship Id="rId2" Type="http://schemas.openxmlformats.org/officeDocument/2006/relationships/hyperlink" Target="http://www.businessmodelgeneration.com/canvas" TargetMode="External"/><Relationship Id="rId16" Type="http://schemas.openxmlformats.org/officeDocument/2006/relationships/hyperlink" Target="http://leanstartup.pbworks.com/w/page/54918676/Customer%20Interview%20Templates%20and%20Resources" TargetMode="External"/><Relationship Id="rId1" Type="http://schemas.openxmlformats.org/officeDocument/2006/relationships/slideLayout" Target="../slideLayouts/slideLayout9.xml"/><Relationship Id="rId6" Type="http://schemas.openxmlformats.org/officeDocument/2006/relationships/hyperlink" Target="http://www.launchrock.com/" TargetMode="External"/><Relationship Id="rId11" Type="http://schemas.openxmlformats.org/officeDocument/2006/relationships/hyperlink" Target="https://gomockingbird.com/" TargetMode="External"/><Relationship Id="rId5" Type="http://schemas.openxmlformats.org/officeDocument/2006/relationships/hyperlink" Target="http://www.quickmvp.com/" TargetMode="External"/><Relationship Id="rId15" Type="http://schemas.openxmlformats.org/officeDocument/2006/relationships/hyperlink" Target="https://www.zoho.com/crm/?src=zoho" TargetMode="External"/><Relationship Id="rId10" Type="http://schemas.openxmlformats.org/officeDocument/2006/relationships/hyperlink" Target="http://www.kickstarter.com/" TargetMode="External"/><Relationship Id="rId4" Type="http://schemas.openxmlformats.org/officeDocument/2006/relationships/hyperlink" Target="http://www.unbounce.com/" TargetMode="External"/><Relationship Id="rId9" Type="http://schemas.openxmlformats.org/officeDocument/2006/relationships/hyperlink" Target="http://www.indegogo.com/" TargetMode="External"/><Relationship Id="rId14" Type="http://schemas.openxmlformats.org/officeDocument/2006/relationships/hyperlink" Target="http://startupstash.com/mvp/" TargetMode="External"/></Relationships>
</file>

<file path=ppt/slides/_rels/slide12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3" Type="http://schemas.openxmlformats.org/officeDocument/2006/relationships/hyperlink" Target="https://www.google.ca/trends/explore#q=standing%20desks" TargetMode="External"/><Relationship Id="rId2" Type="http://schemas.openxmlformats.org/officeDocument/2006/relationships/image" Target="../media/image111.png"/><Relationship Id="rId1" Type="http://schemas.openxmlformats.org/officeDocument/2006/relationships/slideLayout" Target="../slideLayouts/slideLayout9.xml"/><Relationship Id="rId6" Type="http://schemas.openxmlformats.org/officeDocument/2006/relationships/hyperlink" Target="https://www.linkedin.com/pulse/sell-how-test-out-new-product-shoestring-ryan-holmes?trk=hp-feed-article-title-like" TargetMode="External"/><Relationship Id="rId5" Type="http://schemas.openxmlformats.org/officeDocument/2006/relationships/hyperlink" Target="http://topsy.com/s?q=standing%20desk&amp;window=m&amp;type=tweet" TargetMode="External"/><Relationship Id="rId4" Type="http://schemas.openxmlformats.org/officeDocument/2006/relationships/hyperlink" Target="https://www.pinterest.com/search/pins/?q=standing+desk" TargetMode="External"/></Relationships>
</file>

<file path=ppt/slides/_rels/slide12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3" Type="http://schemas.openxmlformats.org/officeDocument/2006/relationships/hyperlink" Target="https://drive.google.com/file/d/0B2OuLx3Mbri8MzI2RENIamtYNGs/view?usp=sharing" TargetMode="External"/><Relationship Id="rId2" Type="http://schemas.openxmlformats.org/officeDocument/2006/relationships/hyperlink" Target="Videos/IBMC%202013-%20Team%20Owlet%20-%201st%20Place%20short.mp4" TargetMode="External"/><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113.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4.xml.rels><?xml version="1.0" encoding="UTF-8" standalone="yes"?>
<Relationships xmlns="http://schemas.openxmlformats.org/package/2006/relationships"><Relationship Id="rId3" Type="http://schemas.openxmlformats.org/officeDocument/2006/relationships/hyperlink" Target="http://www.peekpic.weebly.com/" TargetMode="External"/><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hyperlink" Target="http://www.facebook.com/peekpic"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1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49.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5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3.xml"/></Relationships>
</file>

<file path=ppt/slides/_rels/slide15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33.xml"/></Relationships>
</file>

<file path=ppt/slides/_rels/slide15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33.xml"/></Relationships>
</file>

<file path=ppt/slides/_rels/slide15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33.xml"/></Relationships>
</file>

<file path=ppt/slides/_rels/slide15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1.xml"/><Relationship Id="rId1" Type="http://schemas.openxmlformats.org/officeDocument/2006/relationships/slideLayout" Target="../slideLayouts/slideLayout33.xml"/><Relationship Id="rId4" Type="http://schemas.openxmlformats.org/officeDocument/2006/relationships/chart" Target="../charts/chart9.xml"/></Relationships>
</file>

<file path=ppt/slides/_rels/slide15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33.xml"/></Relationships>
</file>

<file path=ppt/slides/_rels/slide15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xml"/><Relationship Id="rId1" Type="http://schemas.openxmlformats.org/officeDocument/2006/relationships/slideLayout" Target="../slideLayouts/slideLayout33.xml"/><Relationship Id="rId4" Type="http://schemas.openxmlformats.org/officeDocument/2006/relationships/hyperlink" Target="http://www.peekpic.weebly.com" TargetMode="External"/></Relationships>
</file>

<file path=ppt/slides/_rels/slide15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chart" Target="../charts/chart10.xml"/><Relationship Id="rId1" Type="http://schemas.openxmlformats.org/officeDocument/2006/relationships/slideLayout" Target="../slideLayouts/slideLayout33.xml"/></Relationships>
</file>

<file path=ppt/slides/_rels/slide15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hyperlink" Target="../../../../Desktop/Videos/Characteristics%20of%20an%20Entrepreneur.mp4" TargetMode="External"/><Relationship Id="rId2" Type="http://schemas.openxmlformats.org/officeDocument/2006/relationships/hyperlink" Target="Videos/Characteristics%20of%20an%20Entrepreneur.mp4" TargetMode="Externa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hyperlink" Target="https://www.youtube.com/watch?v=prXYdJzM9M8&amp;feature=youtu.be" TargetMode="External"/><Relationship Id="rId4" Type="http://schemas.openxmlformats.org/officeDocument/2006/relationships/image" Target="../media/image25.png"/></Relationships>
</file>

<file path=ppt/slides/_rels/slide16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chart" Target="../charts/chart11.xml"/><Relationship Id="rId1" Type="http://schemas.openxmlformats.org/officeDocument/2006/relationships/slideLayout" Target="../slideLayouts/slideLayout33.xml"/></Relationships>
</file>

<file path=ppt/slides/_rels/slide161.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image" Target="../media/image134.png"/><Relationship Id="rId2" Type="http://schemas.openxmlformats.org/officeDocument/2006/relationships/image" Target="../media/image124.png"/><Relationship Id="rId1" Type="http://schemas.openxmlformats.org/officeDocument/2006/relationships/slideLayout" Target="../slideLayouts/slideLayout12.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4.xml"/></Relationships>
</file>

<file path=ppt/slides/_rels/slide174.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image" Target="../media/image134.png"/><Relationship Id="rId2" Type="http://schemas.openxmlformats.org/officeDocument/2006/relationships/image" Target="../media/image124.png"/><Relationship Id="rId1" Type="http://schemas.openxmlformats.org/officeDocument/2006/relationships/slideLayout" Target="../slideLayouts/slideLayout12.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5" Type="http://schemas.openxmlformats.org/officeDocument/2006/relationships/image" Target="../media/image138.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 Id="rId14" Type="http://schemas.openxmlformats.org/officeDocument/2006/relationships/image" Target="../media/image137.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coachmystartup.com/" TargetMode="Externa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famous-entrepreneurs.com/ingvar-kamprad" TargetMode="Externa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hyperlink" Target="http://classicgames.about.com/od/history/a/NintendoHist1.htm" TargetMode="External"/><Relationship Id="rId2" Type="http://schemas.openxmlformats.org/officeDocument/2006/relationships/image" Target="../media/image31.png"/><Relationship Id="rId1" Type="http://schemas.openxmlformats.org/officeDocument/2006/relationships/slideLayout" Target="../slideLayouts/slideLayout9.xml"/><Relationship Id="rId4" Type="http://schemas.openxmlformats.org/officeDocument/2006/relationships/hyperlink" Target="http://mahjonginmame.nm.ru/hanafuda.htm"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archive.fortune.com/2009/01/27/news/newsmakers/hastings_netflix.fortune/index.htm" TargetMode="Externa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v/Mtjatz9r-Vc?version=3&amp;start=254&amp;end=408&amp;autoplay=0&amp;hl=en_US&amp;rel=0" TargetMode="External"/><Relationship Id="rId2" Type="http://schemas.openxmlformats.org/officeDocument/2006/relationships/hyperlink" Target="Videos/The%20art%20of%20innovation%20-%20Guy%20Kawasaki%20-%20TEDxBerkeley.mp4" TargetMode="External"/><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hyperlink" Target="http://ecorner.stanford.edu/authorMaterialInfo.html?mid=2877" TargetMode="External"/><Relationship Id="rId2" Type="http://schemas.openxmlformats.org/officeDocument/2006/relationships/hyperlink" Target="Videos/Alexander%20Osterwalder-%20The%20Business%20Model%20Canvas.mp4" TargetMode="Externa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video" Target="file:///\\localhost\Users\sblank\Documents\Teaching\Presentations\Animated%20Videos\Steve%20QT%20files%20\Experiments%20Tests%20Insight.mov" TargetMode="External"/><Relationship Id="rId4" Type="http://schemas.openxmlformats.org/officeDocument/2006/relationships/image" Target="../media/image5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www.slideshare.net/esaife/business-model-canvas-101" TargetMode="External"/><Relationship Id="rId1" Type="http://schemas.openxmlformats.org/officeDocument/2006/relationships/slideLayout" Target="../slideLayouts/slideLayout9.xml"/><Relationship Id="rId4" Type="http://schemas.openxmlformats.org/officeDocument/2006/relationships/image" Target="../media/image62.png"/></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hyperlink" Target="https://www.youtube.com/watch?v=4Uda1VOrBSI&amp;app=desktop#action=share" TargetMode="External"/><Relationship Id="rId2" Type="http://schemas.openxmlformats.org/officeDocument/2006/relationships/hyperlink" Target="Videos/Amazon%20Web%20Services-%20A%20Resource-Driven%20Business%20Model%20That%20Makes%20Profits.mp4" TargetMode="External"/><Relationship Id="rId1" Type="http://schemas.openxmlformats.org/officeDocument/2006/relationships/slideLayout" Target="../slideLayouts/slideLayout9.xml"/><Relationship Id="rId4" Type="http://schemas.openxmlformats.org/officeDocument/2006/relationships/image" Target="../media/image67.png"/></Relationships>
</file>

<file path=ppt/slides/_rels/slide7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hyperlink" Target="https://myluxebox.com/" TargetMode="External"/><Relationship Id="rId7" Type="http://schemas.openxmlformats.org/officeDocument/2006/relationships/hyperlink" Target="http://www.apple.com/iphone/" TargetMode="External"/><Relationship Id="rId2" Type="http://schemas.openxmlformats.org/officeDocument/2006/relationships/hyperlink" Target="https://harvardsportsanalysis.files.wordpress.com/2009/09/the-nfl-business-model-and-potential-lockout.pdf" TargetMode="External"/><Relationship Id="rId1" Type="http://schemas.openxmlformats.org/officeDocument/2006/relationships/slideLayout" Target="../slideLayouts/slideLayout8.xml"/><Relationship Id="rId6" Type="http://schemas.openxmlformats.org/officeDocument/2006/relationships/image" Target="../media/image70.jpeg"/><Relationship Id="rId5" Type="http://schemas.openxmlformats.org/officeDocument/2006/relationships/hyperlink" Target="http://www.packers.com/" TargetMode="External"/><Relationship Id="rId4" Type="http://schemas.openxmlformats.org/officeDocument/2006/relationships/image" Target="../media/image69.png"/><Relationship Id="rId9" Type="http://schemas.openxmlformats.org/officeDocument/2006/relationships/image" Target="../media/image72.png"/></Relationships>
</file>

<file path=ppt/slides/_rels/slide8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youtube.com/watch?v=YuFJkqhCiIY&amp;feature=youtu.be" TargetMode="External"/><Relationship Id="rId1" Type="http://schemas.openxmlformats.org/officeDocument/2006/relationships/slideLayout" Target="../slideLayouts/slideLayout6.xml"/><Relationship Id="rId5" Type="http://schemas.openxmlformats.org/officeDocument/2006/relationships/hyperlink" Target="Videos/Unit6%20Customer%20Validation.mp4" TargetMode="External"/><Relationship Id="rId4" Type="http://schemas.openxmlformats.org/officeDocument/2006/relationships/image" Target="../media/image7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hyperlink" Target="http://www.google.ca/trends/explore#q=long+underwear&amp;geo=US" TargetMode="Externa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9.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9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371599" y="3764085"/>
            <a:ext cx="6400800" cy="1752600"/>
          </a:xfrm>
        </p:spPr>
        <p:txBody>
          <a:bodyPr/>
          <a:lstStyle/>
          <a:p>
            <a:r>
              <a:rPr lang="en-US" sz="2400" b="0" dirty="0">
                <a:solidFill>
                  <a:schemeClr val="bg1"/>
                </a:solidFill>
              </a:rPr>
              <a:t>Stephen Daze</a:t>
            </a:r>
            <a:br>
              <a:rPr lang="en-US" sz="2400" b="0" dirty="0">
                <a:solidFill>
                  <a:schemeClr val="bg1"/>
                </a:solidFill>
              </a:rPr>
            </a:br>
            <a:r>
              <a:rPr lang="en-US" sz="1800" b="0" dirty="0">
                <a:solidFill>
                  <a:schemeClr val="bg1"/>
                </a:solidFill>
              </a:rPr>
              <a:t>Dom Herrick Entrepreneur in Residence and</a:t>
            </a:r>
            <a:br>
              <a:rPr lang="en-US" sz="1800" b="0" dirty="0">
                <a:solidFill>
                  <a:schemeClr val="bg1"/>
                </a:solidFill>
              </a:rPr>
            </a:br>
            <a:r>
              <a:rPr lang="en-US" sz="1800" b="0" dirty="0">
                <a:solidFill>
                  <a:schemeClr val="bg1"/>
                </a:solidFill>
              </a:rPr>
              <a:t>Visiting Professor</a:t>
            </a:r>
            <a:br>
              <a:rPr lang="en-US" sz="1800" b="0" dirty="0">
                <a:solidFill>
                  <a:schemeClr val="bg1"/>
                </a:solidFill>
              </a:rPr>
            </a:br>
            <a:r>
              <a:rPr lang="en-US" sz="1800" b="0" dirty="0">
                <a:solidFill>
                  <a:schemeClr val="bg1"/>
                </a:solidFill>
              </a:rPr>
              <a:t>uOttawa, Telfer School of Management</a:t>
            </a:r>
            <a:endParaRPr lang="en-CA" sz="1800" b="0" dirty="0">
              <a:solidFill>
                <a:schemeClr val="bg1"/>
              </a:solidFill>
            </a:endParaRPr>
          </a:p>
        </p:txBody>
      </p:sp>
      <p:sp>
        <p:nvSpPr>
          <p:cNvPr id="3" name="Rectangle 2"/>
          <p:cNvSpPr/>
          <p:nvPr/>
        </p:nvSpPr>
        <p:spPr>
          <a:xfrm>
            <a:off x="-566602" y="1673952"/>
            <a:ext cx="10277201" cy="707886"/>
          </a:xfrm>
          <a:prstGeom prst="rect">
            <a:avLst/>
          </a:prstGeom>
        </p:spPr>
        <p:txBody>
          <a:bodyPr wrap="square">
            <a:spAutoFit/>
          </a:bodyPr>
          <a:lstStyle/>
          <a:p>
            <a:pPr algn="ctr"/>
            <a:r>
              <a:rPr lang="en-US" sz="4000" dirty="0" smtClean="0">
                <a:solidFill>
                  <a:schemeClr val="bg1"/>
                </a:solidFill>
              </a:rPr>
              <a:t>MBA6262 Entrepreneurship</a:t>
            </a:r>
          </a:p>
        </p:txBody>
      </p:sp>
    </p:spTree>
    <p:extLst>
      <p:ext uri="{BB962C8B-B14F-4D97-AF65-F5344CB8AC3E}">
        <p14:creationId xmlns:p14="http://schemas.microsoft.com/office/powerpoint/2010/main" val="338653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ctrTitle"/>
          </p:nvPr>
        </p:nvSpPr>
        <p:spPr/>
        <p:txBody>
          <a:bodyPr/>
          <a:lstStyle/>
          <a:p>
            <a:endParaRPr lang="en-US"/>
          </a:p>
        </p:txBody>
      </p:sp>
      <p:sp>
        <p:nvSpPr>
          <p:cNvPr id="4" name="Slide Number Placeholder 3"/>
          <p:cNvSpPr>
            <a:spLocks noGrp="1"/>
          </p:cNvSpPr>
          <p:nvPr>
            <p:ph type="sldNum" sz="quarter" idx="4"/>
          </p:nvPr>
        </p:nvSpPr>
        <p:spPr/>
        <p:txBody>
          <a:bodyPr/>
          <a:lstStyle/>
          <a:p>
            <a:fld id="{2239F8FD-FE00-4FA5-929B-49169E311E15}" type="slidenum">
              <a:rPr lang="en-CA" smtClean="0"/>
              <a:t>10</a:t>
            </a:fld>
            <a:endParaRPr lang="en-CA"/>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917" y="989286"/>
            <a:ext cx="7662042" cy="5746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54941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331704" y="1106904"/>
            <a:ext cx="8593227" cy="483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100</a:t>
            </a:fld>
            <a:endParaRPr lang="en-CA" dirty="0"/>
          </a:p>
        </p:txBody>
      </p:sp>
    </p:spTree>
    <p:extLst>
      <p:ext uri="{BB962C8B-B14F-4D97-AF65-F5344CB8AC3E}">
        <p14:creationId xmlns:p14="http://schemas.microsoft.com/office/powerpoint/2010/main" val="278242869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023" y="1255623"/>
            <a:ext cx="8648285" cy="4862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101</a:t>
            </a:fld>
            <a:endParaRPr lang="en-CA" dirty="0"/>
          </a:p>
        </p:txBody>
      </p:sp>
    </p:spTree>
    <p:extLst>
      <p:ext uri="{BB962C8B-B14F-4D97-AF65-F5344CB8AC3E}">
        <p14:creationId xmlns:p14="http://schemas.microsoft.com/office/powerpoint/2010/main" val="224242315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67" y="1171075"/>
            <a:ext cx="8807243" cy="4951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102</a:t>
            </a:fld>
            <a:endParaRPr lang="en-CA" dirty="0"/>
          </a:p>
        </p:txBody>
      </p:sp>
    </p:spTree>
    <p:extLst>
      <p:ext uri="{BB962C8B-B14F-4D97-AF65-F5344CB8AC3E}">
        <p14:creationId xmlns:p14="http://schemas.microsoft.com/office/powerpoint/2010/main" val="381392810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Crowd Funding Campaigns</a:t>
            </a:r>
            <a:endParaRPr lang="en-CA" dirty="0"/>
          </a:p>
        </p:txBody>
      </p:sp>
      <p:sp>
        <p:nvSpPr>
          <p:cNvPr id="3" name="Content Placeholder 2"/>
          <p:cNvSpPr>
            <a:spLocks noGrp="1"/>
          </p:cNvSpPr>
          <p:nvPr>
            <p:ph idx="4294967295"/>
          </p:nvPr>
        </p:nvSpPr>
        <p:spPr>
          <a:xfrm>
            <a:off x="0" y="1525253"/>
            <a:ext cx="9208168" cy="3579812"/>
          </a:xfrm>
        </p:spPr>
        <p:txBody>
          <a:bodyPr/>
          <a:lstStyle/>
          <a:p>
            <a:pPr>
              <a:spcBef>
                <a:spcPts val="1200"/>
              </a:spcBef>
            </a:pPr>
            <a:r>
              <a:rPr lang="en-CA" sz="2400" dirty="0">
                <a:hlinkClick r:id="rId2"/>
              </a:rPr>
              <a:t>http://</a:t>
            </a:r>
            <a:r>
              <a:rPr lang="en-CA" sz="2400" dirty="0" smtClean="0">
                <a:hlinkClick r:id="rId2"/>
              </a:rPr>
              <a:t>www.indiegogo.com/Pub</a:t>
            </a:r>
            <a:endParaRPr lang="en-CA" sz="2400" dirty="0" smtClean="0"/>
          </a:p>
          <a:p>
            <a:pPr>
              <a:spcBef>
                <a:spcPts val="1200"/>
              </a:spcBef>
            </a:pPr>
            <a:r>
              <a:rPr lang="en-CA" sz="2400" dirty="0">
                <a:hlinkClick r:id="rId3"/>
              </a:rPr>
              <a:t>http://</a:t>
            </a:r>
            <a:r>
              <a:rPr lang="en-CA" sz="2400" dirty="0" smtClean="0">
                <a:hlinkClick r:id="rId3"/>
              </a:rPr>
              <a:t>www.indiegogo.com/projects/help-bring-victoire-to-toronto</a:t>
            </a:r>
            <a:endParaRPr lang="en-CA" sz="2400" dirty="0" smtClean="0"/>
          </a:p>
          <a:p>
            <a:pPr>
              <a:spcBef>
                <a:spcPts val="1200"/>
              </a:spcBef>
            </a:pPr>
            <a:r>
              <a:rPr lang="en-CA" sz="2400" dirty="0">
                <a:hlinkClick r:id="rId4"/>
              </a:rPr>
              <a:t>https://</a:t>
            </a:r>
            <a:r>
              <a:rPr lang="en-CA" sz="2400" dirty="0" smtClean="0">
                <a:hlinkClick r:id="rId4"/>
              </a:rPr>
              <a:t>www.kickstarter.com/projects/1470156778/wipebook</a:t>
            </a:r>
            <a:endParaRPr lang="en-CA" sz="2400" dirty="0" smtClean="0"/>
          </a:p>
          <a:p>
            <a:endParaRPr lang="en-CA" dirty="0" smtClean="0"/>
          </a:p>
          <a:p>
            <a:endParaRPr lang="en-CA" dirty="0" smtClean="0"/>
          </a:p>
          <a:p>
            <a:pPr marL="0" indent="0">
              <a:buNone/>
            </a:pPr>
            <a:endParaRPr lang="en-CA"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103</a:t>
            </a:fld>
            <a:endParaRPr lang="en-CA" dirty="0"/>
          </a:p>
        </p:txBody>
      </p:sp>
    </p:spTree>
    <p:extLst>
      <p:ext uri="{BB962C8B-B14F-4D97-AF65-F5344CB8AC3E}">
        <p14:creationId xmlns:p14="http://schemas.microsoft.com/office/powerpoint/2010/main" val="61882082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820" y="1184077"/>
            <a:ext cx="8606589" cy="4838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6067582" y="4246966"/>
            <a:ext cx="936104" cy="288032"/>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104</a:t>
            </a:fld>
            <a:endParaRPr lang="en-CA" dirty="0"/>
          </a:p>
        </p:txBody>
      </p:sp>
    </p:spTree>
    <p:extLst>
      <p:ext uri="{BB962C8B-B14F-4D97-AF65-F5344CB8AC3E}">
        <p14:creationId xmlns:p14="http://schemas.microsoft.com/office/powerpoint/2010/main" val="88912468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84130" y="2983832"/>
            <a:ext cx="4165323" cy="764704"/>
          </a:xfrm>
        </p:spPr>
        <p:txBody>
          <a:bodyPr/>
          <a:lstStyle/>
          <a:p>
            <a:r>
              <a:rPr lang="en-US" sz="5400" dirty="0" smtClean="0">
                <a:solidFill>
                  <a:schemeClr val="tx1"/>
                </a:solidFill>
              </a:rPr>
              <a:t>Case Study</a:t>
            </a:r>
            <a:endParaRPr lang="en-US" sz="5400" dirty="0">
              <a:solidFill>
                <a:schemeClr val="tx1"/>
              </a:solidFill>
            </a:endParaRPr>
          </a:p>
        </p:txBody>
      </p:sp>
      <p:sp>
        <p:nvSpPr>
          <p:cNvPr id="3" name="Slide Number Placeholder 2"/>
          <p:cNvSpPr>
            <a:spLocks noGrp="1"/>
          </p:cNvSpPr>
          <p:nvPr>
            <p:ph type="sldNum" sz="quarter" idx="4"/>
          </p:nvPr>
        </p:nvSpPr>
        <p:spPr/>
        <p:txBody>
          <a:bodyPr/>
          <a:lstStyle/>
          <a:p>
            <a:fld id="{13F44AA5-DB92-42C3-A717-A60C9B81A1ED}" type="slidenum">
              <a:rPr lang="en-CA" smtClean="0"/>
              <a:pPr/>
              <a:t>105</a:t>
            </a:fld>
            <a:endParaRPr lang="en-CA" dirty="0"/>
          </a:p>
        </p:txBody>
      </p:sp>
    </p:spTree>
    <p:extLst>
      <p:ext uri="{BB962C8B-B14F-4D97-AF65-F5344CB8AC3E}">
        <p14:creationId xmlns:p14="http://schemas.microsoft.com/office/powerpoint/2010/main" val="190756538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Birth of an Idea</a:t>
            </a:r>
            <a:endParaRPr lang="en-US" dirty="0"/>
          </a:p>
        </p:txBody>
      </p:sp>
      <p:pic>
        <p:nvPicPr>
          <p:cNvPr id="9218"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034717" y="1005139"/>
            <a:ext cx="7159625" cy="5543550"/>
          </a:xfrm>
          <a:prstGeom prst="rect">
            <a:avLst/>
          </a:prstGeom>
          <a:solidFill>
            <a:schemeClr val="bg1"/>
          </a:solidFill>
          <a:ln w="9525">
            <a:solidFill>
              <a:schemeClr val="tx1"/>
            </a:solidFill>
            <a:miter lim="800000"/>
            <a:headEnd/>
            <a:tailEnd/>
          </a:ln>
          <a:effectLst/>
          <a:extLst/>
        </p:spPr>
      </p:pic>
      <p:sp>
        <p:nvSpPr>
          <p:cNvPr id="3" name="Slide Number Placeholder 2"/>
          <p:cNvSpPr>
            <a:spLocks noGrp="1"/>
          </p:cNvSpPr>
          <p:nvPr>
            <p:ph type="sldNum" sz="quarter" idx="4"/>
          </p:nvPr>
        </p:nvSpPr>
        <p:spPr/>
        <p:txBody>
          <a:bodyPr/>
          <a:lstStyle/>
          <a:p>
            <a:fld id="{13F44AA5-DB92-42C3-A717-A60C9B81A1ED}" type="slidenum">
              <a:rPr lang="en-CA" smtClean="0"/>
              <a:pPr/>
              <a:t>106</a:t>
            </a:fld>
            <a:endParaRPr lang="en-CA" dirty="0"/>
          </a:p>
        </p:txBody>
      </p:sp>
    </p:spTree>
    <p:extLst>
      <p:ext uri="{BB962C8B-B14F-4D97-AF65-F5344CB8AC3E}">
        <p14:creationId xmlns:p14="http://schemas.microsoft.com/office/powerpoint/2010/main" val="53345996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4489" y="802106"/>
            <a:ext cx="6804248" cy="764704"/>
          </a:xfrm>
        </p:spPr>
        <p:txBody>
          <a:bodyPr/>
          <a:lstStyle/>
          <a:p>
            <a:r>
              <a:rPr lang="en-US" dirty="0" smtClean="0">
                <a:solidFill>
                  <a:schemeClr val="tx1"/>
                </a:solidFill>
              </a:rPr>
              <a:t>I’d like to help</a:t>
            </a:r>
            <a:endParaRPr lang="en-US" dirty="0">
              <a:solidFill>
                <a:schemeClr val="tx1"/>
              </a:solidFill>
            </a:endParaRPr>
          </a:p>
        </p:txBody>
      </p:sp>
      <p:pic>
        <p:nvPicPr>
          <p:cNvPr id="10243" name="Picture 3" descr="C:\Users\Owner\Pictures\Player w clipboar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2069" y="1724680"/>
            <a:ext cx="3524311" cy="450684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107</a:t>
            </a:fld>
            <a:endParaRPr lang="en-CA" dirty="0"/>
          </a:p>
        </p:txBody>
      </p:sp>
    </p:spTree>
    <p:extLst>
      <p:ext uri="{BB962C8B-B14F-4D97-AF65-F5344CB8AC3E}">
        <p14:creationId xmlns:p14="http://schemas.microsoft.com/office/powerpoint/2010/main" val="299045852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459832" y="1597861"/>
            <a:ext cx="6046788" cy="401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108</a:t>
            </a:fld>
            <a:endParaRPr lang="en-CA" dirty="0"/>
          </a:p>
        </p:txBody>
      </p:sp>
    </p:spTree>
    <p:extLst>
      <p:ext uri="{BB962C8B-B14F-4D97-AF65-F5344CB8AC3E}">
        <p14:creationId xmlns:p14="http://schemas.microsoft.com/office/powerpoint/2010/main" val="105290080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6305550" y="728663"/>
            <a:ext cx="2838450" cy="3154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338" y="2446032"/>
            <a:ext cx="2078419"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C:\Users\Owner\Pictures\Sanchez w clipboard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9366" y="490343"/>
            <a:ext cx="1577342" cy="108108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6877" y="4644608"/>
            <a:ext cx="1822321" cy="1033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Plus 6"/>
          <p:cNvSpPr/>
          <p:nvPr/>
        </p:nvSpPr>
        <p:spPr>
          <a:xfrm>
            <a:off x="1798384" y="1796354"/>
            <a:ext cx="457200" cy="4572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Plus 11"/>
          <p:cNvSpPr/>
          <p:nvPr/>
        </p:nvSpPr>
        <p:spPr>
          <a:xfrm>
            <a:off x="1798384" y="3766330"/>
            <a:ext cx="457200" cy="4572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Equal 7"/>
          <p:cNvSpPr/>
          <p:nvPr/>
        </p:nvSpPr>
        <p:spPr>
          <a:xfrm>
            <a:off x="3995936" y="2313697"/>
            <a:ext cx="914400" cy="9144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Tree>
    <p:extLst>
      <p:ext uri="{BB962C8B-B14F-4D97-AF65-F5344CB8AC3E}">
        <p14:creationId xmlns:p14="http://schemas.microsoft.com/office/powerpoint/2010/main" val="35022280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p>
        </p:txBody>
      </p:sp>
      <p:sp>
        <p:nvSpPr>
          <p:cNvPr id="4" name="Slide Number Placeholder 3"/>
          <p:cNvSpPr>
            <a:spLocks noGrp="1"/>
          </p:cNvSpPr>
          <p:nvPr>
            <p:ph type="sldNum" sz="quarter" idx="4"/>
          </p:nvPr>
        </p:nvSpPr>
        <p:spPr/>
        <p:txBody>
          <a:bodyPr/>
          <a:lstStyle/>
          <a:p>
            <a:fld id="{2239F8FD-FE00-4FA5-929B-49169E311E15}" type="slidenum">
              <a:rPr lang="en-CA" smtClean="0"/>
              <a:t>11</a:t>
            </a:fld>
            <a:endParaRPr lang="en-CA"/>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98179" y="1229710"/>
            <a:ext cx="6920835" cy="5190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58570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15064" y="401053"/>
            <a:ext cx="8919411" cy="765175"/>
          </a:xfrm>
          <a:prstGeom prst="rect">
            <a:avLst/>
          </a:prstGeom>
        </p:spPr>
        <p:txBody>
          <a:bodyPr>
            <a:normAutofit/>
          </a:bodyPr>
          <a:lstStyle/>
          <a:p>
            <a:r>
              <a:rPr lang="en-US" dirty="0" smtClean="0">
                <a:hlinkClick r:id="rId2"/>
              </a:rPr>
              <a:t>www.unbounce.com</a:t>
            </a:r>
            <a:r>
              <a:rPr lang="en-US" dirty="0" smtClean="0"/>
              <a:t>	                     </a:t>
            </a:r>
            <a:r>
              <a:rPr lang="en-US" sz="2400" dirty="0" smtClean="0">
                <a:solidFill>
                  <a:schemeClr val="tx1"/>
                </a:solidFill>
              </a:rPr>
              <a:t>$54 (1 month free trial)</a:t>
            </a:r>
            <a:endParaRPr lang="en-US" sz="2400" dirty="0">
              <a:solidFill>
                <a:schemeClr val="tx1"/>
              </a:solidFill>
            </a:endParaRPr>
          </a:p>
        </p:txBody>
      </p:sp>
      <p:pic>
        <p:nvPicPr>
          <p:cNvPr id="3074"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0" y="1524000"/>
            <a:ext cx="9134475" cy="513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570001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10029428"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035640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058" y="863571"/>
            <a:ext cx="6804248" cy="764704"/>
          </a:xfrm>
        </p:spPr>
        <p:txBody>
          <a:bodyPr/>
          <a:lstStyle/>
          <a:p>
            <a:pPr algn="r"/>
            <a:r>
              <a:rPr lang="en-US" dirty="0" smtClean="0">
                <a:solidFill>
                  <a:schemeClr val="tx1"/>
                </a:solidFill>
              </a:rPr>
              <a:t>$16</a:t>
            </a:r>
            <a:endParaRPr lang="en-US" dirty="0">
              <a:solidFill>
                <a:schemeClr val="tx1"/>
              </a:solidFill>
            </a:endParaRPr>
          </a:p>
        </p:txBody>
      </p:sp>
      <p:pic>
        <p:nvPicPr>
          <p:cNvPr id="4098"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732858" y="1780675"/>
            <a:ext cx="7609037" cy="4278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112</a:t>
            </a:fld>
            <a:endParaRPr lang="en-CA" dirty="0"/>
          </a:p>
        </p:txBody>
      </p:sp>
    </p:spTree>
    <p:extLst>
      <p:ext uri="{BB962C8B-B14F-4D97-AF65-F5344CB8AC3E}">
        <p14:creationId xmlns:p14="http://schemas.microsoft.com/office/powerpoint/2010/main" val="404359026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24589" y="513347"/>
            <a:ext cx="8740779" cy="765175"/>
          </a:xfrm>
          <a:prstGeom prst="rect">
            <a:avLst/>
          </a:prstGeom>
        </p:spPr>
        <p:txBody>
          <a:bodyPr/>
          <a:lstStyle/>
          <a:p>
            <a:r>
              <a:rPr lang="en-US" dirty="0" smtClean="0">
                <a:hlinkClick r:id="rId2"/>
              </a:rPr>
              <a:t>www.fiveer.com</a:t>
            </a:r>
            <a:r>
              <a:rPr lang="en-US" dirty="0" smtClean="0"/>
              <a:t>				                         </a:t>
            </a:r>
            <a:r>
              <a:rPr lang="en-US" dirty="0" smtClean="0">
                <a:solidFill>
                  <a:schemeClr val="tx1"/>
                </a:solidFill>
              </a:rPr>
              <a:t>$15.75</a:t>
            </a:r>
            <a:endParaRPr lang="en-US" dirty="0">
              <a:solidFill>
                <a:schemeClr val="tx1"/>
              </a:solidFill>
            </a:endParaRPr>
          </a:p>
        </p:txBody>
      </p:sp>
      <p:pic>
        <p:nvPicPr>
          <p:cNvPr id="1026"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24589" y="1355363"/>
            <a:ext cx="8740779" cy="491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6537" y="296448"/>
            <a:ext cx="1131863" cy="810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031797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9752" y="687107"/>
            <a:ext cx="6804248" cy="764704"/>
          </a:xfrm>
        </p:spPr>
        <p:txBody>
          <a:bodyPr/>
          <a:lstStyle/>
          <a:p>
            <a:pPr algn="r"/>
            <a:r>
              <a:rPr lang="en-US" dirty="0" smtClean="0">
                <a:solidFill>
                  <a:schemeClr val="tx1"/>
                </a:solidFill>
              </a:rPr>
              <a:t>$5/month</a:t>
            </a:r>
            <a:endParaRPr lang="en-US" dirty="0">
              <a:solidFill>
                <a:schemeClr val="tx1"/>
              </a:solidFill>
            </a:endParaRPr>
          </a:p>
        </p:txBody>
      </p:sp>
      <p:pic>
        <p:nvPicPr>
          <p:cNvPr id="614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216568" y="1451811"/>
            <a:ext cx="8521909" cy="4792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114</a:t>
            </a:fld>
            <a:endParaRPr lang="en-CA" dirty="0"/>
          </a:p>
        </p:txBody>
      </p:sp>
    </p:spTree>
    <p:extLst>
      <p:ext uri="{BB962C8B-B14F-4D97-AF65-F5344CB8AC3E}">
        <p14:creationId xmlns:p14="http://schemas.microsoft.com/office/powerpoint/2010/main" val="166479183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4031"/>
            <a:ext cx="9487297"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876843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617620" y="1327985"/>
            <a:ext cx="8050213"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116</a:t>
            </a:fld>
            <a:endParaRPr lang="en-CA" dirty="0"/>
          </a:p>
        </p:txBody>
      </p:sp>
    </p:spTree>
    <p:extLst>
      <p:ext uri="{BB962C8B-B14F-4D97-AF65-F5344CB8AC3E}">
        <p14:creationId xmlns:p14="http://schemas.microsoft.com/office/powerpoint/2010/main" val="173670941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588461" y="1383381"/>
            <a:ext cx="8050212" cy="452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117</a:t>
            </a:fld>
            <a:endParaRPr lang="en-CA" dirty="0"/>
          </a:p>
        </p:txBody>
      </p:sp>
    </p:spTree>
    <p:extLst>
      <p:ext uri="{BB962C8B-B14F-4D97-AF65-F5344CB8AC3E}">
        <p14:creationId xmlns:p14="http://schemas.microsoft.com/office/powerpoint/2010/main" val="49589904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737936" y="1319128"/>
            <a:ext cx="8050213"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118</a:t>
            </a:fld>
            <a:endParaRPr lang="en-CA" dirty="0"/>
          </a:p>
        </p:txBody>
      </p:sp>
    </p:spTree>
    <p:extLst>
      <p:ext uri="{BB962C8B-B14F-4D97-AF65-F5344CB8AC3E}">
        <p14:creationId xmlns:p14="http://schemas.microsoft.com/office/powerpoint/2010/main" val="39459651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25643"/>
            <a:ext cx="9144000" cy="764704"/>
          </a:xfrm>
        </p:spPr>
        <p:txBody>
          <a:bodyPr>
            <a:normAutofit/>
          </a:bodyPr>
          <a:lstStyle/>
          <a:p>
            <a:r>
              <a:rPr lang="en-US" dirty="0" smtClean="0">
                <a:solidFill>
                  <a:schemeClr val="tx1"/>
                </a:solidFill>
              </a:rPr>
              <a:t>  Google </a:t>
            </a:r>
            <a:r>
              <a:rPr lang="en-US" dirty="0" err="1" smtClean="0">
                <a:solidFill>
                  <a:schemeClr val="tx1"/>
                </a:solidFill>
              </a:rPr>
              <a:t>Adwords</a:t>
            </a:r>
            <a:r>
              <a:rPr lang="en-US" dirty="0" smtClean="0">
                <a:solidFill>
                  <a:schemeClr val="tx1"/>
                </a:solidFill>
              </a:rPr>
              <a:t>	                                                      	max. $25/day</a:t>
            </a:r>
            <a:endParaRPr lang="en-US" dirty="0">
              <a:solidFill>
                <a:schemeClr val="tx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984" y="1295400"/>
            <a:ext cx="9893895"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119</a:t>
            </a:fld>
            <a:endParaRPr lang="en-CA" dirty="0"/>
          </a:p>
        </p:txBody>
      </p:sp>
    </p:spTree>
    <p:extLst>
      <p:ext uri="{BB962C8B-B14F-4D97-AF65-F5344CB8AC3E}">
        <p14:creationId xmlns:p14="http://schemas.microsoft.com/office/powerpoint/2010/main" val="10620875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p>
        </p:txBody>
      </p:sp>
      <p:sp>
        <p:nvSpPr>
          <p:cNvPr id="4" name="Slide Number Placeholder 3"/>
          <p:cNvSpPr>
            <a:spLocks noGrp="1"/>
          </p:cNvSpPr>
          <p:nvPr>
            <p:ph type="sldNum" sz="quarter" idx="4"/>
          </p:nvPr>
        </p:nvSpPr>
        <p:spPr/>
        <p:txBody>
          <a:bodyPr/>
          <a:lstStyle/>
          <a:p>
            <a:fld id="{2239F8FD-FE00-4FA5-929B-49169E311E15}" type="slidenum">
              <a:rPr lang="en-CA" smtClean="0"/>
              <a:t>12</a:t>
            </a:fld>
            <a:endParaRPr lang="en-CA"/>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559" y="867103"/>
            <a:ext cx="7420302" cy="5565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079834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88231" y="398045"/>
            <a:ext cx="10744200" cy="6040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273065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03773" y="1174667"/>
            <a:ext cx="8943975"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121</a:t>
            </a:fld>
            <a:endParaRPr lang="en-CA" dirty="0"/>
          </a:p>
        </p:txBody>
      </p:sp>
    </p:spTree>
    <p:extLst>
      <p:ext uri="{BB962C8B-B14F-4D97-AF65-F5344CB8AC3E}">
        <p14:creationId xmlns:p14="http://schemas.microsoft.com/office/powerpoint/2010/main" val="403365755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8162" y="811433"/>
            <a:ext cx="8927433" cy="764704"/>
          </a:xfrm>
        </p:spPr>
        <p:txBody>
          <a:bodyPr>
            <a:normAutofit/>
          </a:bodyPr>
          <a:lstStyle/>
          <a:p>
            <a:r>
              <a:rPr lang="en-US" dirty="0" smtClean="0">
                <a:solidFill>
                  <a:schemeClr val="tx1"/>
                </a:solidFill>
                <a:hlinkClick r:id="rId2"/>
              </a:rPr>
              <a:t>www.elance.com</a:t>
            </a:r>
            <a:r>
              <a:rPr lang="en-US" dirty="0" smtClean="0">
                <a:solidFill>
                  <a:schemeClr val="tx1"/>
                </a:solidFill>
              </a:rPr>
              <a:t>			                                       	        $54.79</a:t>
            </a:r>
            <a:endParaRPr lang="en-US" dirty="0">
              <a:solidFill>
                <a:schemeClr val="tx1"/>
              </a:solidFill>
            </a:endParaRPr>
          </a:p>
        </p:txBody>
      </p:sp>
      <p:pic>
        <p:nvPicPr>
          <p:cNvPr id="7170"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74970" y="1576137"/>
            <a:ext cx="8810625"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8229600" y="5991726"/>
            <a:ext cx="9144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Slide Number Placeholder 3"/>
          <p:cNvSpPr>
            <a:spLocks noGrp="1"/>
          </p:cNvSpPr>
          <p:nvPr>
            <p:ph type="sldNum" sz="quarter" idx="4"/>
          </p:nvPr>
        </p:nvSpPr>
        <p:spPr/>
        <p:txBody>
          <a:bodyPr/>
          <a:lstStyle/>
          <a:p>
            <a:fld id="{13F44AA5-DB92-42C3-A717-A60C9B81A1ED}" type="slidenum">
              <a:rPr lang="en-CA" smtClean="0"/>
              <a:pPr/>
              <a:t>122</a:t>
            </a:fld>
            <a:endParaRPr lang="en-CA" dirty="0"/>
          </a:p>
        </p:txBody>
      </p:sp>
    </p:spTree>
    <p:extLst>
      <p:ext uri="{BB962C8B-B14F-4D97-AF65-F5344CB8AC3E}">
        <p14:creationId xmlns:p14="http://schemas.microsoft.com/office/powerpoint/2010/main" val="305024628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00778" y="1124201"/>
            <a:ext cx="8863012" cy="4983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8149390" y="5495709"/>
            <a:ext cx="9144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123</a:t>
            </a:fld>
            <a:endParaRPr lang="en-CA" dirty="0"/>
          </a:p>
        </p:txBody>
      </p:sp>
    </p:spTree>
    <p:extLst>
      <p:ext uri="{BB962C8B-B14F-4D97-AF65-F5344CB8AC3E}">
        <p14:creationId xmlns:p14="http://schemas.microsoft.com/office/powerpoint/2010/main" val="285930200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16568" y="1319046"/>
            <a:ext cx="8591550" cy="4830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1147700" y="2031849"/>
            <a:ext cx="914400"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124</a:t>
            </a:fld>
            <a:endParaRPr lang="en-CA" dirty="0"/>
          </a:p>
        </p:txBody>
      </p:sp>
    </p:spTree>
    <p:extLst>
      <p:ext uri="{BB962C8B-B14F-4D97-AF65-F5344CB8AC3E}">
        <p14:creationId xmlns:p14="http://schemas.microsoft.com/office/powerpoint/2010/main" val="117604514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Next (logical) steps</a:t>
            </a:r>
            <a:endParaRPr lang="en-US" dirty="0"/>
          </a:p>
        </p:txBody>
      </p:sp>
      <p:sp>
        <p:nvSpPr>
          <p:cNvPr id="3" name="Content Placeholder 2"/>
          <p:cNvSpPr>
            <a:spLocks noGrp="1"/>
          </p:cNvSpPr>
          <p:nvPr>
            <p:ph idx="4294967295"/>
          </p:nvPr>
        </p:nvSpPr>
        <p:spPr>
          <a:xfrm>
            <a:off x="170614" y="1092117"/>
            <a:ext cx="8973386" cy="3579812"/>
          </a:xfrm>
        </p:spPr>
        <p:txBody>
          <a:bodyPr/>
          <a:lstStyle/>
          <a:p>
            <a:pPr>
              <a:spcBef>
                <a:spcPts val="1200"/>
              </a:spcBef>
            </a:pPr>
            <a:r>
              <a:rPr lang="en-US" sz="2300" dirty="0" smtClean="0"/>
              <a:t>Build out of a demo version</a:t>
            </a:r>
          </a:p>
          <a:p>
            <a:pPr>
              <a:spcBef>
                <a:spcPts val="1200"/>
              </a:spcBef>
            </a:pPr>
            <a:r>
              <a:rPr lang="en-US" sz="2300" dirty="0" smtClean="0"/>
              <a:t>Launch of actual website (more validation; sign ups; early sales?)</a:t>
            </a:r>
          </a:p>
          <a:p>
            <a:pPr>
              <a:spcBef>
                <a:spcPts val="1200"/>
              </a:spcBef>
            </a:pPr>
            <a:r>
              <a:rPr lang="en-US" sz="2300" dirty="0" smtClean="0"/>
              <a:t>Pre sales</a:t>
            </a:r>
          </a:p>
          <a:p>
            <a:pPr>
              <a:spcBef>
                <a:spcPts val="1200"/>
              </a:spcBef>
            </a:pPr>
            <a:r>
              <a:rPr lang="en-US" sz="2300" dirty="0" smtClean="0"/>
              <a:t>Finalize development</a:t>
            </a:r>
            <a:endParaRPr lang="en-US" sz="23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125</a:t>
            </a:fld>
            <a:endParaRPr lang="en-CA" dirty="0"/>
          </a:p>
        </p:txBody>
      </p:sp>
    </p:spTree>
    <p:extLst>
      <p:ext uri="{BB962C8B-B14F-4D97-AF65-F5344CB8AC3E}">
        <p14:creationId xmlns:p14="http://schemas.microsoft.com/office/powerpoint/2010/main" val="241891982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Tools and Resources</a:t>
            </a:r>
            <a:endParaRPr lang="en-US" dirty="0"/>
          </a:p>
        </p:txBody>
      </p:sp>
      <p:sp>
        <p:nvSpPr>
          <p:cNvPr id="4" name="Content Placeholder 3"/>
          <p:cNvSpPr txBox="1">
            <a:spLocks noGrp="1"/>
          </p:cNvSpPr>
          <p:nvPr>
            <p:ph idx="4294967295"/>
          </p:nvPr>
        </p:nvSpPr>
        <p:spPr>
          <a:xfrm>
            <a:off x="122488" y="1164306"/>
            <a:ext cx="8917238" cy="4173450"/>
          </a:xfrm>
          <a:prstGeom prst="rect">
            <a:avLst/>
          </a:prstGeom>
          <a:noFill/>
          <a:ln>
            <a:solidFill>
              <a:schemeClr val="accent3">
                <a:alpha val="99000"/>
              </a:schemeClr>
            </a:solidFill>
          </a:ln>
        </p:spPr>
        <p:txBody>
          <a:bodyPr wrap="square" rtlCol="0">
            <a:spAutoFit/>
          </a:bodyPr>
          <a:lstStyle/>
          <a:p>
            <a:r>
              <a:rPr lang="en-US" sz="1300" dirty="0" smtClean="0">
                <a:hlinkClick r:id="rId2"/>
              </a:rPr>
              <a:t>www.businessmodelgeneration.com/canvas</a:t>
            </a:r>
            <a:r>
              <a:rPr lang="en-US" sz="1300" dirty="0"/>
              <a:t>  and related </a:t>
            </a:r>
            <a:r>
              <a:rPr lang="en-US" sz="1300" dirty="0">
                <a:hlinkClick r:id="rId3"/>
              </a:rPr>
              <a:t>https://canvanizer.com/</a:t>
            </a:r>
            <a:r>
              <a:rPr lang="en-US" sz="1300" dirty="0"/>
              <a:t>  to organize your validation</a:t>
            </a:r>
            <a:r>
              <a:rPr lang="en-US" sz="1300" dirty="0" smtClean="0"/>
              <a:t>.</a:t>
            </a:r>
          </a:p>
          <a:p>
            <a:r>
              <a:rPr lang="en-US" sz="1300" dirty="0" smtClean="0">
                <a:hlinkClick r:id="rId4"/>
              </a:rPr>
              <a:t>www.unbounce.com</a:t>
            </a:r>
            <a:r>
              <a:rPr lang="en-US" sz="1300" dirty="0"/>
              <a:t>, </a:t>
            </a:r>
            <a:r>
              <a:rPr lang="en-US" sz="1300" dirty="0">
                <a:hlinkClick r:id="rId5"/>
              </a:rPr>
              <a:t>www.quickmvp.com</a:t>
            </a:r>
            <a:r>
              <a:rPr lang="en-US" sz="1300" dirty="0"/>
              <a:t> and </a:t>
            </a:r>
            <a:r>
              <a:rPr lang="en-US" sz="1300" dirty="0">
                <a:hlinkClick r:id="rId6"/>
              </a:rPr>
              <a:t>www.launchrock.com</a:t>
            </a:r>
            <a:r>
              <a:rPr lang="en-US" sz="1300" dirty="0"/>
              <a:t>  – build landing pages to gauge clicks and interest/ collect email addresses/ combine with </a:t>
            </a:r>
            <a:r>
              <a:rPr lang="en-US" sz="1300" dirty="0">
                <a:hlinkClick r:id="rId7"/>
              </a:rPr>
              <a:t>Google Adwords</a:t>
            </a:r>
            <a:r>
              <a:rPr lang="en-US" sz="1300" dirty="0"/>
              <a:t> and other advertising mediums/ test variants of your </a:t>
            </a:r>
            <a:r>
              <a:rPr lang="en-US" sz="1300" dirty="0" smtClean="0"/>
              <a:t>message.</a:t>
            </a:r>
            <a:endParaRPr lang="en-US" sz="1300" dirty="0"/>
          </a:p>
          <a:p>
            <a:r>
              <a:rPr lang="en-US" sz="1300" dirty="0" smtClean="0">
                <a:hlinkClick r:id="rId8"/>
              </a:rPr>
              <a:t>http</a:t>
            </a:r>
            <a:r>
              <a:rPr lang="en-US" sz="1300" dirty="0">
                <a:hlinkClick r:id="rId8"/>
              </a:rPr>
              <a:t>://buzzsumo.com/</a:t>
            </a:r>
            <a:r>
              <a:rPr lang="en-US" sz="1300" dirty="0"/>
              <a:t>  - look for key influencers in your </a:t>
            </a:r>
            <a:r>
              <a:rPr lang="en-US" sz="1300" dirty="0" smtClean="0"/>
              <a:t>industry.</a:t>
            </a:r>
            <a:endParaRPr lang="en-US" sz="1300" dirty="0"/>
          </a:p>
          <a:p>
            <a:r>
              <a:rPr lang="en-US" sz="1300" dirty="0" smtClean="0">
                <a:hlinkClick r:id="rId9"/>
              </a:rPr>
              <a:t>www.indegogo.com</a:t>
            </a:r>
            <a:r>
              <a:rPr lang="en-US" sz="1300" dirty="0"/>
              <a:t> and </a:t>
            </a:r>
            <a:r>
              <a:rPr lang="en-US" sz="1300" dirty="0">
                <a:hlinkClick r:id="rId10"/>
              </a:rPr>
              <a:t>www.kickstarter.com</a:t>
            </a:r>
            <a:r>
              <a:rPr lang="en-US" sz="1300" dirty="0"/>
              <a:t>  – build awareness, raise funds and pre-sell your product </a:t>
            </a:r>
            <a:r>
              <a:rPr lang="en-US" sz="1300" dirty="0" smtClean="0"/>
              <a:t>online.</a:t>
            </a:r>
            <a:endParaRPr lang="en-US" sz="1300" dirty="0"/>
          </a:p>
          <a:p>
            <a:r>
              <a:rPr lang="en-US" sz="1300" dirty="0" smtClean="0">
                <a:hlinkClick r:id="rId11"/>
              </a:rPr>
              <a:t>https</a:t>
            </a:r>
            <a:r>
              <a:rPr lang="en-US" sz="1300" dirty="0">
                <a:hlinkClick r:id="rId11"/>
              </a:rPr>
              <a:t>://gomockingbird.com/</a:t>
            </a:r>
            <a:r>
              <a:rPr lang="en-US" sz="1300" dirty="0"/>
              <a:t>, </a:t>
            </a:r>
            <a:r>
              <a:rPr lang="en-US" sz="1300" dirty="0">
                <a:hlinkClick r:id="rId12"/>
              </a:rPr>
              <a:t>http://proto.io/</a:t>
            </a:r>
            <a:r>
              <a:rPr lang="en-US" sz="1300" dirty="0"/>
              <a:t> or others - create a mockup of your app or website in </a:t>
            </a:r>
            <a:r>
              <a:rPr lang="en-US" sz="1300" dirty="0" smtClean="0"/>
              <a:t>minutes.</a:t>
            </a:r>
            <a:endParaRPr lang="en-US" sz="1300" dirty="0"/>
          </a:p>
          <a:p>
            <a:r>
              <a:rPr lang="en-US" sz="1300" dirty="0" smtClean="0">
                <a:hlinkClick r:id="rId13"/>
              </a:rPr>
              <a:t>http</a:t>
            </a:r>
            <a:r>
              <a:rPr lang="en-US" sz="1300" dirty="0">
                <a:hlinkClick r:id="rId13"/>
              </a:rPr>
              <a:t>://startupstash.com/mockups-wireframing/</a:t>
            </a:r>
            <a:r>
              <a:rPr lang="en-US" sz="1300" dirty="0"/>
              <a:t>-  Mockup and </a:t>
            </a:r>
            <a:r>
              <a:rPr lang="en-US" sz="1300" dirty="0" smtClean="0"/>
              <a:t>Wireframes</a:t>
            </a:r>
            <a:endParaRPr lang="en-US" sz="1300" dirty="0"/>
          </a:p>
          <a:p>
            <a:r>
              <a:rPr lang="en-US" sz="1300" dirty="0" smtClean="0">
                <a:hlinkClick r:id="rId14"/>
              </a:rPr>
              <a:t>http</a:t>
            </a:r>
            <a:r>
              <a:rPr lang="en-US" sz="1300" dirty="0">
                <a:hlinkClick r:id="rId14"/>
              </a:rPr>
              <a:t>://startupstash.com/mvp/</a:t>
            </a:r>
            <a:r>
              <a:rPr lang="en-US" sz="1300" dirty="0"/>
              <a:t> - A curated directory of resources &amp; tools to help you build your </a:t>
            </a:r>
            <a:r>
              <a:rPr lang="en-US" sz="1300" dirty="0" smtClean="0"/>
              <a:t>Startup</a:t>
            </a:r>
            <a:endParaRPr lang="en-US" sz="1300" dirty="0"/>
          </a:p>
          <a:p>
            <a:r>
              <a:rPr lang="en-US" sz="1300" dirty="0" smtClean="0">
                <a:hlinkClick r:id="rId15"/>
              </a:rPr>
              <a:t>https</a:t>
            </a:r>
            <a:r>
              <a:rPr lang="en-US" sz="1300" dirty="0">
                <a:hlinkClick r:id="rId15"/>
              </a:rPr>
              <a:t>://www.zoho.com/crm/?src=zoho</a:t>
            </a:r>
            <a:r>
              <a:rPr lang="en-US" sz="1300" dirty="0"/>
              <a:t> - Customer Relationship Management to track your validation contacts and early </a:t>
            </a:r>
            <a:r>
              <a:rPr lang="en-US" sz="1300" dirty="0" smtClean="0"/>
              <a:t>leads</a:t>
            </a:r>
          </a:p>
          <a:p>
            <a:pPr marL="0" indent="0">
              <a:buNone/>
            </a:pPr>
            <a:endParaRPr lang="en-US" sz="1300" dirty="0" smtClean="0"/>
          </a:p>
          <a:p>
            <a:pPr marL="0" indent="0">
              <a:buNone/>
            </a:pPr>
            <a:r>
              <a:rPr lang="en-US" sz="1300" b="1" dirty="0" smtClean="0"/>
              <a:t>Other </a:t>
            </a:r>
            <a:r>
              <a:rPr lang="en-US" sz="1300" b="1" dirty="0"/>
              <a:t>validation tools and resources:</a:t>
            </a:r>
            <a:r>
              <a:rPr lang="en-US" sz="1300" dirty="0"/>
              <a:t> </a:t>
            </a:r>
            <a:endParaRPr lang="en-US" sz="1300" dirty="0" smtClean="0"/>
          </a:p>
          <a:p>
            <a:r>
              <a:rPr lang="en-US" sz="1300" dirty="0" smtClean="0"/>
              <a:t>Customer </a:t>
            </a:r>
            <a:r>
              <a:rPr lang="en-US" sz="1300" dirty="0"/>
              <a:t>Discovery Tips and Templates - </a:t>
            </a:r>
            <a:r>
              <a:rPr lang="en-US" sz="1300" dirty="0">
                <a:hlinkClick r:id="rId16"/>
              </a:rPr>
              <a:t>http://</a:t>
            </a:r>
            <a:r>
              <a:rPr lang="en-US" sz="1300" dirty="0" smtClean="0">
                <a:hlinkClick r:id="rId16"/>
              </a:rPr>
              <a:t>leanstartup.pbworks.com/w/page/54918676/Customer%20Interview%20Templates%20and%20Resources</a:t>
            </a:r>
            <a:endParaRPr lang="en-US" sz="1300" dirty="0"/>
          </a:p>
          <a:p>
            <a:r>
              <a:rPr lang="en-US" sz="1300" dirty="0" smtClean="0"/>
              <a:t>Validation </a:t>
            </a:r>
            <a:r>
              <a:rPr lang="en-US" sz="1300" dirty="0"/>
              <a:t>tools - </a:t>
            </a:r>
            <a:r>
              <a:rPr lang="en-US" sz="1300" dirty="0">
                <a:hlinkClick r:id="rId17"/>
              </a:rPr>
              <a:t>http://</a:t>
            </a:r>
            <a:r>
              <a:rPr lang="en-US" sz="1300" dirty="0" smtClean="0">
                <a:hlinkClick r:id="rId17"/>
              </a:rPr>
              <a:t>leanstartup.pbworks.com/w/page/62585258/Validation%20Tools</a:t>
            </a:r>
            <a:endParaRPr lang="en-US" sz="1300" dirty="0"/>
          </a:p>
          <a:p>
            <a:r>
              <a:rPr lang="en-US" sz="1300" dirty="0" smtClean="0"/>
              <a:t>Another </a:t>
            </a:r>
            <a:r>
              <a:rPr lang="en-US" sz="1300" dirty="0"/>
              <a:t>similar list - </a:t>
            </a:r>
            <a:r>
              <a:rPr lang="en-US" sz="1300" dirty="0">
                <a:hlinkClick r:id="rId18"/>
              </a:rPr>
              <a:t>http://www.squirrly.co/startup-tools-list-the-amazing-free-services-that-will-improve-your-work#.VNETZp3F_5G</a:t>
            </a:r>
            <a:endParaRPr lang="en-US" sz="1300" dirty="0"/>
          </a:p>
        </p:txBody>
      </p:sp>
      <p:sp>
        <p:nvSpPr>
          <p:cNvPr id="3" name="Slide Number Placeholder 2"/>
          <p:cNvSpPr>
            <a:spLocks noGrp="1"/>
          </p:cNvSpPr>
          <p:nvPr>
            <p:ph type="sldNum" sz="quarter" idx="4"/>
          </p:nvPr>
        </p:nvSpPr>
        <p:spPr/>
        <p:txBody>
          <a:bodyPr/>
          <a:lstStyle/>
          <a:p>
            <a:fld id="{13F44AA5-DB92-42C3-A717-A60C9B81A1ED}" type="slidenum">
              <a:rPr lang="en-CA" smtClean="0"/>
              <a:pPr/>
              <a:t>126</a:t>
            </a:fld>
            <a:endParaRPr lang="en-CA" dirty="0"/>
          </a:p>
        </p:txBody>
      </p:sp>
    </p:spTree>
    <p:extLst>
      <p:ext uri="{BB962C8B-B14F-4D97-AF65-F5344CB8AC3E}">
        <p14:creationId xmlns:p14="http://schemas.microsoft.com/office/powerpoint/2010/main" val="272236300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Standing Desk</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558" y="1358612"/>
            <a:ext cx="6099419" cy="4695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127</a:t>
            </a:fld>
            <a:endParaRPr lang="en-CA" dirty="0"/>
          </a:p>
        </p:txBody>
      </p:sp>
    </p:spTree>
    <p:extLst>
      <p:ext uri="{BB962C8B-B14F-4D97-AF65-F5344CB8AC3E}">
        <p14:creationId xmlns:p14="http://schemas.microsoft.com/office/powerpoint/2010/main" val="376075465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84" y="1925707"/>
            <a:ext cx="4059420" cy="3124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p:txBody>
          <a:bodyPr/>
          <a:lstStyle/>
          <a:p>
            <a:r>
              <a:rPr lang="en-US" dirty="0" smtClean="0"/>
              <a:t>Standing Desk</a:t>
            </a:r>
            <a:endParaRPr lang="en-US" dirty="0"/>
          </a:p>
        </p:txBody>
      </p:sp>
      <p:sp>
        <p:nvSpPr>
          <p:cNvPr id="3" name="Content Placeholder 2"/>
          <p:cNvSpPr>
            <a:spLocks noGrp="1"/>
          </p:cNvSpPr>
          <p:nvPr>
            <p:ph idx="4294967295"/>
          </p:nvPr>
        </p:nvSpPr>
        <p:spPr>
          <a:xfrm>
            <a:off x="3184359" y="1425156"/>
            <a:ext cx="5783179" cy="4125912"/>
          </a:xfrm>
        </p:spPr>
        <p:txBody>
          <a:bodyPr>
            <a:noAutofit/>
          </a:bodyPr>
          <a:lstStyle/>
          <a:p>
            <a:pPr>
              <a:spcBef>
                <a:spcPts val="1200"/>
              </a:spcBef>
            </a:pPr>
            <a:r>
              <a:rPr lang="en-US" sz="2400" dirty="0" smtClean="0">
                <a:hlinkClick r:id="rId3"/>
              </a:rPr>
              <a:t>Google Trends</a:t>
            </a:r>
            <a:endParaRPr lang="en-US" sz="2400" dirty="0" smtClean="0"/>
          </a:p>
          <a:p>
            <a:pPr>
              <a:spcBef>
                <a:spcPts val="1200"/>
              </a:spcBef>
            </a:pPr>
            <a:r>
              <a:rPr lang="en-US" sz="2400" dirty="0" smtClean="0">
                <a:hlinkClick r:id="rId4"/>
              </a:rPr>
              <a:t>Pinterest </a:t>
            </a:r>
            <a:endParaRPr lang="en-US" sz="2400" dirty="0"/>
          </a:p>
          <a:p>
            <a:pPr>
              <a:spcBef>
                <a:spcPts val="1200"/>
              </a:spcBef>
            </a:pPr>
            <a:r>
              <a:rPr lang="en-US" sz="2400" dirty="0" err="1" smtClean="0">
                <a:hlinkClick r:id="rId5"/>
              </a:rPr>
              <a:t>Topsy</a:t>
            </a:r>
            <a:endParaRPr lang="en-US" sz="2400" dirty="0" smtClean="0"/>
          </a:p>
          <a:p>
            <a:pPr>
              <a:spcBef>
                <a:spcPts val="1200"/>
              </a:spcBef>
            </a:pPr>
            <a:r>
              <a:rPr lang="en-US" sz="2400" dirty="0"/>
              <a:t> </a:t>
            </a:r>
            <a:r>
              <a:rPr lang="en-US" sz="2400" dirty="0" smtClean="0"/>
              <a:t>Landing page with mock image, looking for “purchases”</a:t>
            </a:r>
          </a:p>
          <a:p>
            <a:pPr lvl="1">
              <a:spcBef>
                <a:spcPts val="1200"/>
              </a:spcBef>
            </a:pPr>
            <a:r>
              <a:rPr lang="en-US" sz="2000" dirty="0" smtClean="0"/>
              <a:t>Google Adwords</a:t>
            </a:r>
          </a:p>
          <a:p>
            <a:pPr lvl="1">
              <a:spcBef>
                <a:spcPts val="1200"/>
              </a:spcBef>
            </a:pPr>
            <a:r>
              <a:rPr lang="en-US" sz="2000" dirty="0" smtClean="0"/>
              <a:t>Scheduled Tweets with Hootsuite</a:t>
            </a:r>
          </a:p>
          <a:p>
            <a:pPr lvl="1">
              <a:spcBef>
                <a:spcPts val="1200"/>
              </a:spcBef>
            </a:pPr>
            <a:r>
              <a:rPr lang="en-US" sz="2000" dirty="0" smtClean="0"/>
              <a:t>Paid Facebook and Twitter Ads</a:t>
            </a:r>
          </a:p>
          <a:p>
            <a:pPr marL="57150" indent="0">
              <a:spcBef>
                <a:spcPts val="1200"/>
              </a:spcBef>
              <a:buNone/>
            </a:pPr>
            <a:r>
              <a:rPr lang="en-US" sz="2200" dirty="0" smtClean="0"/>
              <a:t>*</a:t>
            </a:r>
            <a:r>
              <a:rPr lang="en-US" sz="1800" dirty="0" smtClean="0">
                <a:hlinkClick r:id="rId6"/>
              </a:rPr>
              <a:t>https</a:t>
            </a:r>
            <a:r>
              <a:rPr lang="en-US" sz="1800" dirty="0">
                <a:hlinkClick r:id="rId6"/>
              </a:rPr>
              <a:t>://</a:t>
            </a:r>
            <a:r>
              <a:rPr lang="en-US" sz="1800" dirty="0" smtClean="0">
                <a:hlinkClick r:id="rId6"/>
              </a:rPr>
              <a:t>www.linkedin.com/pulse/sell-how-test-out-new-product-shoestring-ryan-holmes?trk=hp-feed-article-title-like</a:t>
            </a:r>
            <a:r>
              <a:rPr lang="en-US" sz="1800" dirty="0" smtClean="0"/>
              <a:t>    </a:t>
            </a:r>
            <a:endParaRPr lang="en-US" sz="18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128</a:t>
            </a:fld>
            <a:endParaRPr lang="en-CA" dirty="0"/>
          </a:p>
        </p:txBody>
      </p:sp>
    </p:spTree>
    <p:extLst>
      <p:ext uri="{BB962C8B-B14F-4D97-AF65-F5344CB8AC3E}">
        <p14:creationId xmlns:p14="http://schemas.microsoft.com/office/powerpoint/2010/main" val="104027321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p:txBody>
          <a:bodyPr/>
          <a:lstStyle/>
          <a:p>
            <a:r>
              <a:rPr lang="en-US" dirty="0" smtClean="0"/>
              <a:t>100% Vegan Restaurant?</a:t>
            </a:r>
            <a:endParaRPr lang="en-US" dirty="0"/>
          </a:p>
        </p:txBody>
      </p:sp>
      <p:pic>
        <p:nvPicPr>
          <p:cNvPr id="205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777669" y="1636295"/>
            <a:ext cx="5634619" cy="4023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129</a:t>
            </a:fld>
            <a:endParaRPr lang="en-CA" dirty="0"/>
          </a:p>
        </p:txBody>
      </p:sp>
    </p:spTree>
    <p:extLst>
      <p:ext uri="{BB962C8B-B14F-4D97-AF65-F5344CB8AC3E}">
        <p14:creationId xmlns:p14="http://schemas.microsoft.com/office/powerpoint/2010/main" val="9691894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p>
        </p:txBody>
      </p:sp>
      <p:sp>
        <p:nvSpPr>
          <p:cNvPr id="4" name="Slide Number Placeholder 3"/>
          <p:cNvSpPr>
            <a:spLocks noGrp="1"/>
          </p:cNvSpPr>
          <p:nvPr>
            <p:ph type="sldNum" sz="quarter" idx="4"/>
          </p:nvPr>
        </p:nvSpPr>
        <p:spPr/>
        <p:txBody>
          <a:bodyPr/>
          <a:lstStyle/>
          <a:p>
            <a:fld id="{2239F8FD-FE00-4FA5-929B-49169E311E15}" type="slidenum">
              <a:rPr lang="en-CA" smtClean="0"/>
              <a:t>13</a:t>
            </a:fld>
            <a:endParaRPr lang="en-CA"/>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952" y="930165"/>
            <a:ext cx="7189076" cy="539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231313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p:txBody>
          <a:bodyPr/>
          <a:lstStyle/>
          <a:p>
            <a:r>
              <a:rPr lang="en-US" dirty="0" smtClean="0"/>
              <a:t>100% Vegan Restaurant?</a:t>
            </a:r>
            <a:endParaRPr lang="en-US" dirty="0"/>
          </a:p>
        </p:txBody>
      </p:sp>
      <p:pic>
        <p:nvPicPr>
          <p:cNvPr id="205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60421" y="2161031"/>
            <a:ext cx="3730625" cy="266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2"/>
          <p:cNvSpPr txBox="1">
            <a:spLocks/>
          </p:cNvSpPr>
          <p:nvPr/>
        </p:nvSpPr>
        <p:spPr>
          <a:xfrm>
            <a:off x="3891046" y="2039112"/>
            <a:ext cx="4956175" cy="2907661"/>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buFont typeface="Arial" pitchFamily="34" charset="0"/>
              <a:buChar char="•"/>
            </a:pPr>
            <a:r>
              <a:rPr lang="en-US" sz="2400" b="0" dirty="0">
                <a:solidFill>
                  <a:srgbClr val="000000"/>
                </a:solidFill>
              </a:rPr>
              <a:t>Catering</a:t>
            </a:r>
          </a:p>
          <a:p>
            <a:pPr>
              <a:buFont typeface="Arial" pitchFamily="34" charset="0"/>
              <a:buChar char="•"/>
            </a:pPr>
            <a:r>
              <a:rPr lang="en-US" sz="2400" b="0" dirty="0">
                <a:solidFill>
                  <a:srgbClr val="000000"/>
                </a:solidFill>
              </a:rPr>
              <a:t>Small shows</a:t>
            </a:r>
          </a:p>
          <a:p>
            <a:pPr>
              <a:buFont typeface="Arial" pitchFamily="34" charset="0"/>
              <a:buChar char="•"/>
            </a:pPr>
            <a:r>
              <a:rPr lang="en-US" sz="2400" b="0" dirty="0">
                <a:solidFill>
                  <a:srgbClr val="000000"/>
                </a:solidFill>
              </a:rPr>
              <a:t>LCBO </a:t>
            </a:r>
            <a:r>
              <a:rPr lang="en-US" sz="2400" b="0" dirty="0" smtClean="0">
                <a:solidFill>
                  <a:srgbClr val="000000"/>
                </a:solidFill>
              </a:rPr>
              <a:t>events</a:t>
            </a:r>
          </a:p>
          <a:p>
            <a:pPr>
              <a:buFont typeface="Arial" pitchFamily="34" charset="0"/>
              <a:buChar char="•"/>
            </a:pPr>
            <a:endParaRPr lang="en-US" sz="2400" b="0" dirty="0">
              <a:solidFill>
                <a:srgbClr val="000000"/>
              </a:solidFill>
            </a:endParaRPr>
          </a:p>
          <a:p>
            <a:pPr>
              <a:buFont typeface="Arial" pitchFamily="34" charset="0"/>
              <a:buChar char="•"/>
            </a:pPr>
            <a:r>
              <a:rPr lang="en-US" sz="2400" b="0" dirty="0" smtClean="0">
                <a:solidFill>
                  <a:srgbClr val="000000"/>
                </a:solidFill>
              </a:rPr>
              <a:t>Mail list</a:t>
            </a:r>
          </a:p>
          <a:p>
            <a:pPr marL="0" indent="0"/>
            <a:endParaRPr lang="en-US" sz="2400" b="0" dirty="0" smtClean="0">
              <a:solidFill>
                <a:srgbClr val="000000"/>
              </a:solidFill>
            </a:endParaRPr>
          </a:p>
          <a:p>
            <a:pPr>
              <a:buFont typeface="Arial" pitchFamily="34" charset="0"/>
              <a:buChar char="•"/>
            </a:pPr>
            <a:r>
              <a:rPr lang="en-US" sz="2400" b="0" dirty="0" smtClean="0">
                <a:solidFill>
                  <a:srgbClr val="000000"/>
                </a:solidFill>
              </a:rPr>
              <a:t>Pre-sold gift certificates and meals</a:t>
            </a:r>
          </a:p>
        </p:txBody>
      </p:sp>
      <p:sp>
        <p:nvSpPr>
          <p:cNvPr id="2" name="Slide Number Placeholder 1"/>
          <p:cNvSpPr>
            <a:spLocks noGrp="1"/>
          </p:cNvSpPr>
          <p:nvPr>
            <p:ph type="sldNum" sz="quarter" idx="4"/>
          </p:nvPr>
        </p:nvSpPr>
        <p:spPr/>
        <p:txBody>
          <a:bodyPr/>
          <a:lstStyle/>
          <a:p>
            <a:fld id="{13F44AA5-DB92-42C3-A717-A60C9B81A1ED}" type="slidenum">
              <a:rPr lang="en-CA" smtClean="0"/>
              <a:pPr/>
              <a:t>130</a:t>
            </a:fld>
            <a:endParaRPr lang="en-CA" dirty="0"/>
          </a:p>
        </p:txBody>
      </p:sp>
      <p:cxnSp>
        <p:nvCxnSpPr>
          <p:cNvPr id="6" name="Straight Arrow Connector 5"/>
          <p:cNvCxnSpPr/>
          <p:nvPr/>
        </p:nvCxnSpPr>
        <p:spPr>
          <a:xfrm>
            <a:off x="4681182" y="3275463"/>
            <a:ext cx="0" cy="3548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681182" y="4063967"/>
            <a:ext cx="0" cy="3548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510361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Pitching Your Validation results</a:t>
            </a:r>
            <a:endParaRPr lang="en-US" dirty="0"/>
          </a:p>
        </p:txBody>
      </p:sp>
      <p:sp>
        <p:nvSpPr>
          <p:cNvPr id="3" name="Slide Number Placeholder 2"/>
          <p:cNvSpPr>
            <a:spLocks noGrp="1"/>
          </p:cNvSpPr>
          <p:nvPr>
            <p:ph type="sldNum" sz="quarter" idx="4"/>
          </p:nvPr>
        </p:nvSpPr>
        <p:spPr/>
        <p:txBody>
          <a:bodyPr/>
          <a:lstStyle/>
          <a:p>
            <a:fld id="{13F44AA5-DB92-42C3-A717-A60C9B81A1ED}" type="slidenum">
              <a:rPr lang="en-CA" smtClean="0"/>
              <a:pPr/>
              <a:t>131</a:t>
            </a:fld>
            <a:endParaRPr lang="en-CA" dirty="0"/>
          </a:p>
        </p:txBody>
      </p:sp>
    </p:spTree>
    <p:extLst>
      <p:ext uri="{BB962C8B-B14F-4D97-AF65-F5344CB8AC3E}">
        <p14:creationId xmlns:p14="http://schemas.microsoft.com/office/powerpoint/2010/main" val="13181696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hlinkClick r:id="rId2" action="ppaction://hlinkfile"/>
              </a:rPr>
              <a:t>EXAMPLE</a:t>
            </a:r>
            <a:endParaRPr lang="en-US"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132</a:t>
            </a:fld>
            <a:endParaRPr lang="en-CA" dirty="0"/>
          </a:p>
        </p:txBody>
      </p:sp>
      <p:pic>
        <p:nvPicPr>
          <p:cNvPr id="5" name="Content Placeholder 4">
            <a:hlinkClick r:id="rId3"/>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1467851" y="1998663"/>
            <a:ext cx="5916613" cy="3324225"/>
          </a:xfrm>
        </p:spPr>
      </p:pic>
      <p:pic>
        <p:nvPicPr>
          <p:cNvPr id="1027" name="Picture 3">
            <a:hlinkClick r:id="rId3"/>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4651" y="2960559"/>
            <a:ext cx="1243013" cy="124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179493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Report/Presentation </a:t>
            </a:r>
            <a:endParaRPr lang="en-US" dirty="0"/>
          </a:p>
        </p:txBody>
      </p:sp>
      <p:sp>
        <p:nvSpPr>
          <p:cNvPr id="3" name="Content Placeholder 2"/>
          <p:cNvSpPr>
            <a:spLocks noGrp="1"/>
          </p:cNvSpPr>
          <p:nvPr>
            <p:ph idx="1"/>
          </p:nvPr>
        </p:nvSpPr>
        <p:spPr/>
        <p:txBody>
          <a:bodyPr/>
          <a:lstStyle/>
          <a:p>
            <a:r>
              <a:rPr lang="en-US" dirty="0" smtClean="0"/>
              <a:t>What problem in what industry?</a:t>
            </a:r>
          </a:p>
          <a:p>
            <a:r>
              <a:rPr lang="en-US" dirty="0" smtClean="0"/>
              <a:t>How big is the market? Other uses?</a:t>
            </a:r>
          </a:p>
          <a:p>
            <a:r>
              <a:rPr lang="en-US" dirty="0" smtClean="0"/>
              <a:t>What was your v1 BMC?</a:t>
            </a:r>
          </a:p>
          <a:p>
            <a:r>
              <a:rPr lang="en-US" dirty="0" smtClean="0"/>
              <a:t>What validation tests did you run? (real numbers)</a:t>
            </a:r>
          </a:p>
          <a:p>
            <a:r>
              <a:rPr lang="en-US" dirty="0" smtClean="0"/>
              <a:t>What did you learn?</a:t>
            </a:r>
          </a:p>
          <a:p>
            <a:r>
              <a:rPr lang="en-US" dirty="0" smtClean="0"/>
              <a:t>How did this influence your thinking (i.e. v2 BMC)</a:t>
            </a:r>
          </a:p>
          <a:p>
            <a:r>
              <a:rPr lang="en-US" dirty="0" smtClean="0"/>
              <a:t>What are your next steps?</a:t>
            </a:r>
            <a:endParaRPr lang="en-US" dirty="0"/>
          </a:p>
        </p:txBody>
      </p:sp>
    </p:spTree>
    <p:extLst>
      <p:ext uri="{BB962C8B-B14F-4D97-AF65-F5344CB8AC3E}">
        <p14:creationId xmlns:p14="http://schemas.microsoft.com/office/powerpoint/2010/main" val="255803048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3568" y="1412776"/>
            <a:ext cx="5648623" cy="1204306"/>
          </a:xfrm>
        </p:spPr>
        <p:txBody>
          <a:bodyPr/>
          <a:lstStyle/>
          <a:p>
            <a:r>
              <a:rPr lang="en-US" dirty="0" smtClean="0"/>
              <a:t>Pitch Template</a:t>
            </a:r>
            <a:endParaRPr lang="en-US" dirty="0"/>
          </a:p>
        </p:txBody>
      </p:sp>
    </p:spTree>
    <p:extLst>
      <p:ext uri="{BB962C8B-B14F-4D97-AF65-F5344CB8AC3E}">
        <p14:creationId xmlns:p14="http://schemas.microsoft.com/office/powerpoint/2010/main" val="174401600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980728"/>
            <a:ext cx="7520940" cy="548640"/>
          </a:xfrm>
        </p:spPr>
        <p:txBody>
          <a:bodyPr>
            <a:normAutofit fontScale="90000"/>
          </a:bodyPr>
          <a:lstStyle/>
          <a:p>
            <a:pPr algn="l"/>
            <a:r>
              <a:rPr lang="en-US" sz="3100" dirty="0" smtClean="0"/>
              <a:t>Validation efforts to date:</a:t>
            </a:r>
            <a:endParaRPr lang="en-US" sz="3100" dirty="0"/>
          </a:p>
        </p:txBody>
      </p:sp>
      <p:sp>
        <p:nvSpPr>
          <p:cNvPr id="3" name="Subtitle 2"/>
          <p:cNvSpPr>
            <a:spLocks noGrp="1"/>
          </p:cNvSpPr>
          <p:nvPr>
            <p:ph idx="1"/>
          </p:nvPr>
        </p:nvSpPr>
        <p:spPr>
          <a:xfrm>
            <a:off x="822960" y="1700808"/>
            <a:ext cx="7520940" cy="2979669"/>
          </a:xfrm>
        </p:spPr>
        <p:txBody>
          <a:bodyPr>
            <a:normAutofit/>
          </a:bodyPr>
          <a:lstStyle/>
          <a:p>
            <a:pPr algn="l"/>
            <a:r>
              <a:rPr lang="en-US" sz="2400" dirty="0" smtClean="0">
                <a:solidFill>
                  <a:schemeClr val="tx1"/>
                </a:solidFill>
              </a:rPr>
              <a:t>Number of Customer Interviews  (f2f) -	XX</a:t>
            </a:r>
          </a:p>
          <a:p>
            <a:pPr algn="l"/>
            <a:r>
              <a:rPr lang="en-US" sz="2400" dirty="0" smtClean="0">
                <a:solidFill>
                  <a:schemeClr val="tx1"/>
                </a:solidFill>
              </a:rPr>
              <a:t>Number of Surveys Completed</a:t>
            </a:r>
            <a:r>
              <a:rPr lang="en-US" sz="2400" dirty="0">
                <a:solidFill>
                  <a:schemeClr val="tx1"/>
                </a:solidFill>
              </a:rPr>
              <a:t> </a:t>
            </a:r>
            <a:r>
              <a:rPr lang="en-US" sz="2400" dirty="0" smtClean="0">
                <a:solidFill>
                  <a:schemeClr val="tx1"/>
                </a:solidFill>
              </a:rPr>
              <a:t>- 		XX</a:t>
            </a:r>
          </a:p>
          <a:p>
            <a:pPr algn="l"/>
            <a:r>
              <a:rPr lang="en-US" sz="2400" dirty="0" smtClean="0">
                <a:solidFill>
                  <a:schemeClr val="tx1"/>
                </a:solidFill>
              </a:rPr>
              <a:t>Number of Industry Experts Consulted -	XX</a:t>
            </a:r>
          </a:p>
          <a:p>
            <a:pPr algn="l"/>
            <a:r>
              <a:rPr lang="en-US" sz="2400" dirty="0" smtClean="0">
                <a:solidFill>
                  <a:schemeClr val="tx1"/>
                </a:solidFill>
              </a:rPr>
              <a:t>Other Tests/Validation Methods - </a:t>
            </a:r>
          </a:p>
          <a:p>
            <a:pPr algn="l"/>
            <a:r>
              <a:rPr lang="en-US" sz="2400" dirty="0" smtClean="0">
                <a:solidFill>
                  <a:schemeClr val="tx1"/>
                </a:solidFill>
              </a:rPr>
              <a:t>__________________________________________</a:t>
            </a:r>
          </a:p>
          <a:p>
            <a:pPr algn="l"/>
            <a:r>
              <a:rPr lang="en-US" sz="2400" dirty="0" smtClean="0">
                <a:solidFill>
                  <a:schemeClr val="tx1"/>
                </a:solidFill>
              </a:rPr>
              <a:t>__________________________________________</a:t>
            </a:r>
            <a:endParaRPr lang="en-US" sz="2400" dirty="0">
              <a:solidFill>
                <a:schemeClr val="tx1"/>
              </a:solidFill>
            </a:endParaRPr>
          </a:p>
        </p:txBody>
      </p:sp>
      <p:sp>
        <p:nvSpPr>
          <p:cNvPr id="5" name="Slide Number Placeholder 4"/>
          <p:cNvSpPr>
            <a:spLocks noGrp="1"/>
          </p:cNvSpPr>
          <p:nvPr>
            <p:ph type="sldNum" sz="quarter" idx="12"/>
          </p:nvPr>
        </p:nvSpPr>
        <p:spPr/>
        <p:txBody>
          <a:bodyPr>
            <a:normAutofit fontScale="92500"/>
          </a:bodyPr>
          <a:lstStyle/>
          <a:p>
            <a:fld id="{E9C555BF-5786-4E73-B8C2-C2358B8F2CAC}" type="slidenum">
              <a:rPr lang="en-US" smtClean="0">
                <a:solidFill>
                  <a:prstClr val="black">
                    <a:tint val="75000"/>
                  </a:prstClr>
                </a:solidFill>
              </a:rPr>
              <a:pPr/>
              <a:t>135</a:t>
            </a:fld>
            <a:endParaRPr lang="en-US">
              <a:solidFill>
                <a:prstClr val="black">
                  <a:tint val="75000"/>
                </a:prstClr>
              </a:solidFill>
            </a:endParaRPr>
          </a:p>
        </p:txBody>
      </p:sp>
      <p:sp>
        <p:nvSpPr>
          <p:cNvPr id="4" name="TextBox 3"/>
          <p:cNvSpPr txBox="1"/>
          <p:nvPr/>
        </p:nvSpPr>
        <p:spPr>
          <a:xfrm>
            <a:off x="899592" y="289284"/>
            <a:ext cx="2499723" cy="369332"/>
          </a:xfrm>
          <a:prstGeom prst="rect">
            <a:avLst/>
          </a:prstGeom>
          <a:noFill/>
        </p:spPr>
        <p:txBody>
          <a:bodyPr wrap="none" rtlCol="0">
            <a:spAutoFit/>
          </a:bodyPr>
          <a:lstStyle/>
          <a:p>
            <a:r>
              <a:rPr lang="en-US" dirty="0" smtClean="0">
                <a:solidFill>
                  <a:prstClr val="black"/>
                </a:solidFill>
              </a:rPr>
              <a:t>PROJECT or TEAM NAME</a:t>
            </a:r>
            <a:endParaRPr lang="en-US" dirty="0">
              <a:solidFill>
                <a:prstClr val="black"/>
              </a:solidFill>
            </a:endParaRPr>
          </a:p>
        </p:txBody>
      </p:sp>
    </p:spTree>
    <p:extLst>
      <p:ext uri="{BB962C8B-B14F-4D97-AF65-F5344CB8AC3E}">
        <p14:creationId xmlns:p14="http://schemas.microsoft.com/office/powerpoint/2010/main" val="198433424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Premise</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1. Industry </a:t>
            </a:r>
            <a:r>
              <a:rPr lang="en-US" dirty="0"/>
              <a:t>description</a:t>
            </a:r>
          </a:p>
          <a:p>
            <a:pPr lvl="1"/>
            <a:r>
              <a:rPr lang="en-US" dirty="0"/>
              <a:t>Size</a:t>
            </a:r>
          </a:p>
          <a:p>
            <a:pPr lvl="1"/>
            <a:r>
              <a:rPr lang="en-US" dirty="0" smtClean="0"/>
              <a:t>Significance</a:t>
            </a:r>
          </a:p>
          <a:p>
            <a:pPr lvl="1"/>
            <a:r>
              <a:rPr lang="en-US" dirty="0" smtClean="0"/>
              <a:t>Other </a:t>
            </a:r>
            <a:r>
              <a:rPr lang="en-US" dirty="0"/>
              <a:t>possible </a:t>
            </a:r>
            <a:r>
              <a:rPr lang="en-US" dirty="0" smtClean="0"/>
              <a:t>markets/opportunities</a:t>
            </a:r>
          </a:p>
        </p:txBody>
      </p:sp>
      <p:sp>
        <p:nvSpPr>
          <p:cNvPr id="4" name="Slide Number Placeholder 3"/>
          <p:cNvSpPr>
            <a:spLocks noGrp="1"/>
          </p:cNvSpPr>
          <p:nvPr>
            <p:ph type="sldNum" sz="quarter" idx="12"/>
          </p:nvPr>
        </p:nvSpPr>
        <p:spPr/>
        <p:txBody>
          <a:bodyPr>
            <a:normAutofit fontScale="92500"/>
          </a:bodyPr>
          <a:lstStyle/>
          <a:p>
            <a:fld id="{E9C555BF-5786-4E73-B8C2-C2358B8F2CAC}" type="slidenum">
              <a:rPr lang="en-US" smtClean="0">
                <a:solidFill>
                  <a:prstClr val="black">
                    <a:tint val="75000"/>
                  </a:prstClr>
                </a:solidFill>
              </a:rPr>
              <a:pPr/>
              <a:t>136</a:t>
            </a:fld>
            <a:endParaRPr lang="en-US">
              <a:solidFill>
                <a:prstClr val="black">
                  <a:tint val="75000"/>
                </a:prstClr>
              </a:solidFill>
            </a:endParaRPr>
          </a:p>
        </p:txBody>
      </p:sp>
    </p:spTree>
    <p:extLst>
      <p:ext uri="{BB962C8B-B14F-4D97-AF65-F5344CB8AC3E}">
        <p14:creationId xmlns:p14="http://schemas.microsoft.com/office/powerpoint/2010/main" val="116164387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Premise </a:t>
            </a:r>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pPr marL="0" indent="0">
              <a:buNone/>
            </a:pPr>
            <a:r>
              <a:rPr lang="en-US" dirty="0"/>
              <a:t>2. Problem hypothesis or gap anticipated.</a:t>
            </a:r>
          </a:p>
          <a:p>
            <a:pPr marL="0" indent="0">
              <a:buNone/>
            </a:pPr>
            <a:r>
              <a:rPr lang="en-US" dirty="0"/>
              <a:t>3. Possible solution.</a:t>
            </a:r>
          </a:p>
          <a:p>
            <a:pPr marL="0" indent="0">
              <a:buNone/>
            </a:pPr>
            <a:r>
              <a:rPr lang="en-US" dirty="0"/>
              <a:t>4. How do you think you’ll make money (revenue model).</a:t>
            </a:r>
          </a:p>
          <a:p>
            <a:endParaRPr lang="en-US" dirty="0"/>
          </a:p>
        </p:txBody>
      </p:sp>
      <p:sp>
        <p:nvSpPr>
          <p:cNvPr id="4" name="Slide Number Placeholder 3"/>
          <p:cNvSpPr>
            <a:spLocks noGrp="1"/>
          </p:cNvSpPr>
          <p:nvPr>
            <p:ph type="sldNum" sz="quarter" idx="12"/>
          </p:nvPr>
        </p:nvSpPr>
        <p:spPr/>
        <p:txBody>
          <a:bodyPr>
            <a:normAutofit fontScale="92500"/>
          </a:bodyPr>
          <a:lstStyle/>
          <a:p>
            <a:fld id="{E9C555BF-5786-4E73-B8C2-C2358B8F2CAC}" type="slidenum">
              <a:rPr lang="en-US" smtClean="0">
                <a:solidFill>
                  <a:prstClr val="black">
                    <a:tint val="75000"/>
                  </a:prstClr>
                </a:solidFill>
              </a:rPr>
              <a:pPr/>
              <a:t>137</a:t>
            </a:fld>
            <a:endParaRPr lang="en-US">
              <a:solidFill>
                <a:prstClr val="black">
                  <a:tint val="75000"/>
                </a:prstClr>
              </a:solidFill>
            </a:endParaRPr>
          </a:p>
        </p:txBody>
      </p:sp>
    </p:spTree>
    <p:extLst>
      <p:ext uri="{BB962C8B-B14F-4D97-AF65-F5344CB8AC3E}">
        <p14:creationId xmlns:p14="http://schemas.microsoft.com/office/powerpoint/2010/main" val="203740146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Model Canvas v.1</a:t>
            </a:r>
            <a:endParaRPr lang="en-US" dirty="0"/>
          </a:p>
        </p:txBody>
      </p:sp>
      <p:sp>
        <p:nvSpPr>
          <p:cNvPr id="4" name="Slide Number Placeholder 3"/>
          <p:cNvSpPr>
            <a:spLocks noGrp="1"/>
          </p:cNvSpPr>
          <p:nvPr>
            <p:ph type="sldNum" sz="quarter" idx="12"/>
          </p:nvPr>
        </p:nvSpPr>
        <p:spPr/>
        <p:txBody>
          <a:bodyPr>
            <a:normAutofit fontScale="92500"/>
          </a:bodyPr>
          <a:lstStyle/>
          <a:p>
            <a:fld id="{E9C555BF-5786-4E73-B8C2-C2358B8F2CAC}" type="slidenum">
              <a:rPr lang="en-US" smtClean="0">
                <a:solidFill>
                  <a:prstClr val="black">
                    <a:tint val="75000"/>
                  </a:prstClr>
                </a:solidFill>
              </a:rPr>
              <a:pPr/>
              <a:t>138</a:t>
            </a:fld>
            <a:endParaRPr lang="en-US">
              <a:solidFill>
                <a:prstClr val="black">
                  <a:tint val="75000"/>
                </a:prstClr>
              </a:solidFill>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3000"/>
            <a:ext cx="79248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146546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Summary of Validation Tests</a:t>
            </a:r>
            <a:endParaRPr lang="en-US" dirty="0"/>
          </a:p>
        </p:txBody>
      </p:sp>
      <p:sp>
        <p:nvSpPr>
          <p:cNvPr id="3" name="Content Placeholder 2"/>
          <p:cNvSpPr>
            <a:spLocks noGrp="1"/>
          </p:cNvSpPr>
          <p:nvPr>
            <p:ph idx="1"/>
          </p:nvPr>
        </p:nvSpPr>
        <p:spPr/>
        <p:txBody>
          <a:bodyPr/>
          <a:lstStyle/>
          <a:p>
            <a:r>
              <a:rPr lang="en-US" dirty="0" smtClean="0"/>
              <a:t>What did you actually do?</a:t>
            </a:r>
          </a:p>
          <a:p>
            <a:r>
              <a:rPr lang="en-US" dirty="0" smtClean="0"/>
              <a:t>Strategies, techniques, numbers and results</a:t>
            </a:r>
          </a:p>
          <a:p>
            <a:pPr marL="0" indent="0">
              <a:buNone/>
            </a:pPr>
            <a:endParaRPr lang="en-US" dirty="0" smtClean="0"/>
          </a:p>
          <a:p>
            <a:endParaRPr lang="en-US" dirty="0"/>
          </a:p>
        </p:txBody>
      </p:sp>
      <p:sp>
        <p:nvSpPr>
          <p:cNvPr id="4" name="Slide Number Placeholder 3"/>
          <p:cNvSpPr>
            <a:spLocks noGrp="1"/>
          </p:cNvSpPr>
          <p:nvPr>
            <p:ph type="sldNum" sz="quarter" idx="12"/>
          </p:nvPr>
        </p:nvSpPr>
        <p:spPr/>
        <p:txBody>
          <a:bodyPr>
            <a:normAutofit fontScale="92500"/>
          </a:bodyPr>
          <a:lstStyle/>
          <a:p>
            <a:fld id="{E9C555BF-5786-4E73-B8C2-C2358B8F2CAC}" type="slidenum">
              <a:rPr lang="en-US" smtClean="0">
                <a:solidFill>
                  <a:prstClr val="black">
                    <a:tint val="75000"/>
                  </a:prstClr>
                </a:solidFill>
              </a:rPr>
              <a:pPr/>
              <a:t>139</a:t>
            </a:fld>
            <a:endParaRPr lang="en-US">
              <a:solidFill>
                <a:prstClr val="black">
                  <a:tint val="75000"/>
                </a:prstClr>
              </a:solidFill>
            </a:endParaRPr>
          </a:p>
        </p:txBody>
      </p:sp>
    </p:spTree>
    <p:extLst>
      <p:ext uri="{BB962C8B-B14F-4D97-AF65-F5344CB8AC3E}">
        <p14:creationId xmlns:p14="http://schemas.microsoft.com/office/powerpoint/2010/main" val="8560369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3857" y="2693242"/>
            <a:ext cx="5570756" cy="1754326"/>
          </a:xfrm>
          <a:prstGeom prst="rect">
            <a:avLst/>
          </a:prstGeom>
        </p:spPr>
        <p:txBody>
          <a:bodyPr wrap="none">
            <a:spAutoFit/>
          </a:bodyPr>
          <a:lstStyle/>
          <a:p>
            <a:pPr algn="ctr"/>
            <a:r>
              <a:rPr lang="en-US" sz="5400" dirty="0"/>
              <a:t>Idea </a:t>
            </a:r>
            <a:r>
              <a:rPr lang="en-US" sz="5400" dirty="0" smtClean="0"/>
              <a:t>Generation </a:t>
            </a:r>
          </a:p>
          <a:p>
            <a:pPr algn="ctr"/>
            <a:r>
              <a:rPr lang="en-US" sz="5400" dirty="0" smtClean="0"/>
              <a:t>for Entrepreneurs</a:t>
            </a:r>
            <a:endParaRPr lang="en-US" sz="5400"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14</a:t>
            </a:fld>
            <a:endParaRPr lang="en-CA" dirty="0"/>
          </a:p>
        </p:txBody>
      </p:sp>
    </p:spTree>
    <p:extLst>
      <p:ext uri="{BB962C8B-B14F-4D97-AF65-F5344CB8AC3E}">
        <p14:creationId xmlns:p14="http://schemas.microsoft.com/office/powerpoint/2010/main" val="19866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Key Learnings</a:t>
            </a:r>
            <a:endParaRPr lang="en-US" dirty="0"/>
          </a:p>
        </p:txBody>
      </p:sp>
      <p:sp>
        <p:nvSpPr>
          <p:cNvPr id="3" name="Content Placeholder 2"/>
          <p:cNvSpPr>
            <a:spLocks noGrp="1"/>
          </p:cNvSpPr>
          <p:nvPr>
            <p:ph idx="1"/>
          </p:nvPr>
        </p:nvSpPr>
        <p:spPr/>
        <p:txBody>
          <a:bodyPr/>
          <a:lstStyle/>
          <a:p>
            <a:r>
              <a:rPr lang="en-US" dirty="0" smtClean="0"/>
              <a:t>About </a:t>
            </a:r>
            <a:r>
              <a:rPr lang="en-US" dirty="0"/>
              <a:t>this Industry/business/client group etc</a:t>
            </a:r>
            <a:r>
              <a:rPr lang="en-US" dirty="0" smtClean="0"/>
              <a:t>.</a:t>
            </a:r>
          </a:p>
          <a:p>
            <a:r>
              <a:rPr lang="en-US" dirty="0" smtClean="0"/>
              <a:t>About our business model and key elements</a:t>
            </a:r>
          </a:p>
          <a:p>
            <a:r>
              <a:rPr lang="en-US" dirty="0" smtClean="0"/>
              <a:t>About the likelihood of moving forward</a:t>
            </a:r>
          </a:p>
          <a:p>
            <a:r>
              <a:rPr lang="en-US" dirty="0" smtClean="0"/>
              <a:t>About what the next steps for this idea would be.</a:t>
            </a:r>
            <a:endParaRPr lang="en-US" dirty="0"/>
          </a:p>
          <a:p>
            <a:endParaRPr lang="en-US" dirty="0"/>
          </a:p>
        </p:txBody>
      </p:sp>
      <p:sp>
        <p:nvSpPr>
          <p:cNvPr id="4" name="Slide Number Placeholder 3"/>
          <p:cNvSpPr>
            <a:spLocks noGrp="1"/>
          </p:cNvSpPr>
          <p:nvPr>
            <p:ph type="sldNum" sz="quarter" idx="12"/>
          </p:nvPr>
        </p:nvSpPr>
        <p:spPr/>
        <p:txBody>
          <a:bodyPr>
            <a:normAutofit fontScale="92500"/>
          </a:bodyPr>
          <a:lstStyle/>
          <a:p>
            <a:fld id="{E9C555BF-5786-4E73-B8C2-C2358B8F2CAC}" type="slidenum">
              <a:rPr lang="en-US" smtClean="0">
                <a:solidFill>
                  <a:prstClr val="black">
                    <a:tint val="75000"/>
                  </a:prstClr>
                </a:solidFill>
              </a:rPr>
              <a:pPr/>
              <a:t>140</a:t>
            </a:fld>
            <a:endParaRPr lang="en-US">
              <a:solidFill>
                <a:prstClr val="black">
                  <a:tint val="75000"/>
                </a:prstClr>
              </a:solidFill>
            </a:endParaRPr>
          </a:p>
        </p:txBody>
      </p:sp>
    </p:spTree>
    <p:extLst>
      <p:ext uri="{BB962C8B-B14F-4D97-AF65-F5344CB8AC3E}">
        <p14:creationId xmlns:p14="http://schemas.microsoft.com/office/powerpoint/2010/main" val="190318957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Model Canvas v.2..etc</a:t>
            </a:r>
            <a:endParaRPr lang="en-US" dirty="0"/>
          </a:p>
        </p:txBody>
      </p:sp>
      <p:sp>
        <p:nvSpPr>
          <p:cNvPr id="4" name="Slide Number Placeholder 3"/>
          <p:cNvSpPr>
            <a:spLocks noGrp="1"/>
          </p:cNvSpPr>
          <p:nvPr>
            <p:ph type="sldNum" sz="quarter" idx="12"/>
          </p:nvPr>
        </p:nvSpPr>
        <p:spPr/>
        <p:txBody>
          <a:bodyPr>
            <a:normAutofit fontScale="92500"/>
          </a:bodyPr>
          <a:lstStyle/>
          <a:p>
            <a:fld id="{E9C555BF-5786-4E73-B8C2-C2358B8F2CAC}" type="slidenum">
              <a:rPr lang="en-US" smtClean="0">
                <a:solidFill>
                  <a:prstClr val="black">
                    <a:tint val="75000"/>
                  </a:prstClr>
                </a:solidFill>
              </a:rPr>
              <a:pPr/>
              <a:t>141</a:t>
            </a:fld>
            <a:endParaRPr lang="en-US">
              <a:solidFill>
                <a:prstClr val="black">
                  <a:tint val="75000"/>
                </a:prstClr>
              </a:solidFill>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3000"/>
            <a:ext cx="79248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69241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p:txBody>
          <a:bodyPr/>
          <a:lstStyle/>
          <a:p>
            <a:r>
              <a:rPr lang="en-US" dirty="0" smtClean="0"/>
              <a:t>What and how are we continuing with the validation process? (What is the plan of action.)</a:t>
            </a:r>
            <a:endParaRPr lang="en-US" dirty="0"/>
          </a:p>
        </p:txBody>
      </p:sp>
      <p:sp>
        <p:nvSpPr>
          <p:cNvPr id="4" name="Slide Number Placeholder 3"/>
          <p:cNvSpPr>
            <a:spLocks noGrp="1"/>
          </p:cNvSpPr>
          <p:nvPr>
            <p:ph type="sldNum" sz="quarter" idx="12"/>
          </p:nvPr>
        </p:nvSpPr>
        <p:spPr/>
        <p:txBody>
          <a:bodyPr>
            <a:normAutofit fontScale="92500"/>
          </a:bodyPr>
          <a:lstStyle/>
          <a:p>
            <a:fld id="{E9C555BF-5786-4E73-B8C2-C2358B8F2CAC}" type="slidenum">
              <a:rPr lang="en-US" smtClean="0">
                <a:solidFill>
                  <a:prstClr val="black">
                    <a:tint val="75000"/>
                  </a:prstClr>
                </a:solidFill>
              </a:rPr>
              <a:pPr/>
              <a:t>142</a:t>
            </a:fld>
            <a:endParaRPr lang="en-US">
              <a:solidFill>
                <a:prstClr val="black">
                  <a:tint val="75000"/>
                </a:prstClr>
              </a:solidFill>
            </a:endParaRPr>
          </a:p>
        </p:txBody>
      </p:sp>
    </p:spTree>
    <p:extLst>
      <p:ext uri="{BB962C8B-B14F-4D97-AF65-F5344CB8AC3E}">
        <p14:creationId xmlns:p14="http://schemas.microsoft.com/office/powerpoint/2010/main" val="397631602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0408742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4"/>
          <p:cNvSpPr>
            <a:spLocks noGrp="1"/>
          </p:cNvSpPr>
          <p:nvPr>
            <p:ph type="title"/>
          </p:nvPr>
        </p:nvSpPr>
        <p:spPr>
          <a:xfrm>
            <a:off x="971600" y="836712"/>
            <a:ext cx="7334200" cy="641995"/>
          </a:xfrm>
        </p:spPr>
        <p:txBody>
          <a:bodyPr/>
          <a:lstStyle/>
          <a:p>
            <a:pPr algn="ctr"/>
            <a:r>
              <a:rPr lang="en-US" dirty="0"/>
              <a:t>Model and </a:t>
            </a:r>
            <a:r>
              <a:rPr lang="en-US" dirty="0" smtClean="0"/>
              <a:t>Validation for PeekPic</a:t>
            </a:r>
            <a:br>
              <a:rPr lang="en-US" dirty="0" smtClean="0"/>
            </a:br>
            <a:r>
              <a:rPr lang="en-US" dirty="0"/>
              <a:t/>
            </a:r>
            <a:br>
              <a:rPr lang="en-US" dirty="0"/>
            </a:br>
            <a:endParaRPr lang="en-US" altLang="en-US" dirty="0" smtClean="0">
              <a:latin typeface="Verdana" pitchFamily="-112" charset="0"/>
            </a:endParaRPr>
          </a:p>
        </p:txBody>
      </p:sp>
      <p:sp>
        <p:nvSpPr>
          <p:cNvPr id="6" name="Content Placeholder 2"/>
          <p:cNvSpPr txBox="1">
            <a:spLocks/>
          </p:cNvSpPr>
          <p:nvPr/>
        </p:nvSpPr>
        <p:spPr bwMode="auto">
          <a:xfrm>
            <a:off x="3810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marL="0" indent="0" algn="r" rtl="0" eaLnBrk="1" fontAlgn="base" hangingPunct="1">
              <a:spcBef>
                <a:spcPct val="20000"/>
              </a:spcBef>
              <a:spcAft>
                <a:spcPct val="0"/>
              </a:spcAft>
              <a:buNone/>
              <a:defRPr sz="2000">
                <a:solidFill>
                  <a:schemeClr val="tx1"/>
                </a:solidFill>
                <a:latin typeface="Verdana"/>
                <a:ea typeface="ＭＳ Ｐゴシック" pitchFamily="-112" charset="-128"/>
                <a:cs typeface="Verdana"/>
              </a:defRPr>
            </a:lvl1pPr>
            <a:lvl2pPr marL="457200" indent="0" algn="l" rtl="0" eaLnBrk="1" fontAlgn="base" hangingPunct="1">
              <a:spcBef>
                <a:spcPct val="20000"/>
              </a:spcBef>
              <a:spcAft>
                <a:spcPct val="0"/>
              </a:spcAft>
              <a:buNone/>
              <a:defRPr sz="1800">
                <a:solidFill>
                  <a:schemeClr val="tx1"/>
                </a:solidFill>
                <a:latin typeface="Verdana"/>
                <a:ea typeface="ＭＳ Ｐゴシック" pitchFamily="-110" charset="-128"/>
                <a:cs typeface="Verdana"/>
              </a:defRPr>
            </a:lvl2pPr>
            <a:lvl3pPr marL="914400" indent="0" algn="l" rtl="0" eaLnBrk="1" fontAlgn="base" hangingPunct="1">
              <a:spcBef>
                <a:spcPct val="20000"/>
              </a:spcBef>
              <a:spcAft>
                <a:spcPct val="0"/>
              </a:spcAft>
              <a:buNone/>
              <a:defRPr sz="1600">
                <a:solidFill>
                  <a:schemeClr val="tx1"/>
                </a:solidFill>
                <a:latin typeface="Verdana"/>
                <a:ea typeface="ＭＳ Ｐゴシック" pitchFamily="-110" charset="-128"/>
                <a:cs typeface="Verdana"/>
              </a:defRPr>
            </a:lvl3pPr>
            <a:lvl4pPr marL="1371600" indent="0" algn="l" rtl="0" eaLnBrk="1" fontAlgn="base" hangingPunct="1">
              <a:spcBef>
                <a:spcPct val="20000"/>
              </a:spcBef>
              <a:spcAft>
                <a:spcPct val="0"/>
              </a:spcAft>
              <a:buNone/>
              <a:defRPr sz="1400">
                <a:solidFill>
                  <a:schemeClr val="tx1"/>
                </a:solidFill>
                <a:latin typeface="Verdana"/>
                <a:ea typeface="ＭＳ Ｐゴシック" pitchFamily="-110" charset="-128"/>
                <a:cs typeface="Verdana"/>
              </a:defRPr>
            </a:lvl4pPr>
            <a:lvl5pPr marL="1828800" indent="0" algn="l" rtl="0" eaLnBrk="1" fontAlgn="base" hangingPunct="1">
              <a:spcBef>
                <a:spcPct val="20000"/>
              </a:spcBef>
              <a:spcAft>
                <a:spcPct val="0"/>
              </a:spcAft>
              <a:buNone/>
              <a:defRPr sz="1400">
                <a:solidFill>
                  <a:schemeClr val="tx1"/>
                </a:solidFill>
                <a:latin typeface="Verdana"/>
                <a:ea typeface="ＭＳ Ｐゴシック" pitchFamily="-110" charset="-128"/>
                <a:cs typeface="Verdana"/>
              </a:defRPr>
            </a:lvl5pPr>
            <a:lvl6pPr marL="2286000" indent="0" algn="l" rtl="0" eaLnBrk="1" fontAlgn="base" hangingPunct="1">
              <a:spcBef>
                <a:spcPct val="20000"/>
              </a:spcBef>
              <a:spcAft>
                <a:spcPct val="0"/>
              </a:spcAft>
              <a:buNone/>
              <a:defRPr sz="1400">
                <a:solidFill>
                  <a:schemeClr val="tx1"/>
                </a:solidFill>
                <a:latin typeface="+mn-lt"/>
                <a:ea typeface="ＭＳ Ｐゴシック" pitchFamily="-110" charset="-128"/>
              </a:defRPr>
            </a:lvl6pPr>
            <a:lvl7pPr marL="2743200" indent="0" algn="l" rtl="0" eaLnBrk="1" fontAlgn="base" hangingPunct="1">
              <a:spcBef>
                <a:spcPct val="20000"/>
              </a:spcBef>
              <a:spcAft>
                <a:spcPct val="0"/>
              </a:spcAft>
              <a:buNone/>
              <a:defRPr sz="1400">
                <a:solidFill>
                  <a:schemeClr val="tx1"/>
                </a:solidFill>
                <a:latin typeface="+mn-lt"/>
                <a:ea typeface="ＭＳ Ｐゴシック" pitchFamily="-110" charset="-128"/>
              </a:defRPr>
            </a:lvl7pPr>
            <a:lvl8pPr marL="3200400" indent="0" algn="l" rtl="0" eaLnBrk="1" fontAlgn="base" hangingPunct="1">
              <a:spcBef>
                <a:spcPct val="20000"/>
              </a:spcBef>
              <a:spcAft>
                <a:spcPct val="0"/>
              </a:spcAft>
              <a:buNone/>
              <a:defRPr sz="1400">
                <a:solidFill>
                  <a:schemeClr val="tx1"/>
                </a:solidFill>
                <a:latin typeface="+mn-lt"/>
                <a:ea typeface="ＭＳ Ｐゴシック" pitchFamily="-110" charset="-128"/>
              </a:defRPr>
            </a:lvl8pPr>
            <a:lvl9pPr marL="3657600" indent="0" algn="l" rtl="0" eaLnBrk="1" fontAlgn="base" hangingPunct="1">
              <a:spcBef>
                <a:spcPct val="20000"/>
              </a:spcBef>
              <a:spcAft>
                <a:spcPct val="0"/>
              </a:spcAft>
              <a:buNone/>
              <a:defRPr sz="1400">
                <a:solidFill>
                  <a:schemeClr val="tx1"/>
                </a:solidFill>
                <a:latin typeface="+mn-lt"/>
                <a:ea typeface="ＭＳ Ｐゴシック" pitchFamily="-110" charset="-128"/>
              </a:defRPr>
            </a:lvl9pPr>
          </a:lstStyle>
          <a:p>
            <a:pPr marL="57150"/>
            <a:r>
              <a:rPr lang="en-US" sz="2800" kern="0" dirty="0" smtClean="0">
                <a:solidFill>
                  <a:srgbClr val="000000"/>
                </a:solidFill>
              </a:rPr>
              <a:t>Last two weeks validation (Adults Segment)</a:t>
            </a:r>
          </a:p>
          <a:p>
            <a:r>
              <a:rPr lang="en-US" sz="1800" kern="0" dirty="0" smtClean="0">
                <a:solidFill>
                  <a:srgbClr val="000000"/>
                </a:solidFill>
              </a:rPr>
              <a:t>Number of Customer Interviews -	     </a:t>
            </a:r>
            <a:r>
              <a:rPr lang="en-US" sz="1800" b="1" kern="0" dirty="0" smtClean="0">
                <a:solidFill>
                  <a:srgbClr val="C00000"/>
                </a:solidFill>
              </a:rPr>
              <a:t>64</a:t>
            </a:r>
          </a:p>
          <a:p>
            <a:r>
              <a:rPr lang="en-US" sz="1800" kern="0" dirty="0" smtClean="0">
                <a:solidFill>
                  <a:srgbClr val="000000"/>
                </a:solidFill>
              </a:rPr>
              <a:t>Number of Surveys Completed - 	     </a:t>
            </a:r>
            <a:r>
              <a:rPr lang="en-US" sz="1800" b="1" kern="0" dirty="0" smtClean="0">
                <a:solidFill>
                  <a:srgbClr val="C00000"/>
                </a:solidFill>
              </a:rPr>
              <a:t>39</a:t>
            </a:r>
          </a:p>
          <a:p>
            <a:r>
              <a:rPr lang="en-US" sz="1800" kern="0" dirty="0" smtClean="0">
                <a:solidFill>
                  <a:srgbClr val="000000"/>
                </a:solidFill>
              </a:rPr>
              <a:t>Number of Industry Experts Consulted – </a:t>
            </a:r>
            <a:r>
              <a:rPr lang="en-US" sz="1800" b="1" kern="0" dirty="0" smtClean="0">
                <a:solidFill>
                  <a:srgbClr val="C00000"/>
                </a:solidFill>
              </a:rPr>
              <a:t>1</a:t>
            </a:r>
          </a:p>
          <a:p>
            <a:r>
              <a:rPr lang="en-US" sz="1800" kern="0" dirty="0" smtClean="0">
                <a:solidFill>
                  <a:srgbClr val="000000"/>
                </a:solidFill>
              </a:rPr>
              <a:t>Other Tests/Validation Methods:</a:t>
            </a:r>
          </a:p>
          <a:p>
            <a:pPr lvl="1"/>
            <a:r>
              <a:rPr lang="en-US" kern="0" dirty="0" smtClean="0">
                <a:solidFill>
                  <a:srgbClr val="000000"/>
                </a:solidFill>
              </a:rPr>
              <a:t>			</a:t>
            </a:r>
            <a:r>
              <a:rPr lang="en-US" kern="0" dirty="0" err="1" smtClean="0">
                <a:solidFill>
                  <a:srgbClr val="000000"/>
                </a:solidFill>
              </a:rPr>
              <a:t>Peekpic</a:t>
            </a:r>
            <a:r>
              <a:rPr lang="en-US" kern="0" dirty="0" smtClean="0">
                <a:solidFill>
                  <a:srgbClr val="000000"/>
                </a:solidFill>
              </a:rPr>
              <a:t> Website – </a:t>
            </a:r>
            <a:r>
              <a:rPr lang="en-US" kern="0" dirty="0" smtClean="0">
                <a:solidFill>
                  <a:srgbClr val="FF0000"/>
                </a:solidFill>
                <a:hlinkClick r:id="rId3"/>
              </a:rPr>
              <a:t>www.peekpic.weebly.com</a:t>
            </a:r>
            <a:endParaRPr lang="en-US" kern="0" dirty="0" smtClean="0">
              <a:solidFill>
                <a:srgbClr val="FF0000"/>
              </a:solidFill>
            </a:endParaRPr>
          </a:p>
          <a:p>
            <a:pPr lvl="1"/>
            <a:r>
              <a:rPr lang="en-US" kern="0" dirty="0" smtClean="0">
                <a:solidFill>
                  <a:srgbClr val="000000"/>
                </a:solidFill>
              </a:rPr>
              <a:t>			Facebook Page 	– </a:t>
            </a:r>
            <a:r>
              <a:rPr lang="en-US" kern="0" dirty="0" smtClean="0">
                <a:solidFill>
                  <a:srgbClr val="FF0000"/>
                </a:solidFill>
                <a:hlinkClick r:id="rId4"/>
              </a:rPr>
              <a:t>www.facebook.com/peekpic</a:t>
            </a:r>
            <a:endParaRPr lang="en-US" kern="0" dirty="0" smtClean="0">
              <a:solidFill>
                <a:srgbClr val="FF0000"/>
              </a:solidFill>
            </a:endParaRPr>
          </a:p>
          <a:p>
            <a:pPr lvl="1"/>
            <a:endParaRPr lang="en-US" kern="0" dirty="0" smtClean="0">
              <a:solidFill>
                <a:srgbClr val="FF0000"/>
              </a:solidFill>
            </a:endParaRPr>
          </a:p>
          <a:p>
            <a:r>
              <a:rPr lang="en-US" sz="1800" kern="0" dirty="0" smtClean="0">
                <a:solidFill>
                  <a:srgbClr val="000000"/>
                </a:solidFill>
              </a:rPr>
              <a:t>Last two weeks interviews/surveys:     </a:t>
            </a:r>
            <a:r>
              <a:rPr lang="en-US" sz="1800" b="1" kern="0" dirty="0" smtClean="0">
                <a:solidFill>
                  <a:srgbClr val="C00000"/>
                </a:solidFill>
              </a:rPr>
              <a:t>103</a:t>
            </a:r>
          </a:p>
          <a:p>
            <a:endParaRPr lang="en-US" sz="1800" kern="0" dirty="0" smtClean="0">
              <a:solidFill>
                <a:srgbClr val="000000"/>
              </a:solidFill>
            </a:endParaRPr>
          </a:p>
          <a:p>
            <a:r>
              <a:rPr lang="en-US" sz="1800" kern="0" dirty="0" smtClean="0">
                <a:solidFill>
                  <a:srgbClr val="000000"/>
                </a:solidFill>
              </a:rPr>
              <a:t>Total interviews/survey for the term:   282</a:t>
            </a:r>
          </a:p>
          <a:p>
            <a:pPr marL="57150"/>
            <a:endParaRPr lang="en-US" sz="1800" kern="0" dirty="0">
              <a:solidFill>
                <a:srgbClr val="000000"/>
              </a:solidFill>
            </a:endParaRPr>
          </a:p>
        </p:txBody>
      </p:sp>
    </p:spTree>
    <p:extLst>
      <p:ext uri="{BB962C8B-B14F-4D97-AF65-F5344CB8AC3E}">
        <p14:creationId xmlns:p14="http://schemas.microsoft.com/office/powerpoint/2010/main" val="368383537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E9C555BF-5786-4E73-B8C2-C2358B8F2CAC}" type="slidenum">
              <a:rPr lang="en-US" smtClean="0">
                <a:solidFill>
                  <a:srgbClr val="000000">
                    <a:tint val="75000"/>
                  </a:srgbClr>
                </a:solidFill>
              </a:rPr>
              <a:pPr/>
              <a:t>145</a:t>
            </a:fld>
            <a:endParaRPr lang="en-US">
              <a:solidFill>
                <a:srgbClr val="000000">
                  <a:tint val="75000"/>
                </a:srgbClr>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340769"/>
            <a:ext cx="6236105"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86411" y="940658"/>
            <a:ext cx="3525549" cy="400110"/>
          </a:xfrm>
          <a:prstGeom prst="rect">
            <a:avLst/>
          </a:prstGeom>
        </p:spPr>
        <p:txBody>
          <a:bodyPr wrap="none">
            <a:spAutoFit/>
          </a:bodyPr>
          <a:lstStyle/>
          <a:p>
            <a:pPr marL="400050" fontAlgn="base">
              <a:spcBef>
                <a:spcPct val="0"/>
              </a:spcBef>
              <a:spcAft>
                <a:spcPct val="0"/>
              </a:spcAft>
            </a:pPr>
            <a:r>
              <a:rPr lang="en-US" sz="2000" dirty="0">
                <a:solidFill>
                  <a:srgbClr val="000000"/>
                </a:solidFill>
                <a:latin typeface="Times" pitchFamily="-112" charset="0"/>
                <a:ea typeface="ＭＳ Ｐゴシック" pitchFamily="-112" charset="-128"/>
              </a:rPr>
              <a:t>Instant Messaging Industry (IM) </a:t>
            </a:r>
          </a:p>
        </p:txBody>
      </p:sp>
      <p:sp>
        <p:nvSpPr>
          <p:cNvPr id="7" name="Title 4"/>
          <p:cNvSpPr txBox="1">
            <a:spLocks/>
          </p:cNvSpPr>
          <p:nvPr/>
        </p:nvSpPr>
        <p:spPr bwMode="auto">
          <a:xfrm>
            <a:off x="457200" y="404664"/>
            <a:ext cx="822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lvl1pPr algn="l" rtl="0" eaLnBrk="1" fontAlgn="base" hangingPunct="1">
              <a:spcBef>
                <a:spcPct val="0"/>
              </a:spcBef>
              <a:spcAft>
                <a:spcPct val="0"/>
              </a:spcAft>
              <a:defRPr sz="2800">
                <a:solidFill>
                  <a:srgbClr val="990000"/>
                </a:solidFill>
                <a:latin typeface="Verdana"/>
                <a:ea typeface="ＭＳ Ｐゴシック" pitchFamily="-112" charset="-128"/>
                <a:cs typeface="Verdana"/>
              </a:defRPr>
            </a:lvl1pPr>
            <a:lvl2pPr algn="l" rtl="0" eaLnBrk="1" fontAlgn="base" hangingPunct="1">
              <a:spcBef>
                <a:spcPct val="0"/>
              </a:spcBef>
              <a:spcAft>
                <a:spcPct val="0"/>
              </a:spcAft>
              <a:defRPr sz="2800">
                <a:solidFill>
                  <a:srgbClr val="990000"/>
                </a:solidFill>
                <a:latin typeface="Verdana" pitchFamily="-112" charset="0"/>
                <a:ea typeface="ＭＳ Ｐゴシック" pitchFamily="-112" charset="-128"/>
              </a:defRPr>
            </a:lvl2pPr>
            <a:lvl3pPr algn="l" rtl="0" eaLnBrk="1" fontAlgn="base" hangingPunct="1">
              <a:spcBef>
                <a:spcPct val="0"/>
              </a:spcBef>
              <a:spcAft>
                <a:spcPct val="0"/>
              </a:spcAft>
              <a:defRPr sz="2800">
                <a:solidFill>
                  <a:srgbClr val="990000"/>
                </a:solidFill>
                <a:latin typeface="Verdana" pitchFamily="-112" charset="0"/>
                <a:ea typeface="ＭＳ Ｐゴシック" pitchFamily="-112" charset="-128"/>
              </a:defRPr>
            </a:lvl3pPr>
            <a:lvl4pPr algn="l" rtl="0" eaLnBrk="1" fontAlgn="base" hangingPunct="1">
              <a:spcBef>
                <a:spcPct val="0"/>
              </a:spcBef>
              <a:spcAft>
                <a:spcPct val="0"/>
              </a:spcAft>
              <a:defRPr sz="2800">
                <a:solidFill>
                  <a:srgbClr val="990000"/>
                </a:solidFill>
                <a:latin typeface="Verdana" pitchFamily="-112" charset="0"/>
                <a:ea typeface="ＭＳ Ｐゴシック" pitchFamily="-112" charset="-128"/>
              </a:defRPr>
            </a:lvl4pPr>
            <a:lvl5pPr algn="l" rtl="0" eaLnBrk="1" fontAlgn="base" hangingPunct="1">
              <a:spcBef>
                <a:spcPct val="0"/>
              </a:spcBef>
              <a:spcAft>
                <a:spcPct val="0"/>
              </a:spcAft>
              <a:defRPr sz="2800">
                <a:solidFill>
                  <a:srgbClr val="990000"/>
                </a:solidFill>
                <a:latin typeface="Verdana" pitchFamily="-112" charset="0"/>
                <a:ea typeface="ＭＳ Ｐゴシック" pitchFamily="-112" charset="-128"/>
              </a:defRPr>
            </a:lvl5pPr>
            <a:lvl6pPr marL="457200" algn="l" rtl="0" eaLnBrk="1" fontAlgn="base" hangingPunct="1">
              <a:spcBef>
                <a:spcPct val="0"/>
              </a:spcBef>
              <a:spcAft>
                <a:spcPct val="0"/>
              </a:spcAft>
              <a:defRPr sz="2800">
                <a:solidFill>
                  <a:srgbClr val="990000"/>
                </a:solidFill>
                <a:latin typeface="Arial Black" pitchFamily="-110" charset="0"/>
              </a:defRPr>
            </a:lvl6pPr>
            <a:lvl7pPr marL="914400" algn="l" rtl="0" eaLnBrk="1" fontAlgn="base" hangingPunct="1">
              <a:spcBef>
                <a:spcPct val="0"/>
              </a:spcBef>
              <a:spcAft>
                <a:spcPct val="0"/>
              </a:spcAft>
              <a:defRPr sz="2800">
                <a:solidFill>
                  <a:srgbClr val="990000"/>
                </a:solidFill>
                <a:latin typeface="Arial Black" pitchFamily="-110" charset="0"/>
              </a:defRPr>
            </a:lvl7pPr>
            <a:lvl8pPr marL="1371600" algn="l" rtl="0" eaLnBrk="1" fontAlgn="base" hangingPunct="1">
              <a:spcBef>
                <a:spcPct val="0"/>
              </a:spcBef>
              <a:spcAft>
                <a:spcPct val="0"/>
              </a:spcAft>
              <a:defRPr sz="2800">
                <a:solidFill>
                  <a:srgbClr val="990000"/>
                </a:solidFill>
                <a:latin typeface="Arial Black" pitchFamily="-110" charset="0"/>
              </a:defRPr>
            </a:lvl8pPr>
            <a:lvl9pPr marL="1828800" algn="l" rtl="0" eaLnBrk="1" fontAlgn="base" hangingPunct="1">
              <a:spcBef>
                <a:spcPct val="0"/>
              </a:spcBef>
              <a:spcAft>
                <a:spcPct val="0"/>
              </a:spcAft>
              <a:defRPr sz="2800">
                <a:solidFill>
                  <a:srgbClr val="990000"/>
                </a:solidFill>
                <a:latin typeface="Arial Black" pitchFamily="-110" charset="0"/>
              </a:defRPr>
            </a:lvl9pPr>
          </a:lstStyle>
          <a:p>
            <a:r>
              <a:rPr lang="en-US" sz="2000" smtClean="0"/>
              <a:t>Peekpic App Peekpic App Industry description and Size</a:t>
            </a:r>
            <a:endParaRPr lang="en-US" sz="2000" dirty="0"/>
          </a:p>
        </p:txBody>
      </p:sp>
      <p:sp>
        <p:nvSpPr>
          <p:cNvPr id="6" name="Rectangle 5"/>
          <p:cNvSpPr/>
          <p:nvPr/>
        </p:nvSpPr>
        <p:spPr>
          <a:xfrm>
            <a:off x="1115616" y="5415027"/>
            <a:ext cx="7704856" cy="246221"/>
          </a:xfrm>
          <a:prstGeom prst="rect">
            <a:avLst/>
          </a:prstGeom>
        </p:spPr>
        <p:txBody>
          <a:bodyPr wrap="square">
            <a:spAutoFit/>
          </a:bodyPr>
          <a:lstStyle/>
          <a:p>
            <a:pPr marL="0" lvl="1" eaLnBrk="0" fontAlgn="base" hangingPunct="0">
              <a:spcBef>
                <a:spcPct val="30000"/>
              </a:spcBef>
              <a:spcAft>
                <a:spcPct val="0"/>
              </a:spcAft>
              <a:defRPr/>
            </a:pPr>
            <a:r>
              <a:rPr lang="en-US" sz="1000" dirty="0" smtClean="0">
                <a:solidFill>
                  <a:srgbClr val="000000"/>
                </a:solidFill>
                <a:latin typeface="Times" pitchFamily="-112" charset="0"/>
                <a:ea typeface="ＭＳ Ｐゴシック" pitchFamily="-112" charset="-128"/>
              </a:rPr>
              <a:t>http</a:t>
            </a:r>
            <a:r>
              <a:rPr lang="en-US" sz="1000" dirty="0">
                <a:solidFill>
                  <a:srgbClr val="000000"/>
                </a:solidFill>
                <a:latin typeface="Times" pitchFamily="-112" charset="0"/>
                <a:ea typeface="ＭＳ Ｐゴシック" pitchFamily="-112" charset="-128"/>
              </a:rPr>
              <a:t>://</a:t>
            </a:r>
            <a:r>
              <a:rPr lang="en-US" sz="1000" dirty="0" err="1">
                <a:solidFill>
                  <a:srgbClr val="000000"/>
                </a:solidFill>
                <a:latin typeface="Times" pitchFamily="-112" charset="0"/>
                <a:ea typeface="ＭＳ Ｐゴシック" pitchFamily="-112" charset="-128"/>
              </a:rPr>
              <a:t>finance.yahoo.com</a:t>
            </a:r>
            <a:r>
              <a:rPr lang="en-US" sz="1000" dirty="0">
                <a:solidFill>
                  <a:srgbClr val="000000"/>
                </a:solidFill>
                <a:latin typeface="Times" pitchFamily="-112" charset="0"/>
                <a:ea typeface="ＭＳ Ｐゴシック" pitchFamily="-112" charset="-128"/>
              </a:rPr>
              <a:t>/news/radicati-group-releases-instant-messaging-110000818.html</a:t>
            </a:r>
          </a:p>
        </p:txBody>
      </p:sp>
    </p:spTree>
    <p:extLst>
      <p:ext uri="{BB962C8B-B14F-4D97-AF65-F5344CB8AC3E}">
        <p14:creationId xmlns:p14="http://schemas.microsoft.com/office/powerpoint/2010/main" val="321391624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E9C555BF-5786-4E73-B8C2-C2358B8F2CAC}" type="slidenum">
              <a:rPr lang="en-US" smtClean="0">
                <a:solidFill>
                  <a:srgbClr val="000000">
                    <a:tint val="75000"/>
                  </a:srgbClr>
                </a:solidFill>
              </a:rPr>
              <a:pPr/>
              <a:t>146</a:t>
            </a:fld>
            <a:endParaRPr lang="en-US">
              <a:solidFill>
                <a:srgbClr val="000000">
                  <a:tint val="75000"/>
                </a:srgbClr>
              </a:solidFill>
            </a:endParaRPr>
          </a:p>
        </p:txBody>
      </p:sp>
      <p:sp>
        <p:nvSpPr>
          <p:cNvPr id="5" name="Title 4"/>
          <p:cNvSpPr txBox="1">
            <a:spLocks noGrp="1"/>
          </p:cNvSpPr>
          <p:nvPr>
            <p:ph type="title"/>
          </p:nvPr>
        </p:nvSpPr>
        <p:spPr>
          <a:xfrm>
            <a:off x="457200" y="404664"/>
            <a:ext cx="8229600" cy="400110"/>
          </a:xfrm>
          <a:prstGeom prst="rect">
            <a:avLst/>
          </a:prstGeom>
          <a:noFill/>
        </p:spPr>
        <p:txBody>
          <a:bodyPr wrap="square" rtlCol="0">
            <a:spAutoFit/>
          </a:bodyPr>
          <a:lstStyle/>
          <a:p>
            <a:r>
              <a:rPr lang="en-US" sz="2000" dirty="0" smtClean="0"/>
              <a:t> </a:t>
            </a:r>
            <a:r>
              <a:rPr lang="en-US" sz="2000" dirty="0"/>
              <a:t>Peekpic App Industry description and Size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714" y="980728"/>
            <a:ext cx="6571630"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43608" y="5445224"/>
            <a:ext cx="7344816" cy="246221"/>
          </a:xfrm>
          <a:prstGeom prst="rect">
            <a:avLst/>
          </a:prstGeom>
        </p:spPr>
        <p:txBody>
          <a:bodyPr wrap="square">
            <a:spAutoFit/>
          </a:bodyPr>
          <a:lstStyle/>
          <a:p>
            <a:pPr marL="0" lvl="1" eaLnBrk="0" fontAlgn="base" hangingPunct="0">
              <a:spcBef>
                <a:spcPct val="30000"/>
              </a:spcBef>
              <a:spcAft>
                <a:spcPct val="0"/>
              </a:spcAft>
              <a:defRPr/>
            </a:pPr>
            <a:r>
              <a:rPr lang="en-US" sz="1000" dirty="0">
                <a:solidFill>
                  <a:srgbClr val="000000"/>
                </a:solidFill>
                <a:latin typeface="Times" pitchFamily="-112" charset="0"/>
                <a:ea typeface="ＭＳ Ｐゴシック" pitchFamily="-112" charset="-128"/>
              </a:rPr>
              <a:t>http://</a:t>
            </a:r>
            <a:r>
              <a:rPr lang="en-US" sz="1000" dirty="0" err="1">
                <a:solidFill>
                  <a:srgbClr val="000000"/>
                </a:solidFill>
                <a:latin typeface="Times" pitchFamily="-112" charset="0"/>
                <a:ea typeface="ＭＳ Ｐゴシック" pitchFamily="-112" charset="-128"/>
              </a:rPr>
              <a:t>finance.yahoo.com</a:t>
            </a:r>
            <a:r>
              <a:rPr lang="en-US" sz="1000" dirty="0">
                <a:solidFill>
                  <a:srgbClr val="000000"/>
                </a:solidFill>
                <a:latin typeface="Times" pitchFamily="-112" charset="0"/>
                <a:ea typeface="ＭＳ Ｐゴシック" pitchFamily="-112" charset="-128"/>
              </a:rPr>
              <a:t>/news/radicati-group-releases-instant-messaging-110000818.html</a:t>
            </a:r>
          </a:p>
        </p:txBody>
      </p:sp>
    </p:spTree>
    <p:extLst>
      <p:ext uri="{BB962C8B-B14F-4D97-AF65-F5344CB8AC3E}">
        <p14:creationId xmlns:p14="http://schemas.microsoft.com/office/powerpoint/2010/main" val="267276036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24744"/>
            <a:ext cx="8763000" cy="4525963"/>
          </a:xfrm>
        </p:spPr>
        <p:txBody>
          <a:bodyPr>
            <a:normAutofit/>
          </a:bodyPr>
          <a:lstStyle/>
          <a:p>
            <a:pPr marL="57150" indent="0">
              <a:buNone/>
            </a:pPr>
            <a:r>
              <a:rPr lang="en-US" sz="2600" dirty="0"/>
              <a:t>Industry </a:t>
            </a:r>
            <a:r>
              <a:rPr lang="en-US" sz="2600" dirty="0" smtClean="0"/>
              <a:t>description </a:t>
            </a:r>
            <a:r>
              <a:rPr lang="en-US" sz="2600" dirty="0"/>
              <a:t>and s</a:t>
            </a:r>
            <a:r>
              <a:rPr lang="en-US" sz="2600" dirty="0" smtClean="0"/>
              <a:t>ize</a:t>
            </a:r>
            <a:r>
              <a:rPr lang="en-US" sz="3000" dirty="0" smtClean="0"/>
              <a:t>:</a:t>
            </a:r>
          </a:p>
          <a:p>
            <a:pPr marL="57150" indent="0">
              <a:buNone/>
            </a:pPr>
            <a:endParaRPr lang="en-US" sz="2200" dirty="0" smtClean="0"/>
          </a:p>
          <a:p>
            <a:pPr marL="400050"/>
            <a:r>
              <a:rPr lang="en-US" dirty="0" smtClean="0"/>
              <a:t>Instant </a:t>
            </a:r>
            <a:r>
              <a:rPr lang="en-US" dirty="0"/>
              <a:t>Messaging Industry (IM) </a:t>
            </a:r>
            <a:endParaRPr lang="en-US" dirty="0" smtClean="0"/>
          </a:p>
          <a:p>
            <a:pPr marL="400050"/>
            <a:r>
              <a:rPr lang="en-US" dirty="0" smtClean="0"/>
              <a:t>Main </a:t>
            </a:r>
            <a:r>
              <a:rPr lang="en-US" dirty="0"/>
              <a:t>players : Whatsapp, Viber, </a:t>
            </a:r>
            <a:r>
              <a:rPr lang="en-US" dirty="0" err="1" smtClean="0"/>
              <a:t>Snapchat</a:t>
            </a:r>
            <a:r>
              <a:rPr lang="en-US" dirty="0" smtClean="0">
                <a:solidFill>
                  <a:srgbClr val="FF0000"/>
                </a:solidFill>
              </a:rPr>
              <a:t> </a:t>
            </a:r>
            <a:r>
              <a:rPr lang="en-US" dirty="0" smtClean="0"/>
              <a:t>etc.</a:t>
            </a:r>
          </a:p>
          <a:p>
            <a:pPr marL="400050"/>
            <a:r>
              <a:rPr lang="en-US" dirty="0" smtClean="0"/>
              <a:t>Current </a:t>
            </a:r>
            <a:r>
              <a:rPr lang="en-US" dirty="0"/>
              <a:t>Market Value: </a:t>
            </a:r>
            <a:r>
              <a:rPr lang="en-US" b="1" dirty="0" smtClean="0"/>
              <a:t>$3.4 billion by 2013</a:t>
            </a:r>
            <a:endParaRPr lang="en-US" b="1" dirty="0"/>
          </a:p>
          <a:p>
            <a:pPr marL="400050"/>
            <a:r>
              <a:rPr lang="en-US" dirty="0" smtClean="0"/>
              <a:t>Forecasted </a:t>
            </a:r>
            <a:r>
              <a:rPr lang="en-US" dirty="0"/>
              <a:t>: </a:t>
            </a:r>
            <a:r>
              <a:rPr lang="en-US" b="1" dirty="0" smtClean="0"/>
              <a:t>$4.4 billion by 2017</a:t>
            </a:r>
            <a:r>
              <a:rPr lang="en-US" b="1" baseline="30000" dirty="0" smtClean="0"/>
              <a:t>1</a:t>
            </a:r>
          </a:p>
          <a:p>
            <a:pPr marL="400050"/>
            <a:r>
              <a:rPr lang="en-US" dirty="0" smtClean="0"/>
              <a:t>Our targeted </a:t>
            </a:r>
            <a:r>
              <a:rPr lang="en-US" dirty="0"/>
              <a:t>market share over </a:t>
            </a:r>
            <a:r>
              <a:rPr lang="en-US" dirty="0" smtClean="0"/>
              <a:t>next 3 </a:t>
            </a:r>
            <a:r>
              <a:rPr lang="en-US" dirty="0"/>
              <a:t>years </a:t>
            </a:r>
            <a:r>
              <a:rPr lang="en-US" dirty="0" smtClean="0"/>
              <a:t>(0.25%) =~ </a:t>
            </a:r>
            <a:r>
              <a:rPr lang="en-US" b="1" dirty="0" smtClean="0"/>
              <a:t>$8 millions</a:t>
            </a:r>
          </a:p>
          <a:p>
            <a:pPr marL="57150" indent="0">
              <a:buNone/>
            </a:pPr>
            <a:endParaRPr lang="en-US" sz="1800" dirty="0" smtClean="0"/>
          </a:p>
          <a:p>
            <a:pPr marL="57150" lvl="1" indent="0">
              <a:buNone/>
            </a:pPr>
            <a:endParaRPr lang="en-US" sz="1600" dirty="0"/>
          </a:p>
          <a:p>
            <a:pPr marL="57150" lvl="1" indent="0">
              <a:buNone/>
            </a:pPr>
            <a:endParaRPr lang="en-US" sz="1800" dirty="0" smtClean="0"/>
          </a:p>
          <a:p>
            <a:pPr marL="57150" lvl="1" indent="0">
              <a:buNone/>
            </a:pPr>
            <a:endParaRPr lang="en-US" sz="1800" dirty="0" smtClean="0"/>
          </a:p>
          <a:p>
            <a:pPr marL="571500" indent="-514350">
              <a:buFont typeface="+mj-lt"/>
              <a:buAutoNum type="arabicPeriod"/>
            </a:pPr>
            <a:endParaRPr lang="en-US" sz="1800" dirty="0" smtClean="0"/>
          </a:p>
          <a:p>
            <a:pPr marL="0" indent="0">
              <a:buNone/>
            </a:pPr>
            <a:endParaRPr lang="en-US" sz="1800"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E9C555BF-5786-4E73-B8C2-C2358B8F2CAC}" type="slidenum">
              <a:rPr lang="en-US" smtClean="0">
                <a:solidFill>
                  <a:srgbClr val="000000">
                    <a:tint val="75000"/>
                  </a:srgbClr>
                </a:solidFill>
              </a:rPr>
              <a:pPr/>
              <a:t>147</a:t>
            </a:fld>
            <a:endParaRPr lang="en-US">
              <a:solidFill>
                <a:srgbClr val="000000">
                  <a:tint val="75000"/>
                </a:srgbClr>
              </a:solidFill>
            </a:endParaRPr>
          </a:p>
        </p:txBody>
      </p:sp>
      <p:sp>
        <p:nvSpPr>
          <p:cNvPr id="7" name="Title 4"/>
          <p:cNvSpPr txBox="1">
            <a:spLocks/>
          </p:cNvSpPr>
          <p:nvPr/>
        </p:nvSpPr>
        <p:spPr bwMode="auto">
          <a:xfrm>
            <a:off x="457200" y="584527"/>
            <a:ext cx="822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lvl1pPr algn="l" rtl="0" eaLnBrk="1" fontAlgn="base" hangingPunct="1">
              <a:spcBef>
                <a:spcPct val="0"/>
              </a:spcBef>
              <a:spcAft>
                <a:spcPct val="0"/>
              </a:spcAft>
              <a:defRPr sz="2800">
                <a:solidFill>
                  <a:srgbClr val="990000"/>
                </a:solidFill>
                <a:latin typeface="Verdana"/>
                <a:ea typeface="ＭＳ Ｐゴシック" pitchFamily="-112" charset="-128"/>
                <a:cs typeface="Verdana"/>
              </a:defRPr>
            </a:lvl1pPr>
            <a:lvl2pPr algn="l" rtl="0" eaLnBrk="1" fontAlgn="base" hangingPunct="1">
              <a:spcBef>
                <a:spcPct val="0"/>
              </a:spcBef>
              <a:spcAft>
                <a:spcPct val="0"/>
              </a:spcAft>
              <a:defRPr sz="2800">
                <a:solidFill>
                  <a:srgbClr val="990000"/>
                </a:solidFill>
                <a:latin typeface="Verdana" pitchFamily="-112" charset="0"/>
                <a:ea typeface="ＭＳ Ｐゴシック" pitchFamily="-112" charset="-128"/>
              </a:defRPr>
            </a:lvl2pPr>
            <a:lvl3pPr algn="l" rtl="0" eaLnBrk="1" fontAlgn="base" hangingPunct="1">
              <a:spcBef>
                <a:spcPct val="0"/>
              </a:spcBef>
              <a:spcAft>
                <a:spcPct val="0"/>
              </a:spcAft>
              <a:defRPr sz="2800">
                <a:solidFill>
                  <a:srgbClr val="990000"/>
                </a:solidFill>
                <a:latin typeface="Verdana" pitchFamily="-112" charset="0"/>
                <a:ea typeface="ＭＳ Ｐゴシック" pitchFamily="-112" charset="-128"/>
              </a:defRPr>
            </a:lvl3pPr>
            <a:lvl4pPr algn="l" rtl="0" eaLnBrk="1" fontAlgn="base" hangingPunct="1">
              <a:spcBef>
                <a:spcPct val="0"/>
              </a:spcBef>
              <a:spcAft>
                <a:spcPct val="0"/>
              </a:spcAft>
              <a:defRPr sz="2800">
                <a:solidFill>
                  <a:srgbClr val="990000"/>
                </a:solidFill>
                <a:latin typeface="Verdana" pitchFamily="-112" charset="0"/>
                <a:ea typeface="ＭＳ Ｐゴシック" pitchFamily="-112" charset="-128"/>
              </a:defRPr>
            </a:lvl4pPr>
            <a:lvl5pPr algn="l" rtl="0" eaLnBrk="1" fontAlgn="base" hangingPunct="1">
              <a:spcBef>
                <a:spcPct val="0"/>
              </a:spcBef>
              <a:spcAft>
                <a:spcPct val="0"/>
              </a:spcAft>
              <a:defRPr sz="2800">
                <a:solidFill>
                  <a:srgbClr val="990000"/>
                </a:solidFill>
                <a:latin typeface="Verdana" pitchFamily="-112" charset="0"/>
                <a:ea typeface="ＭＳ Ｐゴシック" pitchFamily="-112" charset="-128"/>
              </a:defRPr>
            </a:lvl5pPr>
            <a:lvl6pPr marL="457200" algn="l" rtl="0" eaLnBrk="1" fontAlgn="base" hangingPunct="1">
              <a:spcBef>
                <a:spcPct val="0"/>
              </a:spcBef>
              <a:spcAft>
                <a:spcPct val="0"/>
              </a:spcAft>
              <a:defRPr sz="2800">
                <a:solidFill>
                  <a:srgbClr val="990000"/>
                </a:solidFill>
                <a:latin typeface="Arial Black" pitchFamily="-110" charset="0"/>
              </a:defRPr>
            </a:lvl6pPr>
            <a:lvl7pPr marL="914400" algn="l" rtl="0" eaLnBrk="1" fontAlgn="base" hangingPunct="1">
              <a:spcBef>
                <a:spcPct val="0"/>
              </a:spcBef>
              <a:spcAft>
                <a:spcPct val="0"/>
              </a:spcAft>
              <a:defRPr sz="2800">
                <a:solidFill>
                  <a:srgbClr val="990000"/>
                </a:solidFill>
                <a:latin typeface="Arial Black" pitchFamily="-110" charset="0"/>
              </a:defRPr>
            </a:lvl7pPr>
            <a:lvl8pPr marL="1371600" algn="l" rtl="0" eaLnBrk="1" fontAlgn="base" hangingPunct="1">
              <a:spcBef>
                <a:spcPct val="0"/>
              </a:spcBef>
              <a:spcAft>
                <a:spcPct val="0"/>
              </a:spcAft>
              <a:defRPr sz="2800">
                <a:solidFill>
                  <a:srgbClr val="990000"/>
                </a:solidFill>
                <a:latin typeface="Arial Black" pitchFamily="-110" charset="0"/>
              </a:defRPr>
            </a:lvl8pPr>
            <a:lvl9pPr marL="1828800" algn="l" rtl="0" eaLnBrk="1" fontAlgn="base" hangingPunct="1">
              <a:spcBef>
                <a:spcPct val="0"/>
              </a:spcBef>
              <a:spcAft>
                <a:spcPct val="0"/>
              </a:spcAft>
              <a:defRPr sz="2800">
                <a:solidFill>
                  <a:srgbClr val="990000"/>
                </a:solidFill>
                <a:latin typeface="Arial Black" pitchFamily="-110" charset="0"/>
              </a:defRPr>
            </a:lvl9pPr>
          </a:lstStyle>
          <a:p>
            <a:r>
              <a:rPr lang="en-US" dirty="0" smtClean="0"/>
              <a:t>Peekpic App</a:t>
            </a:r>
            <a:endParaRPr lang="en-US" dirty="0"/>
          </a:p>
        </p:txBody>
      </p:sp>
    </p:spTree>
    <p:extLst>
      <p:ext uri="{BB962C8B-B14F-4D97-AF65-F5344CB8AC3E}">
        <p14:creationId xmlns:p14="http://schemas.microsoft.com/office/powerpoint/2010/main" val="89201113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79301"/>
            <a:ext cx="8229600" cy="4525963"/>
          </a:xfrm>
        </p:spPr>
        <p:txBody>
          <a:bodyPr>
            <a:normAutofit/>
          </a:bodyPr>
          <a:lstStyle/>
          <a:p>
            <a:pPr marL="57150" indent="0">
              <a:buNone/>
            </a:pPr>
            <a:r>
              <a:rPr lang="en-US" sz="2800" dirty="0" smtClean="0"/>
              <a:t>Problem </a:t>
            </a:r>
            <a:r>
              <a:rPr lang="en-US" sz="2800" dirty="0"/>
              <a:t>hypothesis or gap anticipated</a:t>
            </a:r>
            <a:r>
              <a:rPr lang="en-US" sz="2800" dirty="0" smtClean="0"/>
              <a:t>:</a:t>
            </a:r>
            <a:endParaRPr lang="en-US" sz="2800" dirty="0">
              <a:solidFill>
                <a:srgbClr val="FF0000"/>
              </a:solidFill>
            </a:endParaRPr>
          </a:p>
          <a:p>
            <a:pPr marL="57150" indent="0">
              <a:buNone/>
            </a:pPr>
            <a:r>
              <a:rPr lang="en-US" dirty="0" smtClean="0"/>
              <a:t>a) </a:t>
            </a:r>
            <a:r>
              <a:rPr lang="en-US" sz="1800" dirty="0" smtClean="0"/>
              <a:t>Lack </a:t>
            </a:r>
            <a:r>
              <a:rPr lang="en-US" sz="1800" dirty="0"/>
              <a:t>of privacy and security based </a:t>
            </a:r>
            <a:r>
              <a:rPr lang="en-US" sz="1800" dirty="0" smtClean="0"/>
              <a:t>communication application</a:t>
            </a:r>
            <a:endParaRPr lang="en-US" sz="1800" dirty="0"/>
          </a:p>
          <a:p>
            <a:pPr marL="57150" indent="0">
              <a:buNone/>
            </a:pPr>
            <a:r>
              <a:rPr lang="en-US" sz="1800" dirty="0" smtClean="0"/>
              <a:t>b) Not </a:t>
            </a:r>
            <a:r>
              <a:rPr lang="en-US" sz="1800" dirty="0"/>
              <a:t>perfect user </a:t>
            </a:r>
            <a:r>
              <a:rPr lang="en-US" sz="1800" dirty="0" smtClean="0"/>
              <a:t>experience</a:t>
            </a:r>
          </a:p>
          <a:p>
            <a:pPr marL="57150" lvl="1" indent="0">
              <a:buNone/>
            </a:pPr>
            <a:r>
              <a:rPr lang="en-US" sz="1800" dirty="0" smtClean="0"/>
              <a:t>c) Convenience </a:t>
            </a:r>
            <a:r>
              <a:rPr lang="en-US" sz="1800" dirty="0"/>
              <a:t>with peace of </a:t>
            </a:r>
            <a:r>
              <a:rPr lang="en-US" sz="1800" dirty="0" smtClean="0"/>
              <a:t>mind</a:t>
            </a:r>
          </a:p>
          <a:p>
            <a:pPr marL="57150" lvl="1" indent="0">
              <a:buNone/>
            </a:pPr>
            <a:endParaRPr lang="en-US" sz="1800" dirty="0"/>
          </a:p>
          <a:p>
            <a:pPr marL="57150" indent="0">
              <a:buNone/>
            </a:pPr>
            <a:r>
              <a:rPr lang="en-US" sz="2800" dirty="0"/>
              <a:t>Possible Solution:</a:t>
            </a:r>
            <a:endParaRPr lang="en-US" sz="2800" dirty="0">
              <a:solidFill>
                <a:srgbClr val="FF0000"/>
              </a:solidFill>
            </a:endParaRPr>
          </a:p>
          <a:p>
            <a:pPr marL="400050">
              <a:buAutoNum type="alphaLcParenR"/>
            </a:pPr>
            <a:r>
              <a:rPr lang="en-US" sz="1800" dirty="0"/>
              <a:t>Develop a mobile communication App that doesn’t store user data</a:t>
            </a:r>
          </a:p>
          <a:p>
            <a:pPr marL="400050">
              <a:buAutoNum type="alphaLcParenR"/>
            </a:pPr>
            <a:r>
              <a:rPr lang="en-US" sz="1800" dirty="0"/>
              <a:t>Enhance user experience by having a better Software design</a:t>
            </a:r>
          </a:p>
          <a:p>
            <a:pPr marL="57150" lvl="1" indent="0">
              <a:buNone/>
            </a:pPr>
            <a:endParaRPr lang="en-US" sz="1800" dirty="0" smtClean="0"/>
          </a:p>
          <a:p>
            <a:pPr marL="57150" lvl="1" indent="0">
              <a:buNone/>
            </a:pPr>
            <a:endParaRPr lang="en-US" sz="1800" dirty="0" smtClean="0"/>
          </a:p>
          <a:p>
            <a:pPr marL="57150" lvl="1" indent="0">
              <a:buNone/>
            </a:pPr>
            <a:endParaRPr lang="en-US" sz="1800" dirty="0" smtClean="0"/>
          </a:p>
          <a:p>
            <a:pPr marL="571500" indent="-514350">
              <a:buFont typeface="+mj-lt"/>
              <a:buAutoNum type="arabicPeriod"/>
            </a:pPr>
            <a:endParaRPr lang="en-US" sz="1800" dirty="0" smtClean="0"/>
          </a:p>
          <a:p>
            <a:pPr marL="0" indent="0">
              <a:buNone/>
            </a:pPr>
            <a:endParaRPr lang="en-US" sz="1800"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E9C555BF-5786-4E73-B8C2-C2358B8F2CAC}" type="slidenum">
              <a:rPr lang="en-US" smtClean="0">
                <a:solidFill>
                  <a:srgbClr val="000000">
                    <a:tint val="75000"/>
                  </a:srgbClr>
                </a:solidFill>
              </a:rPr>
              <a:pPr/>
              <a:t>148</a:t>
            </a:fld>
            <a:endParaRPr lang="en-US">
              <a:solidFill>
                <a:srgbClr val="000000">
                  <a:tint val="75000"/>
                </a:srgbClr>
              </a:solidFill>
            </a:endParaRPr>
          </a:p>
        </p:txBody>
      </p:sp>
      <p:sp>
        <p:nvSpPr>
          <p:cNvPr id="5" name="Title 4"/>
          <p:cNvSpPr txBox="1">
            <a:spLocks noGrp="1"/>
          </p:cNvSpPr>
          <p:nvPr>
            <p:ph type="title"/>
          </p:nvPr>
        </p:nvSpPr>
        <p:spPr>
          <a:xfrm>
            <a:off x="457200" y="584527"/>
            <a:ext cx="8229600" cy="523220"/>
          </a:xfrm>
          <a:prstGeom prst="rect">
            <a:avLst/>
          </a:prstGeom>
          <a:noFill/>
        </p:spPr>
        <p:txBody>
          <a:bodyPr wrap="square" rtlCol="0">
            <a:spAutoFit/>
          </a:bodyPr>
          <a:lstStyle/>
          <a:p>
            <a:r>
              <a:rPr lang="en-US" dirty="0"/>
              <a:t>Peekpic App</a:t>
            </a:r>
          </a:p>
        </p:txBody>
      </p:sp>
    </p:spTree>
    <p:extLst>
      <p:ext uri="{BB962C8B-B14F-4D97-AF65-F5344CB8AC3E}">
        <p14:creationId xmlns:p14="http://schemas.microsoft.com/office/powerpoint/2010/main" val="344736003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4624"/>
            <a:ext cx="8229600" cy="1143000"/>
          </a:xfrm>
        </p:spPr>
        <p:txBody>
          <a:bodyPr/>
          <a:lstStyle/>
          <a:p>
            <a:r>
              <a:rPr lang="en-US" dirty="0" smtClean="0"/>
              <a:t>Business Model Canvas v.1</a:t>
            </a: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E9C555BF-5786-4E73-B8C2-C2358B8F2CAC}" type="slidenum">
              <a:rPr lang="en-US" smtClean="0">
                <a:solidFill>
                  <a:srgbClr val="000000">
                    <a:tint val="75000"/>
                  </a:srgbClr>
                </a:solidFill>
              </a:rPr>
              <a:pPr/>
              <a:t>149</a:t>
            </a:fld>
            <a:endParaRPr lang="en-US">
              <a:solidFill>
                <a:srgbClr val="000000">
                  <a:tint val="75000"/>
                </a:srgbClr>
              </a:solidFill>
            </a:endParaRPr>
          </a:p>
        </p:txBody>
      </p:sp>
      <p:pic>
        <p:nvPicPr>
          <p:cNvPr id="3" name="Picture 2" descr="Business Model V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384"/>
            <a:ext cx="9144000" cy="6858000"/>
          </a:xfrm>
          <a:prstGeom prst="rect">
            <a:avLst/>
          </a:prstGeom>
        </p:spPr>
      </p:pic>
    </p:spTree>
    <p:extLst>
      <p:ext uri="{BB962C8B-B14F-4D97-AF65-F5344CB8AC3E}">
        <p14:creationId xmlns:p14="http://schemas.microsoft.com/office/powerpoint/2010/main" val="12591015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54ventures.com/demo-images/fuse-slide-4-11-1800x800.jpg"/>
          <p:cNvPicPr>
            <a:picLocks noChangeAspect="1" noChangeArrowheads="1"/>
          </p:cNvPicPr>
          <p:nvPr/>
        </p:nvPicPr>
        <p:blipFill rotWithShape="1">
          <a:blip r:embed="rId2">
            <a:extLst>
              <a:ext uri="{28A0092B-C50C-407E-A947-70E740481C1C}">
                <a14:useLocalDpi xmlns:a14="http://schemas.microsoft.com/office/drawing/2010/main" val="0"/>
              </a:ext>
            </a:extLst>
          </a:blip>
          <a:srcRect l="23008" r="17732"/>
          <a:stretch/>
        </p:blipFill>
        <p:spPr bwMode="auto">
          <a:xfrm>
            <a:off x="0" y="7815"/>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54913" y="302695"/>
            <a:ext cx="5203669" cy="707886"/>
          </a:xfrm>
          <a:prstGeom prst="rect">
            <a:avLst/>
          </a:prstGeom>
        </p:spPr>
        <p:txBody>
          <a:bodyPr wrap="none">
            <a:spAutoFit/>
          </a:bodyPr>
          <a:lstStyle/>
          <a:p>
            <a:r>
              <a:rPr lang="en-US" sz="4000" dirty="0">
                <a:solidFill>
                  <a:schemeClr val="bg1"/>
                </a:solidFill>
              </a:rPr>
              <a:t>Fundamental Premise</a:t>
            </a:r>
          </a:p>
        </p:txBody>
      </p:sp>
      <p:sp>
        <p:nvSpPr>
          <p:cNvPr id="4" name="Rectangle 3"/>
          <p:cNvSpPr/>
          <p:nvPr/>
        </p:nvSpPr>
        <p:spPr>
          <a:xfrm>
            <a:off x="1360984" y="1505635"/>
            <a:ext cx="7272027" cy="978729"/>
          </a:xfrm>
          <a:prstGeom prst="rect">
            <a:avLst/>
          </a:prstGeom>
        </p:spPr>
        <p:txBody>
          <a:bodyPr wrap="square">
            <a:spAutoFit/>
          </a:bodyPr>
          <a:lstStyle/>
          <a:p>
            <a:pPr>
              <a:lnSpc>
                <a:spcPct val="120000"/>
              </a:lnSpc>
            </a:pPr>
            <a:r>
              <a:rPr lang="en-US" sz="2400" i="1" dirty="0">
                <a:solidFill>
                  <a:schemeClr val="bg1"/>
                </a:solidFill>
              </a:rPr>
              <a:t>Entrepreneurship is neither a science nor an art</a:t>
            </a:r>
            <a:r>
              <a:rPr lang="en-US" sz="2400" i="1" dirty="0" smtClean="0">
                <a:solidFill>
                  <a:schemeClr val="bg1"/>
                </a:solidFill>
              </a:rPr>
              <a:t>.</a:t>
            </a:r>
            <a:endParaRPr lang="tr-TR" sz="2400" i="1" dirty="0" smtClean="0">
              <a:solidFill>
                <a:schemeClr val="bg1"/>
              </a:solidFill>
            </a:endParaRPr>
          </a:p>
          <a:p>
            <a:pPr>
              <a:lnSpc>
                <a:spcPct val="120000"/>
              </a:lnSpc>
            </a:pPr>
            <a:r>
              <a:rPr lang="en-US" sz="2400" i="1" dirty="0" smtClean="0">
                <a:solidFill>
                  <a:schemeClr val="bg1"/>
                </a:solidFill>
              </a:rPr>
              <a:t>It’s </a:t>
            </a:r>
            <a:r>
              <a:rPr lang="en-US" sz="2400" i="1" dirty="0">
                <a:solidFill>
                  <a:schemeClr val="bg1"/>
                </a:solidFill>
              </a:rPr>
              <a:t>a practice.</a:t>
            </a:r>
          </a:p>
        </p:txBody>
      </p:sp>
      <p:sp>
        <p:nvSpPr>
          <p:cNvPr id="6" name="Rectangle 5"/>
          <p:cNvSpPr/>
          <p:nvPr/>
        </p:nvSpPr>
        <p:spPr>
          <a:xfrm>
            <a:off x="1293750" y="2444988"/>
            <a:ext cx="1832553" cy="369332"/>
          </a:xfrm>
          <a:prstGeom prst="rect">
            <a:avLst/>
          </a:prstGeom>
        </p:spPr>
        <p:txBody>
          <a:bodyPr wrap="none">
            <a:spAutoFit/>
          </a:bodyPr>
          <a:lstStyle/>
          <a:p>
            <a:pPr marL="82296" indent="0">
              <a:buNone/>
            </a:pPr>
            <a:r>
              <a:rPr lang="tr-TR" smtClean="0">
                <a:solidFill>
                  <a:schemeClr val="bg1"/>
                </a:solidFill>
              </a:rPr>
              <a:t>- </a:t>
            </a:r>
            <a:r>
              <a:rPr lang="en-US" smtClean="0">
                <a:solidFill>
                  <a:schemeClr val="bg1"/>
                </a:solidFill>
              </a:rPr>
              <a:t>Peter </a:t>
            </a:r>
            <a:r>
              <a:rPr lang="en-US">
                <a:solidFill>
                  <a:schemeClr val="bg1"/>
                </a:solidFill>
              </a:rPr>
              <a:t>Drucker</a:t>
            </a:r>
            <a:endParaRPr lang="en-US" dirty="0">
              <a:solidFill>
                <a:schemeClr val="bg1"/>
              </a:solidFill>
            </a:endParaRPr>
          </a:p>
        </p:txBody>
      </p:sp>
      <p:sp>
        <p:nvSpPr>
          <p:cNvPr id="11" name="TextBox 10"/>
          <p:cNvSpPr txBox="1"/>
          <p:nvPr/>
        </p:nvSpPr>
        <p:spPr>
          <a:xfrm>
            <a:off x="540640" y="990109"/>
            <a:ext cx="857927" cy="186204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500" b="1" i="0" u="none" strike="noStrike" kern="0" cap="none" spc="-500" normalizeH="0" baseline="0" noProof="0" dirty="0" smtClean="0">
                <a:ln>
                  <a:noFill/>
                </a:ln>
                <a:solidFill>
                  <a:schemeClr val="bg1"/>
                </a:solidFill>
                <a:effectLst/>
                <a:uLnTx/>
                <a:uFillTx/>
              </a:rPr>
              <a:t>“</a:t>
            </a:r>
          </a:p>
        </p:txBody>
      </p:sp>
      <p:sp>
        <p:nvSpPr>
          <p:cNvPr id="12" name="TextBox 11"/>
          <p:cNvSpPr txBox="1"/>
          <p:nvPr/>
        </p:nvSpPr>
        <p:spPr>
          <a:xfrm>
            <a:off x="7909555" y="1235009"/>
            <a:ext cx="857927" cy="186204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500" b="1" i="0" u="none" strike="noStrike" kern="0" cap="none" spc="-500" normalizeH="0" baseline="0" noProof="0" dirty="0" smtClean="0">
                <a:ln>
                  <a:noFill/>
                </a:ln>
                <a:solidFill>
                  <a:schemeClr val="bg1"/>
                </a:solidFill>
                <a:effectLst/>
                <a:uLnTx/>
                <a:uFillTx/>
              </a:rPr>
              <a:t>”</a:t>
            </a:r>
          </a:p>
        </p:txBody>
      </p:sp>
      <p:sp>
        <p:nvSpPr>
          <p:cNvPr id="7" name="Rectangle 6"/>
          <p:cNvSpPr/>
          <p:nvPr/>
        </p:nvSpPr>
        <p:spPr>
          <a:xfrm>
            <a:off x="0" y="5257793"/>
            <a:ext cx="9144000" cy="1300191"/>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mj-lt"/>
              </a:rPr>
              <a:t>Generating business ideas is nothing more then practice surrounded by some core principles.</a:t>
            </a:r>
            <a:endParaRPr lang="en-US" sz="2400" dirty="0" err="1">
              <a:latin typeface="+mj-lt"/>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15</a:t>
            </a:fld>
            <a:endParaRPr lang="en-CA" dirty="0"/>
          </a:p>
        </p:txBody>
      </p:sp>
    </p:spTree>
    <p:extLst>
      <p:ext uri="{BB962C8B-B14F-4D97-AF65-F5344CB8AC3E}">
        <p14:creationId xmlns:p14="http://schemas.microsoft.com/office/powerpoint/2010/main" val="361494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Validation Tests </a:t>
            </a:r>
          </a:p>
        </p:txBody>
      </p:sp>
      <p:sp>
        <p:nvSpPr>
          <p:cNvPr id="3" name="Content Placeholder 2"/>
          <p:cNvSpPr>
            <a:spLocks noGrp="1"/>
          </p:cNvSpPr>
          <p:nvPr>
            <p:ph idx="1"/>
          </p:nvPr>
        </p:nvSpPr>
        <p:spPr>
          <a:xfrm>
            <a:off x="685800" y="1198984"/>
            <a:ext cx="7772400" cy="3886200"/>
          </a:xfrm>
        </p:spPr>
        <p:txBody>
          <a:bodyPr/>
          <a:lstStyle/>
          <a:p>
            <a:r>
              <a:rPr lang="en-US" sz="2400" dirty="0"/>
              <a:t>Information </a:t>
            </a:r>
            <a:r>
              <a:rPr lang="en-US" sz="2400" dirty="0" smtClean="0"/>
              <a:t>gathered (for adult segment)</a:t>
            </a:r>
          </a:p>
          <a:p>
            <a:pPr marL="914400" lvl="1" indent="-457200">
              <a:buFont typeface="+mj-lt"/>
              <a:buAutoNum type="arabicPeriod"/>
            </a:pPr>
            <a:r>
              <a:rPr lang="en-US" dirty="0" smtClean="0"/>
              <a:t>Current </a:t>
            </a:r>
            <a:r>
              <a:rPr lang="en-US" dirty="0"/>
              <a:t>applications used for sharing pictures and messages with friends</a:t>
            </a:r>
          </a:p>
          <a:p>
            <a:pPr marL="914400" lvl="1" indent="-457200">
              <a:buFont typeface="+mj-lt"/>
              <a:buAutoNum type="arabicPeriod"/>
            </a:pPr>
            <a:r>
              <a:rPr lang="en-US" dirty="0"/>
              <a:t>Reasons for choosing current applications</a:t>
            </a:r>
          </a:p>
          <a:p>
            <a:pPr marL="914400" lvl="1" indent="-457200">
              <a:buFont typeface="+mj-lt"/>
              <a:buAutoNum type="arabicPeriod"/>
            </a:pPr>
            <a:r>
              <a:rPr lang="en-US" dirty="0"/>
              <a:t>Opinion about the fact that personal data is being saved forever</a:t>
            </a:r>
          </a:p>
          <a:p>
            <a:pPr marL="914400" lvl="1" indent="-457200">
              <a:buFont typeface="+mj-lt"/>
              <a:buAutoNum type="arabicPeriod"/>
            </a:pPr>
            <a:r>
              <a:rPr lang="en-US" dirty="0"/>
              <a:t>Willingness to switch to a secure platform</a:t>
            </a:r>
          </a:p>
          <a:p>
            <a:pPr marL="914400" lvl="1" indent="-457200">
              <a:buFont typeface="+mj-lt"/>
              <a:buAutoNum type="arabicPeriod"/>
            </a:pPr>
            <a:r>
              <a:rPr lang="en-US" dirty="0"/>
              <a:t>Reasons for using our competitor’s platform</a:t>
            </a:r>
          </a:p>
          <a:p>
            <a:endParaRPr lang="en-US" dirty="0"/>
          </a:p>
        </p:txBody>
      </p:sp>
      <p:sp>
        <p:nvSpPr>
          <p:cNvPr id="4" name="Slide Number Placeholder 3"/>
          <p:cNvSpPr>
            <a:spLocks noGrp="1"/>
          </p:cNvSpPr>
          <p:nvPr>
            <p:ph type="sldNum" sz="quarter" idx="4"/>
          </p:nvPr>
        </p:nvSpPr>
        <p:spPr/>
        <p:txBody>
          <a:bodyPr/>
          <a:lstStyle/>
          <a:p>
            <a:fld id="{1F44D916-D64D-4655-87DC-43D4EA8A9DDB}" type="slidenum">
              <a:rPr lang="en-CA" smtClean="0">
                <a:solidFill>
                  <a:srgbClr val="000000">
                    <a:tint val="75000"/>
                  </a:srgbClr>
                </a:solidFill>
              </a:rPr>
              <a:pPr/>
              <a:t>150</a:t>
            </a:fld>
            <a:endParaRPr lang="en-CA">
              <a:solidFill>
                <a:srgbClr val="000000">
                  <a:tint val="75000"/>
                </a:srgbClr>
              </a:solidFill>
            </a:endParaRPr>
          </a:p>
        </p:txBody>
      </p:sp>
    </p:spTree>
    <p:extLst>
      <p:ext uri="{BB962C8B-B14F-4D97-AF65-F5344CB8AC3E}">
        <p14:creationId xmlns:p14="http://schemas.microsoft.com/office/powerpoint/2010/main" val="153786123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we Learned</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E9C555BF-5786-4E73-B8C2-C2358B8F2CAC}" type="slidenum">
              <a:rPr lang="en-US" smtClean="0">
                <a:solidFill>
                  <a:srgbClr val="000000">
                    <a:tint val="75000"/>
                  </a:srgbClr>
                </a:solidFill>
              </a:rPr>
              <a:pPr/>
              <a:t>151</a:t>
            </a:fld>
            <a:endParaRPr lang="en-US">
              <a:solidFill>
                <a:srgbClr val="000000">
                  <a:tint val="75000"/>
                </a:srgbClr>
              </a:solidFill>
            </a:endParaRPr>
          </a:p>
        </p:txBody>
      </p:sp>
      <p:sp>
        <p:nvSpPr>
          <p:cNvPr id="3" name="TextBox 2"/>
          <p:cNvSpPr txBox="1"/>
          <p:nvPr/>
        </p:nvSpPr>
        <p:spPr>
          <a:xfrm>
            <a:off x="6372200" y="1340768"/>
            <a:ext cx="2448272" cy="2554545"/>
          </a:xfrm>
          <a:prstGeom prst="rect">
            <a:avLst/>
          </a:prstGeom>
          <a:noFill/>
        </p:spPr>
        <p:txBody>
          <a:bodyPr wrap="square" rtlCol="0">
            <a:spAutoFit/>
          </a:bodyPr>
          <a:lstStyle/>
          <a:p>
            <a:pPr fontAlgn="base">
              <a:spcBef>
                <a:spcPct val="0"/>
              </a:spcBef>
              <a:spcAft>
                <a:spcPct val="0"/>
              </a:spcAft>
            </a:pPr>
            <a:r>
              <a:rPr lang="en-US" sz="1600" b="1" dirty="0" smtClean="0">
                <a:solidFill>
                  <a:srgbClr val="000000"/>
                </a:solidFill>
                <a:latin typeface="Times" pitchFamily="-112" charset="0"/>
                <a:ea typeface="ＭＳ Ｐゴシック" pitchFamily="-112" charset="-128"/>
              </a:rPr>
              <a:t>Social Media,</a:t>
            </a:r>
          </a:p>
          <a:p>
            <a:pPr fontAlgn="base">
              <a:spcBef>
                <a:spcPct val="0"/>
              </a:spcBef>
              <a:spcAft>
                <a:spcPct val="0"/>
              </a:spcAft>
            </a:pPr>
            <a:r>
              <a:rPr lang="en-US" sz="1600" dirty="0" smtClean="0">
                <a:solidFill>
                  <a:srgbClr val="000000"/>
                </a:solidFill>
                <a:latin typeface="Times" pitchFamily="-112" charset="0"/>
                <a:ea typeface="ＭＳ Ｐゴシック" pitchFamily="-112" charset="-128"/>
              </a:rPr>
              <a:t>Facebook,Twitter,Tumbler,Reddit,Weibo,Renren etc.</a:t>
            </a:r>
          </a:p>
          <a:p>
            <a:pPr fontAlgn="base">
              <a:spcBef>
                <a:spcPct val="0"/>
              </a:spcBef>
              <a:spcAft>
                <a:spcPct val="0"/>
              </a:spcAft>
            </a:pPr>
            <a:endParaRPr lang="en-US" sz="1600" dirty="0">
              <a:solidFill>
                <a:srgbClr val="000000"/>
              </a:solidFill>
              <a:latin typeface="Times" pitchFamily="-112" charset="0"/>
              <a:ea typeface="ＭＳ Ｐゴシック" pitchFamily="-112" charset="-128"/>
            </a:endParaRPr>
          </a:p>
          <a:p>
            <a:pPr fontAlgn="base">
              <a:spcBef>
                <a:spcPct val="0"/>
              </a:spcBef>
              <a:spcAft>
                <a:spcPct val="0"/>
              </a:spcAft>
            </a:pPr>
            <a:r>
              <a:rPr lang="en-US" sz="1600" b="1" dirty="0" smtClean="0">
                <a:solidFill>
                  <a:srgbClr val="000000"/>
                </a:solidFill>
                <a:latin typeface="Times" pitchFamily="-112" charset="0"/>
                <a:ea typeface="ＭＳ Ｐゴシック" pitchFamily="-112" charset="-128"/>
              </a:rPr>
              <a:t>IM</a:t>
            </a:r>
          </a:p>
          <a:p>
            <a:pPr fontAlgn="base">
              <a:spcBef>
                <a:spcPct val="0"/>
              </a:spcBef>
              <a:spcAft>
                <a:spcPct val="0"/>
              </a:spcAft>
            </a:pPr>
            <a:r>
              <a:rPr lang="en-US" sz="1600" dirty="0" err="1" smtClean="0">
                <a:solidFill>
                  <a:srgbClr val="000000"/>
                </a:solidFill>
                <a:latin typeface="Times" pitchFamily="-112" charset="0"/>
                <a:ea typeface="ＭＳ Ｐゴシック" pitchFamily="-112" charset="-128"/>
              </a:rPr>
              <a:t>Whatapp,Viber,QQ,Wechat,iMessage</a:t>
            </a:r>
            <a:endParaRPr lang="en-US" sz="1600" dirty="0" smtClean="0">
              <a:solidFill>
                <a:srgbClr val="000000"/>
              </a:solidFill>
              <a:latin typeface="Times" pitchFamily="-112" charset="0"/>
              <a:ea typeface="ＭＳ Ｐゴシック" pitchFamily="-112" charset="-128"/>
            </a:endParaRPr>
          </a:p>
          <a:p>
            <a:pPr fontAlgn="base">
              <a:spcBef>
                <a:spcPct val="0"/>
              </a:spcBef>
              <a:spcAft>
                <a:spcPct val="0"/>
              </a:spcAft>
            </a:pPr>
            <a:endParaRPr lang="en-US" sz="1600" dirty="0" smtClean="0">
              <a:solidFill>
                <a:srgbClr val="000000"/>
              </a:solidFill>
              <a:latin typeface="Times" pitchFamily="-112" charset="0"/>
              <a:ea typeface="ＭＳ Ｐゴシック" pitchFamily="-112" charset="-128"/>
            </a:endParaRPr>
          </a:p>
          <a:p>
            <a:pPr fontAlgn="base">
              <a:spcBef>
                <a:spcPct val="0"/>
              </a:spcBef>
              <a:spcAft>
                <a:spcPct val="0"/>
              </a:spcAft>
            </a:pPr>
            <a:r>
              <a:rPr lang="en-US" sz="1600" b="1" dirty="0" err="1" smtClean="0">
                <a:solidFill>
                  <a:srgbClr val="000000"/>
                </a:solidFill>
                <a:latin typeface="Times" pitchFamily="-112" charset="0"/>
                <a:ea typeface="ＭＳ Ｐゴシック" pitchFamily="-112" charset="-128"/>
              </a:rPr>
              <a:t>Traditonal</a:t>
            </a:r>
            <a:r>
              <a:rPr lang="en-US" sz="1600" b="1" dirty="0" smtClean="0">
                <a:solidFill>
                  <a:srgbClr val="000000"/>
                </a:solidFill>
                <a:latin typeface="Times" pitchFamily="-112" charset="0"/>
                <a:ea typeface="ＭＳ Ｐゴシック" pitchFamily="-112" charset="-128"/>
              </a:rPr>
              <a:t> Ways</a:t>
            </a:r>
          </a:p>
          <a:p>
            <a:pPr fontAlgn="base">
              <a:spcBef>
                <a:spcPct val="0"/>
              </a:spcBef>
              <a:spcAft>
                <a:spcPct val="0"/>
              </a:spcAft>
            </a:pPr>
            <a:r>
              <a:rPr lang="en-US" sz="1600" dirty="0" err="1" smtClean="0">
                <a:solidFill>
                  <a:srgbClr val="000000"/>
                </a:solidFill>
                <a:latin typeface="Times" pitchFamily="-112" charset="0"/>
                <a:ea typeface="ＭＳ Ｐゴシック" pitchFamily="-112" charset="-128"/>
              </a:rPr>
              <a:t>SMS,MMS,Email</a:t>
            </a:r>
            <a:endParaRPr lang="en-US" sz="1600" dirty="0">
              <a:solidFill>
                <a:srgbClr val="000000"/>
              </a:solidFill>
              <a:latin typeface="Times" pitchFamily="-112" charset="0"/>
              <a:ea typeface="ＭＳ Ｐゴシック" pitchFamily="-112" charset="-128"/>
            </a:endParaRPr>
          </a:p>
        </p:txBody>
      </p:sp>
      <p:sp>
        <p:nvSpPr>
          <p:cNvPr id="6" name="Rectangle 5"/>
          <p:cNvSpPr/>
          <p:nvPr/>
        </p:nvSpPr>
        <p:spPr>
          <a:xfrm>
            <a:off x="899592" y="5281463"/>
            <a:ext cx="4572000" cy="307777"/>
          </a:xfrm>
          <a:prstGeom prst="rect">
            <a:avLst/>
          </a:prstGeom>
        </p:spPr>
        <p:txBody>
          <a:bodyPr>
            <a:spAutoFit/>
          </a:bodyPr>
          <a:lstStyle/>
          <a:p>
            <a:pPr fontAlgn="base">
              <a:spcBef>
                <a:spcPct val="0"/>
              </a:spcBef>
              <a:spcAft>
                <a:spcPct val="0"/>
              </a:spcAft>
            </a:pPr>
            <a:r>
              <a:rPr lang="en-US" sz="1400" dirty="0" smtClean="0">
                <a:solidFill>
                  <a:srgbClr val="000000"/>
                </a:solidFill>
                <a:latin typeface="Times" pitchFamily="-112" charset="0"/>
                <a:ea typeface="ＭＳ Ｐゴシック" pitchFamily="-112" charset="-128"/>
              </a:rPr>
              <a:t>Total number </a:t>
            </a:r>
            <a:r>
              <a:rPr lang="en-US" sz="1400" dirty="0">
                <a:solidFill>
                  <a:srgbClr val="000000"/>
                </a:solidFill>
                <a:latin typeface="Times" pitchFamily="-112" charset="0"/>
                <a:ea typeface="ＭＳ Ｐゴシック" pitchFamily="-112" charset="-128"/>
              </a:rPr>
              <a:t>of </a:t>
            </a:r>
            <a:r>
              <a:rPr lang="en-US" sz="1400" dirty="0" smtClean="0">
                <a:solidFill>
                  <a:srgbClr val="000000"/>
                </a:solidFill>
                <a:latin typeface="Times" pitchFamily="-112" charset="0"/>
                <a:ea typeface="ＭＳ Ｐゴシック" pitchFamily="-112" charset="-128"/>
              </a:rPr>
              <a:t>customer Interviews/Surveys (Adults) - </a:t>
            </a:r>
            <a:r>
              <a:rPr lang="en-US" sz="1400" b="1" dirty="0" smtClean="0">
                <a:solidFill>
                  <a:srgbClr val="C00000"/>
                </a:solidFill>
                <a:latin typeface="Times" pitchFamily="-112" charset="0"/>
                <a:ea typeface="ＭＳ Ｐゴシック" pitchFamily="-112" charset="-128"/>
              </a:rPr>
              <a:t>103</a:t>
            </a:r>
            <a:endParaRPr lang="en-US" sz="1400" b="1" dirty="0">
              <a:solidFill>
                <a:srgbClr val="C00000"/>
              </a:solidFill>
              <a:latin typeface="Times" pitchFamily="-112" charset="0"/>
              <a:ea typeface="ＭＳ Ｐゴシック" pitchFamily="-112" charset="-128"/>
            </a:endParaRPr>
          </a:p>
        </p:txBody>
      </p:sp>
      <p:graphicFrame>
        <p:nvGraphicFramePr>
          <p:cNvPr id="7" name="Chart 6"/>
          <p:cNvGraphicFramePr>
            <a:graphicFrameLocks/>
          </p:cNvGraphicFramePr>
          <p:nvPr>
            <p:extLst>
              <p:ext uri="{D42A27DB-BD31-4B8C-83A1-F6EECF244321}">
                <p14:modId xmlns:p14="http://schemas.microsoft.com/office/powerpoint/2010/main" val="3460402997"/>
              </p:ext>
            </p:extLst>
          </p:nvPr>
        </p:nvGraphicFramePr>
        <p:xfrm>
          <a:off x="683568" y="1268760"/>
          <a:ext cx="5472608" cy="38164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237664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Autofit/>
          </a:bodyPr>
          <a:lstStyle/>
          <a:p>
            <a:r>
              <a:rPr lang="en-US" sz="3600" dirty="0"/>
              <a:t>What we </a:t>
            </a:r>
            <a:r>
              <a:rPr lang="en-US" sz="3600" dirty="0" smtClean="0"/>
              <a:t>Learned</a:t>
            </a:r>
            <a:endParaRPr lang="en-US" sz="3600"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E9C555BF-5786-4E73-B8C2-C2358B8F2CAC}" type="slidenum">
              <a:rPr lang="en-US" smtClean="0">
                <a:solidFill>
                  <a:srgbClr val="000000">
                    <a:tint val="75000"/>
                  </a:srgbClr>
                </a:solidFill>
              </a:rPr>
              <a:pPr/>
              <a:t>152</a:t>
            </a:fld>
            <a:endParaRPr lang="en-US">
              <a:solidFill>
                <a:srgbClr val="000000">
                  <a:tint val="75000"/>
                </a:srgbClr>
              </a:solidFill>
            </a:endParaRPr>
          </a:p>
        </p:txBody>
      </p:sp>
      <p:graphicFrame>
        <p:nvGraphicFramePr>
          <p:cNvPr id="5" name="Chart 4"/>
          <p:cNvGraphicFramePr>
            <a:graphicFrameLocks/>
          </p:cNvGraphicFramePr>
          <p:nvPr>
            <p:extLst>
              <p:ext uri="{D42A27DB-BD31-4B8C-83A1-F6EECF244321}">
                <p14:modId xmlns:p14="http://schemas.microsoft.com/office/powerpoint/2010/main" val="3449567584"/>
              </p:ext>
            </p:extLst>
          </p:nvPr>
        </p:nvGraphicFramePr>
        <p:xfrm>
          <a:off x="158917" y="1700808"/>
          <a:ext cx="4355976" cy="3600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ext uri="{D42A27DB-BD31-4B8C-83A1-F6EECF244321}">
                <p14:modId xmlns:p14="http://schemas.microsoft.com/office/powerpoint/2010/main" val="2420676844"/>
              </p:ext>
            </p:extLst>
          </p:nvPr>
        </p:nvGraphicFramePr>
        <p:xfrm>
          <a:off x="4572000" y="1772816"/>
          <a:ext cx="4320480" cy="3600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3199616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dirty="0" smtClean="0"/>
              <a:t>What we Learned </a:t>
            </a:r>
            <a:r>
              <a:rPr lang="en-US" sz="3100" dirty="0"/>
              <a:t>(Opinion about data being saved </a:t>
            </a:r>
            <a:r>
              <a:rPr lang="en-US" sz="3100" dirty="0" smtClean="0"/>
              <a:t>forever)</a:t>
            </a: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E9C555BF-5786-4E73-B8C2-C2358B8F2CAC}" type="slidenum">
              <a:rPr lang="en-US" smtClean="0">
                <a:solidFill>
                  <a:srgbClr val="000000">
                    <a:tint val="75000"/>
                  </a:srgbClr>
                </a:solidFill>
              </a:rPr>
              <a:pPr/>
              <a:t>153</a:t>
            </a:fld>
            <a:endParaRPr lang="en-US">
              <a:solidFill>
                <a:srgbClr val="000000">
                  <a:tint val="75000"/>
                </a:srgbClr>
              </a:solidFill>
            </a:endParaRPr>
          </a:p>
        </p:txBody>
      </p:sp>
      <p:graphicFrame>
        <p:nvGraphicFramePr>
          <p:cNvPr id="6" name="Chart 5"/>
          <p:cNvGraphicFramePr>
            <a:graphicFrameLocks/>
          </p:cNvGraphicFramePr>
          <p:nvPr>
            <p:extLst>
              <p:ext uri="{D42A27DB-BD31-4B8C-83A1-F6EECF244321}">
                <p14:modId xmlns:p14="http://schemas.microsoft.com/office/powerpoint/2010/main" val="1338225939"/>
              </p:ext>
            </p:extLst>
          </p:nvPr>
        </p:nvGraphicFramePr>
        <p:xfrm>
          <a:off x="323528" y="1700808"/>
          <a:ext cx="4320480" cy="3600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95885817"/>
              </p:ext>
            </p:extLst>
          </p:nvPr>
        </p:nvGraphicFramePr>
        <p:xfrm>
          <a:off x="4572000" y="1700808"/>
          <a:ext cx="4320480" cy="3600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9644800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we </a:t>
            </a:r>
            <a:r>
              <a:rPr lang="en-US" sz="3600" dirty="0" smtClean="0"/>
              <a:t>Learned </a:t>
            </a: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E9C555BF-5786-4E73-B8C2-C2358B8F2CAC}" type="slidenum">
              <a:rPr lang="en-US" smtClean="0">
                <a:solidFill>
                  <a:srgbClr val="000000">
                    <a:tint val="75000"/>
                  </a:srgbClr>
                </a:solidFill>
              </a:rPr>
              <a:pPr/>
              <a:t>154</a:t>
            </a:fld>
            <a:endParaRPr lang="en-US">
              <a:solidFill>
                <a:srgbClr val="000000">
                  <a:tint val="75000"/>
                </a:srgbClr>
              </a:solidFill>
            </a:endParaRPr>
          </a:p>
        </p:txBody>
      </p:sp>
      <p:graphicFrame>
        <p:nvGraphicFramePr>
          <p:cNvPr id="7" name="Chart 6"/>
          <p:cNvGraphicFramePr>
            <a:graphicFrameLocks/>
          </p:cNvGraphicFramePr>
          <p:nvPr>
            <p:extLst>
              <p:ext uri="{D42A27DB-BD31-4B8C-83A1-F6EECF244321}">
                <p14:modId xmlns:p14="http://schemas.microsoft.com/office/powerpoint/2010/main" val="3535311189"/>
              </p:ext>
            </p:extLst>
          </p:nvPr>
        </p:nvGraphicFramePr>
        <p:xfrm>
          <a:off x="395536" y="1556792"/>
          <a:ext cx="4320480" cy="3600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1945771927"/>
              </p:ext>
            </p:extLst>
          </p:nvPr>
        </p:nvGraphicFramePr>
        <p:xfrm>
          <a:off x="4572000" y="1556792"/>
          <a:ext cx="4320480" cy="3600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4641630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we </a:t>
            </a:r>
            <a:r>
              <a:rPr lang="en-US" sz="3600" dirty="0" smtClean="0"/>
              <a:t>Learned </a:t>
            </a: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E9C555BF-5786-4E73-B8C2-C2358B8F2CAC}" type="slidenum">
              <a:rPr lang="en-US" smtClean="0">
                <a:solidFill>
                  <a:srgbClr val="000000">
                    <a:tint val="75000"/>
                  </a:srgbClr>
                </a:solidFill>
              </a:rPr>
              <a:pPr/>
              <a:t>155</a:t>
            </a:fld>
            <a:endParaRPr lang="en-US">
              <a:solidFill>
                <a:srgbClr val="000000">
                  <a:tint val="75000"/>
                </a:srgbClr>
              </a:solidFill>
            </a:endParaRPr>
          </a:p>
        </p:txBody>
      </p:sp>
      <p:graphicFrame>
        <p:nvGraphicFramePr>
          <p:cNvPr id="6" name="Chart 5"/>
          <p:cNvGraphicFramePr>
            <a:graphicFrameLocks/>
          </p:cNvGraphicFramePr>
          <p:nvPr>
            <p:extLst>
              <p:ext uri="{D42A27DB-BD31-4B8C-83A1-F6EECF244321}">
                <p14:modId xmlns:p14="http://schemas.microsoft.com/office/powerpoint/2010/main" val="2575275818"/>
              </p:ext>
            </p:extLst>
          </p:nvPr>
        </p:nvGraphicFramePr>
        <p:xfrm>
          <a:off x="467544" y="1700808"/>
          <a:ext cx="4320480" cy="3600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2701213076"/>
              </p:ext>
            </p:extLst>
          </p:nvPr>
        </p:nvGraphicFramePr>
        <p:xfrm>
          <a:off x="4823520" y="1700808"/>
          <a:ext cx="4320480" cy="3600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203232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
          </p:nvPr>
        </p:nvSpPr>
        <p:spPr/>
        <p:txBody>
          <a:bodyPr/>
          <a:lstStyle/>
          <a:p>
            <a:fld id="{1F44D916-D64D-4655-87DC-43D4EA8A9DDB}" type="slidenum">
              <a:rPr lang="en-CA" smtClean="0">
                <a:solidFill>
                  <a:srgbClr val="000000">
                    <a:tint val="75000"/>
                  </a:srgbClr>
                </a:solidFill>
              </a:rPr>
              <a:pPr/>
              <a:t>156</a:t>
            </a:fld>
            <a:endParaRPr lang="en-CA">
              <a:solidFill>
                <a:srgbClr val="000000">
                  <a:tint val="75000"/>
                </a:srgbClr>
              </a:solidFill>
            </a:endParaRPr>
          </a:p>
        </p:txBody>
      </p:sp>
      <p:pic>
        <p:nvPicPr>
          <p:cNvPr id="5" name="Picture 2" descr="C:\Users\Athar\Desktop\Business Model V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144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29706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F44D916-D64D-4655-87DC-43D4EA8A9DDB}" type="slidenum">
              <a:rPr lang="en-CA" smtClean="0">
                <a:solidFill>
                  <a:srgbClr val="000000">
                    <a:tint val="75000"/>
                  </a:srgbClr>
                </a:solidFill>
              </a:rPr>
              <a:pPr/>
              <a:t>157</a:t>
            </a:fld>
            <a:endParaRPr lang="en-CA">
              <a:solidFill>
                <a:srgbClr val="000000">
                  <a:tint val="75000"/>
                </a:srgbClr>
              </a:solidFill>
            </a:endParaRPr>
          </a:p>
        </p:txBody>
      </p:sp>
      <p:pic>
        <p:nvPicPr>
          <p:cNvPr id="2" name="Picture 1" descr="Screen Shot 2014-02-09 at 3.47.14 PM.png"/>
          <p:cNvPicPr>
            <a:picLocks/>
          </p:cNvPicPr>
          <p:nvPr/>
        </p:nvPicPr>
        <p:blipFill>
          <a:blip r:embed="rId3">
            <a:extLst>
              <a:ext uri="{28A0092B-C50C-407E-A947-70E740481C1C}">
                <a14:useLocalDpi xmlns:a14="http://schemas.microsoft.com/office/drawing/2010/main" val="0"/>
              </a:ext>
            </a:extLst>
          </a:blip>
          <a:stretch>
            <a:fillRect/>
          </a:stretch>
        </p:blipFill>
        <p:spPr>
          <a:xfrm>
            <a:off x="0" y="836712"/>
            <a:ext cx="9144000" cy="5112568"/>
          </a:xfrm>
          <a:prstGeom prst="rect">
            <a:avLst/>
          </a:prstGeom>
        </p:spPr>
      </p:pic>
      <p:sp>
        <p:nvSpPr>
          <p:cNvPr id="5" name="Rectangle 4"/>
          <p:cNvSpPr/>
          <p:nvPr/>
        </p:nvSpPr>
        <p:spPr>
          <a:xfrm>
            <a:off x="2123728" y="404664"/>
            <a:ext cx="2609646" cy="369332"/>
          </a:xfrm>
          <a:prstGeom prst="rect">
            <a:avLst/>
          </a:prstGeom>
        </p:spPr>
        <p:txBody>
          <a:bodyPr wrap="none">
            <a:spAutoFit/>
          </a:bodyPr>
          <a:lstStyle/>
          <a:p>
            <a:pPr lvl="1" fontAlgn="base">
              <a:spcBef>
                <a:spcPct val="0"/>
              </a:spcBef>
              <a:spcAft>
                <a:spcPct val="0"/>
              </a:spcAft>
            </a:pPr>
            <a:r>
              <a:rPr lang="en-US" dirty="0">
                <a:solidFill>
                  <a:srgbClr val="FF0000"/>
                </a:solidFill>
                <a:latin typeface="Times" pitchFamily="-112" charset="0"/>
                <a:ea typeface="ＭＳ Ｐゴシック" pitchFamily="-112" charset="-128"/>
                <a:hlinkClick r:id="rId4"/>
              </a:rPr>
              <a:t>www.peekpic.weebly.com</a:t>
            </a:r>
            <a:endParaRPr lang="en-US" dirty="0">
              <a:solidFill>
                <a:srgbClr val="FF0000"/>
              </a:solidFill>
              <a:latin typeface="Times" pitchFamily="-112" charset="0"/>
              <a:ea typeface="ＭＳ Ｐゴシック" pitchFamily="-112" charset="-128"/>
            </a:endParaRPr>
          </a:p>
        </p:txBody>
      </p:sp>
      <p:sp>
        <p:nvSpPr>
          <p:cNvPr id="6" name="Title 1"/>
          <p:cNvSpPr>
            <a:spLocks noGrp="1"/>
          </p:cNvSpPr>
          <p:nvPr>
            <p:ph type="title"/>
          </p:nvPr>
        </p:nvSpPr>
        <p:spPr>
          <a:xfrm>
            <a:off x="0" y="116632"/>
            <a:ext cx="6553200" cy="914400"/>
          </a:xfrm>
        </p:spPr>
        <p:txBody>
          <a:bodyPr>
            <a:normAutofit/>
          </a:bodyPr>
          <a:lstStyle/>
          <a:p>
            <a:r>
              <a:rPr lang="en-US" sz="2400" dirty="0" smtClean="0"/>
              <a:t>Peekpic Website</a:t>
            </a:r>
            <a:endParaRPr lang="en-US" sz="2400" dirty="0"/>
          </a:p>
        </p:txBody>
      </p:sp>
    </p:spTree>
    <p:extLst>
      <p:ext uri="{BB962C8B-B14F-4D97-AF65-F5344CB8AC3E}">
        <p14:creationId xmlns:p14="http://schemas.microsoft.com/office/powerpoint/2010/main" val="397405346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F44D916-D64D-4655-87DC-43D4EA8A9DDB}" type="slidenum">
              <a:rPr lang="en-CA" smtClean="0">
                <a:solidFill>
                  <a:srgbClr val="000000">
                    <a:tint val="75000"/>
                  </a:srgbClr>
                </a:solidFill>
              </a:rPr>
              <a:pPr/>
              <a:t>158</a:t>
            </a:fld>
            <a:endParaRPr lang="en-CA">
              <a:solidFill>
                <a:srgbClr val="000000">
                  <a:tint val="75000"/>
                </a:srgbClr>
              </a:solidFill>
            </a:endParaRPr>
          </a:p>
        </p:txBody>
      </p:sp>
      <p:graphicFrame>
        <p:nvGraphicFramePr>
          <p:cNvPr id="8" name="Chart 7"/>
          <p:cNvGraphicFramePr>
            <a:graphicFrameLocks/>
          </p:cNvGraphicFramePr>
          <p:nvPr>
            <p:extLst>
              <p:ext uri="{D42A27DB-BD31-4B8C-83A1-F6EECF244321}">
                <p14:modId xmlns:p14="http://schemas.microsoft.com/office/powerpoint/2010/main" val="3361246945"/>
              </p:ext>
            </p:extLst>
          </p:nvPr>
        </p:nvGraphicFramePr>
        <p:xfrm>
          <a:off x="251520" y="620688"/>
          <a:ext cx="4572000" cy="5328592"/>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p:cNvSpPr>
            <a:spLocks noGrp="1"/>
          </p:cNvSpPr>
          <p:nvPr>
            <p:ph type="title"/>
          </p:nvPr>
        </p:nvSpPr>
        <p:spPr>
          <a:xfrm>
            <a:off x="685800" y="381000"/>
            <a:ext cx="6553200" cy="914400"/>
          </a:xfrm>
        </p:spPr>
        <p:txBody>
          <a:bodyPr>
            <a:normAutofit/>
          </a:bodyPr>
          <a:lstStyle/>
          <a:p>
            <a:r>
              <a:rPr lang="en-US" sz="2400" dirty="0" smtClean="0"/>
              <a:t>Peekpic website stats</a:t>
            </a:r>
            <a:r>
              <a:rPr lang="en-US" sz="2400" dirty="0"/>
              <a:t> </a:t>
            </a:r>
            <a:r>
              <a:rPr lang="en-US" sz="2400" dirty="0" smtClean="0"/>
              <a:t>~6 days</a:t>
            </a:r>
            <a:endParaRPr lang="en-US" sz="2400" dirty="0">
              <a:solidFill>
                <a:srgbClr val="0000FF"/>
              </a:solidFill>
            </a:endParaRPr>
          </a:p>
        </p:txBody>
      </p:sp>
      <p:pic>
        <p:nvPicPr>
          <p:cNvPr id="2" name="Picture 1" descr="Screen Shot 2014-02-11 at 1.29.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720" y="1196752"/>
            <a:ext cx="4419280" cy="5445224"/>
          </a:xfrm>
          <a:prstGeom prst="rect">
            <a:avLst/>
          </a:prstGeom>
        </p:spPr>
      </p:pic>
    </p:spTree>
    <p:extLst>
      <p:ext uri="{BB962C8B-B14F-4D97-AF65-F5344CB8AC3E}">
        <p14:creationId xmlns:p14="http://schemas.microsoft.com/office/powerpoint/2010/main" val="133657993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F44D916-D64D-4655-87DC-43D4EA8A9DDB}" type="slidenum">
              <a:rPr lang="en-CA" smtClean="0">
                <a:solidFill>
                  <a:srgbClr val="000000">
                    <a:tint val="75000"/>
                  </a:srgbClr>
                </a:solidFill>
              </a:rPr>
              <a:pPr/>
              <a:t>159</a:t>
            </a:fld>
            <a:endParaRPr lang="en-CA">
              <a:solidFill>
                <a:srgbClr val="000000">
                  <a:tint val="75000"/>
                </a:srgbClr>
              </a:solidFill>
            </a:endParaRPr>
          </a:p>
        </p:txBody>
      </p:sp>
      <p:pic>
        <p:nvPicPr>
          <p:cNvPr id="14" name="Picture 13" descr="Screen Shot 2014-02-08 at 2.54.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18" y="692696"/>
            <a:ext cx="9126182" cy="5256584"/>
          </a:xfrm>
          <a:prstGeom prst="rect">
            <a:avLst/>
          </a:prstGeom>
        </p:spPr>
      </p:pic>
      <p:sp>
        <p:nvSpPr>
          <p:cNvPr id="5" name="Title 1"/>
          <p:cNvSpPr>
            <a:spLocks noGrp="1"/>
          </p:cNvSpPr>
          <p:nvPr>
            <p:ph type="title"/>
          </p:nvPr>
        </p:nvSpPr>
        <p:spPr>
          <a:xfrm>
            <a:off x="35496" y="-5680"/>
            <a:ext cx="6553200" cy="914400"/>
          </a:xfrm>
        </p:spPr>
        <p:txBody>
          <a:bodyPr>
            <a:normAutofit/>
          </a:bodyPr>
          <a:lstStyle/>
          <a:p>
            <a:r>
              <a:rPr lang="en-US" sz="2400" dirty="0" smtClean="0"/>
              <a:t>Peekpic Facebook Page</a:t>
            </a:r>
            <a:endParaRPr lang="en-US" sz="2400" dirty="0"/>
          </a:p>
        </p:txBody>
      </p:sp>
    </p:spTree>
    <p:extLst>
      <p:ext uri="{BB962C8B-B14F-4D97-AF65-F5344CB8AC3E}">
        <p14:creationId xmlns:p14="http://schemas.microsoft.com/office/powerpoint/2010/main" val="8384157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Foundation Elements of Entrepreneurial Idea Seeking</a:t>
            </a:r>
          </a:p>
        </p:txBody>
      </p:sp>
      <p:sp>
        <p:nvSpPr>
          <p:cNvPr id="4" name="Content Placeholder 3"/>
          <p:cNvSpPr>
            <a:spLocks noGrp="1"/>
          </p:cNvSpPr>
          <p:nvPr>
            <p:ph idx="4294967295"/>
          </p:nvPr>
        </p:nvSpPr>
        <p:spPr>
          <a:xfrm>
            <a:off x="218830" y="1246568"/>
            <a:ext cx="8228013" cy="388937"/>
          </a:xfrm>
        </p:spPr>
        <p:txBody>
          <a:bodyPr/>
          <a:lstStyle/>
          <a:p>
            <a:pPr marL="0" indent="0">
              <a:buNone/>
            </a:pPr>
            <a:r>
              <a:rPr lang="en-US" sz="2400" dirty="0" smtClean="0"/>
              <a:t> </a:t>
            </a:r>
            <a:r>
              <a:rPr lang="en-US" sz="2400" dirty="0" smtClean="0">
                <a:hlinkClick r:id="rId2" action="ppaction://hlinkfile"/>
              </a:rPr>
              <a:t>Innovator’s </a:t>
            </a:r>
            <a:r>
              <a:rPr lang="en-US" sz="2400" dirty="0">
                <a:hlinkClick r:id="rId2" action="ppaction://hlinkfile"/>
              </a:rPr>
              <a:t>DNA</a:t>
            </a:r>
            <a:r>
              <a:rPr lang="en-US" sz="2400" dirty="0" smtClean="0"/>
              <a:t>:</a:t>
            </a:r>
            <a:endParaRPr lang="en-US" sz="2400" dirty="0"/>
          </a:p>
        </p:txBody>
      </p:sp>
      <p:sp>
        <p:nvSpPr>
          <p:cNvPr id="8" name="Rectangle 7"/>
          <p:cNvSpPr/>
          <p:nvPr/>
        </p:nvSpPr>
        <p:spPr>
          <a:xfrm>
            <a:off x="1396644" y="2160742"/>
            <a:ext cx="6348862" cy="3812392"/>
          </a:xfrm>
          <a:prstGeom prst="rect">
            <a:avLst/>
          </a:prstGeom>
          <a:solidFill>
            <a:srgbClr val="171717"/>
          </a:solidFill>
          <a:ln w="57150">
            <a:solidFill>
              <a:schemeClr val="bg1"/>
            </a:solidFill>
            <a:miter lim="800000"/>
          </a:ln>
          <a:effectLst>
            <a:outerShdw blurRad="101600" dist="228600" dir="7800000" algn="t"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6560" y="2241743"/>
            <a:ext cx="6009030" cy="3681121"/>
          </a:xfrm>
          <a:prstGeom prst="rect">
            <a:avLst/>
          </a:prstGeom>
        </p:spPr>
      </p:pic>
      <p:pic>
        <p:nvPicPr>
          <p:cNvPr id="7" name="Picture 4" descr="http://www.clipartbest.com/cliparts/dc7/jEk/dc7jEkRMi.pn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0540" y="3454218"/>
            <a:ext cx="1241069" cy="124106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13F44AA5-DB92-42C3-A717-A60C9B81A1ED}" type="slidenum">
              <a:rPr lang="en-CA" smtClean="0"/>
              <a:pPr/>
              <a:t>16</a:t>
            </a:fld>
            <a:endParaRPr lang="en-CA" dirty="0"/>
          </a:p>
        </p:txBody>
      </p:sp>
    </p:spTree>
    <p:extLst>
      <p:ext uri="{BB962C8B-B14F-4D97-AF65-F5344CB8AC3E}">
        <p14:creationId xmlns:p14="http://schemas.microsoft.com/office/powerpoint/2010/main" val="218482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F44D916-D64D-4655-87DC-43D4EA8A9DDB}" type="slidenum">
              <a:rPr lang="en-CA" smtClean="0">
                <a:solidFill>
                  <a:srgbClr val="000000">
                    <a:tint val="75000"/>
                  </a:srgbClr>
                </a:solidFill>
              </a:rPr>
              <a:pPr/>
              <a:t>160</a:t>
            </a:fld>
            <a:endParaRPr lang="en-CA">
              <a:solidFill>
                <a:srgbClr val="000000">
                  <a:tint val="75000"/>
                </a:srgbClr>
              </a:solidFill>
            </a:endParaRPr>
          </a:p>
        </p:txBody>
      </p:sp>
      <p:graphicFrame>
        <p:nvGraphicFramePr>
          <p:cNvPr id="8" name="Chart 7"/>
          <p:cNvGraphicFramePr>
            <a:graphicFrameLocks/>
          </p:cNvGraphicFramePr>
          <p:nvPr>
            <p:extLst>
              <p:ext uri="{D42A27DB-BD31-4B8C-83A1-F6EECF244321}">
                <p14:modId xmlns:p14="http://schemas.microsoft.com/office/powerpoint/2010/main" val="215057602"/>
              </p:ext>
            </p:extLst>
          </p:nvPr>
        </p:nvGraphicFramePr>
        <p:xfrm>
          <a:off x="14901" y="1196752"/>
          <a:ext cx="4572000" cy="4320480"/>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p:cNvSpPr>
            <a:spLocks noGrp="1"/>
          </p:cNvSpPr>
          <p:nvPr>
            <p:ph type="title"/>
          </p:nvPr>
        </p:nvSpPr>
        <p:spPr>
          <a:xfrm>
            <a:off x="685800" y="381000"/>
            <a:ext cx="6553200" cy="914400"/>
          </a:xfrm>
        </p:spPr>
        <p:txBody>
          <a:bodyPr>
            <a:normAutofit/>
          </a:bodyPr>
          <a:lstStyle/>
          <a:p>
            <a:r>
              <a:rPr lang="en-US" sz="2400" dirty="0" smtClean="0"/>
              <a:t>Peekpic </a:t>
            </a:r>
            <a:r>
              <a:rPr lang="en-US" sz="2400" dirty="0"/>
              <a:t>F</a:t>
            </a:r>
            <a:r>
              <a:rPr lang="en-US" sz="2400" dirty="0" smtClean="0"/>
              <a:t>acebook stats ~ </a:t>
            </a:r>
            <a:r>
              <a:rPr lang="en-US" sz="2400" dirty="0"/>
              <a:t>9</a:t>
            </a:r>
            <a:r>
              <a:rPr lang="en-US" sz="2400" dirty="0" smtClean="0"/>
              <a:t> days</a:t>
            </a:r>
            <a:endParaRPr lang="en-US" sz="2400" dirty="0">
              <a:solidFill>
                <a:srgbClr val="0000FF"/>
              </a:solidFill>
            </a:endParaRPr>
          </a:p>
        </p:txBody>
      </p:sp>
      <p:pic>
        <p:nvPicPr>
          <p:cNvPr id="6" name="Picture 5" descr="Screen Shot 2014-02-08 at 4.58.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7" y="1124745"/>
            <a:ext cx="4054044" cy="4680519"/>
          </a:xfrm>
          <a:prstGeom prst="rect">
            <a:avLst/>
          </a:prstGeom>
        </p:spPr>
      </p:pic>
    </p:spTree>
    <p:extLst>
      <p:ext uri="{BB962C8B-B14F-4D97-AF65-F5344CB8AC3E}">
        <p14:creationId xmlns:p14="http://schemas.microsoft.com/office/powerpoint/2010/main" val="3109056748"/>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E9C555BF-5786-4E73-B8C2-C2358B8F2CAC}" type="slidenum">
              <a:rPr lang="en-US" smtClean="0">
                <a:solidFill>
                  <a:srgbClr val="000000">
                    <a:tint val="75000"/>
                  </a:srgbClr>
                </a:solidFill>
              </a:rPr>
              <a:pPr/>
              <a:t>161</a:t>
            </a:fld>
            <a:endParaRPr lang="en-US">
              <a:solidFill>
                <a:srgbClr val="000000">
                  <a:tint val="75000"/>
                </a:srgbClr>
              </a:solidFill>
            </a:endParaRPr>
          </a:p>
        </p:txBody>
      </p:sp>
      <p:pic>
        <p:nvPicPr>
          <p:cNvPr id="2" name="Picture 1" descr="Copy of Template - Business Model Canvas (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1972648"/>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in Validation</a:t>
            </a:r>
            <a:endParaRPr lang="en-US" dirty="0"/>
          </a:p>
        </p:txBody>
      </p:sp>
      <p:sp>
        <p:nvSpPr>
          <p:cNvPr id="3" name="Content Placeholder 2"/>
          <p:cNvSpPr>
            <a:spLocks noGrp="1"/>
          </p:cNvSpPr>
          <p:nvPr>
            <p:ph idx="1"/>
          </p:nvPr>
        </p:nvSpPr>
        <p:spPr>
          <a:xfrm>
            <a:off x="685800" y="1484784"/>
            <a:ext cx="7772400" cy="4176464"/>
          </a:xfrm>
        </p:spPr>
        <p:txBody>
          <a:bodyPr>
            <a:normAutofit/>
          </a:bodyPr>
          <a:lstStyle/>
          <a:p>
            <a:pPr marL="457200" indent="-457200">
              <a:lnSpc>
                <a:spcPct val="90000"/>
              </a:lnSpc>
              <a:buFont typeface="+mj-lt"/>
              <a:buAutoNum type="arabicPeriod"/>
            </a:pPr>
            <a:r>
              <a:rPr lang="en-CA" dirty="0" smtClean="0"/>
              <a:t>Continue </a:t>
            </a:r>
            <a:r>
              <a:rPr lang="en-CA" dirty="0"/>
              <a:t>validating business model canvas version3</a:t>
            </a:r>
          </a:p>
          <a:p>
            <a:pPr marL="457200" indent="-457200">
              <a:lnSpc>
                <a:spcPct val="90000"/>
              </a:lnSpc>
              <a:buFont typeface="+mj-lt"/>
              <a:buAutoNum type="arabicPeriod"/>
            </a:pPr>
            <a:r>
              <a:rPr lang="en-US" dirty="0"/>
              <a:t>Analyze the potential competitors and their customers</a:t>
            </a:r>
          </a:p>
          <a:p>
            <a:pPr marL="457200" indent="-457200">
              <a:lnSpc>
                <a:spcPct val="90000"/>
              </a:lnSpc>
              <a:buFont typeface="+mj-lt"/>
              <a:buAutoNum type="arabicPeriod"/>
            </a:pPr>
            <a:r>
              <a:rPr lang="en-US" dirty="0" smtClean="0"/>
              <a:t>Launch Minimum </a:t>
            </a:r>
            <a:r>
              <a:rPr lang="en-US" dirty="0"/>
              <a:t>Viable Product (</a:t>
            </a:r>
            <a:r>
              <a:rPr lang="en-US" dirty="0" smtClean="0"/>
              <a:t>MVP)</a:t>
            </a:r>
          </a:p>
          <a:p>
            <a:pPr marL="457200" indent="-457200">
              <a:lnSpc>
                <a:spcPct val="90000"/>
              </a:lnSpc>
              <a:buFont typeface="+mj-lt"/>
              <a:buAutoNum type="arabicPeriod"/>
            </a:pPr>
            <a:r>
              <a:rPr lang="en-US" dirty="0" smtClean="0"/>
              <a:t>Decide </a:t>
            </a:r>
            <a:r>
              <a:rPr lang="en-US" dirty="0"/>
              <a:t>on the cloud service </a:t>
            </a:r>
            <a:r>
              <a:rPr lang="en-US" dirty="0" smtClean="0"/>
              <a:t>provider</a:t>
            </a:r>
          </a:p>
          <a:p>
            <a:pPr marL="457200" indent="-457200">
              <a:lnSpc>
                <a:spcPct val="90000"/>
              </a:lnSpc>
              <a:buFont typeface="+mj-lt"/>
              <a:buAutoNum type="arabicPeriod"/>
            </a:pPr>
            <a:r>
              <a:rPr lang="en-CA" dirty="0"/>
              <a:t>Select a mentor to guide for validation</a:t>
            </a:r>
          </a:p>
          <a:p>
            <a:pPr marL="0" indent="0">
              <a:lnSpc>
                <a:spcPct val="90000"/>
              </a:lnSpc>
              <a:buNone/>
            </a:pP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E9C555BF-5786-4E73-B8C2-C2358B8F2CAC}" type="slidenum">
              <a:rPr lang="en-US" smtClean="0">
                <a:solidFill>
                  <a:srgbClr val="000000">
                    <a:tint val="75000"/>
                  </a:srgbClr>
                </a:solidFill>
              </a:rPr>
              <a:pPr/>
              <a:t>162</a:t>
            </a:fld>
            <a:endParaRPr lang="en-US">
              <a:solidFill>
                <a:srgbClr val="000000">
                  <a:tint val="75000"/>
                </a:srgbClr>
              </a:solidFill>
            </a:endParaRPr>
          </a:p>
        </p:txBody>
      </p:sp>
    </p:spTree>
    <p:extLst>
      <p:ext uri="{BB962C8B-B14F-4D97-AF65-F5344CB8AC3E}">
        <p14:creationId xmlns:p14="http://schemas.microsoft.com/office/powerpoint/2010/main" val="164427549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in Starting (long term focus)</a:t>
            </a:r>
            <a:endParaRPr lang="en-US" dirty="0"/>
          </a:p>
        </p:txBody>
      </p:sp>
      <p:sp>
        <p:nvSpPr>
          <p:cNvPr id="3" name="Content Placeholder 2"/>
          <p:cNvSpPr>
            <a:spLocks noGrp="1"/>
          </p:cNvSpPr>
          <p:nvPr>
            <p:ph idx="1"/>
          </p:nvPr>
        </p:nvSpPr>
        <p:spPr>
          <a:xfrm>
            <a:off x="685800" y="1484784"/>
            <a:ext cx="7772400" cy="4176464"/>
          </a:xfrm>
        </p:spPr>
        <p:txBody>
          <a:bodyPr>
            <a:normAutofit/>
          </a:bodyPr>
          <a:lstStyle/>
          <a:p>
            <a:pPr marL="457200" indent="-457200">
              <a:buFont typeface="+mj-lt"/>
              <a:buAutoNum type="arabicPeriod"/>
            </a:pPr>
            <a:r>
              <a:rPr lang="en-CA" dirty="0"/>
              <a:t>Develop Go-To-Market strategy</a:t>
            </a:r>
            <a:endParaRPr lang="en-US" dirty="0"/>
          </a:p>
          <a:p>
            <a:pPr marL="457200" indent="-457200">
              <a:lnSpc>
                <a:spcPct val="90000"/>
              </a:lnSpc>
              <a:buFont typeface="+mj-lt"/>
              <a:buAutoNum type="arabicPeriod"/>
            </a:pPr>
            <a:r>
              <a:rPr lang="en-US" dirty="0"/>
              <a:t>Develop the complete </a:t>
            </a:r>
            <a:r>
              <a:rPr lang="en-US" dirty="0" err="1"/>
              <a:t>P</a:t>
            </a:r>
            <a:r>
              <a:rPr lang="en-US" dirty="0" err="1" smtClean="0"/>
              <a:t>eekpic</a:t>
            </a:r>
            <a:r>
              <a:rPr lang="en-US" dirty="0" smtClean="0"/>
              <a:t> </a:t>
            </a:r>
            <a:r>
              <a:rPr lang="en-US" dirty="0"/>
              <a:t>Business Plan</a:t>
            </a:r>
          </a:p>
          <a:p>
            <a:pPr marL="457200" indent="-457200">
              <a:lnSpc>
                <a:spcPct val="90000"/>
              </a:lnSpc>
              <a:buFont typeface="+mj-lt"/>
              <a:buAutoNum type="arabicPeriod"/>
            </a:pPr>
            <a:r>
              <a:rPr lang="en-CA" dirty="0" smtClean="0"/>
              <a:t>Expand </a:t>
            </a:r>
            <a:r>
              <a:rPr lang="en-CA" dirty="0"/>
              <a:t>the revenue </a:t>
            </a:r>
            <a:r>
              <a:rPr lang="en-CA" dirty="0" smtClean="0"/>
              <a:t>model</a:t>
            </a:r>
          </a:p>
          <a:p>
            <a:pPr marL="457200" indent="-457200">
              <a:lnSpc>
                <a:spcPct val="90000"/>
              </a:lnSpc>
              <a:buFont typeface="+mj-lt"/>
              <a:buAutoNum type="arabicPeriod"/>
            </a:pPr>
            <a:r>
              <a:rPr lang="en-CA" dirty="0"/>
              <a:t>Develop the application software</a:t>
            </a:r>
            <a:endParaRPr lang="en-US" dirty="0"/>
          </a:p>
          <a:p>
            <a:pPr marL="0" indent="0">
              <a:lnSpc>
                <a:spcPct val="90000"/>
              </a:lnSpc>
              <a:buNone/>
            </a:pPr>
            <a:endParaRPr lang="en-CA" dirty="0" smtClean="0"/>
          </a:p>
          <a:p>
            <a:pPr marL="0" indent="0">
              <a:lnSpc>
                <a:spcPct val="90000"/>
              </a:lnSpc>
              <a:buNone/>
            </a:pPr>
            <a:endParaRPr lang="en-CA"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E9C555BF-5786-4E73-B8C2-C2358B8F2CAC}" type="slidenum">
              <a:rPr lang="en-US" smtClean="0">
                <a:solidFill>
                  <a:srgbClr val="000000">
                    <a:tint val="75000"/>
                  </a:srgbClr>
                </a:solidFill>
              </a:rPr>
              <a:pPr/>
              <a:t>163</a:t>
            </a:fld>
            <a:endParaRPr lang="en-US">
              <a:solidFill>
                <a:srgbClr val="000000">
                  <a:tint val="75000"/>
                </a:srgbClr>
              </a:solidFill>
            </a:endParaRPr>
          </a:p>
        </p:txBody>
      </p:sp>
    </p:spTree>
    <p:extLst>
      <p:ext uri="{BB962C8B-B14F-4D97-AF65-F5344CB8AC3E}">
        <p14:creationId xmlns:p14="http://schemas.microsoft.com/office/powerpoint/2010/main" val="47971618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Work</a:t>
            </a:r>
            <a:endParaRPr lang="en-CA" dirty="0"/>
          </a:p>
        </p:txBody>
      </p:sp>
      <p:sp>
        <p:nvSpPr>
          <p:cNvPr id="3" name="Content Placeholder 2"/>
          <p:cNvSpPr>
            <a:spLocks noGrp="1"/>
          </p:cNvSpPr>
          <p:nvPr>
            <p:ph idx="1"/>
          </p:nvPr>
        </p:nvSpPr>
        <p:spPr/>
        <p:txBody>
          <a:bodyPr>
            <a:normAutofit/>
          </a:bodyPr>
          <a:lstStyle/>
          <a:p>
            <a:pPr lvl="1"/>
            <a:r>
              <a:rPr lang="en-US" dirty="0" smtClean="0"/>
              <a:t>Finalize idea</a:t>
            </a:r>
          </a:p>
          <a:p>
            <a:pPr lvl="1"/>
            <a:r>
              <a:rPr lang="en-US" dirty="0" smtClean="0"/>
              <a:t>List </a:t>
            </a:r>
            <a:r>
              <a:rPr lang="en-US" dirty="0"/>
              <a:t>all hypotheses and underling assumptions</a:t>
            </a:r>
            <a:endParaRPr lang="en-CA" dirty="0"/>
          </a:p>
          <a:p>
            <a:pPr lvl="1"/>
            <a:r>
              <a:rPr lang="en-US" dirty="0" smtClean="0"/>
              <a:t>Design </a:t>
            </a:r>
            <a:r>
              <a:rPr lang="en-US" dirty="0"/>
              <a:t>a Version1 Business Model</a:t>
            </a:r>
          </a:p>
          <a:p>
            <a:pPr lvl="1"/>
            <a:r>
              <a:rPr lang="en-US" dirty="0" smtClean="0"/>
              <a:t>Develop </a:t>
            </a:r>
            <a:r>
              <a:rPr lang="en-US" dirty="0"/>
              <a:t>test methodologies for each hypotheses and assumption</a:t>
            </a:r>
          </a:p>
          <a:p>
            <a:pPr lvl="1"/>
            <a:r>
              <a:rPr lang="en-US" dirty="0" smtClean="0"/>
              <a:t>Determine </a:t>
            </a:r>
            <a:r>
              <a:rPr lang="en-US" dirty="0"/>
              <a:t>what pass/fail looks like</a:t>
            </a:r>
          </a:p>
          <a:p>
            <a:pPr lvl="1"/>
            <a:r>
              <a:rPr lang="en-US" dirty="0" smtClean="0"/>
              <a:t>Establish </a:t>
            </a:r>
            <a:r>
              <a:rPr lang="en-US" dirty="0"/>
              <a:t>plan of action for </a:t>
            </a:r>
            <a:r>
              <a:rPr lang="en-US" dirty="0" smtClean="0"/>
              <a:t>tests</a:t>
            </a:r>
          </a:p>
          <a:p>
            <a:pPr marL="0" lvl="1" indent="0">
              <a:buNone/>
            </a:pPr>
            <a:endParaRPr lang="en-CA" dirty="0"/>
          </a:p>
          <a:p>
            <a:pPr marL="0" indent="0">
              <a:buNone/>
            </a:pPr>
            <a:endParaRPr lang="en-CA" dirty="0" smtClean="0"/>
          </a:p>
          <a:p>
            <a:pPr marL="0" indent="0">
              <a:buNone/>
            </a:pPr>
            <a:r>
              <a:rPr lang="en-CA" dirty="0" smtClean="0"/>
              <a:t> 	*** Pick ideas for which you can access potential customers and validate 		the market.</a:t>
            </a:r>
            <a:endParaRPr lang="en-CA" dirty="0"/>
          </a:p>
        </p:txBody>
      </p:sp>
    </p:spTree>
    <p:extLst>
      <p:ext uri="{BB962C8B-B14F-4D97-AF65-F5344CB8AC3E}">
        <p14:creationId xmlns:p14="http://schemas.microsoft.com/office/powerpoint/2010/main" val="376781305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792854" y="4262589"/>
            <a:ext cx="6804248" cy="764704"/>
          </a:xfrm>
        </p:spPr>
        <p:txBody>
          <a:bodyPr/>
          <a:lstStyle/>
          <a:p>
            <a:r>
              <a:rPr lang="en-US" sz="3600" dirty="0" smtClean="0">
                <a:solidFill>
                  <a:schemeClr val="tx1"/>
                </a:solidFill>
              </a:rPr>
              <a:t>Concluding </a:t>
            </a:r>
            <a:r>
              <a:rPr lang="en-US" sz="3600" dirty="0">
                <a:solidFill>
                  <a:schemeClr val="tx1"/>
                </a:solidFill>
              </a:rPr>
              <a:t>Thoughts</a:t>
            </a:r>
            <a:r>
              <a:rPr lang="en-US" sz="3600" dirty="0" smtClean="0">
                <a:solidFill>
                  <a:schemeClr val="tx1"/>
                </a:solidFill>
              </a:rPr>
              <a:t>?</a:t>
            </a:r>
            <a:endParaRPr lang="en-US" sz="3600" dirty="0">
              <a:solidFill>
                <a:schemeClr val="tx1"/>
              </a:solidFill>
            </a:endParaRPr>
          </a:p>
        </p:txBody>
      </p:sp>
      <p:grpSp>
        <p:nvGrpSpPr>
          <p:cNvPr id="19" name="Group 18"/>
          <p:cNvGrpSpPr/>
          <p:nvPr/>
        </p:nvGrpSpPr>
        <p:grpSpPr>
          <a:xfrm>
            <a:off x="3793041" y="1766201"/>
            <a:ext cx="1550148" cy="1562662"/>
            <a:chOff x="3000376" y="1104901"/>
            <a:chExt cx="3146425" cy="3171825"/>
          </a:xfrm>
          <a:solidFill>
            <a:schemeClr val="accent1"/>
          </a:solidFill>
        </p:grpSpPr>
        <p:sp>
          <p:nvSpPr>
            <p:cNvPr id="9" name="Freeform 7"/>
            <p:cNvSpPr>
              <a:spLocks/>
            </p:cNvSpPr>
            <p:nvPr/>
          </p:nvSpPr>
          <p:spPr bwMode="auto">
            <a:xfrm>
              <a:off x="4449763" y="1104901"/>
              <a:ext cx="244475" cy="603250"/>
            </a:xfrm>
            <a:custGeom>
              <a:avLst/>
              <a:gdLst>
                <a:gd name="T0" fmla="*/ 70 w 120"/>
                <a:gd name="T1" fmla="*/ 0 h 294"/>
                <a:gd name="T2" fmla="*/ 91 w 120"/>
                <a:gd name="T3" fmla="*/ 10 h 294"/>
                <a:gd name="T4" fmla="*/ 119 w 120"/>
                <a:gd name="T5" fmla="*/ 57 h 294"/>
                <a:gd name="T6" fmla="*/ 118 w 120"/>
                <a:gd name="T7" fmla="*/ 242 h 294"/>
                <a:gd name="T8" fmla="*/ 62 w 120"/>
                <a:gd name="T9" fmla="*/ 294 h 294"/>
                <a:gd name="T10" fmla="*/ 4 w 120"/>
                <a:gd name="T11" fmla="*/ 244 h 294"/>
                <a:gd name="T12" fmla="*/ 2 w 120"/>
                <a:gd name="T13" fmla="*/ 222 h 294"/>
                <a:gd name="T14" fmla="*/ 2 w 120"/>
                <a:gd name="T15" fmla="*/ 79 h 294"/>
                <a:gd name="T16" fmla="*/ 52 w 120"/>
                <a:gd name="T17" fmla="*/ 0 h 294"/>
                <a:gd name="T18" fmla="*/ 70 w 120"/>
                <a:gd name="T19"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294">
                  <a:moveTo>
                    <a:pt x="70" y="0"/>
                  </a:moveTo>
                  <a:cubicBezTo>
                    <a:pt x="77" y="3"/>
                    <a:pt x="85" y="5"/>
                    <a:pt x="91" y="10"/>
                  </a:cubicBezTo>
                  <a:cubicBezTo>
                    <a:pt x="108" y="21"/>
                    <a:pt x="118" y="37"/>
                    <a:pt x="119" y="57"/>
                  </a:cubicBezTo>
                  <a:cubicBezTo>
                    <a:pt x="119" y="119"/>
                    <a:pt x="120" y="181"/>
                    <a:pt x="118" y="242"/>
                  </a:cubicBezTo>
                  <a:cubicBezTo>
                    <a:pt x="116" y="273"/>
                    <a:pt x="91" y="293"/>
                    <a:pt x="62" y="294"/>
                  </a:cubicBezTo>
                  <a:cubicBezTo>
                    <a:pt x="32" y="294"/>
                    <a:pt x="8" y="274"/>
                    <a:pt x="4" y="244"/>
                  </a:cubicBezTo>
                  <a:cubicBezTo>
                    <a:pt x="3" y="237"/>
                    <a:pt x="2" y="229"/>
                    <a:pt x="2" y="222"/>
                  </a:cubicBezTo>
                  <a:cubicBezTo>
                    <a:pt x="2" y="174"/>
                    <a:pt x="3" y="127"/>
                    <a:pt x="2" y="79"/>
                  </a:cubicBezTo>
                  <a:cubicBezTo>
                    <a:pt x="0" y="41"/>
                    <a:pt x="12" y="12"/>
                    <a:pt x="52" y="0"/>
                  </a:cubicBezTo>
                  <a:cubicBezTo>
                    <a:pt x="58" y="0"/>
                    <a:pt x="64" y="0"/>
                    <a:pt x="7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8"/>
            <p:cNvSpPr>
              <a:spLocks/>
            </p:cNvSpPr>
            <p:nvPr/>
          </p:nvSpPr>
          <p:spPr bwMode="auto">
            <a:xfrm>
              <a:off x="3000376" y="2557463"/>
              <a:ext cx="603250" cy="244475"/>
            </a:xfrm>
            <a:custGeom>
              <a:avLst/>
              <a:gdLst>
                <a:gd name="T0" fmla="*/ 0 w 294"/>
                <a:gd name="T1" fmla="*/ 50 h 119"/>
                <a:gd name="T2" fmla="*/ 10 w 294"/>
                <a:gd name="T3" fmla="*/ 28 h 119"/>
                <a:gd name="T4" fmla="*/ 57 w 294"/>
                <a:gd name="T5" fmla="*/ 1 h 119"/>
                <a:gd name="T6" fmla="*/ 245 w 294"/>
                <a:gd name="T7" fmla="*/ 2 h 119"/>
                <a:gd name="T8" fmla="*/ 294 w 294"/>
                <a:gd name="T9" fmla="*/ 59 h 119"/>
                <a:gd name="T10" fmla="*/ 245 w 294"/>
                <a:gd name="T11" fmla="*/ 115 h 119"/>
                <a:gd name="T12" fmla="*/ 189 w 294"/>
                <a:gd name="T13" fmla="*/ 117 h 119"/>
                <a:gd name="T14" fmla="*/ 79 w 294"/>
                <a:gd name="T15" fmla="*/ 118 h 119"/>
                <a:gd name="T16" fmla="*/ 0 w 294"/>
                <a:gd name="T17" fmla="*/ 68 h 119"/>
                <a:gd name="T18" fmla="*/ 0 w 294"/>
                <a:gd name="T19" fmla="*/ 5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0" y="50"/>
                  </a:moveTo>
                  <a:cubicBezTo>
                    <a:pt x="3" y="43"/>
                    <a:pt x="5" y="35"/>
                    <a:pt x="10" y="28"/>
                  </a:cubicBezTo>
                  <a:cubicBezTo>
                    <a:pt x="21" y="11"/>
                    <a:pt x="37" y="1"/>
                    <a:pt x="57" y="1"/>
                  </a:cubicBezTo>
                  <a:cubicBezTo>
                    <a:pt x="120" y="1"/>
                    <a:pt x="183" y="0"/>
                    <a:pt x="245" y="2"/>
                  </a:cubicBezTo>
                  <a:cubicBezTo>
                    <a:pt x="274" y="3"/>
                    <a:pt x="294" y="30"/>
                    <a:pt x="294" y="59"/>
                  </a:cubicBezTo>
                  <a:cubicBezTo>
                    <a:pt x="294" y="88"/>
                    <a:pt x="274" y="112"/>
                    <a:pt x="245" y="115"/>
                  </a:cubicBezTo>
                  <a:cubicBezTo>
                    <a:pt x="227" y="117"/>
                    <a:pt x="208" y="117"/>
                    <a:pt x="189" y="117"/>
                  </a:cubicBezTo>
                  <a:cubicBezTo>
                    <a:pt x="152" y="118"/>
                    <a:pt x="116" y="116"/>
                    <a:pt x="79" y="118"/>
                  </a:cubicBezTo>
                  <a:cubicBezTo>
                    <a:pt x="41" y="119"/>
                    <a:pt x="12" y="107"/>
                    <a:pt x="0" y="68"/>
                  </a:cubicBezTo>
                  <a:cubicBezTo>
                    <a:pt x="0" y="62"/>
                    <a:pt x="0" y="56"/>
                    <a:pt x="0" y="5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9"/>
            <p:cNvSpPr>
              <a:spLocks/>
            </p:cNvSpPr>
            <p:nvPr/>
          </p:nvSpPr>
          <p:spPr bwMode="auto">
            <a:xfrm>
              <a:off x="5545138" y="2554288"/>
              <a:ext cx="601663" cy="242888"/>
            </a:xfrm>
            <a:custGeom>
              <a:avLst/>
              <a:gdLst>
                <a:gd name="T0" fmla="*/ 294 w 294"/>
                <a:gd name="T1" fmla="*/ 70 h 119"/>
                <a:gd name="T2" fmla="*/ 284 w 294"/>
                <a:gd name="T3" fmla="*/ 91 h 119"/>
                <a:gd name="T4" fmla="*/ 237 w 294"/>
                <a:gd name="T5" fmla="*/ 119 h 119"/>
                <a:gd name="T6" fmla="*/ 48 w 294"/>
                <a:gd name="T7" fmla="*/ 117 h 119"/>
                <a:gd name="T8" fmla="*/ 0 w 294"/>
                <a:gd name="T9" fmla="*/ 60 h 119"/>
                <a:gd name="T10" fmla="*/ 48 w 294"/>
                <a:gd name="T11" fmla="*/ 4 h 119"/>
                <a:gd name="T12" fmla="*/ 105 w 294"/>
                <a:gd name="T13" fmla="*/ 2 h 119"/>
                <a:gd name="T14" fmla="*/ 214 w 294"/>
                <a:gd name="T15" fmla="*/ 2 h 119"/>
                <a:gd name="T16" fmla="*/ 294 w 294"/>
                <a:gd name="T17" fmla="*/ 52 h 119"/>
                <a:gd name="T18" fmla="*/ 294 w 294"/>
                <a:gd name="T19"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294" y="70"/>
                  </a:moveTo>
                  <a:cubicBezTo>
                    <a:pt x="290" y="77"/>
                    <a:pt x="288" y="85"/>
                    <a:pt x="284" y="91"/>
                  </a:cubicBezTo>
                  <a:cubicBezTo>
                    <a:pt x="273" y="108"/>
                    <a:pt x="257" y="118"/>
                    <a:pt x="237" y="119"/>
                  </a:cubicBezTo>
                  <a:cubicBezTo>
                    <a:pt x="174" y="119"/>
                    <a:pt x="111" y="119"/>
                    <a:pt x="48" y="117"/>
                  </a:cubicBezTo>
                  <a:cubicBezTo>
                    <a:pt x="20" y="116"/>
                    <a:pt x="0" y="90"/>
                    <a:pt x="0" y="60"/>
                  </a:cubicBezTo>
                  <a:cubicBezTo>
                    <a:pt x="0" y="32"/>
                    <a:pt x="20" y="8"/>
                    <a:pt x="48" y="4"/>
                  </a:cubicBezTo>
                  <a:cubicBezTo>
                    <a:pt x="67" y="2"/>
                    <a:pt x="86" y="2"/>
                    <a:pt x="105" y="2"/>
                  </a:cubicBezTo>
                  <a:cubicBezTo>
                    <a:pt x="141" y="2"/>
                    <a:pt x="178" y="3"/>
                    <a:pt x="214" y="2"/>
                  </a:cubicBezTo>
                  <a:cubicBezTo>
                    <a:pt x="253" y="0"/>
                    <a:pt x="281" y="12"/>
                    <a:pt x="294" y="52"/>
                  </a:cubicBezTo>
                  <a:cubicBezTo>
                    <a:pt x="294" y="58"/>
                    <a:pt x="294" y="64"/>
                    <a:pt x="294" y="7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0"/>
            <p:cNvSpPr>
              <a:spLocks noEditPoints="1"/>
            </p:cNvSpPr>
            <p:nvPr/>
          </p:nvSpPr>
          <p:spPr bwMode="auto">
            <a:xfrm>
              <a:off x="3838576" y="1922463"/>
              <a:ext cx="1458913" cy="1720850"/>
            </a:xfrm>
            <a:custGeom>
              <a:avLst/>
              <a:gdLst>
                <a:gd name="T0" fmla="*/ 358 w 712"/>
                <a:gd name="T1" fmla="*/ 840 h 840"/>
                <a:gd name="T2" fmla="*/ 232 w 712"/>
                <a:gd name="T3" fmla="*/ 840 h 840"/>
                <a:gd name="T4" fmla="*/ 184 w 712"/>
                <a:gd name="T5" fmla="*/ 792 h 840"/>
                <a:gd name="T6" fmla="*/ 150 w 712"/>
                <a:gd name="T7" fmla="*/ 683 h 840"/>
                <a:gd name="T8" fmla="*/ 59 w 712"/>
                <a:gd name="T9" fmla="*/ 532 h 840"/>
                <a:gd name="T10" fmla="*/ 41 w 712"/>
                <a:gd name="T11" fmla="*/ 238 h 840"/>
                <a:gd name="T12" fmla="*/ 304 w 712"/>
                <a:gd name="T13" fmla="*/ 27 h 840"/>
                <a:gd name="T14" fmla="*/ 671 w 712"/>
                <a:gd name="T15" fmla="*/ 225 h 840"/>
                <a:gd name="T16" fmla="*/ 672 w 712"/>
                <a:gd name="T17" fmla="*/ 504 h 840"/>
                <a:gd name="T18" fmla="*/ 604 w 712"/>
                <a:gd name="T19" fmla="*/ 626 h 840"/>
                <a:gd name="T20" fmla="*/ 555 w 712"/>
                <a:gd name="T21" fmla="*/ 704 h 840"/>
                <a:gd name="T22" fmla="*/ 534 w 712"/>
                <a:gd name="T23" fmla="*/ 787 h 840"/>
                <a:gd name="T24" fmla="*/ 481 w 712"/>
                <a:gd name="T25" fmla="*/ 840 h 840"/>
                <a:gd name="T26" fmla="*/ 358 w 712"/>
                <a:gd name="T27" fmla="*/ 840 h 840"/>
                <a:gd name="T28" fmla="*/ 170 w 712"/>
                <a:gd name="T29" fmla="*/ 481 h 840"/>
                <a:gd name="T30" fmla="*/ 469 w 712"/>
                <a:gd name="T31" fmla="*/ 166 h 840"/>
                <a:gd name="T32" fmla="*/ 196 w 712"/>
                <a:gd name="T33" fmla="*/ 203 h 840"/>
                <a:gd name="T34" fmla="*/ 170 w 712"/>
                <a:gd name="T35" fmla="*/ 481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2" h="840">
                  <a:moveTo>
                    <a:pt x="358" y="840"/>
                  </a:moveTo>
                  <a:cubicBezTo>
                    <a:pt x="316" y="840"/>
                    <a:pt x="274" y="840"/>
                    <a:pt x="232" y="840"/>
                  </a:cubicBezTo>
                  <a:cubicBezTo>
                    <a:pt x="200" y="840"/>
                    <a:pt x="183" y="824"/>
                    <a:pt x="184" y="792"/>
                  </a:cubicBezTo>
                  <a:cubicBezTo>
                    <a:pt x="185" y="752"/>
                    <a:pt x="171" y="716"/>
                    <a:pt x="150" y="683"/>
                  </a:cubicBezTo>
                  <a:cubicBezTo>
                    <a:pt x="119" y="633"/>
                    <a:pt x="86" y="584"/>
                    <a:pt x="59" y="532"/>
                  </a:cubicBezTo>
                  <a:cubicBezTo>
                    <a:pt x="9" y="437"/>
                    <a:pt x="0" y="338"/>
                    <a:pt x="41" y="238"/>
                  </a:cubicBezTo>
                  <a:cubicBezTo>
                    <a:pt x="89" y="120"/>
                    <a:pt x="178" y="49"/>
                    <a:pt x="304" y="27"/>
                  </a:cubicBezTo>
                  <a:cubicBezTo>
                    <a:pt x="460" y="0"/>
                    <a:pt x="610" y="86"/>
                    <a:pt x="671" y="225"/>
                  </a:cubicBezTo>
                  <a:cubicBezTo>
                    <a:pt x="712" y="318"/>
                    <a:pt x="712" y="412"/>
                    <a:pt x="672" y="504"/>
                  </a:cubicBezTo>
                  <a:cubicBezTo>
                    <a:pt x="653" y="546"/>
                    <a:pt x="628" y="585"/>
                    <a:pt x="604" y="626"/>
                  </a:cubicBezTo>
                  <a:cubicBezTo>
                    <a:pt x="589" y="652"/>
                    <a:pt x="571" y="678"/>
                    <a:pt x="555" y="704"/>
                  </a:cubicBezTo>
                  <a:cubicBezTo>
                    <a:pt x="540" y="730"/>
                    <a:pt x="533" y="757"/>
                    <a:pt x="534" y="787"/>
                  </a:cubicBezTo>
                  <a:cubicBezTo>
                    <a:pt x="534" y="825"/>
                    <a:pt x="519" y="840"/>
                    <a:pt x="481" y="840"/>
                  </a:cubicBezTo>
                  <a:cubicBezTo>
                    <a:pt x="440" y="840"/>
                    <a:pt x="399" y="840"/>
                    <a:pt x="358" y="840"/>
                  </a:cubicBezTo>
                  <a:close/>
                  <a:moveTo>
                    <a:pt x="170" y="481"/>
                  </a:moveTo>
                  <a:cubicBezTo>
                    <a:pt x="178" y="287"/>
                    <a:pt x="280" y="185"/>
                    <a:pt x="469" y="166"/>
                  </a:cubicBezTo>
                  <a:cubicBezTo>
                    <a:pt x="393" y="118"/>
                    <a:pt x="274" y="123"/>
                    <a:pt x="196" y="203"/>
                  </a:cubicBezTo>
                  <a:cubicBezTo>
                    <a:pt x="122" y="279"/>
                    <a:pt x="111" y="397"/>
                    <a:pt x="170" y="4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11"/>
            <p:cNvSpPr>
              <a:spLocks/>
            </p:cNvSpPr>
            <p:nvPr/>
          </p:nvSpPr>
          <p:spPr bwMode="auto">
            <a:xfrm>
              <a:off x="4210051" y="3765551"/>
              <a:ext cx="723900" cy="511175"/>
            </a:xfrm>
            <a:custGeom>
              <a:avLst/>
              <a:gdLst>
                <a:gd name="T0" fmla="*/ 178 w 354"/>
                <a:gd name="T1" fmla="*/ 1 h 249"/>
                <a:gd name="T2" fmla="*/ 302 w 354"/>
                <a:gd name="T3" fmla="*/ 1 h 249"/>
                <a:gd name="T4" fmla="*/ 354 w 354"/>
                <a:gd name="T5" fmla="*/ 53 h 249"/>
                <a:gd name="T6" fmla="*/ 354 w 354"/>
                <a:gd name="T7" fmla="*/ 127 h 249"/>
                <a:gd name="T8" fmla="*/ 304 w 354"/>
                <a:gd name="T9" fmla="*/ 177 h 249"/>
                <a:gd name="T10" fmla="*/ 299 w 354"/>
                <a:gd name="T11" fmla="*/ 177 h 249"/>
                <a:gd name="T12" fmla="*/ 263 w 354"/>
                <a:gd name="T13" fmla="*/ 193 h 249"/>
                <a:gd name="T14" fmla="*/ 89 w 354"/>
                <a:gd name="T15" fmla="*/ 190 h 249"/>
                <a:gd name="T16" fmla="*/ 62 w 354"/>
                <a:gd name="T17" fmla="*/ 177 h 249"/>
                <a:gd name="T18" fmla="*/ 44 w 354"/>
                <a:gd name="T19" fmla="*/ 177 h 249"/>
                <a:gd name="T20" fmla="*/ 1 w 354"/>
                <a:gd name="T21" fmla="*/ 135 h 249"/>
                <a:gd name="T22" fmla="*/ 1 w 354"/>
                <a:gd name="T23" fmla="*/ 42 h 249"/>
                <a:gd name="T24" fmla="*/ 50 w 354"/>
                <a:gd name="T25" fmla="*/ 1 h 249"/>
                <a:gd name="T26" fmla="*/ 178 w 354"/>
                <a:gd name="T27" fmla="*/ 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4" h="249">
                  <a:moveTo>
                    <a:pt x="178" y="1"/>
                  </a:moveTo>
                  <a:cubicBezTo>
                    <a:pt x="219" y="1"/>
                    <a:pt x="261" y="1"/>
                    <a:pt x="302" y="1"/>
                  </a:cubicBezTo>
                  <a:cubicBezTo>
                    <a:pt x="338" y="1"/>
                    <a:pt x="354" y="18"/>
                    <a:pt x="354" y="53"/>
                  </a:cubicBezTo>
                  <a:cubicBezTo>
                    <a:pt x="354" y="78"/>
                    <a:pt x="354" y="102"/>
                    <a:pt x="354" y="127"/>
                  </a:cubicBezTo>
                  <a:cubicBezTo>
                    <a:pt x="354" y="160"/>
                    <a:pt x="338" y="177"/>
                    <a:pt x="304" y="177"/>
                  </a:cubicBezTo>
                  <a:cubicBezTo>
                    <a:pt x="302" y="177"/>
                    <a:pt x="301" y="177"/>
                    <a:pt x="299" y="177"/>
                  </a:cubicBezTo>
                  <a:cubicBezTo>
                    <a:pt x="284" y="175"/>
                    <a:pt x="273" y="180"/>
                    <a:pt x="263" y="193"/>
                  </a:cubicBezTo>
                  <a:cubicBezTo>
                    <a:pt x="219" y="249"/>
                    <a:pt x="134" y="247"/>
                    <a:pt x="89" y="190"/>
                  </a:cubicBezTo>
                  <a:cubicBezTo>
                    <a:pt x="82" y="180"/>
                    <a:pt x="74" y="175"/>
                    <a:pt x="62" y="177"/>
                  </a:cubicBezTo>
                  <a:cubicBezTo>
                    <a:pt x="56" y="178"/>
                    <a:pt x="50" y="177"/>
                    <a:pt x="44" y="177"/>
                  </a:cubicBezTo>
                  <a:cubicBezTo>
                    <a:pt x="20" y="176"/>
                    <a:pt x="2" y="159"/>
                    <a:pt x="1" y="135"/>
                  </a:cubicBezTo>
                  <a:cubicBezTo>
                    <a:pt x="0" y="104"/>
                    <a:pt x="0" y="73"/>
                    <a:pt x="1" y="42"/>
                  </a:cubicBezTo>
                  <a:cubicBezTo>
                    <a:pt x="2" y="17"/>
                    <a:pt x="22" y="1"/>
                    <a:pt x="50" y="1"/>
                  </a:cubicBezTo>
                  <a:cubicBezTo>
                    <a:pt x="93" y="0"/>
                    <a:pt x="135" y="1"/>
                    <a:pt x="17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12"/>
            <p:cNvSpPr>
              <a:spLocks/>
            </p:cNvSpPr>
            <p:nvPr/>
          </p:nvSpPr>
          <p:spPr bwMode="auto">
            <a:xfrm>
              <a:off x="3416301" y="1514476"/>
              <a:ext cx="506413" cy="520700"/>
            </a:xfrm>
            <a:custGeom>
              <a:avLst/>
              <a:gdLst>
                <a:gd name="T0" fmla="*/ 247 w 247"/>
                <a:gd name="T1" fmla="*/ 184 h 254"/>
                <a:gd name="T2" fmla="*/ 216 w 247"/>
                <a:gd name="T3" fmla="*/ 242 h 254"/>
                <a:gd name="T4" fmla="*/ 156 w 247"/>
                <a:gd name="T5" fmla="*/ 239 h 254"/>
                <a:gd name="T6" fmla="*/ 145 w 247"/>
                <a:gd name="T7" fmla="*/ 231 h 254"/>
                <a:gd name="T8" fmla="*/ 23 w 247"/>
                <a:gd name="T9" fmla="*/ 109 h 254"/>
                <a:gd name="T10" fmla="*/ 20 w 247"/>
                <a:gd name="T11" fmla="*/ 29 h 254"/>
                <a:gd name="T12" fmla="*/ 105 w 247"/>
                <a:gd name="T13" fmla="*/ 26 h 254"/>
                <a:gd name="T14" fmla="*/ 231 w 247"/>
                <a:gd name="T15" fmla="*/ 152 h 254"/>
                <a:gd name="T16" fmla="*/ 247 w 247"/>
                <a:gd name="T17" fmla="*/ 1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54">
                  <a:moveTo>
                    <a:pt x="247" y="184"/>
                  </a:moveTo>
                  <a:cubicBezTo>
                    <a:pt x="246" y="215"/>
                    <a:pt x="236" y="232"/>
                    <a:pt x="216" y="242"/>
                  </a:cubicBezTo>
                  <a:cubicBezTo>
                    <a:pt x="196" y="254"/>
                    <a:pt x="175" y="252"/>
                    <a:pt x="156" y="239"/>
                  </a:cubicBezTo>
                  <a:cubicBezTo>
                    <a:pt x="152" y="237"/>
                    <a:pt x="148" y="234"/>
                    <a:pt x="145" y="231"/>
                  </a:cubicBezTo>
                  <a:cubicBezTo>
                    <a:pt x="104" y="190"/>
                    <a:pt x="63" y="150"/>
                    <a:pt x="23" y="109"/>
                  </a:cubicBezTo>
                  <a:cubicBezTo>
                    <a:pt x="0" y="85"/>
                    <a:pt x="0" y="51"/>
                    <a:pt x="20" y="29"/>
                  </a:cubicBezTo>
                  <a:cubicBezTo>
                    <a:pt x="43" y="3"/>
                    <a:pt x="78" y="0"/>
                    <a:pt x="105" y="26"/>
                  </a:cubicBezTo>
                  <a:cubicBezTo>
                    <a:pt x="148" y="67"/>
                    <a:pt x="190" y="109"/>
                    <a:pt x="231" y="152"/>
                  </a:cubicBezTo>
                  <a:cubicBezTo>
                    <a:pt x="240" y="162"/>
                    <a:pt x="244" y="178"/>
                    <a:pt x="247" y="18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Freeform 13"/>
            <p:cNvSpPr>
              <a:spLocks/>
            </p:cNvSpPr>
            <p:nvPr/>
          </p:nvSpPr>
          <p:spPr bwMode="auto">
            <a:xfrm>
              <a:off x="5213351" y="1531938"/>
              <a:ext cx="514350" cy="522288"/>
            </a:xfrm>
            <a:custGeom>
              <a:avLst/>
              <a:gdLst>
                <a:gd name="T0" fmla="*/ 188 w 251"/>
                <a:gd name="T1" fmla="*/ 1 h 255"/>
                <a:gd name="T2" fmla="*/ 241 w 251"/>
                <a:gd name="T3" fmla="*/ 34 h 255"/>
                <a:gd name="T4" fmla="*/ 235 w 251"/>
                <a:gd name="T5" fmla="*/ 93 h 255"/>
                <a:gd name="T6" fmla="*/ 230 w 251"/>
                <a:gd name="T7" fmla="*/ 100 h 255"/>
                <a:gd name="T8" fmla="*/ 103 w 251"/>
                <a:gd name="T9" fmla="*/ 226 h 255"/>
                <a:gd name="T10" fmla="*/ 10 w 251"/>
                <a:gd name="T11" fmla="*/ 205 h 255"/>
                <a:gd name="T12" fmla="*/ 24 w 251"/>
                <a:gd name="T13" fmla="*/ 141 h 255"/>
                <a:gd name="T14" fmla="*/ 147 w 251"/>
                <a:gd name="T15" fmla="*/ 18 h 255"/>
                <a:gd name="T16" fmla="*/ 188 w 251"/>
                <a:gd name="T17" fmla="*/ 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5">
                  <a:moveTo>
                    <a:pt x="188" y="1"/>
                  </a:moveTo>
                  <a:cubicBezTo>
                    <a:pt x="213" y="2"/>
                    <a:pt x="231" y="12"/>
                    <a:pt x="241" y="34"/>
                  </a:cubicBezTo>
                  <a:cubicBezTo>
                    <a:pt x="251" y="55"/>
                    <a:pt x="249" y="74"/>
                    <a:pt x="235" y="93"/>
                  </a:cubicBezTo>
                  <a:cubicBezTo>
                    <a:pt x="233" y="95"/>
                    <a:pt x="232" y="98"/>
                    <a:pt x="230" y="100"/>
                  </a:cubicBezTo>
                  <a:cubicBezTo>
                    <a:pt x="188" y="142"/>
                    <a:pt x="147" y="185"/>
                    <a:pt x="103" y="226"/>
                  </a:cubicBezTo>
                  <a:cubicBezTo>
                    <a:pt x="72" y="255"/>
                    <a:pt x="25" y="244"/>
                    <a:pt x="10" y="205"/>
                  </a:cubicBezTo>
                  <a:cubicBezTo>
                    <a:pt x="0" y="181"/>
                    <a:pt x="7" y="159"/>
                    <a:pt x="24" y="141"/>
                  </a:cubicBezTo>
                  <a:cubicBezTo>
                    <a:pt x="64" y="100"/>
                    <a:pt x="106" y="59"/>
                    <a:pt x="147" y="18"/>
                  </a:cubicBezTo>
                  <a:cubicBezTo>
                    <a:pt x="158" y="7"/>
                    <a:pt x="173" y="0"/>
                    <a:pt x="18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Freeform 14"/>
            <p:cNvSpPr>
              <a:spLocks/>
            </p:cNvSpPr>
            <p:nvPr/>
          </p:nvSpPr>
          <p:spPr bwMode="auto">
            <a:xfrm>
              <a:off x="3421063" y="3303588"/>
              <a:ext cx="514350" cy="520700"/>
            </a:xfrm>
            <a:custGeom>
              <a:avLst/>
              <a:gdLst>
                <a:gd name="T0" fmla="*/ 61 w 251"/>
                <a:gd name="T1" fmla="*/ 254 h 254"/>
                <a:gd name="T2" fmla="*/ 10 w 251"/>
                <a:gd name="T3" fmla="*/ 221 h 254"/>
                <a:gd name="T4" fmla="*/ 16 w 251"/>
                <a:gd name="T5" fmla="*/ 161 h 254"/>
                <a:gd name="T6" fmla="*/ 24 w 251"/>
                <a:gd name="T7" fmla="*/ 150 h 254"/>
                <a:gd name="T8" fmla="*/ 142 w 251"/>
                <a:gd name="T9" fmla="*/ 33 h 254"/>
                <a:gd name="T10" fmla="*/ 240 w 251"/>
                <a:gd name="T11" fmla="*/ 49 h 254"/>
                <a:gd name="T12" fmla="*/ 226 w 251"/>
                <a:gd name="T13" fmla="*/ 114 h 254"/>
                <a:gd name="T14" fmla="*/ 104 w 251"/>
                <a:gd name="T15" fmla="*/ 236 h 254"/>
                <a:gd name="T16" fmla="*/ 61 w 251"/>
                <a:gd name="T17"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4">
                  <a:moveTo>
                    <a:pt x="61" y="254"/>
                  </a:moveTo>
                  <a:cubicBezTo>
                    <a:pt x="38" y="253"/>
                    <a:pt x="20" y="243"/>
                    <a:pt x="10" y="221"/>
                  </a:cubicBezTo>
                  <a:cubicBezTo>
                    <a:pt x="0" y="200"/>
                    <a:pt x="2" y="180"/>
                    <a:pt x="16" y="161"/>
                  </a:cubicBezTo>
                  <a:cubicBezTo>
                    <a:pt x="18" y="157"/>
                    <a:pt x="21" y="154"/>
                    <a:pt x="24" y="150"/>
                  </a:cubicBezTo>
                  <a:cubicBezTo>
                    <a:pt x="63" y="111"/>
                    <a:pt x="102" y="72"/>
                    <a:pt x="142" y="33"/>
                  </a:cubicBezTo>
                  <a:cubicBezTo>
                    <a:pt x="175" y="0"/>
                    <a:pt x="223" y="8"/>
                    <a:pt x="240" y="49"/>
                  </a:cubicBezTo>
                  <a:cubicBezTo>
                    <a:pt x="251" y="74"/>
                    <a:pt x="244" y="96"/>
                    <a:pt x="226" y="114"/>
                  </a:cubicBezTo>
                  <a:cubicBezTo>
                    <a:pt x="186" y="155"/>
                    <a:pt x="145" y="195"/>
                    <a:pt x="104" y="236"/>
                  </a:cubicBezTo>
                  <a:cubicBezTo>
                    <a:pt x="92" y="248"/>
                    <a:pt x="78" y="254"/>
                    <a:pt x="61" y="25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5"/>
            <p:cNvSpPr>
              <a:spLocks/>
            </p:cNvSpPr>
            <p:nvPr/>
          </p:nvSpPr>
          <p:spPr bwMode="auto">
            <a:xfrm>
              <a:off x="5211763" y="3313113"/>
              <a:ext cx="512763" cy="519113"/>
            </a:xfrm>
            <a:custGeom>
              <a:avLst/>
              <a:gdLst>
                <a:gd name="T0" fmla="*/ 248 w 251"/>
                <a:gd name="T1" fmla="*/ 192 h 253"/>
                <a:gd name="T2" fmla="*/ 216 w 251"/>
                <a:gd name="T3" fmla="*/ 243 h 253"/>
                <a:gd name="T4" fmla="*/ 156 w 251"/>
                <a:gd name="T5" fmla="*/ 238 h 253"/>
                <a:gd name="T6" fmla="*/ 144 w 251"/>
                <a:gd name="T7" fmla="*/ 228 h 253"/>
                <a:gd name="T8" fmla="*/ 27 w 251"/>
                <a:gd name="T9" fmla="*/ 111 h 253"/>
                <a:gd name="T10" fmla="*/ 20 w 251"/>
                <a:gd name="T11" fmla="*/ 29 h 253"/>
                <a:gd name="T12" fmla="*/ 106 w 251"/>
                <a:gd name="T13" fmla="*/ 25 h 253"/>
                <a:gd name="T14" fmla="*/ 231 w 251"/>
                <a:gd name="T15" fmla="*/ 151 h 253"/>
                <a:gd name="T16" fmla="*/ 251 w 251"/>
                <a:gd name="T17" fmla="*/ 190 h 253"/>
                <a:gd name="T18" fmla="*/ 248 w 251"/>
                <a:gd name="T19" fmla="*/ 19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253">
                  <a:moveTo>
                    <a:pt x="248" y="192"/>
                  </a:moveTo>
                  <a:cubicBezTo>
                    <a:pt x="246" y="215"/>
                    <a:pt x="237" y="232"/>
                    <a:pt x="216" y="243"/>
                  </a:cubicBezTo>
                  <a:cubicBezTo>
                    <a:pt x="195" y="253"/>
                    <a:pt x="175" y="251"/>
                    <a:pt x="156" y="238"/>
                  </a:cubicBezTo>
                  <a:cubicBezTo>
                    <a:pt x="152" y="235"/>
                    <a:pt x="148" y="231"/>
                    <a:pt x="144" y="228"/>
                  </a:cubicBezTo>
                  <a:cubicBezTo>
                    <a:pt x="105" y="189"/>
                    <a:pt x="66" y="150"/>
                    <a:pt x="27" y="111"/>
                  </a:cubicBezTo>
                  <a:cubicBezTo>
                    <a:pt x="2" y="86"/>
                    <a:pt x="0" y="52"/>
                    <a:pt x="20" y="29"/>
                  </a:cubicBezTo>
                  <a:cubicBezTo>
                    <a:pt x="44" y="2"/>
                    <a:pt x="79" y="0"/>
                    <a:pt x="106" y="25"/>
                  </a:cubicBezTo>
                  <a:cubicBezTo>
                    <a:pt x="149" y="66"/>
                    <a:pt x="191" y="108"/>
                    <a:pt x="231" y="151"/>
                  </a:cubicBezTo>
                  <a:cubicBezTo>
                    <a:pt x="241" y="161"/>
                    <a:pt x="245" y="177"/>
                    <a:pt x="251" y="190"/>
                  </a:cubicBezTo>
                  <a:cubicBezTo>
                    <a:pt x="250" y="191"/>
                    <a:pt x="249" y="192"/>
                    <a:pt x="248" y="19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0" name="Oval 19"/>
          <p:cNvSpPr/>
          <p:nvPr/>
        </p:nvSpPr>
        <p:spPr>
          <a:xfrm>
            <a:off x="3425115" y="1404532"/>
            <a:ext cx="2286000" cy="2286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165</a:t>
            </a:fld>
            <a:endParaRPr lang="en-CA" dirty="0"/>
          </a:p>
        </p:txBody>
      </p:sp>
    </p:spTree>
    <p:extLst>
      <p:ext uri="{BB962C8B-B14F-4D97-AF65-F5344CB8AC3E}">
        <p14:creationId xmlns:p14="http://schemas.microsoft.com/office/powerpoint/2010/main" val="121357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62834" y="3172860"/>
            <a:ext cx="3570208" cy="923330"/>
          </a:xfrm>
          <a:prstGeom prst="rect">
            <a:avLst/>
          </a:prstGeom>
        </p:spPr>
        <p:txBody>
          <a:bodyPr wrap="none">
            <a:spAutoFit/>
          </a:bodyPr>
          <a:lstStyle/>
          <a:p>
            <a:pPr algn="ctr"/>
            <a:r>
              <a:rPr lang="en-US" sz="5400" dirty="0" smtClean="0"/>
              <a:t>Next Steps</a:t>
            </a:r>
          </a:p>
        </p:txBody>
      </p:sp>
      <p:sp>
        <p:nvSpPr>
          <p:cNvPr id="2" name="Slide Number Placeholder 1"/>
          <p:cNvSpPr>
            <a:spLocks noGrp="1"/>
          </p:cNvSpPr>
          <p:nvPr>
            <p:ph type="sldNum" sz="quarter" idx="4"/>
          </p:nvPr>
        </p:nvSpPr>
        <p:spPr/>
        <p:txBody>
          <a:bodyPr/>
          <a:lstStyle/>
          <a:p>
            <a:fld id="{13F44AA5-DB92-42C3-A717-A60C9B81A1ED}" type="slidenum">
              <a:rPr lang="en-CA" smtClean="0"/>
              <a:pPr/>
              <a:t>166</a:t>
            </a:fld>
            <a:endParaRPr lang="en-CA" dirty="0"/>
          </a:p>
        </p:txBody>
      </p:sp>
    </p:spTree>
    <p:extLst>
      <p:ext uri="{BB962C8B-B14F-4D97-AF65-F5344CB8AC3E}">
        <p14:creationId xmlns:p14="http://schemas.microsoft.com/office/powerpoint/2010/main" val="361772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Administrative Details</a:t>
            </a:r>
            <a:endParaRPr lang="en-US" dirty="0"/>
          </a:p>
        </p:txBody>
      </p:sp>
      <p:sp>
        <p:nvSpPr>
          <p:cNvPr id="4" name="Slide Number Placeholder 3"/>
          <p:cNvSpPr>
            <a:spLocks noGrp="1"/>
          </p:cNvSpPr>
          <p:nvPr>
            <p:ph type="sldNum" sz="quarter" idx="4"/>
          </p:nvPr>
        </p:nvSpPr>
        <p:spPr/>
        <p:txBody>
          <a:bodyPr>
            <a:normAutofit/>
          </a:bodyPr>
          <a:lstStyle/>
          <a:p>
            <a:pPr>
              <a:defRPr/>
            </a:pPr>
            <a:fld id="{CDC21D96-4E37-43DF-838F-59CD9EA3F86F}" type="slidenum">
              <a:rPr lang="en-US" smtClean="0"/>
              <a:pPr>
                <a:defRPr/>
              </a:pPr>
              <a:t>167</a:t>
            </a:fld>
            <a:endParaRPr lang="en-US"/>
          </a:p>
        </p:txBody>
      </p:sp>
      <p:sp>
        <p:nvSpPr>
          <p:cNvPr id="3" name="Content Placeholder 2"/>
          <p:cNvSpPr>
            <a:spLocks noGrp="1"/>
          </p:cNvSpPr>
          <p:nvPr>
            <p:ph idx="4294967295"/>
          </p:nvPr>
        </p:nvSpPr>
        <p:spPr>
          <a:xfrm>
            <a:off x="603751" y="1300664"/>
            <a:ext cx="7521575" cy="3579812"/>
          </a:xfrm>
        </p:spPr>
        <p:txBody>
          <a:bodyPr/>
          <a:lstStyle/>
          <a:p>
            <a:pPr marL="514350" indent="-514350">
              <a:buFont typeface="+mj-lt"/>
              <a:buAutoNum type="arabicPeriod"/>
            </a:pPr>
            <a:r>
              <a:rPr lang="en-US" sz="2400" dirty="0" smtClean="0"/>
              <a:t>Banking</a:t>
            </a:r>
          </a:p>
          <a:p>
            <a:pPr marL="514350" indent="-514350">
              <a:buFont typeface="+mj-lt"/>
              <a:buAutoNum type="arabicPeriod"/>
            </a:pPr>
            <a:r>
              <a:rPr lang="en-US" sz="2400" dirty="0" smtClean="0"/>
              <a:t>Accounting</a:t>
            </a:r>
          </a:p>
          <a:p>
            <a:pPr marL="0" indent="0">
              <a:buNone/>
            </a:pPr>
            <a:endParaRPr lang="en-US" sz="2400" dirty="0"/>
          </a:p>
        </p:txBody>
      </p:sp>
    </p:spTree>
    <p:extLst>
      <p:ext uri="{BB962C8B-B14F-4D97-AF65-F5344CB8AC3E}">
        <p14:creationId xmlns:p14="http://schemas.microsoft.com/office/powerpoint/2010/main" val="1608242314"/>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3F44AA5-DB92-42C3-A717-A60C9B81A1ED}" type="slidenum">
              <a:rPr lang="en-CA" smtClean="0"/>
              <a:pPr/>
              <a:t>168</a:t>
            </a:fld>
            <a:endParaRPr lang="en-CA" dirty="0"/>
          </a:p>
        </p:txBody>
      </p:sp>
      <p:sp>
        <p:nvSpPr>
          <p:cNvPr id="5" name="Content Placeholder 2"/>
          <p:cNvSpPr txBox="1">
            <a:spLocks/>
          </p:cNvSpPr>
          <p:nvPr/>
        </p:nvSpPr>
        <p:spPr>
          <a:xfrm>
            <a:off x="457200" y="1600200"/>
            <a:ext cx="8229600" cy="4525963"/>
          </a:xfrm>
          <a:prstGeom prst="rect">
            <a:avLst/>
          </a:prstGeom>
        </p:spPr>
        <p:txBody>
          <a:bodyPr>
            <a:noAutofit/>
          </a:bodyPr>
          <a:lstStyle>
            <a:lvl1pPr marL="342900" indent="-342900" algn="l" defTabSz="914400" rtl="0" eaLnBrk="1" latinLnBrk="0" hangingPunct="1">
              <a:spcBef>
                <a:spcPct val="20000"/>
              </a:spcBef>
              <a:buClrTx/>
              <a:buFont typeface="Arial"/>
              <a:buChar char="•"/>
              <a:defRPr sz="3200" kern="1200">
                <a:solidFill>
                  <a:schemeClr val="tx1"/>
                </a:solidFill>
                <a:latin typeface="Arial"/>
                <a:ea typeface="+mn-ea"/>
                <a:cs typeface="Arial"/>
              </a:defRPr>
            </a:lvl1pPr>
            <a:lvl2pPr marL="742950" indent="-285750" algn="l" defTabSz="914400" rtl="0" eaLnBrk="1" latinLnBrk="0" hangingPunct="1">
              <a:spcBef>
                <a:spcPct val="20000"/>
              </a:spcBef>
              <a:buClrTx/>
              <a:buFont typeface="Arial"/>
              <a:buChar char="•"/>
              <a:defRPr sz="2800" kern="1200">
                <a:solidFill>
                  <a:schemeClr val="tx1"/>
                </a:solidFill>
                <a:latin typeface="Arial"/>
                <a:ea typeface="+mn-ea"/>
                <a:cs typeface="Arial"/>
              </a:defRPr>
            </a:lvl2pPr>
            <a:lvl3pPr marL="1257300" indent="-342900" algn="l" defTabSz="914400" rtl="0" eaLnBrk="1" latinLnBrk="0" hangingPunct="1">
              <a:spcBef>
                <a:spcPct val="20000"/>
              </a:spcBef>
              <a:buClrTx/>
              <a:buFont typeface="Arial"/>
              <a:buChar char="•"/>
              <a:defRPr sz="2800" kern="1200">
                <a:solidFill>
                  <a:schemeClr val="tx1"/>
                </a:solidFill>
                <a:latin typeface="Arial"/>
                <a:ea typeface="+mn-ea"/>
                <a:cs typeface="Arial"/>
              </a:defRPr>
            </a:lvl3pPr>
            <a:lvl4pPr marL="1714500" indent="-342900" algn="l" defTabSz="914400" rtl="0" eaLnBrk="1" latinLnBrk="0" hangingPunct="1">
              <a:spcBef>
                <a:spcPct val="20000"/>
              </a:spcBef>
              <a:buClrTx/>
              <a:buFont typeface="Arial"/>
              <a:buChar char="•"/>
              <a:defRPr sz="2800" kern="1200">
                <a:solidFill>
                  <a:schemeClr val="tx1"/>
                </a:solidFill>
                <a:latin typeface="Arial"/>
                <a:ea typeface="+mn-ea"/>
                <a:cs typeface="Arial"/>
              </a:defRPr>
            </a:lvl4pPr>
            <a:lvl5pPr marL="2057400" indent="-228600" algn="l" defTabSz="914400" rtl="0" eaLnBrk="1" latinLnBrk="0" hangingPunct="1">
              <a:spcBef>
                <a:spcPct val="20000"/>
              </a:spcBef>
              <a:buClrTx/>
              <a:buFont typeface="Arial"/>
              <a:buChar char="•"/>
              <a:defRPr sz="28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1200"/>
              </a:spcBef>
              <a:buNone/>
            </a:pPr>
            <a:r>
              <a:rPr lang="fr-CA" sz="2400" dirty="0" smtClean="0"/>
              <a:t>3. </a:t>
            </a:r>
            <a:r>
              <a:rPr lang="fr-CA" sz="2400" dirty="0" err="1" smtClean="0"/>
              <a:t>Rules</a:t>
            </a:r>
            <a:r>
              <a:rPr lang="fr-CA" sz="2400" dirty="0" smtClean="0"/>
              <a:t> and </a:t>
            </a:r>
            <a:r>
              <a:rPr lang="fr-CA" sz="2400" dirty="0" err="1" smtClean="0"/>
              <a:t>Regulations</a:t>
            </a:r>
            <a:endParaRPr lang="fr-CA" sz="2400" dirty="0" smtClean="0"/>
          </a:p>
          <a:p>
            <a:pPr>
              <a:lnSpc>
                <a:spcPct val="90000"/>
              </a:lnSpc>
              <a:spcBef>
                <a:spcPts val="1200"/>
              </a:spcBef>
            </a:pPr>
            <a:r>
              <a:rPr lang="fr-CA" sz="2400" dirty="0" err="1" smtClean="0"/>
              <a:t>Legal</a:t>
            </a:r>
            <a:r>
              <a:rPr lang="fr-CA" sz="2400" dirty="0" smtClean="0"/>
              <a:t> Structure</a:t>
            </a:r>
          </a:p>
          <a:p>
            <a:pPr lvl="1">
              <a:lnSpc>
                <a:spcPct val="90000"/>
              </a:lnSpc>
              <a:spcBef>
                <a:spcPts val="1200"/>
              </a:spcBef>
            </a:pPr>
            <a:r>
              <a:rPr lang="fr-CA" sz="2400" dirty="0" err="1" smtClean="0"/>
              <a:t>Partnership</a:t>
            </a:r>
            <a:r>
              <a:rPr lang="fr-CA" sz="2400" dirty="0" smtClean="0"/>
              <a:t>/</a:t>
            </a:r>
            <a:r>
              <a:rPr lang="fr-CA" sz="2400" dirty="0" err="1" smtClean="0"/>
              <a:t>Shareholder</a:t>
            </a:r>
            <a:r>
              <a:rPr lang="fr-CA" sz="2400" dirty="0" smtClean="0"/>
              <a:t> Agreement</a:t>
            </a:r>
          </a:p>
          <a:p>
            <a:pPr>
              <a:lnSpc>
                <a:spcPct val="90000"/>
              </a:lnSpc>
              <a:spcBef>
                <a:spcPts val="1200"/>
              </a:spcBef>
            </a:pPr>
            <a:r>
              <a:rPr lang="fr-CA" sz="2400" dirty="0" smtClean="0"/>
              <a:t>HST</a:t>
            </a:r>
          </a:p>
          <a:p>
            <a:pPr>
              <a:lnSpc>
                <a:spcPct val="90000"/>
              </a:lnSpc>
              <a:spcBef>
                <a:spcPts val="1200"/>
              </a:spcBef>
            </a:pPr>
            <a:r>
              <a:rPr lang="fr-CA" sz="2400" dirty="0" smtClean="0"/>
              <a:t>Licences</a:t>
            </a:r>
          </a:p>
          <a:p>
            <a:pPr>
              <a:lnSpc>
                <a:spcPct val="90000"/>
              </a:lnSpc>
              <a:spcBef>
                <a:spcPts val="1200"/>
              </a:spcBef>
            </a:pPr>
            <a:r>
              <a:rPr lang="fr-CA" sz="2400" dirty="0" smtClean="0"/>
              <a:t>Zoning &amp; </a:t>
            </a:r>
            <a:r>
              <a:rPr lang="fr-CA" sz="2400" dirty="0" err="1" smtClean="0"/>
              <a:t>Bylaws</a:t>
            </a:r>
            <a:endParaRPr lang="fr-CA" sz="2400" dirty="0" smtClean="0"/>
          </a:p>
          <a:p>
            <a:pPr>
              <a:lnSpc>
                <a:spcPct val="90000"/>
              </a:lnSpc>
              <a:spcBef>
                <a:spcPts val="1200"/>
              </a:spcBef>
            </a:pPr>
            <a:r>
              <a:rPr lang="fr-CA" sz="2400" dirty="0" smtClean="0"/>
              <a:t>Provincial and </a:t>
            </a:r>
            <a:r>
              <a:rPr lang="fr-CA" sz="2400" dirty="0" err="1" smtClean="0"/>
              <a:t>Federal</a:t>
            </a:r>
            <a:r>
              <a:rPr lang="fr-CA" sz="2400" dirty="0" smtClean="0"/>
              <a:t> </a:t>
            </a:r>
            <a:r>
              <a:rPr lang="fr-CA" sz="2400" dirty="0" err="1" smtClean="0"/>
              <a:t>Regulations</a:t>
            </a:r>
            <a:r>
              <a:rPr lang="fr-CA" sz="2400" dirty="0" smtClean="0"/>
              <a:t>  </a:t>
            </a:r>
          </a:p>
          <a:p>
            <a:pPr>
              <a:lnSpc>
                <a:spcPct val="90000"/>
              </a:lnSpc>
              <a:spcBef>
                <a:spcPts val="1200"/>
              </a:spcBef>
            </a:pPr>
            <a:r>
              <a:rPr lang="fr-CA" sz="2400" dirty="0" err="1" smtClean="0"/>
              <a:t>Industry</a:t>
            </a:r>
            <a:r>
              <a:rPr lang="fr-CA" sz="2400" dirty="0" smtClean="0"/>
              <a:t> </a:t>
            </a:r>
            <a:r>
              <a:rPr lang="fr-CA" sz="2400" dirty="0" err="1" smtClean="0"/>
              <a:t>Regulations</a:t>
            </a:r>
            <a:endParaRPr lang="fr-CA" sz="2400" dirty="0" smtClean="0"/>
          </a:p>
          <a:p>
            <a:pPr marL="0" indent="0">
              <a:lnSpc>
                <a:spcPct val="90000"/>
              </a:lnSpc>
              <a:spcBef>
                <a:spcPts val="1200"/>
              </a:spcBef>
              <a:buNone/>
            </a:pPr>
            <a:endParaRPr lang="fr-CA" sz="1800" dirty="0" smtClean="0"/>
          </a:p>
          <a:p>
            <a:pPr>
              <a:lnSpc>
                <a:spcPct val="90000"/>
              </a:lnSpc>
            </a:pPr>
            <a:endParaRPr lang="fr-CA" sz="1800" dirty="0" smtClean="0"/>
          </a:p>
          <a:p>
            <a:pPr marL="0" indent="-400050">
              <a:lnSpc>
                <a:spcPct val="90000"/>
              </a:lnSpc>
              <a:buFont typeface="Arial"/>
              <a:buNone/>
            </a:pPr>
            <a:endParaRPr lang="fr-CA" sz="1800" dirty="0" smtClean="0"/>
          </a:p>
          <a:p>
            <a:pPr marL="0" indent="-400050">
              <a:lnSpc>
                <a:spcPct val="90000"/>
              </a:lnSpc>
              <a:buFont typeface="Arial"/>
              <a:buNone/>
            </a:pPr>
            <a:endParaRPr lang="fr-CA" sz="1800" dirty="0" smtClean="0"/>
          </a:p>
          <a:p>
            <a:pPr lvl="1">
              <a:lnSpc>
                <a:spcPct val="90000"/>
              </a:lnSpc>
            </a:pPr>
            <a:endParaRPr lang="fr-CA" dirty="0" smtClean="0"/>
          </a:p>
          <a:p>
            <a:pPr lvl="1">
              <a:lnSpc>
                <a:spcPct val="90000"/>
              </a:lnSpc>
            </a:pPr>
            <a:endParaRPr lang="fr-CA" dirty="0" smtClean="0"/>
          </a:p>
          <a:p>
            <a:endParaRPr lang="en-US" sz="1200" dirty="0"/>
          </a:p>
        </p:txBody>
      </p:sp>
      <p:sp>
        <p:nvSpPr>
          <p:cNvPr id="3" name="Title 2"/>
          <p:cNvSpPr>
            <a:spLocks noGrp="1"/>
          </p:cNvSpPr>
          <p:nvPr>
            <p:ph type="ctrTitle"/>
          </p:nvPr>
        </p:nvSpPr>
        <p:spPr/>
        <p:txBody>
          <a:bodyPr/>
          <a:lstStyle/>
          <a:p>
            <a:endParaRPr lang="en-US"/>
          </a:p>
        </p:txBody>
      </p:sp>
    </p:spTree>
    <p:extLst>
      <p:ext uri="{BB962C8B-B14F-4D97-AF65-F5344CB8AC3E}">
        <p14:creationId xmlns:p14="http://schemas.microsoft.com/office/powerpoint/2010/main" val="384873704"/>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3F44AA5-DB92-42C3-A717-A60C9B81A1ED}" type="slidenum">
              <a:rPr lang="en-CA" smtClean="0"/>
              <a:pPr/>
              <a:t>169</a:t>
            </a:fld>
            <a:endParaRPr lang="en-CA" dirty="0"/>
          </a:p>
        </p:txBody>
      </p:sp>
      <p:sp>
        <p:nvSpPr>
          <p:cNvPr id="5" name="Content Placeholder 2"/>
          <p:cNvSpPr txBox="1">
            <a:spLocks/>
          </p:cNvSpPr>
          <p:nvPr/>
        </p:nvSpPr>
        <p:spPr>
          <a:xfrm>
            <a:off x="457200" y="1600200"/>
            <a:ext cx="8229600" cy="4525963"/>
          </a:xfrm>
          <a:prstGeom prst="rect">
            <a:avLst/>
          </a:prstGeom>
        </p:spPr>
        <p:txBody>
          <a:bodyPr>
            <a:noAutofit/>
          </a:bodyPr>
          <a:lstStyle>
            <a:lvl1pPr marL="342900" indent="-342900" algn="l" defTabSz="914400" rtl="0" eaLnBrk="1" latinLnBrk="0" hangingPunct="1">
              <a:spcBef>
                <a:spcPct val="20000"/>
              </a:spcBef>
              <a:buClrTx/>
              <a:buFont typeface="Arial"/>
              <a:buChar char="•"/>
              <a:defRPr sz="3200" kern="1200">
                <a:solidFill>
                  <a:schemeClr val="tx1"/>
                </a:solidFill>
                <a:latin typeface="Arial"/>
                <a:ea typeface="+mn-ea"/>
                <a:cs typeface="Arial"/>
              </a:defRPr>
            </a:lvl1pPr>
            <a:lvl2pPr marL="742950" indent="-285750" algn="l" defTabSz="914400" rtl="0" eaLnBrk="1" latinLnBrk="0" hangingPunct="1">
              <a:spcBef>
                <a:spcPct val="20000"/>
              </a:spcBef>
              <a:buClrTx/>
              <a:buFont typeface="Arial"/>
              <a:buChar char="•"/>
              <a:defRPr sz="2800" kern="1200">
                <a:solidFill>
                  <a:schemeClr val="tx1"/>
                </a:solidFill>
                <a:latin typeface="Arial"/>
                <a:ea typeface="+mn-ea"/>
                <a:cs typeface="Arial"/>
              </a:defRPr>
            </a:lvl2pPr>
            <a:lvl3pPr marL="1257300" indent="-342900" algn="l" defTabSz="914400" rtl="0" eaLnBrk="1" latinLnBrk="0" hangingPunct="1">
              <a:spcBef>
                <a:spcPct val="20000"/>
              </a:spcBef>
              <a:buClrTx/>
              <a:buFont typeface="Arial"/>
              <a:buChar char="•"/>
              <a:defRPr sz="2800" kern="1200">
                <a:solidFill>
                  <a:schemeClr val="tx1"/>
                </a:solidFill>
                <a:latin typeface="Arial"/>
                <a:ea typeface="+mn-ea"/>
                <a:cs typeface="Arial"/>
              </a:defRPr>
            </a:lvl3pPr>
            <a:lvl4pPr marL="1714500" indent="-342900" algn="l" defTabSz="914400" rtl="0" eaLnBrk="1" latinLnBrk="0" hangingPunct="1">
              <a:spcBef>
                <a:spcPct val="20000"/>
              </a:spcBef>
              <a:buClrTx/>
              <a:buFont typeface="Arial"/>
              <a:buChar char="•"/>
              <a:defRPr sz="2800" kern="1200">
                <a:solidFill>
                  <a:schemeClr val="tx1"/>
                </a:solidFill>
                <a:latin typeface="Arial"/>
                <a:ea typeface="+mn-ea"/>
                <a:cs typeface="Arial"/>
              </a:defRPr>
            </a:lvl4pPr>
            <a:lvl5pPr marL="2057400" indent="-228600" algn="l" defTabSz="914400" rtl="0" eaLnBrk="1" latinLnBrk="0" hangingPunct="1">
              <a:spcBef>
                <a:spcPct val="20000"/>
              </a:spcBef>
              <a:buClrTx/>
              <a:buFont typeface="Arial"/>
              <a:buChar char="•"/>
              <a:defRPr sz="28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1200"/>
              </a:spcBef>
              <a:buNone/>
            </a:pPr>
            <a:r>
              <a:rPr lang="fr-CA" sz="2400" dirty="0" smtClean="0"/>
              <a:t>4. Business Planning</a:t>
            </a:r>
            <a:endParaRPr lang="fr-CA" sz="1800" dirty="0" smtClean="0"/>
          </a:p>
          <a:p>
            <a:pPr>
              <a:lnSpc>
                <a:spcPct val="90000"/>
              </a:lnSpc>
            </a:pPr>
            <a:endParaRPr lang="fr-CA" sz="1800" dirty="0" smtClean="0"/>
          </a:p>
          <a:p>
            <a:pPr marL="0" indent="-400050">
              <a:lnSpc>
                <a:spcPct val="90000"/>
              </a:lnSpc>
              <a:buFont typeface="Arial"/>
              <a:buNone/>
            </a:pPr>
            <a:endParaRPr lang="fr-CA" sz="1800" dirty="0" smtClean="0"/>
          </a:p>
          <a:p>
            <a:pPr marL="0" indent="-400050">
              <a:lnSpc>
                <a:spcPct val="90000"/>
              </a:lnSpc>
              <a:buFont typeface="Arial"/>
              <a:buNone/>
            </a:pPr>
            <a:endParaRPr lang="fr-CA" sz="1800" dirty="0" smtClean="0"/>
          </a:p>
          <a:p>
            <a:pPr lvl="1">
              <a:lnSpc>
                <a:spcPct val="90000"/>
              </a:lnSpc>
            </a:pPr>
            <a:endParaRPr lang="fr-CA" dirty="0" smtClean="0"/>
          </a:p>
          <a:p>
            <a:pPr lvl="1">
              <a:lnSpc>
                <a:spcPct val="90000"/>
              </a:lnSpc>
            </a:pPr>
            <a:endParaRPr lang="fr-CA" dirty="0" smtClean="0"/>
          </a:p>
          <a:p>
            <a:endParaRPr lang="en-US" sz="1200" dirty="0"/>
          </a:p>
        </p:txBody>
      </p:sp>
      <p:sp>
        <p:nvSpPr>
          <p:cNvPr id="3" name="Title 2"/>
          <p:cNvSpPr>
            <a:spLocks noGrp="1"/>
          </p:cNvSpPr>
          <p:nvPr>
            <p:ph type="ctrTitle"/>
          </p:nvPr>
        </p:nvSpPr>
        <p:spPr/>
        <p:txBody>
          <a:bodyPr/>
          <a:lstStyle/>
          <a:p>
            <a:endParaRPr lang="en-US"/>
          </a:p>
        </p:txBody>
      </p:sp>
    </p:spTree>
    <p:extLst>
      <p:ext uri="{BB962C8B-B14F-4D97-AF65-F5344CB8AC3E}">
        <p14:creationId xmlns:p14="http://schemas.microsoft.com/office/powerpoint/2010/main" val="9733326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Ideas and their Value</a:t>
            </a:r>
            <a:endParaRPr lang="en-US" dirty="0"/>
          </a:p>
        </p:txBody>
      </p:sp>
      <p:sp>
        <p:nvSpPr>
          <p:cNvPr id="5" name="Content Placeholder 4"/>
          <p:cNvSpPr>
            <a:spLocks noGrp="1"/>
          </p:cNvSpPr>
          <p:nvPr>
            <p:ph idx="4294967295"/>
          </p:nvPr>
        </p:nvSpPr>
        <p:spPr>
          <a:xfrm>
            <a:off x="312615" y="1407869"/>
            <a:ext cx="8401539" cy="4284663"/>
          </a:xfrm>
        </p:spPr>
        <p:txBody>
          <a:bodyPr/>
          <a:lstStyle/>
          <a:p>
            <a:pPr marL="0" indent="0">
              <a:buNone/>
            </a:pPr>
            <a:r>
              <a:rPr lang="en-US" sz="2800" b="1" dirty="0"/>
              <a:t>Ideas</a:t>
            </a:r>
            <a:r>
              <a:rPr lang="en-US" sz="2800" b="1" dirty="0" smtClean="0"/>
              <a:t>:</a:t>
            </a:r>
          </a:p>
          <a:p>
            <a:pPr lvl="1"/>
            <a:r>
              <a:rPr lang="en-US" sz="2400" dirty="0"/>
              <a:t>O</a:t>
            </a:r>
            <a:r>
              <a:rPr lang="en-US" sz="2400" dirty="0" smtClean="0"/>
              <a:t>ften not shared enough out of fear.</a:t>
            </a:r>
          </a:p>
          <a:p>
            <a:pPr lvl="1"/>
            <a:r>
              <a:rPr lang="en-US" sz="2400" dirty="0"/>
              <a:t>D</a:t>
            </a:r>
            <a:r>
              <a:rPr lang="en-US" sz="2400" dirty="0" smtClean="0"/>
              <a:t>on’t determine success – executing on an idea does.</a:t>
            </a:r>
          </a:p>
          <a:p>
            <a:pPr lvl="1"/>
            <a:r>
              <a:rPr lang="en-US" sz="2400" dirty="0"/>
              <a:t>E</a:t>
            </a:r>
            <a:r>
              <a:rPr lang="en-US" sz="2400" dirty="0" smtClean="0"/>
              <a:t>volve and change, rarely staying the same over time.</a:t>
            </a:r>
          </a:p>
          <a:p>
            <a:pPr lvl="1"/>
            <a:r>
              <a:rPr lang="en-US" sz="2400" dirty="0"/>
              <a:t>A</a:t>
            </a:r>
            <a:r>
              <a:rPr lang="en-US" sz="2400" dirty="0" smtClean="0"/>
              <a:t>re infrequently stolen; but could be stolen at any time.</a:t>
            </a:r>
          </a:p>
        </p:txBody>
      </p:sp>
      <p:sp>
        <p:nvSpPr>
          <p:cNvPr id="2" name="Slide Number Placeholder 1"/>
          <p:cNvSpPr>
            <a:spLocks noGrp="1"/>
          </p:cNvSpPr>
          <p:nvPr>
            <p:ph type="sldNum" sz="quarter" idx="4"/>
          </p:nvPr>
        </p:nvSpPr>
        <p:spPr/>
        <p:txBody>
          <a:bodyPr/>
          <a:lstStyle/>
          <a:p>
            <a:fld id="{13F44AA5-DB92-42C3-A717-A60C9B81A1ED}" type="slidenum">
              <a:rPr lang="en-CA" smtClean="0"/>
              <a:pPr/>
              <a:t>17</a:t>
            </a:fld>
            <a:endParaRPr lang="en-CA" dirty="0"/>
          </a:p>
        </p:txBody>
      </p:sp>
    </p:spTree>
    <p:extLst>
      <p:ext uri="{BB962C8B-B14F-4D97-AF65-F5344CB8AC3E}">
        <p14:creationId xmlns:p14="http://schemas.microsoft.com/office/powerpoint/2010/main" val="256738825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Plans</a:t>
            </a:r>
            <a:endParaRPr lang="en-US" dirty="0"/>
          </a:p>
        </p:txBody>
      </p:sp>
      <p:sp>
        <p:nvSpPr>
          <p:cNvPr id="3" name="Content Placeholder 2"/>
          <p:cNvSpPr>
            <a:spLocks noGrp="1"/>
          </p:cNvSpPr>
          <p:nvPr>
            <p:ph idx="1"/>
          </p:nvPr>
        </p:nvSpPr>
        <p:spPr/>
        <p:txBody>
          <a:bodyPr>
            <a:noAutofit/>
          </a:bodyPr>
          <a:lstStyle/>
          <a:p>
            <a:r>
              <a:rPr lang="en-US" dirty="0" smtClean="0"/>
              <a:t>Exec. Summary</a:t>
            </a:r>
          </a:p>
          <a:p>
            <a:endParaRPr lang="en-US" dirty="0" smtClean="0"/>
          </a:p>
          <a:p>
            <a:r>
              <a:rPr lang="en-US" dirty="0" smtClean="0"/>
              <a:t>Marketing </a:t>
            </a:r>
          </a:p>
          <a:p>
            <a:endParaRPr lang="en-US" dirty="0" smtClean="0"/>
          </a:p>
          <a:p>
            <a:r>
              <a:rPr lang="en-US" dirty="0" smtClean="0"/>
              <a:t>Operations</a:t>
            </a:r>
          </a:p>
          <a:p>
            <a:endParaRPr lang="en-US" dirty="0" smtClean="0"/>
          </a:p>
          <a:p>
            <a:endParaRPr lang="en-US" dirty="0" smtClean="0"/>
          </a:p>
          <a:p>
            <a:r>
              <a:rPr lang="en-US" smtClean="0"/>
              <a:t>Financial </a:t>
            </a:r>
            <a:endParaRPr lang="en-US" dirty="0" smtClean="0"/>
          </a:p>
          <a:p>
            <a:endParaRPr lang="en-US" dirty="0" smtClean="0"/>
          </a:p>
          <a:p>
            <a:r>
              <a:rPr lang="en-US" dirty="0" smtClean="0"/>
              <a:t>- Appendices </a:t>
            </a:r>
            <a:endParaRPr lang="en-US" dirty="0"/>
          </a:p>
        </p:txBody>
      </p:sp>
      <p:sp>
        <p:nvSpPr>
          <p:cNvPr id="4" name="Text Box 5"/>
          <p:cNvSpPr txBox="1">
            <a:spLocks noChangeArrowheads="1"/>
          </p:cNvSpPr>
          <p:nvPr/>
        </p:nvSpPr>
        <p:spPr bwMode="auto">
          <a:xfrm>
            <a:off x="4567361" y="1951144"/>
            <a:ext cx="2736850" cy="1477328"/>
          </a:xfrm>
          <a:prstGeom prst="rect">
            <a:avLst/>
          </a:prstGeom>
          <a:noFill/>
          <a:ln w="12700">
            <a:noFill/>
            <a:miter lim="800000"/>
            <a:headEnd/>
            <a:tailEnd/>
          </a:ln>
          <a:effectLst/>
        </p:spPr>
        <p:txBody>
          <a:bodyPr>
            <a:spAutoFit/>
          </a:bodyPr>
          <a:lstStyle/>
          <a:p>
            <a:r>
              <a:rPr lang="en-US" sz="1800" b="1" dirty="0">
                <a:latin typeface="Arial" charset="0"/>
              </a:rPr>
              <a:t>Industry trends</a:t>
            </a:r>
          </a:p>
          <a:p>
            <a:r>
              <a:rPr lang="en-US" sz="1800" b="1" dirty="0" smtClean="0">
                <a:latin typeface="Arial" charset="0"/>
              </a:rPr>
              <a:t>Gap and Solution</a:t>
            </a:r>
          </a:p>
          <a:p>
            <a:r>
              <a:rPr lang="en-US" sz="1800" b="1" dirty="0" smtClean="0">
                <a:latin typeface="Arial" charset="0"/>
              </a:rPr>
              <a:t>Target market</a:t>
            </a:r>
            <a:endParaRPr lang="en-US" sz="1800" b="1" dirty="0">
              <a:latin typeface="Arial" charset="0"/>
            </a:endParaRPr>
          </a:p>
          <a:p>
            <a:r>
              <a:rPr lang="en-US" sz="1800" b="1" dirty="0">
                <a:latin typeface="Arial" charset="0"/>
              </a:rPr>
              <a:t>Competitive analysis</a:t>
            </a:r>
          </a:p>
          <a:p>
            <a:r>
              <a:rPr lang="en-US" sz="1800" b="1" dirty="0">
                <a:latin typeface="Arial" charset="0"/>
              </a:rPr>
              <a:t>Promotional strategy</a:t>
            </a:r>
          </a:p>
        </p:txBody>
      </p:sp>
      <p:sp>
        <p:nvSpPr>
          <p:cNvPr id="5" name="Text Box 4"/>
          <p:cNvSpPr txBox="1">
            <a:spLocks noChangeArrowheads="1"/>
          </p:cNvSpPr>
          <p:nvPr/>
        </p:nvSpPr>
        <p:spPr bwMode="auto">
          <a:xfrm>
            <a:off x="4871830" y="3811621"/>
            <a:ext cx="3873500" cy="1739900"/>
          </a:xfrm>
          <a:prstGeom prst="rect">
            <a:avLst/>
          </a:prstGeom>
          <a:noFill/>
          <a:ln w="12700">
            <a:noFill/>
            <a:miter lim="800000"/>
            <a:headEnd/>
            <a:tailEnd/>
          </a:ln>
          <a:effectLst/>
        </p:spPr>
        <p:txBody>
          <a:bodyPr>
            <a:spAutoFit/>
          </a:bodyPr>
          <a:lstStyle/>
          <a:p>
            <a:r>
              <a:rPr lang="en-US" sz="1800" b="1" dirty="0" smtClean="0">
                <a:latin typeface="Arial" charset="0"/>
              </a:rPr>
              <a:t>Management team</a:t>
            </a:r>
            <a:endParaRPr lang="en-US" sz="1800" b="1" dirty="0">
              <a:latin typeface="Arial" charset="0"/>
            </a:endParaRPr>
          </a:p>
          <a:p>
            <a:r>
              <a:rPr lang="en-US" sz="1800" b="1" dirty="0">
                <a:latin typeface="Arial" charset="0"/>
              </a:rPr>
              <a:t>Location/Distribution </a:t>
            </a:r>
          </a:p>
          <a:p>
            <a:r>
              <a:rPr lang="en-US" sz="1800" b="1" dirty="0">
                <a:latin typeface="Arial" charset="0"/>
              </a:rPr>
              <a:t>Suppliers</a:t>
            </a:r>
          </a:p>
          <a:p>
            <a:r>
              <a:rPr lang="en-US" sz="1800" b="1" dirty="0">
                <a:latin typeface="Arial" charset="0"/>
              </a:rPr>
              <a:t>Manufacturing plan</a:t>
            </a:r>
          </a:p>
          <a:p>
            <a:r>
              <a:rPr lang="en-US" sz="1800" b="1" dirty="0">
                <a:latin typeface="Arial" charset="0"/>
              </a:rPr>
              <a:t>Operating requirements</a:t>
            </a:r>
          </a:p>
          <a:p>
            <a:r>
              <a:rPr lang="en-US" sz="1800" b="1" dirty="0">
                <a:latin typeface="Arial" charset="0"/>
              </a:rPr>
              <a:t>Human resources</a:t>
            </a:r>
          </a:p>
        </p:txBody>
      </p:sp>
      <p:sp>
        <p:nvSpPr>
          <p:cNvPr id="6" name="Text Box 6"/>
          <p:cNvSpPr txBox="1">
            <a:spLocks noChangeArrowheads="1"/>
          </p:cNvSpPr>
          <p:nvPr/>
        </p:nvSpPr>
        <p:spPr bwMode="auto">
          <a:xfrm>
            <a:off x="5058685" y="5934670"/>
            <a:ext cx="3873500" cy="923330"/>
          </a:xfrm>
          <a:prstGeom prst="rect">
            <a:avLst/>
          </a:prstGeom>
          <a:noFill/>
          <a:ln w="12700">
            <a:noFill/>
            <a:miter lim="800000"/>
            <a:headEnd/>
            <a:tailEnd/>
          </a:ln>
          <a:effectLst/>
        </p:spPr>
        <p:txBody>
          <a:bodyPr wrap="square">
            <a:spAutoFit/>
          </a:bodyPr>
          <a:lstStyle/>
          <a:p>
            <a:r>
              <a:rPr lang="en-US" sz="1800" b="1" dirty="0" smtClean="0">
                <a:latin typeface="Arial" charset="0"/>
              </a:rPr>
              <a:t>Financial requirements</a:t>
            </a:r>
            <a:endParaRPr lang="en-US" sz="1800" b="1" dirty="0">
              <a:latin typeface="Arial" charset="0"/>
            </a:endParaRPr>
          </a:p>
          <a:p>
            <a:r>
              <a:rPr lang="en-US" sz="1800" b="1" dirty="0" smtClean="0">
                <a:latin typeface="Arial" charset="0"/>
              </a:rPr>
              <a:t>Income </a:t>
            </a:r>
            <a:r>
              <a:rPr lang="en-US" sz="1800" b="1" dirty="0">
                <a:latin typeface="Arial" charset="0"/>
              </a:rPr>
              <a:t>statement</a:t>
            </a:r>
          </a:p>
          <a:p>
            <a:r>
              <a:rPr lang="en-US" sz="1800" b="1" dirty="0">
                <a:latin typeface="Arial" charset="0"/>
              </a:rPr>
              <a:t>Cash flow</a:t>
            </a:r>
          </a:p>
        </p:txBody>
      </p:sp>
      <p:cxnSp>
        <p:nvCxnSpPr>
          <p:cNvPr id="8" name="Straight Arrow Connector 7"/>
          <p:cNvCxnSpPr/>
          <p:nvPr/>
        </p:nvCxnSpPr>
        <p:spPr>
          <a:xfrm flipV="1">
            <a:off x="3043361" y="2801197"/>
            <a:ext cx="842839" cy="1943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289852" y="4313583"/>
            <a:ext cx="977348" cy="2185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081130" y="6052930"/>
            <a:ext cx="1384189" cy="1590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Left Brace 14"/>
          <p:cNvSpPr/>
          <p:nvPr/>
        </p:nvSpPr>
        <p:spPr>
          <a:xfrm>
            <a:off x="4368911" y="3755930"/>
            <a:ext cx="502919" cy="169013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p:cNvSpPr/>
          <p:nvPr/>
        </p:nvSpPr>
        <p:spPr>
          <a:xfrm>
            <a:off x="4716781" y="5903267"/>
            <a:ext cx="502919" cy="98613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e 18"/>
          <p:cNvSpPr/>
          <p:nvPr/>
        </p:nvSpPr>
        <p:spPr>
          <a:xfrm>
            <a:off x="4064442" y="1951144"/>
            <a:ext cx="502919" cy="144300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0028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VC Explained</a:t>
            </a:r>
            <a:endParaRPr lang="en-US" dirty="0"/>
          </a:p>
        </p:txBody>
      </p:sp>
      <p:pic>
        <p:nvPicPr>
          <p:cNvPr id="4" name="Picture 3"/>
          <p:cNvPicPr>
            <a:picLocks noChangeAspect="1"/>
          </p:cNvPicPr>
          <p:nvPr/>
        </p:nvPicPr>
        <p:blipFill>
          <a:blip r:embed="rId2"/>
          <a:stretch>
            <a:fillRect/>
          </a:stretch>
        </p:blipFill>
        <p:spPr>
          <a:xfrm>
            <a:off x="3776060" y="3118302"/>
            <a:ext cx="1286175" cy="1002609"/>
          </a:xfrm>
          <a:prstGeom prst="rect">
            <a:avLst/>
          </a:prstGeom>
        </p:spPr>
      </p:pic>
      <p:pic>
        <p:nvPicPr>
          <p:cNvPr id="6" name="Picture 5"/>
          <p:cNvPicPr>
            <a:picLocks noChangeAspect="1"/>
          </p:cNvPicPr>
          <p:nvPr/>
        </p:nvPicPr>
        <p:blipFill>
          <a:blip r:embed="rId3"/>
          <a:stretch>
            <a:fillRect/>
          </a:stretch>
        </p:blipFill>
        <p:spPr>
          <a:xfrm>
            <a:off x="3184902" y="2476945"/>
            <a:ext cx="811440" cy="454407"/>
          </a:xfrm>
          <a:prstGeom prst="rect">
            <a:avLst/>
          </a:prstGeom>
        </p:spPr>
      </p:pic>
      <p:pic>
        <p:nvPicPr>
          <p:cNvPr id="7" name="Picture 6"/>
          <p:cNvPicPr>
            <a:picLocks noChangeAspect="1"/>
          </p:cNvPicPr>
          <p:nvPr/>
        </p:nvPicPr>
        <p:blipFill>
          <a:blip r:embed="rId4"/>
          <a:stretch>
            <a:fillRect/>
          </a:stretch>
        </p:blipFill>
        <p:spPr>
          <a:xfrm>
            <a:off x="4413167" y="2493627"/>
            <a:ext cx="737680" cy="414564"/>
          </a:xfrm>
          <a:prstGeom prst="rect">
            <a:avLst/>
          </a:prstGeom>
        </p:spPr>
      </p:pic>
      <p:pic>
        <p:nvPicPr>
          <p:cNvPr id="9" name="Picture 8"/>
          <p:cNvPicPr>
            <a:picLocks noChangeAspect="1"/>
          </p:cNvPicPr>
          <p:nvPr/>
        </p:nvPicPr>
        <p:blipFill>
          <a:blip r:embed="rId4"/>
          <a:stretch>
            <a:fillRect/>
          </a:stretch>
        </p:blipFill>
        <p:spPr>
          <a:xfrm>
            <a:off x="6077407" y="4195072"/>
            <a:ext cx="737680" cy="414564"/>
          </a:xfrm>
          <a:prstGeom prst="rect">
            <a:avLst/>
          </a:prstGeom>
        </p:spPr>
      </p:pic>
      <p:pic>
        <p:nvPicPr>
          <p:cNvPr id="10" name="Picture 9"/>
          <p:cNvPicPr>
            <a:picLocks noChangeAspect="1"/>
          </p:cNvPicPr>
          <p:nvPr/>
        </p:nvPicPr>
        <p:blipFill>
          <a:blip r:embed="rId4"/>
          <a:stretch>
            <a:fillRect/>
          </a:stretch>
        </p:blipFill>
        <p:spPr>
          <a:xfrm>
            <a:off x="4693395" y="4195072"/>
            <a:ext cx="737680" cy="414564"/>
          </a:xfrm>
          <a:prstGeom prst="rect">
            <a:avLst/>
          </a:prstGeom>
        </p:spPr>
      </p:pic>
      <p:pic>
        <p:nvPicPr>
          <p:cNvPr id="11" name="Picture 10"/>
          <p:cNvPicPr>
            <a:picLocks noChangeAspect="1"/>
          </p:cNvPicPr>
          <p:nvPr/>
        </p:nvPicPr>
        <p:blipFill>
          <a:blip r:embed="rId4"/>
          <a:stretch>
            <a:fillRect/>
          </a:stretch>
        </p:blipFill>
        <p:spPr>
          <a:xfrm>
            <a:off x="3240596" y="4195072"/>
            <a:ext cx="737680" cy="414564"/>
          </a:xfrm>
          <a:prstGeom prst="rect">
            <a:avLst/>
          </a:prstGeom>
        </p:spPr>
      </p:pic>
      <p:pic>
        <p:nvPicPr>
          <p:cNvPr id="12" name="Picture 11"/>
          <p:cNvPicPr>
            <a:picLocks noChangeAspect="1"/>
          </p:cNvPicPr>
          <p:nvPr/>
        </p:nvPicPr>
        <p:blipFill>
          <a:blip r:embed="rId4"/>
          <a:stretch>
            <a:fillRect/>
          </a:stretch>
        </p:blipFill>
        <p:spPr>
          <a:xfrm>
            <a:off x="1881614" y="4195072"/>
            <a:ext cx="737680" cy="414564"/>
          </a:xfrm>
          <a:prstGeom prst="rect">
            <a:avLst/>
          </a:prstGeom>
        </p:spPr>
      </p:pic>
      <p:pic>
        <p:nvPicPr>
          <p:cNvPr id="13" name="Picture 12"/>
          <p:cNvPicPr>
            <a:picLocks noChangeAspect="1"/>
          </p:cNvPicPr>
          <p:nvPr/>
        </p:nvPicPr>
        <p:blipFill>
          <a:blip r:embed="rId5"/>
          <a:stretch>
            <a:fillRect/>
          </a:stretch>
        </p:blipFill>
        <p:spPr>
          <a:xfrm>
            <a:off x="1987574" y="1359643"/>
            <a:ext cx="690129" cy="1125381"/>
          </a:xfrm>
          <a:prstGeom prst="rect">
            <a:avLst/>
          </a:prstGeom>
        </p:spPr>
      </p:pic>
      <p:pic>
        <p:nvPicPr>
          <p:cNvPr id="14" name="Picture 13"/>
          <p:cNvPicPr>
            <a:picLocks noChangeAspect="1"/>
          </p:cNvPicPr>
          <p:nvPr/>
        </p:nvPicPr>
        <p:blipFill>
          <a:blip r:embed="rId6"/>
          <a:stretch>
            <a:fillRect/>
          </a:stretch>
        </p:blipFill>
        <p:spPr>
          <a:xfrm>
            <a:off x="633809" y="4962685"/>
            <a:ext cx="1307224" cy="1307224"/>
          </a:xfrm>
          <a:prstGeom prst="rect">
            <a:avLst/>
          </a:prstGeom>
        </p:spPr>
      </p:pic>
      <p:pic>
        <p:nvPicPr>
          <p:cNvPr id="15" name="Picture 14"/>
          <p:cNvPicPr>
            <a:picLocks noChangeAspect="1"/>
          </p:cNvPicPr>
          <p:nvPr/>
        </p:nvPicPr>
        <p:blipFill>
          <a:blip r:embed="rId7"/>
          <a:stretch>
            <a:fillRect/>
          </a:stretch>
        </p:blipFill>
        <p:spPr>
          <a:xfrm>
            <a:off x="1489949" y="5035693"/>
            <a:ext cx="1188823" cy="1188823"/>
          </a:xfrm>
          <a:prstGeom prst="rect">
            <a:avLst/>
          </a:prstGeom>
        </p:spPr>
      </p:pic>
      <p:pic>
        <p:nvPicPr>
          <p:cNvPr id="16" name="Picture 15"/>
          <p:cNvPicPr>
            <a:picLocks noChangeAspect="1"/>
          </p:cNvPicPr>
          <p:nvPr/>
        </p:nvPicPr>
        <p:blipFill>
          <a:blip r:embed="rId7"/>
          <a:stretch>
            <a:fillRect/>
          </a:stretch>
        </p:blipFill>
        <p:spPr>
          <a:xfrm>
            <a:off x="2356204" y="5000586"/>
            <a:ext cx="1188823" cy="1188823"/>
          </a:xfrm>
          <a:prstGeom prst="rect">
            <a:avLst/>
          </a:prstGeom>
        </p:spPr>
      </p:pic>
      <p:pic>
        <p:nvPicPr>
          <p:cNvPr id="17" name="Picture 16"/>
          <p:cNvPicPr>
            <a:picLocks noChangeAspect="1"/>
          </p:cNvPicPr>
          <p:nvPr/>
        </p:nvPicPr>
        <p:blipFill>
          <a:blip r:embed="rId7"/>
          <a:stretch>
            <a:fillRect/>
          </a:stretch>
        </p:blipFill>
        <p:spPr>
          <a:xfrm>
            <a:off x="3163431" y="5023788"/>
            <a:ext cx="1188823" cy="1188823"/>
          </a:xfrm>
          <a:prstGeom prst="rect">
            <a:avLst/>
          </a:prstGeom>
        </p:spPr>
      </p:pic>
      <p:pic>
        <p:nvPicPr>
          <p:cNvPr id="18" name="Picture 17"/>
          <p:cNvPicPr>
            <a:picLocks noChangeAspect="1"/>
          </p:cNvPicPr>
          <p:nvPr/>
        </p:nvPicPr>
        <p:blipFill>
          <a:blip r:embed="rId7"/>
          <a:stretch>
            <a:fillRect/>
          </a:stretch>
        </p:blipFill>
        <p:spPr>
          <a:xfrm>
            <a:off x="4013675" y="5013634"/>
            <a:ext cx="1188823" cy="1188823"/>
          </a:xfrm>
          <a:prstGeom prst="rect">
            <a:avLst/>
          </a:prstGeom>
        </p:spPr>
      </p:pic>
      <p:pic>
        <p:nvPicPr>
          <p:cNvPr id="19" name="Picture 18"/>
          <p:cNvPicPr>
            <a:picLocks noChangeAspect="1"/>
          </p:cNvPicPr>
          <p:nvPr/>
        </p:nvPicPr>
        <p:blipFill>
          <a:blip r:embed="rId7"/>
          <a:stretch>
            <a:fillRect/>
          </a:stretch>
        </p:blipFill>
        <p:spPr>
          <a:xfrm>
            <a:off x="4766480" y="5017791"/>
            <a:ext cx="1188823" cy="1188823"/>
          </a:xfrm>
          <a:prstGeom prst="rect">
            <a:avLst/>
          </a:prstGeom>
        </p:spPr>
      </p:pic>
      <p:pic>
        <p:nvPicPr>
          <p:cNvPr id="20" name="Picture 19"/>
          <p:cNvPicPr>
            <a:picLocks noChangeAspect="1"/>
          </p:cNvPicPr>
          <p:nvPr/>
        </p:nvPicPr>
        <p:blipFill>
          <a:blip r:embed="rId7"/>
          <a:stretch>
            <a:fillRect/>
          </a:stretch>
        </p:blipFill>
        <p:spPr>
          <a:xfrm>
            <a:off x="5525945" y="5016019"/>
            <a:ext cx="1188823" cy="1188823"/>
          </a:xfrm>
          <a:prstGeom prst="rect">
            <a:avLst/>
          </a:prstGeom>
        </p:spPr>
      </p:pic>
      <p:pic>
        <p:nvPicPr>
          <p:cNvPr id="21" name="Picture 20"/>
          <p:cNvPicPr>
            <a:picLocks noChangeAspect="1"/>
          </p:cNvPicPr>
          <p:nvPr/>
        </p:nvPicPr>
        <p:blipFill>
          <a:blip r:embed="rId7"/>
          <a:stretch>
            <a:fillRect/>
          </a:stretch>
        </p:blipFill>
        <p:spPr>
          <a:xfrm>
            <a:off x="6278750" y="5021665"/>
            <a:ext cx="1188823" cy="1188823"/>
          </a:xfrm>
          <a:prstGeom prst="rect">
            <a:avLst/>
          </a:prstGeom>
        </p:spPr>
      </p:pic>
      <p:pic>
        <p:nvPicPr>
          <p:cNvPr id="22" name="Picture 21"/>
          <p:cNvPicPr>
            <a:picLocks noChangeAspect="1"/>
          </p:cNvPicPr>
          <p:nvPr/>
        </p:nvPicPr>
        <p:blipFill>
          <a:blip r:embed="rId7"/>
          <a:stretch>
            <a:fillRect/>
          </a:stretch>
        </p:blipFill>
        <p:spPr>
          <a:xfrm>
            <a:off x="7028636" y="5021666"/>
            <a:ext cx="1188823" cy="1188823"/>
          </a:xfrm>
          <a:prstGeom prst="rect">
            <a:avLst/>
          </a:prstGeom>
        </p:spPr>
      </p:pic>
      <p:pic>
        <p:nvPicPr>
          <p:cNvPr id="23" name="Picture 22"/>
          <p:cNvPicPr>
            <a:picLocks noChangeAspect="1"/>
          </p:cNvPicPr>
          <p:nvPr/>
        </p:nvPicPr>
        <p:blipFill>
          <a:blip r:embed="rId7"/>
          <a:stretch>
            <a:fillRect/>
          </a:stretch>
        </p:blipFill>
        <p:spPr>
          <a:xfrm>
            <a:off x="7900417" y="5035693"/>
            <a:ext cx="1225322" cy="1188823"/>
          </a:xfrm>
          <a:prstGeom prst="rect">
            <a:avLst/>
          </a:prstGeom>
        </p:spPr>
      </p:pic>
      <p:pic>
        <p:nvPicPr>
          <p:cNvPr id="24" name="Picture 23"/>
          <p:cNvPicPr>
            <a:picLocks noChangeAspect="1"/>
          </p:cNvPicPr>
          <p:nvPr/>
        </p:nvPicPr>
        <p:blipFill>
          <a:blip r:embed="rId8"/>
          <a:stretch>
            <a:fillRect/>
          </a:stretch>
        </p:blipFill>
        <p:spPr>
          <a:xfrm>
            <a:off x="5266825" y="1353915"/>
            <a:ext cx="810582" cy="1082169"/>
          </a:xfrm>
          <a:prstGeom prst="rect">
            <a:avLst/>
          </a:prstGeom>
        </p:spPr>
      </p:pic>
      <p:pic>
        <p:nvPicPr>
          <p:cNvPr id="25" name="Picture 24"/>
          <p:cNvPicPr>
            <a:picLocks noChangeAspect="1"/>
          </p:cNvPicPr>
          <p:nvPr/>
        </p:nvPicPr>
        <p:blipFill>
          <a:blip r:embed="rId9"/>
          <a:stretch>
            <a:fillRect/>
          </a:stretch>
        </p:blipFill>
        <p:spPr>
          <a:xfrm>
            <a:off x="3576602" y="1364539"/>
            <a:ext cx="1495906" cy="1120485"/>
          </a:xfrm>
          <a:prstGeom prst="rect">
            <a:avLst/>
          </a:prstGeom>
        </p:spPr>
      </p:pic>
      <p:cxnSp>
        <p:nvCxnSpPr>
          <p:cNvPr id="27" name="Straight Arrow Connector 26"/>
          <p:cNvCxnSpPr/>
          <p:nvPr/>
        </p:nvCxnSpPr>
        <p:spPr>
          <a:xfrm>
            <a:off x="2757127" y="2613216"/>
            <a:ext cx="668912" cy="64136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10"/>
          <a:stretch>
            <a:fillRect/>
          </a:stretch>
        </p:blipFill>
        <p:spPr>
          <a:xfrm rot="2461728">
            <a:off x="4100826" y="2419097"/>
            <a:ext cx="464172" cy="547060"/>
          </a:xfrm>
          <a:prstGeom prst="rect">
            <a:avLst/>
          </a:prstGeom>
        </p:spPr>
      </p:pic>
      <p:cxnSp>
        <p:nvCxnSpPr>
          <p:cNvPr id="33" name="Straight Arrow Connector 32"/>
          <p:cNvCxnSpPr/>
          <p:nvPr/>
        </p:nvCxnSpPr>
        <p:spPr>
          <a:xfrm>
            <a:off x="4946750" y="3904488"/>
            <a:ext cx="2240434" cy="100584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1881614" y="3904488"/>
            <a:ext cx="1894446" cy="10960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3978275" y="4230268"/>
            <a:ext cx="145669" cy="77031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4744534" y="4167931"/>
            <a:ext cx="686541" cy="83265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nvPicPr>
        <p:blipFill>
          <a:blip r:embed="rId11"/>
          <a:stretch>
            <a:fillRect/>
          </a:stretch>
        </p:blipFill>
        <p:spPr>
          <a:xfrm>
            <a:off x="5256612" y="3443058"/>
            <a:ext cx="928295" cy="452827"/>
          </a:xfrm>
          <a:prstGeom prst="rect">
            <a:avLst/>
          </a:prstGeom>
        </p:spPr>
      </p:pic>
      <p:sp>
        <p:nvSpPr>
          <p:cNvPr id="41" name="Rectangle 40"/>
          <p:cNvSpPr/>
          <p:nvPr/>
        </p:nvSpPr>
        <p:spPr>
          <a:xfrm>
            <a:off x="6456191" y="1638146"/>
            <a:ext cx="2729849" cy="2031325"/>
          </a:xfrm>
          <a:prstGeom prst="rect">
            <a:avLst/>
          </a:prstGeom>
        </p:spPr>
        <p:txBody>
          <a:bodyPr wrap="square">
            <a:spAutoFit/>
          </a:bodyPr>
          <a:lstStyle/>
          <a:p>
            <a:r>
              <a:rPr lang="en-CA" dirty="0" smtClean="0"/>
              <a:t>- Investment Thesis</a:t>
            </a:r>
          </a:p>
          <a:p>
            <a:r>
              <a:rPr lang="en-CA" dirty="0" smtClean="0"/>
              <a:t>- LP’s</a:t>
            </a:r>
          </a:p>
          <a:p>
            <a:r>
              <a:rPr lang="en-CA" dirty="0"/>
              <a:t>- Term Sheet</a:t>
            </a:r>
          </a:p>
          <a:p>
            <a:r>
              <a:rPr lang="en-CA" dirty="0" smtClean="0"/>
              <a:t>- Valuation</a:t>
            </a:r>
            <a:endParaRPr lang="en-CA" dirty="0"/>
          </a:p>
          <a:p>
            <a:r>
              <a:rPr lang="en-CA" dirty="0" smtClean="0"/>
              <a:t>- Due </a:t>
            </a:r>
            <a:r>
              <a:rPr lang="en-CA" dirty="0"/>
              <a:t>Diligence</a:t>
            </a:r>
          </a:p>
          <a:p>
            <a:r>
              <a:rPr lang="en-CA" dirty="0" smtClean="0"/>
              <a:t>- Economics </a:t>
            </a:r>
            <a:r>
              <a:rPr lang="en-CA" dirty="0"/>
              <a:t>of the Deal</a:t>
            </a:r>
          </a:p>
          <a:p>
            <a:r>
              <a:rPr lang="en-CA" dirty="0" smtClean="0"/>
              <a:t>- Exit</a:t>
            </a:r>
            <a:endParaRPr lang="en-CA" dirty="0"/>
          </a:p>
        </p:txBody>
      </p:sp>
      <p:cxnSp>
        <p:nvCxnSpPr>
          <p:cNvPr id="43" name="Straight Arrow Connector 42"/>
          <p:cNvCxnSpPr/>
          <p:nvPr/>
        </p:nvCxnSpPr>
        <p:spPr>
          <a:xfrm flipH="1">
            <a:off x="4920259" y="2289997"/>
            <a:ext cx="344543" cy="76132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45" name="Picture 44"/>
          <p:cNvPicPr>
            <a:picLocks noChangeAspect="1"/>
          </p:cNvPicPr>
          <p:nvPr/>
        </p:nvPicPr>
        <p:blipFill>
          <a:blip r:embed="rId12"/>
          <a:stretch>
            <a:fillRect/>
          </a:stretch>
        </p:blipFill>
        <p:spPr>
          <a:xfrm>
            <a:off x="2515556" y="4589661"/>
            <a:ext cx="542160" cy="446032"/>
          </a:xfrm>
          <a:prstGeom prst="rect">
            <a:avLst/>
          </a:prstGeom>
        </p:spPr>
      </p:pic>
      <p:pic>
        <p:nvPicPr>
          <p:cNvPr id="46" name="Picture 45"/>
          <p:cNvPicPr>
            <a:picLocks noChangeAspect="1"/>
          </p:cNvPicPr>
          <p:nvPr/>
        </p:nvPicPr>
        <p:blipFill>
          <a:blip r:embed="rId13"/>
          <a:stretch>
            <a:fillRect/>
          </a:stretch>
        </p:blipFill>
        <p:spPr>
          <a:xfrm>
            <a:off x="4243776" y="4549486"/>
            <a:ext cx="542591" cy="445047"/>
          </a:xfrm>
          <a:prstGeom prst="rect">
            <a:avLst/>
          </a:prstGeom>
        </p:spPr>
      </p:pic>
      <p:pic>
        <p:nvPicPr>
          <p:cNvPr id="47" name="Picture 46"/>
          <p:cNvPicPr>
            <a:picLocks noChangeAspect="1"/>
          </p:cNvPicPr>
          <p:nvPr/>
        </p:nvPicPr>
        <p:blipFill>
          <a:blip r:embed="rId13"/>
          <a:stretch>
            <a:fillRect/>
          </a:stretch>
        </p:blipFill>
        <p:spPr>
          <a:xfrm>
            <a:off x="5720759" y="4555581"/>
            <a:ext cx="542591" cy="445047"/>
          </a:xfrm>
          <a:prstGeom prst="rect">
            <a:avLst/>
          </a:prstGeom>
        </p:spPr>
      </p:pic>
      <p:pic>
        <p:nvPicPr>
          <p:cNvPr id="48" name="Picture 47"/>
          <p:cNvPicPr>
            <a:picLocks noChangeAspect="1"/>
          </p:cNvPicPr>
          <p:nvPr/>
        </p:nvPicPr>
        <p:blipFill>
          <a:blip r:embed="rId13"/>
          <a:stretch>
            <a:fillRect/>
          </a:stretch>
        </p:blipFill>
        <p:spPr>
          <a:xfrm>
            <a:off x="7461419" y="4549486"/>
            <a:ext cx="542591" cy="445047"/>
          </a:xfrm>
          <a:prstGeom prst="rect">
            <a:avLst/>
          </a:prstGeom>
        </p:spPr>
      </p:pic>
      <p:cxnSp>
        <p:nvCxnSpPr>
          <p:cNvPr id="5" name="Straight Connector 4"/>
          <p:cNvCxnSpPr/>
          <p:nvPr/>
        </p:nvCxnSpPr>
        <p:spPr>
          <a:xfrm>
            <a:off x="957943" y="5584371"/>
            <a:ext cx="6229241" cy="32658"/>
          </a:xfrm>
          <a:prstGeom prst="line">
            <a:avLst/>
          </a:prstGeom>
          <a:ln w="412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201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Venture Capital</a:t>
            </a:r>
            <a:endParaRPr lang="en-US" dirty="0"/>
          </a:p>
        </p:txBody>
      </p:sp>
      <p:sp>
        <p:nvSpPr>
          <p:cNvPr id="4" name="Slide Number Placeholder 3"/>
          <p:cNvSpPr>
            <a:spLocks noGrp="1"/>
          </p:cNvSpPr>
          <p:nvPr>
            <p:ph type="sldNum" sz="quarter" idx="12"/>
          </p:nvPr>
        </p:nvSpPr>
        <p:spPr/>
        <p:txBody>
          <a:bodyPr/>
          <a:lstStyle/>
          <a:p>
            <a:pPr>
              <a:defRPr/>
            </a:pPr>
            <a:endParaRPr lang="en-US" dirty="0"/>
          </a:p>
        </p:txBody>
      </p:sp>
      <p:graphicFrame>
        <p:nvGraphicFramePr>
          <p:cNvPr id="6" name="Content Placeholder 5"/>
          <p:cNvGraphicFramePr>
            <a:graphicFrameLocks noGrp="1"/>
          </p:cNvGraphicFramePr>
          <p:nvPr>
            <p:ph idx="1"/>
            <p:extLst/>
          </p:nvPr>
        </p:nvGraphicFramePr>
        <p:xfrm>
          <a:off x="159024" y="1955248"/>
          <a:ext cx="8835888" cy="2560320"/>
        </p:xfrm>
        <a:graphic>
          <a:graphicData uri="http://schemas.openxmlformats.org/drawingml/2006/table">
            <a:tbl>
              <a:tblPr firstRow="1" bandRow="1">
                <a:tableStyleId>{93296810-A885-4BE3-A3E7-6D5BEEA58F35}</a:tableStyleId>
              </a:tblPr>
              <a:tblGrid>
                <a:gridCol w="4417944">
                  <a:extLst>
                    <a:ext uri="{9D8B030D-6E8A-4147-A177-3AD203B41FA5}">
                      <a16:colId xmlns:a16="http://schemas.microsoft.com/office/drawing/2014/main" val="3023733359"/>
                    </a:ext>
                  </a:extLst>
                </a:gridCol>
                <a:gridCol w="4417944">
                  <a:extLst>
                    <a:ext uri="{9D8B030D-6E8A-4147-A177-3AD203B41FA5}">
                      <a16:colId xmlns:a16="http://schemas.microsoft.com/office/drawing/2014/main" val="170164013"/>
                    </a:ext>
                  </a:extLst>
                </a:gridCol>
              </a:tblGrid>
              <a:tr h="370840">
                <a:tc>
                  <a:txBody>
                    <a:bodyPr/>
                    <a:lstStyle/>
                    <a:p>
                      <a:pPr algn="ctr"/>
                      <a:r>
                        <a:rPr lang="en-CA" dirty="0" smtClean="0"/>
                        <a:t>VC</a:t>
                      </a:r>
                      <a:r>
                        <a:rPr lang="en-CA" baseline="0" dirty="0" smtClean="0"/>
                        <a:t> Considerations</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800" dirty="0" smtClean="0"/>
                        <a:t>Entrepreneur Considerations</a:t>
                      </a:r>
                    </a:p>
                    <a:p>
                      <a:pPr algn="l"/>
                      <a:endParaRPr lang="en-US" dirty="0"/>
                    </a:p>
                  </a:txBody>
                  <a:tcPr/>
                </a:tc>
                <a:extLst>
                  <a:ext uri="{0D108BD9-81ED-4DB2-BD59-A6C34878D82A}">
                    <a16:rowId xmlns:a16="http://schemas.microsoft.com/office/drawing/2014/main" val="3991779682"/>
                  </a:ext>
                </a:extLst>
              </a:tr>
              <a:tr h="370840">
                <a:tc>
                  <a:txBody>
                    <a:bodyPr/>
                    <a:lstStyle/>
                    <a:p>
                      <a:pPr lvl="1" algn="l"/>
                      <a:r>
                        <a:rPr lang="en-CA" sz="2000" dirty="0" smtClean="0"/>
                        <a:t>The Team</a:t>
                      </a:r>
                    </a:p>
                    <a:p>
                      <a:pPr lvl="1" algn="l"/>
                      <a:r>
                        <a:rPr lang="en-CA" sz="2000" dirty="0" smtClean="0"/>
                        <a:t>Valuation</a:t>
                      </a:r>
                    </a:p>
                    <a:p>
                      <a:pPr lvl="1" algn="l"/>
                      <a:r>
                        <a:rPr lang="en-CA" sz="2000" dirty="0" smtClean="0"/>
                        <a:t>Term Sheet</a:t>
                      </a:r>
                    </a:p>
                    <a:p>
                      <a:pPr lvl="1" algn="l"/>
                      <a:r>
                        <a:rPr lang="en-CA" sz="2000" dirty="0" smtClean="0"/>
                        <a:t>Due Diligence</a:t>
                      </a:r>
                    </a:p>
                    <a:p>
                      <a:pPr lvl="1" algn="l"/>
                      <a:r>
                        <a:rPr lang="en-CA" sz="2000" dirty="0" smtClean="0"/>
                        <a:t>Economics of the</a:t>
                      </a:r>
                      <a:r>
                        <a:rPr lang="en-CA" sz="2000" baseline="0" dirty="0" smtClean="0"/>
                        <a:t> Deal</a:t>
                      </a:r>
                    </a:p>
                    <a:p>
                      <a:pPr lvl="1" algn="l"/>
                      <a:r>
                        <a:rPr lang="en-CA" sz="2000" dirty="0" smtClean="0"/>
                        <a:t>Exit</a:t>
                      </a:r>
                      <a:endParaRPr lang="en-US" dirty="0"/>
                    </a:p>
                  </a:txBody>
                  <a:tcPr/>
                </a:tc>
                <a:tc>
                  <a:txBody>
                    <a:bodyPr/>
                    <a:lstStyle/>
                    <a:p>
                      <a:pPr lvl="2" algn="l"/>
                      <a:r>
                        <a:rPr lang="en-CA" sz="2000" dirty="0" smtClean="0"/>
                        <a:t>Ownership %</a:t>
                      </a:r>
                    </a:p>
                    <a:p>
                      <a:pPr lvl="2" algn="l"/>
                      <a:r>
                        <a:rPr lang="en-CA" sz="2000" dirty="0" smtClean="0"/>
                        <a:t>Long term ownership (exit)</a:t>
                      </a:r>
                    </a:p>
                    <a:p>
                      <a:pPr lvl="2" algn="l"/>
                      <a:r>
                        <a:rPr lang="en-CA" sz="2000" dirty="0" smtClean="0"/>
                        <a:t>Control</a:t>
                      </a:r>
                    </a:p>
                    <a:p>
                      <a:pPr lvl="2" algn="l"/>
                      <a:r>
                        <a:rPr lang="en-CA" sz="2000" dirty="0" smtClean="0"/>
                        <a:t>Value added (smart money?) </a:t>
                      </a:r>
                    </a:p>
                    <a:p>
                      <a:pPr algn="l"/>
                      <a:endParaRPr lang="en-US" dirty="0"/>
                    </a:p>
                  </a:txBody>
                  <a:tcPr/>
                </a:tc>
                <a:extLst>
                  <a:ext uri="{0D108BD9-81ED-4DB2-BD59-A6C34878D82A}">
                    <a16:rowId xmlns:a16="http://schemas.microsoft.com/office/drawing/2014/main" val="2110407893"/>
                  </a:ext>
                </a:extLst>
              </a:tr>
            </a:tbl>
          </a:graphicData>
        </a:graphic>
      </p:graphicFrame>
      <p:sp>
        <p:nvSpPr>
          <p:cNvPr id="7" name="Content Placeholder 2"/>
          <p:cNvSpPr txBox="1">
            <a:spLocks/>
          </p:cNvSpPr>
          <p:nvPr/>
        </p:nvSpPr>
        <p:spPr>
          <a:xfrm>
            <a:off x="457731" y="1816100"/>
            <a:ext cx="8226689" cy="4583111"/>
          </a:xfrm>
          <a:prstGeom prst="rect">
            <a:avLst/>
          </a:prstGeom>
        </p:spPr>
        <p:txBody>
          <a:bodyPr vert="horz" lIns="0" tIns="0" rIns="0" bIns="0" rtlCol="0">
            <a:norm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lang="en-US" sz="1800" i="0" kern="1200" dirty="0" smtClean="0">
                <a:solidFill>
                  <a:schemeClr val="tx2"/>
                </a:solidFill>
                <a:latin typeface="+mj-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CA" sz="2000" dirty="0" smtClean="0"/>
          </a:p>
        </p:txBody>
      </p:sp>
    </p:spTree>
    <p:extLst>
      <p:ext uri="{BB962C8B-B14F-4D97-AF65-F5344CB8AC3E}">
        <p14:creationId xmlns:p14="http://schemas.microsoft.com/office/powerpoint/2010/main" val="81717791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Some Perspective</a:t>
            </a:r>
            <a:endParaRPr lang="en-US" dirty="0"/>
          </a:p>
        </p:txBody>
      </p:sp>
      <p:sp>
        <p:nvSpPr>
          <p:cNvPr id="3" name="Slide Number Placeholder 2"/>
          <p:cNvSpPr>
            <a:spLocks noGrp="1"/>
          </p:cNvSpPr>
          <p:nvPr>
            <p:ph type="sldNum" sz="quarter" idx="4294967295"/>
          </p:nvPr>
        </p:nvSpPr>
        <p:spPr>
          <a:xfrm>
            <a:off x="8640763" y="6170613"/>
            <a:ext cx="503237" cy="503237"/>
          </a:xfrm>
        </p:spPr>
        <p:txBody>
          <a:bodyPr/>
          <a:lstStyle/>
          <a:p>
            <a:pPr>
              <a:defRPr/>
            </a:pPr>
            <a:fld id="{14EF95FA-1D0F-4632-B811-3DBBD9B2ED98}" type="slidenum">
              <a:rPr lang="en-US" smtClean="0"/>
              <a:pPr>
                <a:defRPr/>
              </a:pPr>
              <a:t>173</a:t>
            </a:fld>
            <a:endParaRPr lang="en-US"/>
          </a:p>
        </p:txBody>
      </p:sp>
      <p:pic>
        <p:nvPicPr>
          <p:cNvPr id="4" name="Picture 3"/>
          <p:cNvPicPr>
            <a:picLocks noChangeAspect="1"/>
          </p:cNvPicPr>
          <p:nvPr/>
        </p:nvPicPr>
        <p:blipFill>
          <a:blip r:embed="rId2"/>
          <a:stretch>
            <a:fillRect/>
          </a:stretch>
        </p:blipFill>
        <p:spPr>
          <a:xfrm>
            <a:off x="-33092" y="1364351"/>
            <a:ext cx="8854277" cy="4619005"/>
          </a:xfrm>
          <a:prstGeom prst="rect">
            <a:avLst/>
          </a:prstGeom>
        </p:spPr>
      </p:pic>
    </p:spTree>
    <p:extLst>
      <p:ext uri="{BB962C8B-B14F-4D97-AF65-F5344CB8AC3E}">
        <p14:creationId xmlns:p14="http://schemas.microsoft.com/office/powerpoint/2010/main" val="2836318186"/>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Angel Investing Explained</a:t>
            </a:r>
            <a:endParaRPr lang="en-US" dirty="0"/>
          </a:p>
        </p:txBody>
      </p:sp>
      <p:pic>
        <p:nvPicPr>
          <p:cNvPr id="4" name="Picture 3"/>
          <p:cNvPicPr>
            <a:picLocks noChangeAspect="1"/>
          </p:cNvPicPr>
          <p:nvPr/>
        </p:nvPicPr>
        <p:blipFill>
          <a:blip r:embed="rId2"/>
          <a:stretch>
            <a:fillRect/>
          </a:stretch>
        </p:blipFill>
        <p:spPr>
          <a:xfrm>
            <a:off x="3776060" y="3118302"/>
            <a:ext cx="1286175" cy="1002609"/>
          </a:xfrm>
          <a:prstGeom prst="rect">
            <a:avLst/>
          </a:prstGeom>
        </p:spPr>
      </p:pic>
      <p:pic>
        <p:nvPicPr>
          <p:cNvPr id="6" name="Picture 5"/>
          <p:cNvPicPr>
            <a:picLocks noChangeAspect="1"/>
          </p:cNvPicPr>
          <p:nvPr/>
        </p:nvPicPr>
        <p:blipFill>
          <a:blip r:embed="rId3"/>
          <a:stretch>
            <a:fillRect/>
          </a:stretch>
        </p:blipFill>
        <p:spPr>
          <a:xfrm>
            <a:off x="3184902" y="2476945"/>
            <a:ext cx="811440" cy="454407"/>
          </a:xfrm>
          <a:prstGeom prst="rect">
            <a:avLst/>
          </a:prstGeom>
        </p:spPr>
      </p:pic>
      <p:pic>
        <p:nvPicPr>
          <p:cNvPr id="7" name="Picture 6"/>
          <p:cNvPicPr>
            <a:picLocks noChangeAspect="1"/>
          </p:cNvPicPr>
          <p:nvPr/>
        </p:nvPicPr>
        <p:blipFill>
          <a:blip r:embed="rId4"/>
          <a:stretch>
            <a:fillRect/>
          </a:stretch>
        </p:blipFill>
        <p:spPr>
          <a:xfrm>
            <a:off x="4413167" y="2493627"/>
            <a:ext cx="737680" cy="414564"/>
          </a:xfrm>
          <a:prstGeom prst="rect">
            <a:avLst/>
          </a:prstGeom>
        </p:spPr>
      </p:pic>
      <p:pic>
        <p:nvPicPr>
          <p:cNvPr id="9" name="Picture 8"/>
          <p:cNvPicPr>
            <a:picLocks noChangeAspect="1"/>
          </p:cNvPicPr>
          <p:nvPr/>
        </p:nvPicPr>
        <p:blipFill>
          <a:blip r:embed="rId4"/>
          <a:stretch>
            <a:fillRect/>
          </a:stretch>
        </p:blipFill>
        <p:spPr>
          <a:xfrm>
            <a:off x="6077407" y="4195072"/>
            <a:ext cx="737680" cy="414564"/>
          </a:xfrm>
          <a:prstGeom prst="rect">
            <a:avLst/>
          </a:prstGeom>
        </p:spPr>
      </p:pic>
      <p:pic>
        <p:nvPicPr>
          <p:cNvPr id="10" name="Picture 9"/>
          <p:cNvPicPr>
            <a:picLocks noChangeAspect="1"/>
          </p:cNvPicPr>
          <p:nvPr/>
        </p:nvPicPr>
        <p:blipFill>
          <a:blip r:embed="rId4"/>
          <a:stretch>
            <a:fillRect/>
          </a:stretch>
        </p:blipFill>
        <p:spPr>
          <a:xfrm>
            <a:off x="4693395" y="4195072"/>
            <a:ext cx="737680" cy="414564"/>
          </a:xfrm>
          <a:prstGeom prst="rect">
            <a:avLst/>
          </a:prstGeom>
        </p:spPr>
      </p:pic>
      <p:pic>
        <p:nvPicPr>
          <p:cNvPr id="11" name="Picture 10"/>
          <p:cNvPicPr>
            <a:picLocks noChangeAspect="1"/>
          </p:cNvPicPr>
          <p:nvPr/>
        </p:nvPicPr>
        <p:blipFill>
          <a:blip r:embed="rId4"/>
          <a:stretch>
            <a:fillRect/>
          </a:stretch>
        </p:blipFill>
        <p:spPr>
          <a:xfrm>
            <a:off x="3240596" y="4195072"/>
            <a:ext cx="737680" cy="414564"/>
          </a:xfrm>
          <a:prstGeom prst="rect">
            <a:avLst/>
          </a:prstGeom>
        </p:spPr>
      </p:pic>
      <p:pic>
        <p:nvPicPr>
          <p:cNvPr id="12" name="Picture 11"/>
          <p:cNvPicPr>
            <a:picLocks noChangeAspect="1"/>
          </p:cNvPicPr>
          <p:nvPr/>
        </p:nvPicPr>
        <p:blipFill>
          <a:blip r:embed="rId4"/>
          <a:stretch>
            <a:fillRect/>
          </a:stretch>
        </p:blipFill>
        <p:spPr>
          <a:xfrm>
            <a:off x="1881614" y="4195072"/>
            <a:ext cx="737680" cy="414564"/>
          </a:xfrm>
          <a:prstGeom prst="rect">
            <a:avLst/>
          </a:prstGeom>
        </p:spPr>
      </p:pic>
      <p:pic>
        <p:nvPicPr>
          <p:cNvPr id="13" name="Picture 12"/>
          <p:cNvPicPr>
            <a:picLocks noChangeAspect="1"/>
          </p:cNvPicPr>
          <p:nvPr/>
        </p:nvPicPr>
        <p:blipFill>
          <a:blip r:embed="rId5"/>
          <a:stretch>
            <a:fillRect/>
          </a:stretch>
        </p:blipFill>
        <p:spPr>
          <a:xfrm>
            <a:off x="1987574" y="1359643"/>
            <a:ext cx="690129" cy="1125381"/>
          </a:xfrm>
          <a:prstGeom prst="rect">
            <a:avLst/>
          </a:prstGeom>
        </p:spPr>
      </p:pic>
      <p:pic>
        <p:nvPicPr>
          <p:cNvPr id="14" name="Picture 13"/>
          <p:cNvPicPr>
            <a:picLocks noChangeAspect="1"/>
          </p:cNvPicPr>
          <p:nvPr/>
        </p:nvPicPr>
        <p:blipFill>
          <a:blip r:embed="rId6"/>
          <a:stretch>
            <a:fillRect/>
          </a:stretch>
        </p:blipFill>
        <p:spPr>
          <a:xfrm>
            <a:off x="633809" y="4962685"/>
            <a:ext cx="1307224" cy="1307224"/>
          </a:xfrm>
          <a:prstGeom prst="rect">
            <a:avLst/>
          </a:prstGeom>
        </p:spPr>
      </p:pic>
      <p:pic>
        <p:nvPicPr>
          <p:cNvPr id="15" name="Picture 14"/>
          <p:cNvPicPr>
            <a:picLocks noChangeAspect="1"/>
          </p:cNvPicPr>
          <p:nvPr/>
        </p:nvPicPr>
        <p:blipFill>
          <a:blip r:embed="rId7"/>
          <a:stretch>
            <a:fillRect/>
          </a:stretch>
        </p:blipFill>
        <p:spPr>
          <a:xfrm>
            <a:off x="1489949" y="5035693"/>
            <a:ext cx="1188823" cy="1188823"/>
          </a:xfrm>
          <a:prstGeom prst="rect">
            <a:avLst/>
          </a:prstGeom>
        </p:spPr>
      </p:pic>
      <p:pic>
        <p:nvPicPr>
          <p:cNvPr id="16" name="Picture 15"/>
          <p:cNvPicPr>
            <a:picLocks noChangeAspect="1"/>
          </p:cNvPicPr>
          <p:nvPr/>
        </p:nvPicPr>
        <p:blipFill>
          <a:blip r:embed="rId7"/>
          <a:stretch>
            <a:fillRect/>
          </a:stretch>
        </p:blipFill>
        <p:spPr>
          <a:xfrm>
            <a:off x="2356204" y="5000586"/>
            <a:ext cx="1188823" cy="1188823"/>
          </a:xfrm>
          <a:prstGeom prst="rect">
            <a:avLst/>
          </a:prstGeom>
        </p:spPr>
      </p:pic>
      <p:pic>
        <p:nvPicPr>
          <p:cNvPr id="17" name="Picture 16"/>
          <p:cNvPicPr>
            <a:picLocks noChangeAspect="1"/>
          </p:cNvPicPr>
          <p:nvPr/>
        </p:nvPicPr>
        <p:blipFill>
          <a:blip r:embed="rId7"/>
          <a:stretch>
            <a:fillRect/>
          </a:stretch>
        </p:blipFill>
        <p:spPr>
          <a:xfrm>
            <a:off x="3163431" y="5023788"/>
            <a:ext cx="1188823" cy="1188823"/>
          </a:xfrm>
          <a:prstGeom prst="rect">
            <a:avLst/>
          </a:prstGeom>
        </p:spPr>
      </p:pic>
      <p:pic>
        <p:nvPicPr>
          <p:cNvPr id="18" name="Picture 17"/>
          <p:cNvPicPr>
            <a:picLocks noChangeAspect="1"/>
          </p:cNvPicPr>
          <p:nvPr/>
        </p:nvPicPr>
        <p:blipFill>
          <a:blip r:embed="rId7"/>
          <a:stretch>
            <a:fillRect/>
          </a:stretch>
        </p:blipFill>
        <p:spPr>
          <a:xfrm>
            <a:off x="4013675" y="5013634"/>
            <a:ext cx="1188823" cy="1188823"/>
          </a:xfrm>
          <a:prstGeom prst="rect">
            <a:avLst/>
          </a:prstGeom>
        </p:spPr>
      </p:pic>
      <p:pic>
        <p:nvPicPr>
          <p:cNvPr id="19" name="Picture 18"/>
          <p:cNvPicPr>
            <a:picLocks noChangeAspect="1"/>
          </p:cNvPicPr>
          <p:nvPr/>
        </p:nvPicPr>
        <p:blipFill>
          <a:blip r:embed="rId7"/>
          <a:stretch>
            <a:fillRect/>
          </a:stretch>
        </p:blipFill>
        <p:spPr>
          <a:xfrm>
            <a:off x="4766480" y="5017791"/>
            <a:ext cx="1188823" cy="1188823"/>
          </a:xfrm>
          <a:prstGeom prst="rect">
            <a:avLst/>
          </a:prstGeom>
        </p:spPr>
      </p:pic>
      <p:pic>
        <p:nvPicPr>
          <p:cNvPr id="20" name="Picture 19"/>
          <p:cNvPicPr>
            <a:picLocks noChangeAspect="1"/>
          </p:cNvPicPr>
          <p:nvPr/>
        </p:nvPicPr>
        <p:blipFill>
          <a:blip r:embed="rId7"/>
          <a:stretch>
            <a:fillRect/>
          </a:stretch>
        </p:blipFill>
        <p:spPr>
          <a:xfrm>
            <a:off x="5525945" y="5016019"/>
            <a:ext cx="1188823" cy="1188823"/>
          </a:xfrm>
          <a:prstGeom prst="rect">
            <a:avLst/>
          </a:prstGeom>
        </p:spPr>
      </p:pic>
      <p:pic>
        <p:nvPicPr>
          <p:cNvPr id="21" name="Picture 20"/>
          <p:cNvPicPr>
            <a:picLocks noChangeAspect="1"/>
          </p:cNvPicPr>
          <p:nvPr/>
        </p:nvPicPr>
        <p:blipFill>
          <a:blip r:embed="rId7"/>
          <a:stretch>
            <a:fillRect/>
          </a:stretch>
        </p:blipFill>
        <p:spPr>
          <a:xfrm>
            <a:off x="6278750" y="5021665"/>
            <a:ext cx="1188823" cy="1188823"/>
          </a:xfrm>
          <a:prstGeom prst="rect">
            <a:avLst/>
          </a:prstGeom>
        </p:spPr>
      </p:pic>
      <p:pic>
        <p:nvPicPr>
          <p:cNvPr id="22" name="Picture 21"/>
          <p:cNvPicPr>
            <a:picLocks noChangeAspect="1"/>
          </p:cNvPicPr>
          <p:nvPr/>
        </p:nvPicPr>
        <p:blipFill>
          <a:blip r:embed="rId7"/>
          <a:stretch>
            <a:fillRect/>
          </a:stretch>
        </p:blipFill>
        <p:spPr>
          <a:xfrm>
            <a:off x="7028636" y="5021666"/>
            <a:ext cx="1188823" cy="1188823"/>
          </a:xfrm>
          <a:prstGeom prst="rect">
            <a:avLst/>
          </a:prstGeom>
        </p:spPr>
      </p:pic>
      <p:pic>
        <p:nvPicPr>
          <p:cNvPr id="23" name="Picture 22"/>
          <p:cNvPicPr>
            <a:picLocks noChangeAspect="1"/>
          </p:cNvPicPr>
          <p:nvPr/>
        </p:nvPicPr>
        <p:blipFill>
          <a:blip r:embed="rId7"/>
          <a:stretch>
            <a:fillRect/>
          </a:stretch>
        </p:blipFill>
        <p:spPr>
          <a:xfrm>
            <a:off x="7900417" y="5035693"/>
            <a:ext cx="1225322" cy="1188823"/>
          </a:xfrm>
          <a:prstGeom prst="rect">
            <a:avLst/>
          </a:prstGeom>
        </p:spPr>
      </p:pic>
      <p:pic>
        <p:nvPicPr>
          <p:cNvPr id="24" name="Picture 23"/>
          <p:cNvPicPr>
            <a:picLocks noChangeAspect="1"/>
          </p:cNvPicPr>
          <p:nvPr/>
        </p:nvPicPr>
        <p:blipFill>
          <a:blip r:embed="rId8"/>
          <a:stretch>
            <a:fillRect/>
          </a:stretch>
        </p:blipFill>
        <p:spPr>
          <a:xfrm>
            <a:off x="5266825" y="1353915"/>
            <a:ext cx="810582" cy="1082169"/>
          </a:xfrm>
          <a:prstGeom prst="rect">
            <a:avLst/>
          </a:prstGeom>
        </p:spPr>
      </p:pic>
      <p:pic>
        <p:nvPicPr>
          <p:cNvPr id="25" name="Picture 24"/>
          <p:cNvPicPr>
            <a:picLocks noChangeAspect="1"/>
          </p:cNvPicPr>
          <p:nvPr/>
        </p:nvPicPr>
        <p:blipFill>
          <a:blip r:embed="rId9"/>
          <a:stretch>
            <a:fillRect/>
          </a:stretch>
        </p:blipFill>
        <p:spPr>
          <a:xfrm>
            <a:off x="3576602" y="1364539"/>
            <a:ext cx="1495906" cy="1120485"/>
          </a:xfrm>
          <a:prstGeom prst="rect">
            <a:avLst/>
          </a:prstGeom>
        </p:spPr>
      </p:pic>
      <p:cxnSp>
        <p:nvCxnSpPr>
          <p:cNvPr id="27" name="Straight Arrow Connector 26"/>
          <p:cNvCxnSpPr/>
          <p:nvPr/>
        </p:nvCxnSpPr>
        <p:spPr>
          <a:xfrm>
            <a:off x="2757127" y="2613216"/>
            <a:ext cx="668912" cy="64136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10"/>
          <a:stretch>
            <a:fillRect/>
          </a:stretch>
        </p:blipFill>
        <p:spPr>
          <a:xfrm rot="2461728">
            <a:off x="4100826" y="2419097"/>
            <a:ext cx="464172" cy="547060"/>
          </a:xfrm>
          <a:prstGeom prst="rect">
            <a:avLst/>
          </a:prstGeom>
        </p:spPr>
      </p:pic>
      <p:cxnSp>
        <p:nvCxnSpPr>
          <p:cNvPr id="33" name="Straight Arrow Connector 32"/>
          <p:cNvCxnSpPr/>
          <p:nvPr/>
        </p:nvCxnSpPr>
        <p:spPr>
          <a:xfrm>
            <a:off x="4946750" y="3904488"/>
            <a:ext cx="2240434" cy="100584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1881614" y="3904488"/>
            <a:ext cx="1894446" cy="10960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3978275" y="4230268"/>
            <a:ext cx="145669" cy="77031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4744534" y="4167931"/>
            <a:ext cx="686541" cy="83265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nvPicPr>
        <p:blipFill>
          <a:blip r:embed="rId11"/>
          <a:stretch>
            <a:fillRect/>
          </a:stretch>
        </p:blipFill>
        <p:spPr>
          <a:xfrm>
            <a:off x="5256612" y="3443058"/>
            <a:ext cx="928295" cy="452827"/>
          </a:xfrm>
          <a:prstGeom prst="rect">
            <a:avLst/>
          </a:prstGeom>
        </p:spPr>
      </p:pic>
      <p:sp>
        <p:nvSpPr>
          <p:cNvPr id="41" name="Rectangle 40"/>
          <p:cNvSpPr/>
          <p:nvPr/>
        </p:nvSpPr>
        <p:spPr>
          <a:xfrm>
            <a:off x="6456191" y="1638146"/>
            <a:ext cx="2729849" cy="2031325"/>
          </a:xfrm>
          <a:prstGeom prst="rect">
            <a:avLst/>
          </a:prstGeom>
        </p:spPr>
        <p:txBody>
          <a:bodyPr wrap="square">
            <a:spAutoFit/>
          </a:bodyPr>
          <a:lstStyle/>
          <a:p>
            <a:r>
              <a:rPr lang="en-CA" dirty="0" smtClean="0"/>
              <a:t>- Investment Thesis</a:t>
            </a:r>
          </a:p>
          <a:p>
            <a:r>
              <a:rPr lang="en-CA" dirty="0" smtClean="0"/>
              <a:t>- LP’s</a:t>
            </a:r>
          </a:p>
          <a:p>
            <a:r>
              <a:rPr lang="en-CA" dirty="0"/>
              <a:t>- Term Sheet</a:t>
            </a:r>
          </a:p>
          <a:p>
            <a:r>
              <a:rPr lang="en-CA" dirty="0" smtClean="0"/>
              <a:t>- Valuation</a:t>
            </a:r>
            <a:endParaRPr lang="en-CA" dirty="0"/>
          </a:p>
          <a:p>
            <a:r>
              <a:rPr lang="en-CA" dirty="0" smtClean="0"/>
              <a:t>- Due </a:t>
            </a:r>
            <a:r>
              <a:rPr lang="en-CA" dirty="0"/>
              <a:t>Diligence</a:t>
            </a:r>
          </a:p>
          <a:p>
            <a:r>
              <a:rPr lang="en-CA" dirty="0" smtClean="0"/>
              <a:t>- Economics </a:t>
            </a:r>
            <a:r>
              <a:rPr lang="en-CA" dirty="0"/>
              <a:t>of the Deal</a:t>
            </a:r>
          </a:p>
          <a:p>
            <a:r>
              <a:rPr lang="en-CA" dirty="0" smtClean="0"/>
              <a:t>- Exit</a:t>
            </a:r>
            <a:endParaRPr lang="en-CA" dirty="0"/>
          </a:p>
        </p:txBody>
      </p:sp>
      <p:cxnSp>
        <p:nvCxnSpPr>
          <p:cNvPr id="43" name="Straight Arrow Connector 42"/>
          <p:cNvCxnSpPr/>
          <p:nvPr/>
        </p:nvCxnSpPr>
        <p:spPr>
          <a:xfrm flipH="1">
            <a:off x="4920259" y="2289997"/>
            <a:ext cx="344543" cy="76132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45" name="Picture 44"/>
          <p:cNvPicPr>
            <a:picLocks noChangeAspect="1"/>
          </p:cNvPicPr>
          <p:nvPr/>
        </p:nvPicPr>
        <p:blipFill>
          <a:blip r:embed="rId12"/>
          <a:stretch>
            <a:fillRect/>
          </a:stretch>
        </p:blipFill>
        <p:spPr>
          <a:xfrm>
            <a:off x="2515556" y="4589661"/>
            <a:ext cx="542160" cy="446032"/>
          </a:xfrm>
          <a:prstGeom prst="rect">
            <a:avLst/>
          </a:prstGeom>
        </p:spPr>
      </p:pic>
      <p:pic>
        <p:nvPicPr>
          <p:cNvPr id="46" name="Picture 45"/>
          <p:cNvPicPr>
            <a:picLocks noChangeAspect="1"/>
          </p:cNvPicPr>
          <p:nvPr/>
        </p:nvPicPr>
        <p:blipFill>
          <a:blip r:embed="rId13"/>
          <a:stretch>
            <a:fillRect/>
          </a:stretch>
        </p:blipFill>
        <p:spPr>
          <a:xfrm>
            <a:off x="4243776" y="4549486"/>
            <a:ext cx="542591" cy="445047"/>
          </a:xfrm>
          <a:prstGeom prst="rect">
            <a:avLst/>
          </a:prstGeom>
        </p:spPr>
      </p:pic>
      <p:pic>
        <p:nvPicPr>
          <p:cNvPr id="47" name="Picture 46"/>
          <p:cNvPicPr>
            <a:picLocks noChangeAspect="1"/>
          </p:cNvPicPr>
          <p:nvPr/>
        </p:nvPicPr>
        <p:blipFill>
          <a:blip r:embed="rId13"/>
          <a:stretch>
            <a:fillRect/>
          </a:stretch>
        </p:blipFill>
        <p:spPr>
          <a:xfrm>
            <a:off x="5720759" y="4555581"/>
            <a:ext cx="542591" cy="445047"/>
          </a:xfrm>
          <a:prstGeom prst="rect">
            <a:avLst/>
          </a:prstGeom>
        </p:spPr>
      </p:pic>
      <p:pic>
        <p:nvPicPr>
          <p:cNvPr id="48" name="Picture 47"/>
          <p:cNvPicPr>
            <a:picLocks noChangeAspect="1"/>
          </p:cNvPicPr>
          <p:nvPr/>
        </p:nvPicPr>
        <p:blipFill>
          <a:blip r:embed="rId13"/>
          <a:stretch>
            <a:fillRect/>
          </a:stretch>
        </p:blipFill>
        <p:spPr>
          <a:xfrm>
            <a:off x="7461419" y="4549486"/>
            <a:ext cx="542591" cy="445047"/>
          </a:xfrm>
          <a:prstGeom prst="rect">
            <a:avLst/>
          </a:prstGeom>
        </p:spPr>
      </p:pic>
      <p:pic>
        <p:nvPicPr>
          <p:cNvPr id="3" name="Picture 2"/>
          <p:cNvPicPr>
            <a:picLocks noChangeAspect="1"/>
          </p:cNvPicPr>
          <p:nvPr/>
        </p:nvPicPr>
        <p:blipFill>
          <a:blip r:embed="rId14"/>
          <a:stretch>
            <a:fillRect/>
          </a:stretch>
        </p:blipFill>
        <p:spPr>
          <a:xfrm>
            <a:off x="1881660" y="1477182"/>
            <a:ext cx="990742" cy="990742"/>
          </a:xfrm>
          <a:prstGeom prst="rect">
            <a:avLst/>
          </a:prstGeom>
        </p:spPr>
      </p:pic>
      <p:pic>
        <p:nvPicPr>
          <p:cNvPr id="5" name="Picture 4"/>
          <p:cNvPicPr>
            <a:picLocks noChangeAspect="1"/>
          </p:cNvPicPr>
          <p:nvPr/>
        </p:nvPicPr>
        <p:blipFill>
          <a:blip r:embed="rId15"/>
          <a:stretch>
            <a:fillRect/>
          </a:stretch>
        </p:blipFill>
        <p:spPr>
          <a:xfrm>
            <a:off x="3335762" y="2447245"/>
            <a:ext cx="1640938" cy="1651066"/>
          </a:xfrm>
          <a:prstGeom prst="rect">
            <a:avLst/>
          </a:prstGeom>
        </p:spPr>
      </p:pic>
      <p:pic>
        <p:nvPicPr>
          <p:cNvPr id="8" name="Picture 7"/>
          <p:cNvPicPr>
            <a:picLocks noChangeAspect="1"/>
          </p:cNvPicPr>
          <p:nvPr/>
        </p:nvPicPr>
        <p:blipFill>
          <a:blip r:embed="rId15"/>
          <a:stretch>
            <a:fillRect/>
          </a:stretch>
        </p:blipFill>
        <p:spPr>
          <a:xfrm>
            <a:off x="3869146" y="1449354"/>
            <a:ext cx="987638" cy="993734"/>
          </a:xfrm>
          <a:prstGeom prst="rect">
            <a:avLst/>
          </a:prstGeom>
        </p:spPr>
      </p:pic>
      <p:pic>
        <p:nvPicPr>
          <p:cNvPr id="26" name="Picture 25"/>
          <p:cNvPicPr>
            <a:picLocks noChangeAspect="1"/>
          </p:cNvPicPr>
          <p:nvPr/>
        </p:nvPicPr>
        <p:blipFill>
          <a:blip r:embed="rId15"/>
          <a:stretch>
            <a:fillRect/>
          </a:stretch>
        </p:blipFill>
        <p:spPr>
          <a:xfrm>
            <a:off x="5303074" y="3118302"/>
            <a:ext cx="912277" cy="917908"/>
          </a:xfrm>
          <a:prstGeom prst="rect">
            <a:avLst/>
          </a:prstGeom>
        </p:spPr>
      </p:pic>
      <p:cxnSp>
        <p:nvCxnSpPr>
          <p:cNvPr id="29" name="Straight Connector 28"/>
          <p:cNvCxnSpPr/>
          <p:nvPr/>
        </p:nvCxnSpPr>
        <p:spPr>
          <a:xfrm flipV="1">
            <a:off x="6382512" y="2075688"/>
            <a:ext cx="905256" cy="82296"/>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590439" y="1774996"/>
            <a:ext cx="2076090" cy="114252"/>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57943" y="5584371"/>
            <a:ext cx="6229241" cy="32658"/>
          </a:xfrm>
          <a:prstGeom prst="line">
            <a:avLst/>
          </a:prstGeom>
          <a:ln w="412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557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2101" y="1224923"/>
            <a:ext cx="3869329" cy="369332"/>
          </a:xfrm>
          <a:prstGeom prst="rect">
            <a:avLst/>
          </a:prstGeom>
          <a:noFill/>
        </p:spPr>
        <p:txBody>
          <a:bodyPr wrap="none" rtlCol="0">
            <a:spAutoFit/>
          </a:bodyPr>
          <a:lstStyle/>
          <a:p>
            <a:r>
              <a:rPr lang="en-US" b="1" dirty="0" smtClean="0"/>
              <a:t>1. GENERATE AND ASSESS IDEA</a:t>
            </a:r>
            <a:endParaRPr lang="en-US" b="1" dirty="0"/>
          </a:p>
        </p:txBody>
      </p:sp>
      <p:sp>
        <p:nvSpPr>
          <p:cNvPr id="4" name="TextBox 3"/>
          <p:cNvSpPr txBox="1"/>
          <p:nvPr/>
        </p:nvSpPr>
        <p:spPr>
          <a:xfrm>
            <a:off x="1122101" y="4064129"/>
            <a:ext cx="5848524" cy="369332"/>
          </a:xfrm>
          <a:prstGeom prst="rect">
            <a:avLst/>
          </a:prstGeom>
          <a:noFill/>
        </p:spPr>
        <p:txBody>
          <a:bodyPr wrap="none" rtlCol="0">
            <a:spAutoFit/>
          </a:bodyPr>
          <a:lstStyle/>
          <a:p>
            <a:r>
              <a:rPr lang="en-US" b="1" dirty="0" smtClean="0"/>
              <a:t>6. ADMINISTRATIVE DETAILS: BANK, ACCOUNTING</a:t>
            </a:r>
            <a:endParaRPr lang="en-US" b="1" dirty="0"/>
          </a:p>
        </p:txBody>
      </p:sp>
      <p:sp>
        <p:nvSpPr>
          <p:cNvPr id="5" name="TextBox 4"/>
          <p:cNvSpPr txBox="1"/>
          <p:nvPr/>
        </p:nvSpPr>
        <p:spPr>
          <a:xfrm>
            <a:off x="1122103" y="1868685"/>
            <a:ext cx="4245586" cy="369332"/>
          </a:xfrm>
          <a:prstGeom prst="rect">
            <a:avLst/>
          </a:prstGeom>
          <a:noFill/>
        </p:spPr>
        <p:txBody>
          <a:bodyPr wrap="none" rtlCol="0">
            <a:spAutoFit/>
          </a:bodyPr>
          <a:lstStyle/>
          <a:p>
            <a:r>
              <a:rPr lang="en-US" b="1" dirty="0" smtClean="0"/>
              <a:t>2. CREATE V1 OF BUSINESS MODEL</a:t>
            </a:r>
            <a:endParaRPr lang="en-US" b="1" dirty="0"/>
          </a:p>
        </p:txBody>
      </p:sp>
      <p:sp>
        <p:nvSpPr>
          <p:cNvPr id="6" name="TextBox 5"/>
          <p:cNvSpPr txBox="1"/>
          <p:nvPr/>
        </p:nvSpPr>
        <p:spPr>
          <a:xfrm>
            <a:off x="1122106" y="2417546"/>
            <a:ext cx="3189719" cy="369332"/>
          </a:xfrm>
          <a:prstGeom prst="rect">
            <a:avLst/>
          </a:prstGeom>
          <a:noFill/>
        </p:spPr>
        <p:txBody>
          <a:bodyPr wrap="none" rtlCol="0">
            <a:spAutoFit/>
          </a:bodyPr>
          <a:lstStyle/>
          <a:p>
            <a:r>
              <a:rPr lang="en-US" b="1" dirty="0" smtClean="0"/>
              <a:t>3. RUN VALIDATION TESTS</a:t>
            </a:r>
            <a:endParaRPr lang="en-US" b="1" dirty="0"/>
          </a:p>
        </p:txBody>
      </p:sp>
      <p:sp>
        <p:nvSpPr>
          <p:cNvPr id="7" name="TextBox 6"/>
          <p:cNvSpPr txBox="1"/>
          <p:nvPr/>
        </p:nvSpPr>
        <p:spPr>
          <a:xfrm>
            <a:off x="1122106" y="2966407"/>
            <a:ext cx="4771306" cy="369332"/>
          </a:xfrm>
          <a:prstGeom prst="rect">
            <a:avLst/>
          </a:prstGeom>
          <a:noFill/>
        </p:spPr>
        <p:txBody>
          <a:bodyPr wrap="none" rtlCol="0">
            <a:spAutoFit/>
          </a:bodyPr>
          <a:lstStyle/>
          <a:p>
            <a:r>
              <a:rPr lang="en-US" b="1" dirty="0" smtClean="0"/>
              <a:t>4. GET A COMFORT WITH THE NUMBERS</a:t>
            </a:r>
            <a:endParaRPr lang="en-US" b="1" dirty="0"/>
          </a:p>
        </p:txBody>
      </p:sp>
      <p:sp>
        <p:nvSpPr>
          <p:cNvPr id="8" name="TextBox 7"/>
          <p:cNvSpPr txBox="1"/>
          <p:nvPr/>
        </p:nvSpPr>
        <p:spPr>
          <a:xfrm>
            <a:off x="1122102" y="3515268"/>
            <a:ext cx="4788427" cy="369332"/>
          </a:xfrm>
          <a:prstGeom prst="rect">
            <a:avLst/>
          </a:prstGeom>
          <a:noFill/>
        </p:spPr>
        <p:txBody>
          <a:bodyPr wrap="none" rtlCol="0">
            <a:spAutoFit/>
          </a:bodyPr>
          <a:lstStyle/>
          <a:p>
            <a:r>
              <a:rPr lang="en-US" b="1" dirty="0" smtClean="0"/>
              <a:t>5. CONSIDER RULES AND REGULATIONS</a:t>
            </a:r>
            <a:endParaRPr lang="en-US" b="1" dirty="0"/>
          </a:p>
        </p:txBody>
      </p:sp>
      <p:sp>
        <p:nvSpPr>
          <p:cNvPr id="9" name="TextBox 8"/>
          <p:cNvSpPr txBox="1"/>
          <p:nvPr/>
        </p:nvSpPr>
        <p:spPr>
          <a:xfrm>
            <a:off x="1122101" y="4612990"/>
            <a:ext cx="877163" cy="369332"/>
          </a:xfrm>
          <a:prstGeom prst="rect">
            <a:avLst/>
          </a:prstGeom>
          <a:noFill/>
        </p:spPr>
        <p:txBody>
          <a:bodyPr wrap="none" rtlCol="0">
            <a:spAutoFit/>
          </a:bodyPr>
          <a:lstStyle/>
          <a:p>
            <a:r>
              <a:rPr lang="en-US" b="1" dirty="0" smtClean="0"/>
              <a:t>7. GO!</a:t>
            </a:r>
            <a:endParaRPr lang="en-US" b="1" dirty="0"/>
          </a:p>
        </p:txBody>
      </p:sp>
      <p:sp>
        <p:nvSpPr>
          <p:cNvPr id="11" name="TextBox 10"/>
          <p:cNvSpPr txBox="1"/>
          <p:nvPr/>
        </p:nvSpPr>
        <p:spPr>
          <a:xfrm>
            <a:off x="1122101" y="5161847"/>
            <a:ext cx="3335016" cy="369332"/>
          </a:xfrm>
          <a:prstGeom prst="rect">
            <a:avLst/>
          </a:prstGeom>
          <a:noFill/>
        </p:spPr>
        <p:txBody>
          <a:bodyPr wrap="none" rtlCol="0">
            <a:spAutoFit/>
          </a:bodyPr>
          <a:lstStyle/>
          <a:p>
            <a:r>
              <a:rPr lang="en-US" b="1" dirty="0" smtClean="0"/>
              <a:t>8. WRITE A BUSINESS PLAN</a:t>
            </a:r>
            <a:endParaRPr lang="en-US" b="1" dirty="0"/>
          </a:p>
        </p:txBody>
      </p:sp>
      <p:sp>
        <p:nvSpPr>
          <p:cNvPr id="12" name="TextBox 11"/>
          <p:cNvSpPr txBox="1"/>
          <p:nvPr/>
        </p:nvSpPr>
        <p:spPr>
          <a:xfrm>
            <a:off x="1122101" y="5710708"/>
            <a:ext cx="1261884" cy="369332"/>
          </a:xfrm>
          <a:prstGeom prst="rect">
            <a:avLst/>
          </a:prstGeom>
          <a:noFill/>
        </p:spPr>
        <p:txBody>
          <a:bodyPr wrap="none" rtlCol="0">
            <a:spAutoFit/>
          </a:bodyPr>
          <a:lstStyle/>
          <a:p>
            <a:r>
              <a:rPr lang="en-US" b="1" dirty="0" smtClean="0"/>
              <a:t>9. GROW!</a:t>
            </a:r>
            <a:endParaRPr lang="en-US" b="1"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175</a:t>
            </a:fld>
            <a:endParaRPr lang="en-CA" dirty="0"/>
          </a:p>
        </p:txBody>
      </p:sp>
    </p:spTree>
    <p:extLst>
      <p:ext uri="{BB962C8B-B14F-4D97-AF65-F5344CB8AC3E}">
        <p14:creationId xmlns:p14="http://schemas.microsoft.com/office/powerpoint/2010/main" val="28863836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Entrepreneurial </a:t>
            </a:r>
            <a:r>
              <a:rPr lang="en-US" dirty="0"/>
              <a:t>Idea Seeking</a:t>
            </a:r>
          </a:p>
        </p:txBody>
      </p:sp>
      <p:sp>
        <p:nvSpPr>
          <p:cNvPr id="3" name="Text Placeholder 2"/>
          <p:cNvSpPr>
            <a:spLocks noGrp="1"/>
          </p:cNvSpPr>
          <p:nvPr>
            <p:ph type="body" idx="10"/>
          </p:nvPr>
        </p:nvSpPr>
        <p:spPr/>
        <p:txBody>
          <a:bodyPr/>
          <a:lstStyle/>
          <a:p>
            <a:r>
              <a:rPr lang="en-CA" dirty="0" smtClean="0"/>
              <a:t>Job/Hobby/Great Business Idea</a:t>
            </a:r>
            <a:endParaRPr lang="en-US" dirty="0"/>
          </a:p>
        </p:txBody>
      </p:sp>
      <p:sp>
        <p:nvSpPr>
          <p:cNvPr id="5" name="Oval 4"/>
          <p:cNvSpPr/>
          <p:nvPr/>
        </p:nvSpPr>
        <p:spPr>
          <a:xfrm>
            <a:off x="2392846" y="2125266"/>
            <a:ext cx="2561051" cy="2363028"/>
          </a:xfrm>
          <a:prstGeom prst="ellipse">
            <a:avLst/>
          </a:prstGeom>
          <a:solidFill>
            <a:schemeClr val="accent1">
              <a:alpha val="12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 name="Oval 5"/>
          <p:cNvSpPr/>
          <p:nvPr/>
        </p:nvSpPr>
        <p:spPr>
          <a:xfrm>
            <a:off x="3418856" y="3505940"/>
            <a:ext cx="2561051" cy="2363028"/>
          </a:xfrm>
          <a:prstGeom prst="ellipse">
            <a:avLst/>
          </a:prstGeom>
          <a:solidFill>
            <a:schemeClr val="accent1">
              <a:alpha val="12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 name="Oval 6"/>
          <p:cNvSpPr/>
          <p:nvPr/>
        </p:nvSpPr>
        <p:spPr>
          <a:xfrm>
            <a:off x="4444867" y="2125266"/>
            <a:ext cx="2561051" cy="2363028"/>
          </a:xfrm>
          <a:prstGeom prst="ellipse">
            <a:avLst/>
          </a:prstGeom>
          <a:solidFill>
            <a:schemeClr val="accent1">
              <a:alpha val="12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 name="TextBox 7"/>
          <p:cNvSpPr txBox="1"/>
          <p:nvPr/>
        </p:nvSpPr>
        <p:spPr>
          <a:xfrm flipH="1">
            <a:off x="2935434" y="2503171"/>
            <a:ext cx="1321175" cy="1338828"/>
          </a:xfrm>
          <a:prstGeom prst="rect">
            <a:avLst/>
          </a:prstGeom>
          <a:noFill/>
        </p:spPr>
        <p:txBody>
          <a:bodyPr wrap="square" rtlCol="0">
            <a:spAutoFit/>
          </a:bodyPr>
          <a:lstStyle/>
          <a:p>
            <a:r>
              <a:rPr lang="en-CA" sz="1350" b="1" dirty="0"/>
              <a:t>Interest</a:t>
            </a:r>
            <a:r>
              <a:rPr lang="en-CA" sz="1350" dirty="0"/>
              <a:t>:</a:t>
            </a:r>
          </a:p>
          <a:p>
            <a:pPr marL="214313" indent="-214313">
              <a:buFontTx/>
              <a:buChar char="-"/>
            </a:pPr>
            <a:r>
              <a:rPr lang="en-CA" sz="1350" dirty="0"/>
              <a:t>Excited</a:t>
            </a:r>
          </a:p>
          <a:p>
            <a:pPr marL="214313" indent="-214313">
              <a:buFontTx/>
              <a:buChar char="-"/>
            </a:pPr>
            <a:r>
              <a:rPr lang="en-CA" sz="1350" dirty="0"/>
              <a:t>Stay awake</a:t>
            </a:r>
          </a:p>
          <a:p>
            <a:pPr marL="214313" indent="-214313">
              <a:buFontTx/>
              <a:buChar char="-"/>
            </a:pPr>
            <a:r>
              <a:rPr lang="en-CA" sz="1350" dirty="0"/>
              <a:t>Want to learn</a:t>
            </a:r>
          </a:p>
          <a:p>
            <a:pPr marL="214313" indent="-214313">
              <a:buFontTx/>
              <a:buChar char="-"/>
            </a:pPr>
            <a:r>
              <a:rPr lang="en-CA" sz="1350" dirty="0"/>
              <a:t>Passionate</a:t>
            </a:r>
            <a:endParaRPr lang="en-US" sz="1350" dirty="0"/>
          </a:p>
        </p:txBody>
      </p:sp>
      <p:sp>
        <p:nvSpPr>
          <p:cNvPr id="9" name="TextBox 8"/>
          <p:cNvSpPr txBox="1"/>
          <p:nvPr/>
        </p:nvSpPr>
        <p:spPr>
          <a:xfrm flipH="1">
            <a:off x="5282619" y="2589866"/>
            <a:ext cx="1321175" cy="1131079"/>
          </a:xfrm>
          <a:prstGeom prst="rect">
            <a:avLst/>
          </a:prstGeom>
          <a:noFill/>
        </p:spPr>
        <p:txBody>
          <a:bodyPr wrap="square" rtlCol="0">
            <a:spAutoFit/>
          </a:bodyPr>
          <a:lstStyle/>
          <a:p>
            <a:r>
              <a:rPr lang="en-CA" sz="1350" b="1" dirty="0"/>
              <a:t>Personal Assets</a:t>
            </a:r>
            <a:r>
              <a:rPr lang="en-CA" sz="1350" dirty="0"/>
              <a:t>:</a:t>
            </a:r>
          </a:p>
          <a:p>
            <a:pPr marL="214313" indent="-214313">
              <a:buFontTx/>
              <a:buChar char="-"/>
            </a:pPr>
            <a:r>
              <a:rPr lang="en-CA" sz="1350" dirty="0"/>
              <a:t>Network</a:t>
            </a:r>
          </a:p>
          <a:p>
            <a:pPr marL="214313" indent="-214313">
              <a:buFontTx/>
              <a:buChar char="-"/>
            </a:pPr>
            <a:r>
              <a:rPr lang="en-CA" sz="1350" dirty="0"/>
              <a:t>Expertise</a:t>
            </a:r>
          </a:p>
          <a:p>
            <a:pPr marL="214313" indent="-214313">
              <a:buFontTx/>
              <a:buChar char="-"/>
            </a:pPr>
            <a:r>
              <a:rPr lang="en-CA" sz="1350" dirty="0"/>
              <a:t>Resources</a:t>
            </a:r>
          </a:p>
        </p:txBody>
      </p:sp>
      <p:sp>
        <p:nvSpPr>
          <p:cNvPr id="10" name="TextBox 9"/>
          <p:cNvSpPr txBox="1"/>
          <p:nvPr/>
        </p:nvSpPr>
        <p:spPr>
          <a:xfrm flipH="1">
            <a:off x="4145727" y="4437843"/>
            <a:ext cx="1526243" cy="1131079"/>
          </a:xfrm>
          <a:prstGeom prst="rect">
            <a:avLst/>
          </a:prstGeom>
          <a:noFill/>
        </p:spPr>
        <p:txBody>
          <a:bodyPr wrap="square" rtlCol="0">
            <a:spAutoFit/>
          </a:bodyPr>
          <a:lstStyle/>
          <a:p>
            <a:r>
              <a:rPr lang="en-CA" sz="1350" b="1" dirty="0"/>
              <a:t>Opportunity</a:t>
            </a:r>
            <a:r>
              <a:rPr lang="en-CA" sz="1350" dirty="0"/>
              <a:t>:</a:t>
            </a:r>
          </a:p>
          <a:p>
            <a:pPr marL="214313" indent="-214313">
              <a:buFontTx/>
              <a:buChar char="-"/>
            </a:pPr>
            <a:r>
              <a:rPr lang="en-CA" sz="1350" dirty="0"/>
              <a:t>Gap/need</a:t>
            </a:r>
          </a:p>
          <a:p>
            <a:pPr marL="214313" indent="-214313">
              <a:buFontTx/>
              <a:buChar char="-"/>
            </a:pPr>
            <a:r>
              <a:rPr lang="en-CA" sz="1350" dirty="0"/>
              <a:t>Customers</a:t>
            </a:r>
          </a:p>
          <a:p>
            <a:pPr marL="214313" indent="-214313">
              <a:buFontTx/>
              <a:buChar char="-"/>
            </a:pPr>
            <a:r>
              <a:rPr lang="en-CA" sz="1350" dirty="0"/>
              <a:t>Economics ($)</a:t>
            </a:r>
          </a:p>
          <a:p>
            <a:pPr marL="214313" indent="-214313">
              <a:buFontTx/>
              <a:buChar char="-"/>
            </a:pPr>
            <a:endParaRPr lang="en-CA" sz="1350" dirty="0"/>
          </a:p>
        </p:txBody>
      </p:sp>
      <p:cxnSp>
        <p:nvCxnSpPr>
          <p:cNvPr id="12" name="Straight Arrow Connector 11"/>
          <p:cNvCxnSpPr/>
          <p:nvPr/>
        </p:nvCxnSpPr>
        <p:spPr>
          <a:xfrm flipH="1" flipV="1">
            <a:off x="4799197" y="3119438"/>
            <a:ext cx="2830607" cy="16189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6487" y="3729542"/>
            <a:ext cx="3222895" cy="957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62127" y="2925244"/>
            <a:ext cx="1129553" cy="923330"/>
          </a:xfrm>
          <a:prstGeom prst="rect">
            <a:avLst/>
          </a:prstGeom>
          <a:noFill/>
        </p:spPr>
        <p:txBody>
          <a:bodyPr wrap="square" rtlCol="0">
            <a:spAutoFit/>
          </a:bodyPr>
          <a:lstStyle/>
          <a:p>
            <a:r>
              <a:rPr lang="en-CA" sz="1350" b="1" dirty="0"/>
              <a:t>Good idea for someone else!</a:t>
            </a:r>
            <a:endParaRPr lang="en-US" sz="1350" b="1" dirty="0"/>
          </a:p>
        </p:txBody>
      </p:sp>
      <p:sp>
        <p:nvSpPr>
          <p:cNvPr id="20" name="TextBox 19"/>
          <p:cNvSpPr txBox="1"/>
          <p:nvPr/>
        </p:nvSpPr>
        <p:spPr>
          <a:xfrm>
            <a:off x="883413" y="4480564"/>
            <a:ext cx="1129553" cy="715581"/>
          </a:xfrm>
          <a:prstGeom prst="rect">
            <a:avLst/>
          </a:prstGeom>
          <a:noFill/>
        </p:spPr>
        <p:txBody>
          <a:bodyPr wrap="square" rtlCol="0">
            <a:spAutoFit/>
          </a:bodyPr>
          <a:lstStyle/>
          <a:p>
            <a:r>
              <a:rPr lang="en-CA" sz="1350" b="1" dirty="0"/>
              <a:t>Great Business Idea!</a:t>
            </a:r>
            <a:endParaRPr lang="en-US" sz="1350" b="1" dirty="0"/>
          </a:p>
        </p:txBody>
      </p:sp>
      <p:cxnSp>
        <p:nvCxnSpPr>
          <p:cNvPr id="21" name="Straight Arrow Connector 20"/>
          <p:cNvCxnSpPr/>
          <p:nvPr/>
        </p:nvCxnSpPr>
        <p:spPr>
          <a:xfrm flipH="1" flipV="1">
            <a:off x="5389552" y="4104622"/>
            <a:ext cx="2097770" cy="11633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87322" y="5173061"/>
            <a:ext cx="1129553" cy="300082"/>
          </a:xfrm>
          <a:prstGeom prst="rect">
            <a:avLst/>
          </a:prstGeom>
          <a:noFill/>
        </p:spPr>
        <p:txBody>
          <a:bodyPr wrap="square" rtlCol="0">
            <a:spAutoFit/>
          </a:bodyPr>
          <a:lstStyle/>
          <a:p>
            <a:r>
              <a:rPr lang="en-CA" sz="1350" b="1" dirty="0"/>
              <a:t>Job</a:t>
            </a:r>
            <a:endParaRPr lang="en-US" sz="1350" b="1" dirty="0"/>
          </a:p>
        </p:txBody>
      </p:sp>
      <p:sp>
        <p:nvSpPr>
          <p:cNvPr id="24" name="TextBox 23"/>
          <p:cNvSpPr txBox="1"/>
          <p:nvPr/>
        </p:nvSpPr>
        <p:spPr>
          <a:xfrm>
            <a:off x="7744104" y="4714162"/>
            <a:ext cx="1129553" cy="300082"/>
          </a:xfrm>
          <a:prstGeom prst="rect">
            <a:avLst/>
          </a:prstGeom>
          <a:noFill/>
        </p:spPr>
        <p:txBody>
          <a:bodyPr wrap="square" rtlCol="0">
            <a:spAutoFit/>
          </a:bodyPr>
          <a:lstStyle/>
          <a:p>
            <a:r>
              <a:rPr lang="en-CA" sz="1350" b="1" dirty="0"/>
              <a:t>Hobby</a:t>
            </a:r>
            <a:endParaRPr lang="en-US" sz="1350" b="1" dirty="0"/>
          </a:p>
        </p:txBody>
      </p:sp>
      <p:cxnSp>
        <p:nvCxnSpPr>
          <p:cNvPr id="25" name="Straight Arrow Connector 24"/>
          <p:cNvCxnSpPr/>
          <p:nvPr/>
        </p:nvCxnSpPr>
        <p:spPr>
          <a:xfrm>
            <a:off x="1294404" y="3319721"/>
            <a:ext cx="2669058" cy="7631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922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9" grpId="0"/>
      <p:bldP spid="20" grpId="0"/>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882552" y="4612107"/>
            <a:ext cx="6804248" cy="764704"/>
          </a:xfrm>
        </p:spPr>
        <p:txBody>
          <a:bodyPr/>
          <a:lstStyle/>
          <a:p>
            <a:r>
              <a:rPr lang="en-US" sz="3200" dirty="0">
                <a:solidFill>
                  <a:schemeClr val="tx1"/>
                </a:solidFill>
              </a:rPr>
              <a:t>Idea Generation Principles</a:t>
            </a:r>
          </a:p>
        </p:txBody>
      </p:sp>
      <p:sp>
        <p:nvSpPr>
          <p:cNvPr id="6" name="Donut 5"/>
          <p:cNvSpPr/>
          <p:nvPr/>
        </p:nvSpPr>
        <p:spPr>
          <a:xfrm>
            <a:off x="3415553" y="1922929"/>
            <a:ext cx="2312894" cy="2312894"/>
          </a:xfrm>
          <a:prstGeom prst="donut">
            <a:avLst>
              <a:gd name="adj" fmla="val 62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1"/>
              </a:solidFill>
              <a:latin typeface="+mj-lt"/>
            </a:endParaRPr>
          </a:p>
        </p:txBody>
      </p:sp>
      <p:sp>
        <p:nvSpPr>
          <p:cNvPr id="7" name="TextBox 6"/>
          <p:cNvSpPr txBox="1"/>
          <p:nvPr/>
        </p:nvSpPr>
        <p:spPr>
          <a:xfrm>
            <a:off x="4094396" y="2135649"/>
            <a:ext cx="820738" cy="1769715"/>
          </a:xfrm>
          <a:prstGeom prst="rect">
            <a:avLst/>
          </a:prstGeom>
          <a:noFill/>
        </p:spPr>
        <p:txBody>
          <a:bodyPr wrap="none" lIns="0" tIns="0" rIns="0" bIns="0" rtlCol="0" anchor="ctr">
            <a:spAutoFit/>
          </a:bodyPr>
          <a:lstStyle/>
          <a:p>
            <a:pPr algn="ctr"/>
            <a:r>
              <a:rPr lang="tr-TR" sz="11500" dirty="0" smtClean="0">
                <a:latin typeface="+mj-lt"/>
              </a:rPr>
              <a:t>1</a:t>
            </a:r>
            <a:endParaRPr lang="en-US" sz="11500" dirty="0" err="1" smtClean="0">
              <a:latin typeface="+mj-lt"/>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19</a:t>
            </a:fld>
            <a:endParaRPr lang="en-CA" dirty="0"/>
          </a:p>
        </p:txBody>
      </p:sp>
    </p:spTree>
    <p:extLst>
      <p:ext uri="{BB962C8B-B14F-4D97-AF65-F5344CB8AC3E}">
        <p14:creationId xmlns:p14="http://schemas.microsoft.com/office/powerpoint/2010/main" val="371173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lide Number Placeholder 2"/>
          <p:cNvSpPr>
            <a:spLocks noGrp="1"/>
          </p:cNvSpPr>
          <p:nvPr>
            <p:ph type="sldNum" sz="quarter" idx="4"/>
          </p:nvPr>
        </p:nvSpPr>
        <p:spPr/>
        <p:txBody>
          <a:bodyPr/>
          <a:lstStyle/>
          <a:p>
            <a:fld id="{13F44AA5-DB92-42C3-A717-A60C9B81A1ED}" type="slidenum">
              <a:rPr lang="en-CA" smtClean="0"/>
              <a:pPr/>
              <a:t>2</a:t>
            </a:fld>
            <a:endParaRPr lang="en-CA" dirty="0"/>
          </a:p>
        </p:txBody>
      </p:sp>
      <p:sp>
        <p:nvSpPr>
          <p:cNvPr id="4" name="Content Placeholder 2"/>
          <p:cNvSpPr txBox="1">
            <a:spLocks/>
          </p:cNvSpPr>
          <p:nvPr/>
        </p:nvSpPr>
        <p:spPr>
          <a:xfrm>
            <a:off x="251520" y="1354540"/>
            <a:ext cx="8136904" cy="4925144"/>
          </a:xfrm>
          <a:prstGeom prst="rect">
            <a:avLst/>
          </a:prstGeom>
        </p:spPr>
        <p:txBody>
          <a:bodyPr>
            <a:noAutofit/>
          </a:bodyPr>
          <a:lstStyle>
            <a:lvl1pPr marL="342900" indent="-342900" algn="l" defTabSz="914400" rtl="0" eaLnBrk="1" latinLnBrk="0" hangingPunct="1">
              <a:spcBef>
                <a:spcPct val="20000"/>
              </a:spcBef>
              <a:buClrTx/>
              <a:buFont typeface="Arial"/>
              <a:buChar char="•"/>
              <a:defRPr sz="3200" kern="1200">
                <a:solidFill>
                  <a:schemeClr val="tx1"/>
                </a:solidFill>
                <a:latin typeface="Arial"/>
                <a:ea typeface="+mn-ea"/>
                <a:cs typeface="Arial"/>
              </a:defRPr>
            </a:lvl1pPr>
            <a:lvl2pPr marL="742950" indent="-285750" algn="l" defTabSz="914400" rtl="0" eaLnBrk="1" latinLnBrk="0" hangingPunct="1">
              <a:spcBef>
                <a:spcPct val="20000"/>
              </a:spcBef>
              <a:buClrTx/>
              <a:buFont typeface="Arial"/>
              <a:buChar char="•"/>
              <a:defRPr sz="2800" kern="1200">
                <a:solidFill>
                  <a:schemeClr val="tx1"/>
                </a:solidFill>
                <a:latin typeface="Arial"/>
                <a:ea typeface="+mn-ea"/>
                <a:cs typeface="Arial"/>
              </a:defRPr>
            </a:lvl2pPr>
            <a:lvl3pPr marL="1257300" indent="-342900" algn="l" defTabSz="914400" rtl="0" eaLnBrk="1" latinLnBrk="0" hangingPunct="1">
              <a:spcBef>
                <a:spcPct val="20000"/>
              </a:spcBef>
              <a:buClrTx/>
              <a:buFont typeface="Arial"/>
              <a:buChar char="•"/>
              <a:defRPr sz="2800" kern="1200">
                <a:solidFill>
                  <a:schemeClr val="tx1"/>
                </a:solidFill>
                <a:latin typeface="Arial"/>
                <a:ea typeface="+mn-ea"/>
                <a:cs typeface="Arial"/>
              </a:defRPr>
            </a:lvl3pPr>
            <a:lvl4pPr marL="1714500" indent="-342900" algn="l" defTabSz="914400" rtl="0" eaLnBrk="1" latinLnBrk="0" hangingPunct="1">
              <a:spcBef>
                <a:spcPct val="20000"/>
              </a:spcBef>
              <a:buClrTx/>
              <a:buFont typeface="Arial"/>
              <a:buChar char="•"/>
              <a:defRPr sz="2800" kern="1200">
                <a:solidFill>
                  <a:schemeClr val="tx1"/>
                </a:solidFill>
                <a:latin typeface="Arial"/>
                <a:ea typeface="+mn-ea"/>
                <a:cs typeface="Arial"/>
              </a:defRPr>
            </a:lvl4pPr>
            <a:lvl5pPr marL="2057400" indent="-228600" algn="l" defTabSz="914400" rtl="0" eaLnBrk="1" latinLnBrk="0" hangingPunct="1">
              <a:spcBef>
                <a:spcPct val="20000"/>
              </a:spcBef>
              <a:buClrTx/>
              <a:buFont typeface="Arial"/>
              <a:buChar char="•"/>
              <a:defRPr sz="28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r>
              <a:rPr lang="en-US" sz="1800" dirty="0" smtClean="0"/>
              <a:t>Pt Prof. Entrepreneurship - 14 </a:t>
            </a:r>
            <a:r>
              <a:rPr lang="en-US" sz="1800" dirty="0"/>
              <a:t>years; and,  Entrepreneur in </a:t>
            </a:r>
            <a:r>
              <a:rPr lang="en-US" sz="1800" dirty="0" smtClean="0"/>
              <a:t>Residence,  </a:t>
            </a:r>
            <a:r>
              <a:rPr lang="en-US" sz="1800" dirty="0"/>
              <a:t>uOttawa Telfer School of </a:t>
            </a:r>
            <a:r>
              <a:rPr lang="en-US" sz="1800" dirty="0" smtClean="0"/>
              <a:t>Management.</a:t>
            </a:r>
          </a:p>
          <a:p>
            <a:pPr>
              <a:buFontTx/>
              <a:buChar char="-"/>
            </a:pPr>
            <a:endParaRPr lang="en-US" sz="1800" dirty="0"/>
          </a:p>
          <a:p>
            <a:pPr>
              <a:buFontTx/>
              <a:buChar char="-"/>
            </a:pPr>
            <a:r>
              <a:rPr lang="en-US" sz="1800" dirty="0" smtClean="0"/>
              <a:t>Founder: Agawa Entrepreneurship Development Corporation: &amp; </a:t>
            </a:r>
            <a:r>
              <a:rPr lang="en-US" sz="1800" dirty="0" smtClean="0">
                <a:hlinkClick r:id="rId2"/>
              </a:rPr>
              <a:t>www.coachmystartup.com</a:t>
            </a:r>
            <a:r>
              <a:rPr lang="en-US" sz="1800" dirty="0" smtClean="0"/>
              <a:t>. </a:t>
            </a:r>
          </a:p>
          <a:p>
            <a:pPr>
              <a:buFontTx/>
              <a:buChar char="-"/>
            </a:pPr>
            <a:endParaRPr lang="en-US" sz="1800" dirty="0" smtClean="0"/>
          </a:p>
          <a:p>
            <a:pPr>
              <a:buFontTx/>
              <a:buChar char="-"/>
            </a:pPr>
            <a:r>
              <a:rPr lang="en-US" sz="1800" dirty="0" smtClean="0"/>
              <a:t>Managing Director Entrepreneurship and Innovation: Ottawa Centre for Research and Innovation - 14 years.</a:t>
            </a:r>
          </a:p>
          <a:p>
            <a:pPr>
              <a:buFontTx/>
              <a:buChar char="-"/>
            </a:pPr>
            <a:endParaRPr lang="en-US" sz="1800" dirty="0" smtClean="0"/>
          </a:p>
          <a:p>
            <a:pPr>
              <a:buFontTx/>
              <a:buChar char="-"/>
            </a:pPr>
            <a:r>
              <a:rPr lang="en-US" sz="1800" dirty="0" smtClean="0"/>
              <a:t>Graduate: 1) </a:t>
            </a:r>
            <a:r>
              <a:rPr lang="en-US" sz="1800" dirty="0" err="1" smtClean="0"/>
              <a:t>uRegina</a:t>
            </a:r>
            <a:r>
              <a:rPr lang="en-US" sz="1800" dirty="0" smtClean="0"/>
              <a:t> – Business Degree; 2) St FX Adult Education Program; 3) Babson College Entrepreneur Educators Program; and 4) </a:t>
            </a:r>
            <a:r>
              <a:rPr lang="en-US" sz="1800" dirty="0" err="1" smtClean="0"/>
              <a:t>LeanLaunch</a:t>
            </a:r>
            <a:r>
              <a:rPr lang="en-US" sz="1800" dirty="0" smtClean="0"/>
              <a:t> Pad Educators Program, Stanford.</a:t>
            </a:r>
          </a:p>
          <a:p>
            <a:pPr>
              <a:buFontTx/>
              <a:buChar char="-"/>
            </a:pPr>
            <a:endParaRPr lang="en-US" sz="1800" dirty="0" smtClean="0"/>
          </a:p>
          <a:p>
            <a:pPr>
              <a:buFontTx/>
              <a:buChar char="-"/>
            </a:pPr>
            <a:r>
              <a:rPr lang="en-US" sz="1800" dirty="0" smtClean="0"/>
              <a:t>Previous:	- Director: Ottawa Chamber of Commerce</a:t>
            </a:r>
          </a:p>
          <a:p>
            <a:pPr marL="457200" lvl="1" indent="0">
              <a:buFont typeface="Arial"/>
              <a:buNone/>
            </a:pPr>
            <a:r>
              <a:rPr lang="en-US" sz="1800" dirty="0" smtClean="0"/>
              <a:t>		- Chair: Manning Innovation Awards</a:t>
            </a:r>
          </a:p>
          <a:p>
            <a:pPr marL="457200" lvl="1" indent="0">
              <a:buFont typeface="Arial"/>
              <a:buNone/>
            </a:pPr>
            <a:r>
              <a:rPr lang="en-US" sz="1800" dirty="0" smtClean="0"/>
              <a:t>		- Queen Elizabeth II Diamond Jubilee Medal Recipient</a:t>
            </a:r>
          </a:p>
          <a:p>
            <a:pPr marL="457200" lvl="1" indent="0">
              <a:buFont typeface="Arial"/>
              <a:buNone/>
            </a:pPr>
            <a:r>
              <a:rPr lang="en-US" sz="1800" dirty="0"/>
              <a:t>	</a:t>
            </a:r>
            <a:r>
              <a:rPr lang="en-US" sz="1800" dirty="0" smtClean="0"/>
              <a:t>	- Ottawa </a:t>
            </a:r>
            <a:r>
              <a:rPr lang="en-US" sz="1800" dirty="0"/>
              <a:t>Innovation Centre Advisory Panel</a:t>
            </a:r>
          </a:p>
          <a:p>
            <a:pPr marL="457200" lvl="1" indent="0">
              <a:buFont typeface="Arial"/>
              <a:buNone/>
            </a:pPr>
            <a:endParaRPr lang="en-US" sz="1800" dirty="0" smtClean="0"/>
          </a:p>
          <a:p>
            <a:pPr marL="457200" lvl="1" indent="0">
              <a:buFont typeface="Arial"/>
              <a:buNone/>
            </a:pPr>
            <a:endParaRPr lang="en-US" sz="1800" dirty="0" smtClean="0"/>
          </a:p>
          <a:p>
            <a:pPr marL="457200" lvl="1" indent="0">
              <a:buFont typeface="Arial"/>
              <a:buNone/>
            </a:pPr>
            <a:endParaRPr lang="en-US" sz="1800" dirty="0" smtClean="0"/>
          </a:p>
          <a:p>
            <a:pPr marL="457200" lvl="1" indent="0">
              <a:buFont typeface="Arial"/>
              <a:buNone/>
            </a:pPr>
            <a:r>
              <a:rPr lang="en-US" sz="1800" dirty="0" smtClean="0"/>
              <a:t>		</a:t>
            </a:r>
          </a:p>
          <a:p>
            <a:pPr marL="457200" lvl="1" indent="0">
              <a:buFont typeface="Arial"/>
              <a:buNone/>
            </a:pPr>
            <a:r>
              <a:rPr lang="en-US" sz="1800" dirty="0" smtClean="0"/>
              <a:t>		</a:t>
            </a:r>
          </a:p>
          <a:p>
            <a:pPr>
              <a:buFontTx/>
              <a:buChar char="-"/>
            </a:pPr>
            <a:endParaRPr lang="en-CA" sz="1800" dirty="0"/>
          </a:p>
        </p:txBody>
      </p:sp>
      <p:pic>
        <p:nvPicPr>
          <p:cNvPr id="5" name="Picture 4" descr="http://press.linkedin.com/sites/all/themes/presslinkedin/images/LinkedIn_IN_Icon_25px.jpg"/>
          <p:cNvPicPr>
            <a:picLocks noChangeAspect="1" noChangeArrowheads="1"/>
          </p:cNvPicPr>
          <p:nvPr/>
        </p:nvPicPr>
        <p:blipFill>
          <a:blip r:embed="rId3" cstate="print"/>
          <a:srcRect/>
          <a:stretch>
            <a:fillRect/>
          </a:stretch>
        </p:blipFill>
        <p:spPr bwMode="auto">
          <a:xfrm>
            <a:off x="7255626" y="895226"/>
            <a:ext cx="381000" cy="381000"/>
          </a:xfrm>
          <a:prstGeom prst="rect">
            <a:avLst/>
          </a:prstGeom>
          <a:noFill/>
        </p:spPr>
      </p:pic>
      <p:pic>
        <p:nvPicPr>
          <p:cNvPr id="6" name="Picture 4" descr="http://www.freelargeimages.com/wp-content/uploads/2014/11/Twitter_logo-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0073" y="895226"/>
            <a:ext cx="393293" cy="3932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05367" y="947227"/>
            <a:ext cx="845103" cy="307777"/>
          </a:xfrm>
          <a:prstGeom prst="rect">
            <a:avLst/>
          </a:prstGeom>
          <a:noFill/>
        </p:spPr>
        <p:txBody>
          <a:bodyPr wrap="none" rtlCol="0">
            <a:spAutoFit/>
          </a:bodyPr>
          <a:lstStyle/>
          <a:p>
            <a:r>
              <a:rPr lang="en-US" sz="1400" dirty="0" smtClean="0"/>
              <a:t>@sdaze</a:t>
            </a:r>
            <a:endParaRPr lang="en-US" sz="1400" dirty="0"/>
          </a:p>
        </p:txBody>
      </p:sp>
    </p:spTree>
    <p:extLst>
      <p:ext uri="{BB962C8B-B14F-4D97-AF65-F5344CB8AC3E}">
        <p14:creationId xmlns:p14="http://schemas.microsoft.com/office/powerpoint/2010/main" val="36943170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t>Idea Generation Principles</a:t>
            </a:r>
          </a:p>
        </p:txBody>
      </p:sp>
      <p:sp>
        <p:nvSpPr>
          <p:cNvPr id="6" name="Rectangle 5"/>
          <p:cNvSpPr/>
          <p:nvPr/>
        </p:nvSpPr>
        <p:spPr>
          <a:xfrm>
            <a:off x="0" y="1734719"/>
            <a:ext cx="9144000" cy="5916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7" name="Oval 6"/>
          <p:cNvSpPr/>
          <p:nvPr/>
        </p:nvSpPr>
        <p:spPr>
          <a:xfrm>
            <a:off x="457731" y="1485947"/>
            <a:ext cx="1095888" cy="109588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smtClean="0">
                <a:latin typeface="+mj-lt"/>
              </a:rPr>
              <a:t>A</a:t>
            </a:r>
            <a:endParaRPr lang="en-US" sz="3600" dirty="0" err="1" smtClean="0">
              <a:latin typeface="+mj-lt"/>
            </a:endParaRPr>
          </a:p>
        </p:txBody>
      </p:sp>
      <p:sp>
        <p:nvSpPr>
          <p:cNvPr id="8" name="Rectangle 7"/>
          <p:cNvSpPr/>
          <p:nvPr/>
        </p:nvSpPr>
        <p:spPr>
          <a:xfrm>
            <a:off x="2156607" y="1799721"/>
            <a:ext cx="7032694" cy="461665"/>
          </a:xfrm>
          <a:prstGeom prst="rect">
            <a:avLst/>
          </a:prstGeom>
        </p:spPr>
        <p:txBody>
          <a:bodyPr wrap="none" anchor="ctr">
            <a:spAutoFit/>
          </a:bodyPr>
          <a:lstStyle/>
          <a:p>
            <a:r>
              <a:rPr lang="en-US" sz="2400" dirty="0">
                <a:solidFill>
                  <a:schemeClr val="bg1"/>
                </a:solidFill>
              </a:rPr>
              <a:t>Good Business Ideas </a:t>
            </a:r>
            <a:r>
              <a:rPr lang="en-US" sz="2400" dirty="0" smtClean="0">
                <a:solidFill>
                  <a:schemeClr val="bg1"/>
                </a:solidFill>
              </a:rPr>
              <a:t>Generate </a:t>
            </a:r>
            <a:r>
              <a:rPr lang="en-US" sz="2400" dirty="0" smtClean="0">
                <a:solidFill>
                  <a:srgbClr val="FFC000"/>
                </a:solidFill>
              </a:rPr>
              <a:t>Enough</a:t>
            </a:r>
            <a:r>
              <a:rPr lang="en-US" sz="2400" dirty="0" smtClean="0">
                <a:solidFill>
                  <a:schemeClr val="bg1"/>
                </a:solidFill>
              </a:rPr>
              <a:t> Revenue.</a:t>
            </a:r>
            <a:endParaRPr lang="en-US" sz="2400" dirty="0">
              <a:solidFill>
                <a:schemeClr val="bg1"/>
              </a:solidFill>
            </a:endParaRPr>
          </a:p>
        </p:txBody>
      </p:sp>
      <p:sp>
        <p:nvSpPr>
          <p:cNvPr id="9" name="Rectangle 8"/>
          <p:cNvSpPr/>
          <p:nvPr/>
        </p:nvSpPr>
        <p:spPr>
          <a:xfrm>
            <a:off x="457731" y="2789312"/>
            <a:ext cx="8226689" cy="369332"/>
          </a:xfrm>
          <a:prstGeom prst="rect">
            <a:avLst/>
          </a:prstGeom>
        </p:spPr>
        <p:txBody>
          <a:bodyPr wrap="square">
            <a:spAutoFit/>
          </a:bodyPr>
          <a:lstStyle/>
          <a:p>
            <a:r>
              <a:rPr lang="en-US" dirty="0">
                <a:solidFill>
                  <a:schemeClr val="tx2"/>
                </a:solidFill>
              </a:rPr>
              <a:t>They have a </a:t>
            </a:r>
            <a:r>
              <a:rPr lang="en-US" b="1" dirty="0">
                <a:solidFill>
                  <a:schemeClr val="accent6"/>
                </a:solidFill>
              </a:rPr>
              <a:t>value proposition </a:t>
            </a:r>
            <a:r>
              <a:rPr lang="en-US" dirty="0">
                <a:solidFill>
                  <a:schemeClr val="tx2"/>
                </a:solidFill>
              </a:rPr>
              <a:t>for a</a:t>
            </a:r>
            <a:r>
              <a:rPr lang="en-US" dirty="0"/>
              <a:t> </a:t>
            </a:r>
            <a:r>
              <a:rPr lang="en-US" b="1" dirty="0">
                <a:solidFill>
                  <a:schemeClr val="accent6"/>
                </a:solidFill>
              </a:rPr>
              <a:t>critical mass </a:t>
            </a:r>
            <a:r>
              <a:rPr lang="en-US" dirty="0">
                <a:solidFill>
                  <a:schemeClr val="tx2"/>
                </a:solidFill>
              </a:rPr>
              <a:t>of</a:t>
            </a:r>
            <a:r>
              <a:rPr lang="en-US" dirty="0"/>
              <a:t> </a:t>
            </a:r>
            <a:r>
              <a:rPr lang="en-US" b="1" dirty="0">
                <a:solidFill>
                  <a:schemeClr val="accent6"/>
                </a:solidFill>
              </a:rPr>
              <a:t>addressable</a:t>
            </a:r>
            <a:r>
              <a:rPr lang="en-US" dirty="0"/>
              <a:t> </a:t>
            </a:r>
            <a:r>
              <a:rPr lang="en-US" dirty="0">
                <a:solidFill>
                  <a:schemeClr val="tx2"/>
                </a:solidFill>
              </a:rPr>
              <a:t>customers.</a:t>
            </a:r>
          </a:p>
        </p:txBody>
      </p:sp>
      <p:sp>
        <p:nvSpPr>
          <p:cNvPr id="10" name="Rectangle 9"/>
          <p:cNvSpPr/>
          <p:nvPr/>
        </p:nvSpPr>
        <p:spPr>
          <a:xfrm>
            <a:off x="457731" y="3441930"/>
            <a:ext cx="1935846" cy="79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mj-lt"/>
              </a:rPr>
              <a:t>Value Proposition </a:t>
            </a:r>
            <a:endParaRPr lang="en-US" dirty="0" err="1" smtClean="0">
              <a:latin typeface="+mj-lt"/>
            </a:endParaRPr>
          </a:p>
        </p:txBody>
      </p:sp>
      <p:sp>
        <p:nvSpPr>
          <p:cNvPr id="11" name="Rectangle 10"/>
          <p:cNvSpPr/>
          <p:nvPr/>
        </p:nvSpPr>
        <p:spPr>
          <a:xfrm>
            <a:off x="457731" y="4398086"/>
            <a:ext cx="1935846" cy="79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mj-lt"/>
              </a:rPr>
              <a:t>Critical Mass </a:t>
            </a:r>
            <a:endParaRPr lang="en-US" dirty="0" err="1" smtClean="0">
              <a:latin typeface="+mj-lt"/>
            </a:endParaRPr>
          </a:p>
        </p:txBody>
      </p:sp>
      <p:sp>
        <p:nvSpPr>
          <p:cNvPr id="12" name="Rectangle 11"/>
          <p:cNvSpPr/>
          <p:nvPr/>
        </p:nvSpPr>
        <p:spPr>
          <a:xfrm>
            <a:off x="457731" y="5354242"/>
            <a:ext cx="1935846" cy="79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mj-lt"/>
              </a:rPr>
              <a:t>Addressable</a:t>
            </a:r>
            <a:endParaRPr lang="en-US" dirty="0" err="1" smtClean="0">
              <a:latin typeface="+mj-lt"/>
            </a:endParaRPr>
          </a:p>
        </p:txBody>
      </p:sp>
      <p:sp>
        <p:nvSpPr>
          <p:cNvPr id="13" name="Rectangle 12"/>
          <p:cNvSpPr/>
          <p:nvPr/>
        </p:nvSpPr>
        <p:spPr>
          <a:xfrm>
            <a:off x="3130585" y="3378651"/>
            <a:ext cx="5284894" cy="923330"/>
          </a:xfrm>
          <a:prstGeom prst="rect">
            <a:avLst/>
          </a:prstGeom>
        </p:spPr>
        <p:txBody>
          <a:bodyPr wrap="square" anchor="ctr">
            <a:spAutoFit/>
          </a:bodyPr>
          <a:lstStyle/>
          <a:p>
            <a:pPr marL="342900" indent="-342900">
              <a:buFont typeface="+mj-lt"/>
              <a:buAutoNum type="arabicPeriod"/>
            </a:pPr>
            <a:r>
              <a:rPr lang="tr-TR" dirty="0">
                <a:solidFill>
                  <a:schemeClr val="tx2"/>
                </a:solidFill>
              </a:rPr>
              <a:t>T</a:t>
            </a:r>
            <a:r>
              <a:rPr lang="en-US" dirty="0" smtClean="0">
                <a:solidFill>
                  <a:schemeClr val="tx2"/>
                </a:solidFill>
              </a:rPr>
              <a:t>here </a:t>
            </a:r>
            <a:r>
              <a:rPr lang="en-US" dirty="0">
                <a:solidFill>
                  <a:schemeClr val="tx2"/>
                </a:solidFill>
              </a:rPr>
              <a:t>is enough pain </a:t>
            </a:r>
            <a:r>
              <a:rPr lang="en-US" dirty="0" smtClean="0">
                <a:solidFill>
                  <a:schemeClr val="tx2"/>
                </a:solidFill>
              </a:rPr>
              <a:t>for someone to pay</a:t>
            </a:r>
            <a:r>
              <a:rPr lang="tr-TR" dirty="0" smtClean="0">
                <a:solidFill>
                  <a:schemeClr val="tx2"/>
                </a:solidFill>
              </a:rPr>
              <a:t> </a:t>
            </a:r>
            <a:r>
              <a:rPr lang="en-US" dirty="0" smtClean="0">
                <a:solidFill>
                  <a:schemeClr val="tx2"/>
                </a:solidFill>
              </a:rPr>
              <a:t>for </a:t>
            </a:r>
            <a:r>
              <a:rPr lang="en-US" dirty="0">
                <a:solidFill>
                  <a:schemeClr val="tx2"/>
                </a:solidFill>
              </a:rPr>
              <a:t>a </a:t>
            </a:r>
            <a:r>
              <a:rPr lang="en-US" dirty="0" smtClean="0">
                <a:solidFill>
                  <a:schemeClr val="tx2"/>
                </a:solidFill>
              </a:rPr>
              <a:t>solution;  and,</a:t>
            </a:r>
            <a:endParaRPr lang="tr-TR" dirty="0" smtClean="0">
              <a:solidFill>
                <a:schemeClr val="tx2"/>
              </a:solidFill>
            </a:endParaRPr>
          </a:p>
          <a:p>
            <a:pPr marL="342900" indent="-342900">
              <a:buFont typeface="+mj-lt"/>
              <a:buAutoNum type="arabicPeriod"/>
            </a:pPr>
            <a:r>
              <a:rPr lang="tr-TR" dirty="0">
                <a:solidFill>
                  <a:schemeClr val="tx2"/>
                </a:solidFill>
              </a:rPr>
              <a:t>R</a:t>
            </a:r>
            <a:r>
              <a:rPr lang="en-US" dirty="0" smtClean="0">
                <a:solidFill>
                  <a:schemeClr val="tx2"/>
                </a:solidFill>
              </a:rPr>
              <a:t>elative </a:t>
            </a:r>
            <a:r>
              <a:rPr lang="en-US" dirty="0">
                <a:solidFill>
                  <a:schemeClr val="tx2"/>
                </a:solidFill>
              </a:rPr>
              <a:t>to </a:t>
            </a:r>
            <a:r>
              <a:rPr lang="en-US" dirty="0" smtClean="0">
                <a:solidFill>
                  <a:schemeClr val="tx2"/>
                </a:solidFill>
              </a:rPr>
              <a:t>competition.</a:t>
            </a:r>
            <a:endParaRPr lang="en-US" dirty="0">
              <a:solidFill>
                <a:schemeClr val="tx2"/>
              </a:solidFill>
            </a:endParaRPr>
          </a:p>
        </p:txBody>
      </p:sp>
      <p:sp>
        <p:nvSpPr>
          <p:cNvPr id="14" name="Rectangle 13"/>
          <p:cNvSpPr/>
          <p:nvPr/>
        </p:nvSpPr>
        <p:spPr>
          <a:xfrm>
            <a:off x="3133165" y="4609420"/>
            <a:ext cx="5551254" cy="369332"/>
          </a:xfrm>
          <a:prstGeom prst="rect">
            <a:avLst/>
          </a:prstGeom>
        </p:spPr>
        <p:txBody>
          <a:bodyPr wrap="square" anchor="ctr">
            <a:spAutoFit/>
          </a:bodyPr>
          <a:lstStyle/>
          <a:p>
            <a:r>
              <a:rPr lang="tr-TR" dirty="0" smtClean="0">
                <a:solidFill>
                  <a:schemeClr val="tx2"/>
                </a:solidFill>
              </a:rPr>
              <a:t>B</a:t>
            </a:r>
            <a:r>
              <a:rPr lang="en-US" dirty="0" err="1" smtClean="0">
                <a:solidFill>
                  <a:schemeClr val="tx2"/>
                </a:solidFill>
              </a:rPr>
              <a:t>ig</a:t>
            </a:r>
            <a:r>
              <a:rPr lang="en-US" dirty="0" smtClean="0">
                <a:solidFill>
                  <a:schemeClr val="tx2"/>
                </a:solidFill>
              </a:rPr>
              <a:t> </a:t>
            </a:r>
            <a:r>
              <a:rPr lang="en-US" dirty="0">
                <a:solidFill>
                  <a:schemeClr val="tx2"/>
                </a:solidFill>
              </a:rPr>
              <a:t>enough market </a:t>
            </a:r>
            <a:r>
              <a:rPr lang="en-US" dirty="0" smtClean="0">
                <a:solidFill>
                  <a:schemeClr val="tx2"/>
                </a:solidFill>
              </a:rPr>
              <a:t>to matter.</a:t>
            </a:r>
            <a:endParaRPr lang="en-US" dirty="0">
              <a:solidFill>
                <a:schemeClr val="tx2"/>
              </a:solidFill>
            </a:endParaRPr>
          </a:p>
        </p:txBody>
      </p:sp>
      <p:sp>
        <p:nvSpPr>
          <p:cNvPr id="15" name="Rectangle 14"/>
          <p:cNvSpPr/>
          <p:nvPr/>
        </p:nvSpPr>
        <p:spPr>
          <a:xfrm>
            <a:off x="3133165" y="5427076"/>
            <a:ext cx="5551254" cy="646331"/>
          </a:xfrm>
          <a:prstGeom prst="rect">
            <a:avLst/>
          </a:prstGeom>
        </p:spPr>
        <p:txBody>
          <a:bodyPr wrap="square" anchor="ctr">
            <a:spAutoFit/>
          </a:bodyPr>
          <a:lstStyle/>
          <a:p>
            <a:r>
              <a:rPr lang="en-US" dirty="0">
                <a:solidFill>
                  <a:schemeClr val="tx2"/>
                </a:solidFill>
              </a:rPr>
              <a:t>I can reach them with my revenues 	greater than expenses</a:t>
            </a:r>
            <a:r>
              <a:rPr lang="en-US" dirty="0" smtClean="0">
                <a:solidFill>
                  <a:schemeClr val="tx2"/>
                </a:solidFill>
              </a:rPr>
              <a:t>.</a:t>
            </a:r>
            <a:endParaRPr lang="en-US" dirty="0">
              <a:solidFill>
                <a:schemeClr val="tx2"/>
              </a:solidFill>
            </a:endParaRPr>
          </a:p>
        </p:txBody>
      </p:sp>
      <p:sp>
        <p:nvSpPr>
          <p:cNvPr id="16" name="Equal 15"/>
          <p:cNvSpPr/>
          <p:nvPr/>
        </p:nvSpPr>
        <p:spPr>
          <a:xfrm>
            <a:off x="2551270" y="3645782"/>
            <a:ext cx="497541" cy="389067"/>
          </a:xfrm>
          <a:prstGeom prst="mathEqual">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tx1"/>
              </a:solidFill>
              <a:latin typeface="+mj-lt"/>
            </a:endParaRPr>
          </a:p>
        </p:txBody>
      </p:sp>
      <p:sp>
        <p:nvSpPr>
          <p:cNvPr id="17" name="Equal 16"/>
          <p:cNvSpPr/>
          <p:nvPr/>
        </p:nvSpPr>
        <p:spPr>
          <a:xfrm>
            <a:off x="2551270" y="4599552"/>
            <a:ext cx="497541" cy="389067"/>
          </a:xfrm>
          <a:prstGeom prst="mathEqual">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tx1"/>
              </a:solidFill>
              <a:latin typeface="+mj-lt"/>
            </a:endParaRPr>
          </a:p>
        </p:txBody>
      </p:sp>
      <p:sp>
        <p:nvSpPr>
          <p:cNvPr id="18" name="Equal 17"/>
          <p:cNvSpPr/>
          <p:nvPr/>
        </p:nvSpPr>
        <p:spPr>
          <a:xfrm>
            <a:off x="2551270" y="5553322"/>
            <a:ext cx="497541" cy="389067"/>
          </a:xfrm>
          <a:prstGeom prst="mathEqual">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tx1"/>
              </a:solidFill>
              <a:latin typeface="+mj-lt"/>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20</a:t>
            </a:fld>
            <a:endParaRPr lang="en-CA" dirty="0"/>
          </a:p>
        </p:txBody>
      </p:sp>
    </p:spTree>
    <p:extLst>
      <p:ext uri="{BB962C8B-B14F-4D97-AF65-F5344CB8AC3E}">
        <p14:creationId xmlns:p14="http://schemas.microsoft.com/office/powerpoint/2010/main" val="140194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t>Idea Generation Principles</a:t>
            </a:r>
          </a:p>
        </p:txBody>
      </p:sp>
      <p:sp>
        <p:nvSpPr>
          <p:cNvPr id="6" name="Rectangle 5"/>
          <p:cNvSpPr/>
          <p:nvPr/>
        </p:nvSpPr>
        <p:spPr>
          <a:xfrm>
            <a:off x="0" y="1734719"/>
            <a:ext cx="9144000" cy="5916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7" name="Oval 6"/>
          <p:cNvSpPr/>
          <p:nvPr/>
        </p:nvSpPr>
        <p:spPr>
          <a:xfrm>
            <a:off x="457731" y="1485947"/>
            <a:ext cx="1095888" cy="109588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smtClean="0">
                <a:latin typeface="+mj-lt"/>
              </a:rPr>
              <a:t>B</a:t>
            </a:r>
            <a:endParaRPr lang="en-US" sz="3600" dirty="0" err="1" smtClean="0">
              <a:latin typeface="+mj-lt"/>
            </a:endParaRPr>
          </a:p>
        </p:txBody>
      </p:sp>
      <p:sp>
        <p:nvSpPr>
          <p:cNvPr id="8" name="Rectangle 7"/>
          <p:cNvSpPr/>
          <p:nvPr/>
        </p:nvSpPr>
        <p:spPr>
          <a:xfrm>
            <a:off x="457732" y="3164298"/>
            <a:ext cx="4142404" cy="769441"/>
          </a:xfrm>
          <a:prstGeom prst="rect">
            <a:avLst/>
          </a:prstGeom>
        </p:spPr>
        <p:txBody>
          <a:bodyPr wrap="square" anchor="ctr">
            <a:spAutoFit/>
          </a:bodyPr>
          <a:lstStyle/>
          <a:p>
            <a:pPr algn="ctr"/>
            <a:r>
              <a:rPr lang="en-US" sz="2400" dirty="0">
                <a:solidFill>
                  <a:schemeClr val="accent5"/>
                </a:solidFill>
              </a:rPr>
              <a:t>E</a:t>
            </a:r>
            <a:r>
              <a:rPr lang="en-US" sz="2400" dirty="0" smtClean="0">
                <a:solidFill>
                  <a:schemeClr val="accent5"/>
                </a:solidFill>
              </a:rPr>
              <a:t>volve </a:t>
            </a:r>
            <a:r>
              <a:rPr lang="en-US" sz="2400" dirty="0">
                <a:solidFill>
                  <a:schemeClr val="accent5"/>
                </a:solidFill>
              </a:rPr>
              <a:t>over </a:t>
            </a:r>
            <a:r>
              <a:rPr lang="en-US" sz="2400" dirty="0" smtClean="0">
                <a:solidFill>
                  <a:schemeClr val="accent5"/>
                </a:solidFill>
              </a:rPr>
              <a:t>time</a:t>
            </a:r>
            <a:endParaRPr lang="tr-TR" sz="2400" dirty="0" smtClean="0">
              <a:solidFill>
                <a:schemeClr val="accent5"/>
              </a:solidFill>
            </a:endParaRPr>
          </a:p>
          <a:p>
            <a:pPr algn="ctr"/>
            <a:r>
              <a:rPr lang="en-US" sz="2000" dirty="0" smtClean="0">
                <a:solidFill>
                  <a:schemeClr val="accent5"/>
                </a:solidFill>
              </a:rPr>
              <a:t>(</a:t>
            </a:r>
            <a:r>
              <a:rPr lang="en-US" sz="2000" dirty="0" err="1">
                <a:solidFill>
                  <a:schemeClr val="accent5"/>
                </a:solidFill>
              </a:rPr>
              <a:t>eg</a:t>
            </a:r>
            <a:r>
              <a:rPr lang="en-US" sz="2000" dirty="0">
                <a:solidFill>
                  <a:schemeClr val="accent5"/>
                </a:solidFill>
              </a:rPr>
              <a:t>. Facebook, Blackberry) </a:t>
            </a:r>
          </a:p>
        </p:txBody>
      </p:sp>
      <p:sp>
        <p:nvSpPr>
          <p:cNvPr id="19" name="Rectangle 18"/>
          <p:cNvSpPr/>
          <p:nvPr/>
        </p:nvSpPr>
        <p:spPr>
          <a:xfrm>
            <a:off x="2156607" y="1799721"/>
            <a:ext cx="6017994" cy="461665"/>
          </a:xfrm>
          <a:prstGeom prst="rect">
            <a:avLst/>
          </a:prstGeom>
        </p:spPr>
        <p:txBody>
          <a:bodyPr wrap="none" anchor="ctr">
            <a:spAutoFit/>
          </a:bodyPr>
          <a:lstStyle/>
          <a:p>
            <a:r>
              <a:rPr lang="en-US" sz="2400">
                <a:solidFill>
                  <a:schemeClr val="bg1"/>
                </a:solidFill>
              </a:rPr>
              <a:t>Ideas evolve over </a:t>
            </a:r>
            <a:r>
              <a:rPr lang="en-US" sz="2400" smtClean="0">
                <a:solidFill>
                  <a:schemeClr val="bg1"/>
                </a:solidFill>
              </a:rPr>
              <a:t>time </a:t>
            </a:r>
            <a:r>
              <a:rPr lang="en-US" sz="2400">
                <a:solidFill>
                  <a:schemeClr val="bg1"/>
                </a:solidFill>
              </a:rPr>
              <a:t>or start as </a:t>
            </a:r>
            <a:r>
              <a:rPr lang="en-US" sz="2400" smtClean="0">
                <a:solidFill>
                  <a:schemeClr val="bg1"/>
                </a:solidFill>
              </a:rPr>
              <a:t>mistakes</a:t>
            </a:r>
            <a:endParaRPr lang="en-US" sz="2400">
              <a:solidFill>
                <a:schemeClr val="bg1"/>
              </a:solidFill>
            </a:endParaRPr>
          </a:p>
        </p:txBody>
      </p:sp>
      <p:sp>
        <p:nvSpPr>
          <p:cNvPr id="20" name="Rectangle 19"/>
          <p:cNvSpPr/>
          <p:nvPr/>
        </p:nvSpPr>
        <p:spPr>
          <a:xfrm>
            <a:off x="4600136" y="3164298"/>
            <a:ext cx="4142404" cy="769441"/>
          </a:xfrm>
          <a:prstGeom prst="rect">
            <a:avLst/>
          </a:prstGeom>
        </p:spPr>
        <p:txBody>
          <a:bodyPr wrap="square" anchor="ctr">
            <a:spAutoFit/>
          </a:bodyPr>
          <a:lstStyle/>
          <a:p>
            <a:pPr algn="ctr"/>
            <a:r>
              <a:rPr lang="tr-TR" sz="2400" dirty="0" smtClean="0">
                <a:solidFill>
                  <a:schemeClr val="accent5"/>
                </a:solidFill>
              </a:rPr>
              <a:t>S</a:t>
            </a:r>
            <a:r>
              <a:rPr lang="en-US" sz="2400" dirty="0" smtClean="0">
                <a:solidFill>
                  <a:schemeClr val="accent5"/>
                </a:solidFill>
              </a:rPr>
              <a:t>tart </a:t>
            </a:r>
            <a:r>
              <a:rPr lang="en-US" sz="2400" dirty="0">
                <a:solidFill>
                  <a:schemeClr val="accent5"/>
                </a:solidFill>
              </a:rPr>
              <a:t>as </a:t>
            </a:r>
            <a:r>
              <a:rPr lang="en-US" sz="2400" dirty="0" smtClean="0">
                <a:solidFill>
                  <a:schemeClr val="accent5"/>
                </a:solidFill>
              </a:rPr>
              <a:t>mistakes</a:t>
            </a:r>
            <a:endParaRPr lang="tr-TR" sz="2400" dirty="0" smtClean="0">
              <a:solidFill>
                <a:schemeClr val="accent5"/>
              </a:solidFill>
            </a:endParaRPr>
          </a:p>
          <a:p>
            <a:pPr algn="ctr"/>
            <a:r>
              <a:rPr lang="en-US" sz="2000" dirty="0" smtClean="0">
                <a:solidFill>
                  <a:schemeClr val="accent5"/>
                </a:solidFill>
              </a:rPr>
              <a:t>(</a:t>
            </a:r>
            <a:r>
              <a:rPr lang="en-US" sz="2000" dirty="0" err="1">
                <a:solidFill>
                  <a:schemeClr val="accent5"/>
                </a:solidFill>
              </a:rPr>
              <a:t>eg</a:t>
            </a:r>
            <a:r>
              <a:rPr lang="en-US" sz="2000" dirty="0">
                <a:solidFill>
                  <a:schemeClr val="accent5"/>
                </a:solidFill>
              </a:rPr>
              <a:t>. 3M Sticky Notes</a:t>
            </a:r>
            <a:r>
              <a:rPr lang="en-US" sz="2000" dirty="0" smtClean="0">
                <a:solidFill>
                  <a:schemeClr val="accent5"/>
                </a:solidFill>
              </a:rPr>
              <a:t>.) </a:t>
            </a:r>
            <a:endParaRPr lang="en-US" sz="2000" dirty="0">
              <a:solidFill>
                <a:schemeClr val="accent5"/>
              </a:solidFill>
            </a:endParaRPr>
          </a:p>
        </p:txBody>
      </p:sp>
      <p:pic>
        <p:nvPicPr>
          <p:cNvPr id="1026" name="Picture 2" descr="http://seedcamp.com/main/wp-content/uploads/2014/06/facebook-logoimage-facebook-logopng-moshi-monsters-wiki-dmua0wep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0232" b="22245"/>
          <a:stretch/>
        </p:blipFill>
        <p:spPr bwMode="auto">
          <a:xfrm>
            <a:off x="932125" y="4252521"/>
            <a:ext cx="3182676" cy="688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2/22/Blackberry_Logo.svg/2000px-Blackberry_Logo.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2302" y="5338482"/>
            <a:ext cx="2707864" cy="47116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neetcurioso.com/wp-content/uploads/2012/09/post-it.jpg"/>
          <p:cNvPicPr>
            <a:picLocks noChangeAspect="1" noChangeArrowheads="1"/>
          </p:cNvPicPr>
          <p:nvPr/>
        </p:nvPicPr>
        <p:blipFill rotWithShape="1">
          <a:blip r:embed="rId4">
            <a:extLst>
              <a:ext uri="{28A0092B-C50C-407E-A947-70E740481C1C}">
                <a14:useLocalDpi xmlns:a14="http://schemas.microsoft.com/office/drawing/2010/main" val="0"/>
              </a:ext>
            </a:extLst>
          </a:blip>
          <a:srcRect l="16418" t="8574" r="18508" b="6131"/>
          <a:stretch/>
        </p:blipFill>
        <p:spPr bwMode="auto">
          <a:xfrm>
            <a:off x="5730044" y="4272143"/>
            <a:ext cx="1882588" cy="185068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21</a:t>
            </a:fld>
            <a:endParaRPr lang="en-CA" dirty="0"/>
          </a:p>
        </p:txBody>
      </p:sp>
    </p:spTree>
    <p:extLst>
      <p:ext uri="{BB962C8B-B14F-4D97-AF65-F5344CB8AC3E}">
        <p14:creationId xmlns:p14="http://schemas.microsoft.com/office/powerpoint/2010/main" val="266185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317741"/>
            <a:ext cx="9144000" cy="486648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3" name="Title 2"/>
          <p:cNvSpPr>
            <a:spLocks noGrp="1"/>
          </p:cNvSpPr>
          <p:nvPr>
            <p:ph type="ctrTitle"/>
          </p:nvPr>
        </p:nvSpPr>
        <p:spPr/>
        <p:txBody>
          <a:bodyPr/>
          <a:lstStyle/>
          <a:p>
            <a:r>
              <a:rPr lang="en-US"/>
              <a:t>Idea Generation Principles</a:t>
            </a:r>
          </a:p>
        </p:txBody>
      </p:sp>
      <p:sp>
        <p:nvSpPr>
          <p:cNvPr id="2" name="Content Placeholder 1"/>
          <p:cNvSpPr>
            <a:spLocks noGrp="1"/>
          </p:cNvSpPr>
          <p:nvPr>
            <p:ph idx="4294967295"/>
          </p:nvPr>
        </p:nvSpPr>
        <p:spPr>
          <a:xfrm>
            <a:off x="3470408" y="1850191"/>
            <a:ext cx="5673592" cy="5015624"/>
          </a:xfrm>
        </p:spPr>
        <p:txBody>
          <a:bodyPr/>
          <a:lstStyle/>
          <a:p>
            <a:pPr marL="0" indent="0">
              <a:buNone/>
            </a:pPr>
            <a:r>
              <a:rPr lang="en-US" sz="2400" dirty="0" smtClean="0">
                <a:solidFill>
                  <a:srgbClr val="FFFF00"/>
                </a:solidFill>
                <a:hlinkClick r:id="rId2"/>
              </a:rPr>
              <a:t>IKEA</a:t>
            </a:r>
            <a:r>
              <a:rPr lang="en-US" sz="2400" dirty="0" smtClean="0">
                <a:solidFill>
                  <a:srgbClr val="00B0F0"/>
                </a:solidFill>
              </a:rPr>
              <a:t> </a:t>
            </a:r>
            <a:r>
              <a:rPr lang="en-US" sz="2400" dirty="0" smtClean="0">
                <a:solidFill>
                  <a:schemeClr val="bg1"/>
                </a:solidFill>
              </a:rPr>
              <a:t>-</a:t>
            </a:r>
            <a:r>
              <a:rPr lang="en-US" sz="2400" dirty="0">
                <a:solidFill>
                  <a:schemeClr val="bg1"/>
                </a:solidFill>
              </a:rPr>
              <a:t> Ingvar Kamprad founded IKEA in 1943 at his Uncle Ernst’s kitchen table. IKEA was basically an acronym of his name </a:t>
            </a:r>
            <a:r>
              <a:rPr lang="en-US" sz="2400" b="1" dirty="0">
                <a:solidFill>
                  <a:schemeClr val="bg1"/>
                </a:solidFill>
              </a:rPr>
              <a:t>I</a:t>
            </a:r>
            <a:r>
              <a:rPr lang="en-US" sz="2400" dirty="0">
                <a:solidFill>
                  <a:schemeClr val="bg1"/>
                </a:solidFill>
              </a:rPr>
              <a:t>ngvar </a:t>
            </a:r>
            <a:r>
              <a:rPr lang="en-US" sz="2400" b="1" dirty="0">
                <a:solidFill>
                  <a:schemeClr val="bg1"/>
                </a:solidFill>
              </a:rPr>
              <a:t>K</a:t>
            </a:r>
            <a:r>
              <a:rPr lang="en-US" sz="2400" dirty="0">
                <a:solidFill>
                  <a:schemeClr val="bg1"/>
                </a:solidFill>
              </a:rPr>
              <a:t>amprad and </a:t>
            </a:r>
            <a:r>
              <a:rPr lang="en-US" sz="2400" b="1" dirty="0" err="1">
                <a:solidFill>
                  <a:schemeClr val="bg1"/>
                </a:solidFill>
              </a:rPr>
              <a:t>E</a:t>
            </a:r>
            <a:r>
              <a:rPr lang="en-US" sz="2400" dirty="0" err="1">
                <a:solidFill>
                  <a:schemeClr val="bg1"/>
                </a:solidFill>
              </a:rPr>
              <a:t>lmtaryd</a:t>
            </a:r>
            <a:r>
              <a:rPr lang="en-US" sz="2400" dirty="0">
                <a:solidFill>
                  <a:schemeClr val="bg1"/>
                </a:solidFill>
              </a:rPr>
              <a:t>, his family farm and the village </a:t>
            </a:r>
            <a:r>
              <a:rPr lang="en-US" sz="2400" b="1" dirty="0" err="1">
                <a:solidFill>
                  <a:schemeClr val="bg1"/>
                </a:solidFill>
              </a:rPr>
              <a:t>A</a:t>
            </a:r>
            <a:r>
              <a:rPr lang="en-US" sz="2400" dirty="0" err="1">
                <a:solidFill>
                  <a:schemeClr val="bg1"/>
                </a:solidFill>
              </a:rPr>
              <a:t>gunnaryd</a:t>
            </a:r>
            <a:r>
              <a:rPr lang="en-US" sz="2400" dirty="0">
                <a:solidFill>
                  <a:schemeClr val="bg1"/>
                </a:solidFill>
              </a:rPr>
              <a:t>. At first the business was typically mail-order and included only small household goods such as picture frames, wallets, nylon stockings, pens and wallets</a:t>
            </a:r>
            <a:r>
              <a:rPr lang="en-US" sz="2400" dirty="0" smtClean="0">
                <a:solidFill>
                  <a:schemeClr val="bg1"/>
                </a:solidFill>
              </a:rPr>
              <a:t>.</a:t>
            </a:r>
            <a:endParaRPr lang="en-US" sz="2400" dirty="0">
              <a:solidFill>
                <a:schemeClr val="bg1"/>
              </a:solidFill>
            </a:endParaRPr>
          </a:p>
        </p:txBody>
      </p:sp>
      <p:pic>
        <p:nvPicPr>
          <p:cNvPr id="2050" name="Picture 2" descr="https://upload.wikimedia.org/wikipedia/commons/thumb/c/c5/Ikea_logo.svg/354px-Ikea_logo.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30" y="3075885"/>
            <a:ext cx="3313348" cy="118868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fld id="{13F44AA5-DB92-42C3-A717-A60C9B81A1ED}" type="slidenum">
              <a:rPr lang="en-CA" smtClean="0"/>
              <a:pPr/>
              <a:t>22</a:t>
            </a:fld>
            <a:endParaRPr lang="en-CA" dirty="0"/>
          </a:p>
        </p:txBody>
      </p:sp>
    </p:spTree>
    <p:extLst>
      <p:ext uri="{BB962C8B-B14F-4D97-AF65-F5344CB8AC3E}">
        <p14:creationId xmlns:p14="http://schemas.microsoft.com/office/powerpoint/2010/main" val="11008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836818"/>
            <a:ext cx="9144000" cy="3996000"/>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3" name="Title 2"/>
          <p:cNvSpPr>
            <a:spLocks noGrp="1"/>
          </p:cNvSpPr>
          <p:nvPr>
            <p:ph type="ctrTitle"/>
          </p:nvPr>
        </p:nvSpPr>
        <p:spPr/>
        <p:txBody>
          <a:bodyPr/>
          <a:lstStyle/>
          <a:p>
            <a:r>
              <a:rPr lang="en-US"/>
              <a:t>Idea Generation Principles</a:t>
            </a:r>
          </a:p>
        </p:txBody>
      </p:sp>
      <p:pic>
        <p:nvPicPr>
          <p:cNvPr id="3074" name="Picture 2" descr="http://vignette1.wikia.nocookie.net/rare/images/c/ce/Nintendo_Logo.png/revision/latest?cb=2012111420185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562" y="3344338"/>
            <a:ext cx="3578142" cy="8820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284300" y="2180001"/>
            <a:ext cx="975454" cy="3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9" name="Rectangle 8"/>
          <p:cNvSpPr/>
          <p:nvPr/>
        </p:nvSpPr>
        <p:spPr>
          <a:xfrm>
            <a:off x="5399729" y="4027184"/>
            <a:ext cx="1021226" cy="277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2" name="Content Placeholder 1"/>
          <p:cNvSpPr>
            <a:spLocks noGrp="1"/>
          </p:cNvSpPr>
          <p:nvPr>
            <p:ph idx="4294967295"/>
          </p:nvPr>
        </p:nvSpPr>
        <p:spPr>
          <a:xfrm>
            <a:off x="4210066" y="2174031"/>
            <a:ext cx="4679950" cy="3222625"/>
          </a:xfrm>
        </p:spPr>
        <p:txBody>
          <a:bodyPr/>
          <a:lstStyle/>
          <a:p>
            <a:pPr marL="0" indent="0">
              <a:buNone/>
            </a:pPr>
            <a:r>
              <a:rPr lang="en-US" sz="1700" dirty="0" smtClean="0">
                <a:solidFill>
                  <a:schemeClr val="bg1"/>
                </a:solidFill>
                <a:hlinkClick r:id="rId3"/>
              </a:rPr>
              <a:t>Nintendo</a:t>
            </a:r>
            <a:r>
              <a:rPr lang="en-US" sz="1700" dirty="0">
                <a:solidFill>
                  <a:schemeClr val="accent6"/>
                </a:solidFill>
              </a:rPr>
              <a:t>: </a:t>
            </a:r>
            <a:r>
              <a:rPr lang="en-US" sz="1700" dirty="0">
                <a:solidFill>
                  <a:schemeClr val="bg1"/>
                </a:solidFill>
              </a:rPr>
              <a:t>The Nintendo Corporation’s domination of the gaming industry didn’t start with their first video game console. They have actually established themselves 70 years before the first video game came to life, in the 19th century when they brought back the popularity of </a:t>
            </a:r>
            <a:r>
              <a:rPr lang="en-US" sz="1700" b="1" dirty="0">
                <a:solidFill>
                  <a:schemeClr val="bg1"/>
                </a:solidFill>
              </a:rPr>
              <a:t>card games</a:t>
            </a:r>
            <a:r>
              <a:rPr lang="en-US" sz="1700" dirty="0">
                <a:solidFill>
                  <a:schemeClr val="bg1"/>
                </a:solidFill>
              </a:rPr>
              <a:t> to Japan.  A new card game, </a:t>
            </a:r>
            <a:r>
              <a:rPr lang="en-US" sz="1700" dirty="0">
                <a:solidFill>
                  <a:schemeClr val="bg1"/>
                </a:solidFill>
                <a:hlinkClick r:id="rId4"/>
              </a:rPr>
              <a:t>Hanafuda</a:t>
            </a:r>
            <a:r>
              <a:rPr lang="en-US" sz="1700" dirty="0">
                <a:solidFill>
                  <a:schemeClr val="bg1"/>
                </a:solidFill>
              </a:rPr>
              <a:t>, was invented, by </a:t>
            </a:r>
            <a:r>
              <a:rPr lang="en-US" sz="1700" dirty="0" err="1">
                <a:solidFill>
                  <a:schemeClr val="bg1"/>
                </a:solidFill>
              </a:rPr>
              <a:t>Fusajiro</a:t>
            </a:r>
            <a:r>
              <a:rPr lang="en-US" sz="1700" dirty="0">
                <a:solidFill>
                  <a:schemeClr val="bg1"/>
                </a:solidFill>
              </a:rPr>
              <a:t> Yamauchi (Nintendo founder) which used images instead of numbers, making it difficult for gambling.</a:t>
            </a:r>
          </a:p>
        </p:txBody>
      </p:sp>
      <p:sp>
        <p:nvSpPr>
          <p:cNvPr id="5" name="Slide Number Placeholder 4"/>
          <p:cNvSpPr>
            <a:spLocks noGrp="1"/>
          </p:cNvSpPr>
          <p:nvPr>
            <p:ph type="sldNum" sz="quarter" idx="4"/>
          </p:nvPr>
        </p:nvSpPr>
        <p:spPr/>
        <p:txBody>
          <a:bodyPr/>
          <a:lstStyle/>
          <a:p>
            <a:fld id="{13F44AA5-DB92-42C3-A717-A60C9B81A1ED}" type="slidenum">
              <a:rPr lang="en-CA" smtClean="0"/>
              <a:pPr/>
              <a:t>23</a:t>
            </a:fld>
            <a:endParaRPr lang="en-CA" dirty="0"/>
          </a:p>
        </p:txBody>
      </p:sp>
    </p:spTree>
    <p:extLst>
      <p:ext uri="{BB962C8B-B14F-4D97-AF65-F5344CB8AC3E}">
        <p14:creationId xmlns:p14="http://schemas.microsoft.com/office/powerpoint/2010/main" val="295298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9" grpId="0" animBg="1"/>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FEEEA"/>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64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24</a:t>
            </a:fld>
            <a:endParaRPr lang="en-CA" dirty="0"/>
          </a:p>
        </p:txBody>
      </p:sp>
    </p:spTree>
    <p:extLst>
      <p:ext uri="{BB962C8B-B14F-4D97-AF65-F5344CB8AC3E}">
        <p14:creationId xmlns:p14="http://schemas.microsoft.com/office/powerpoint/2010/main" val="333301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Idea Generation Principles</a:t>
            </a:r>
          </a:p>
        </p:txBody>
      </p:sp>
      <p:sp>
        <p:nvSpPr>
          <p:cNvPr id="26" name="Content Placeholder 1"/>
          <p:cNvSpPr txBox="1">
            <a:spLocks/>
          </p:cNvSpPr>
          <p:nvPr/>
        </p:nvSpPr>
        <p:spPr>
          <a:xfrm>
            <a:off x="3966882" y="1550288"/>
            <a:ext cx="4827494" cy="4662254"/>
          </a:xfrm>
          <a:prstGeom prst="rect">
            <a:avLst/>
          </a:prstGeom>
        </p:spPr>
        <p:txBody>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lang="en-US" sz="1800" i="0" kern="1200" dirty="0" smtClean="0">
                <a:solidFill>
                  <a:schemeClr val="tx2"/>
                </a:solidFill>
                <a:latin typeface="+mj-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None/>
            </a:pPr>
            <a:r>
              <a:rPr lang="en-US" sz="1600" spc="-100" dirty="0">
                <a:solidFill>
                  <a:srgbClr val="D2533C"/>
                </a:solidFill>
                <a:hlinkClick r:id="rId2"/>
              </a:rPr>
              <a:t>Netflix </a:t>
            </a:r>
            <a:r>
              <a:rPr lang="en-US" sz="1600" dirty="0"/>
              <a:t>: The genesis of Netflix came in 1997 when I got this late fee, about $40, for Apollo 13. I remember the fee because I was embarrassed about it. That was back in the VHS days, and it got me thinking that there's a big market out there. </a:t>
            </a:r>
          </a:p>
          <a:p>
            <a:pPr>
              <a:buNone/>
            </a:pPr>
            <a:r>
              <a:rPr lang="en-US" sz="1600" dirty="0"/>
              <a:t>So I started to investigate the idea of how to create a movie-rental business by mail. I didn't know about DVDs, and then a friend of mine told me they were coming. I ran out to Tower Records in Santa Cruz, Calif., and mailed CDs to myself, just a disc in an envelope. It was a long 24 hours until the mail arrived back at my house, and I ripped them open and they were all in great shape. That was the big excitement point. </a:t>
            </a:r>
          </a:p>
        </p:txBody>
      </p:sp>
      <p:pic>
        <p:nvPicPr>
          <p:cNvPr id="4111" name="Picture 15" descr="https://pr.netflix.com/customcontentgroup/667/Netflix_Web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731" y="2962181"/>
            <a:ext cx="3233084" cy="161654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25</a:t>
            </a:fld>
            <a:endParaRPr lang="en-CA" dirty="0"/>
          </a:p>
        </p:txBody>
      </p:sp>
    </p:spTree>
    <p:extLst>
      <p:ext uri="{BB962C8B-B14F-4D97-AF65-F5344CB8AC3E}">
        <p14:creationId xmlns:p14="http://schemas.microsoft.com/office/powerpoint/2010/main" val="394165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t>Idea Generation Principles</a:t>
            </a:r>
          </a:p>
        </p:txBody>
      </p:sp>
      <p:sp>
        <p:nvSpPr>
          <p:cNvPr id="6" name="Rectangle 5"/>
          <p:cNvSpPr/>
          <p:nvPr/>
        </p:nvSpPr>
        <p:spPr>
          <a:xfrm>
            <a:off x="0" y="1734719"/>
            <a:ext cx="9144000" cy="5916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7" name="Oval 6"/>
          <p:cNvSpPr/>
          <p:nvPr/>
        </p:nvSpPr>
        <p:spPr>
          <a:xfrm>
            <a:off x="457731" y="1485947"/>
            <a:ext cx="1095888" cy="109588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smtClean="0">
                <a:solidFill>
                  <a:prstClr val="white"/>
                </a:solidFill>
              </a:rPr>
              <a:t>C</a:t>
            </a:r>
            <a:endParaRPr lang="en-US" sz="3600" dirty="0" err="1" smtClean="0">
              <a:solidFill>
                <a:prstClr val="white"/>
              </a:solidFill>
            </a:endParaRPr>
          </a:p>
        </p:txBody>
      </p:sp>
      <p:sp>
        <p:nvSpPr>
          <p:cNvPr id="19" name="Rectangle 18"/>
          <p:cNvSpPr/>
          <p:nvPr/>
        </p:nvSpPr>
        <p:spPr>
          <a:xfrm>
            <a:off x="2156607" y="1707388"/>
            <a:ext cx="6585933" cy="646331"/>
          </a:xfrm>
          <a:prstGeom prst="rect">
            <a:avLst/>
          </a:prstGeom>
        </p:spPr>
        <p:txBody>
          <a:bodyPr wrap="square" anchor="ctr">
            <a:spAutoFit/>
          </a:bodyPr>
          <a:lstStyle/>
          <a:p>
            <a:r>
              <a:rPr lang="en-US">
                <a:solidFill>
                  <a:prstClr val="white"/>
                </a:solidFill>
              </a:rPr>
              <a:t>Ideas can come from anywhere, most often we see good business ideas starting with one (or more) of the following:</a:t>
            </a:r>
          </a:p>
        </p:txBody>
      </p:sp>
      <p:sp>
        <p:nvSpPr>
          <p:cNvPr id="2" name="Rectangle 1"/>
          <p:cNvSpPr/>
          <p:nvPr/>
        </p:nvSpPr>
        <p:spPr>
          <a:xfrm>
            <a:off x="2156607" y="2507872"/>
            <a:ext cx="2736647" cy="584775"/>
          </a:xfrm>
          <a:prstGeom prst="rect">
            <a:avLst/>
          </a:prstGeom>
        </p:spPr>
        <p:txBody>
          <a:bodyPr wrap="none">
            <a:spAutoFit/>
          </a:bodyPr>
          <a:lstStyle/>
          <a:p>
            <a:r>
              <a:rPr lang="en-US" sz="3200" dirty="0">
                <a:solidFill>
                  <a:schemeClr val="accent5"/>
                </a:solidFill>
              </a:rPr>
              <a:t>Personal Pain</a:t>
            </a:r>
          </a:p>
        </p:txBody>
      </p:sp>
      <p:sp>
        <p:nvSpPr>
          <p:cNvPr id="4" name="Rectangle 3"/>
          <p:cNvSpPr/>
          <p:nvPr/>
        </p:nvSpPr>
        <p:spPr>
          <a:xfrm>
            <a:off x="2156607" y="3106240"/>
            <a:ext cx="3890809" cy="369332"/>
          </a:xfrm>
          <a:prstGeom prst="rect">
            <a:avLst/>
          </a:prstGeom>
        </p:spPr>
        <p:txBody>
          <a:bodyPr wrap="none">
            <a:spAutoFit/>
          </a:bodyPr>
          <a:lstStyle/>
          <a:p>
            <a:r>
              <a:rPr lang="en-US">
                <a:solidFill>
                  <a:schemeClr val="tx1">
                    <a:lumMod val="90000"/>
                    <a:lumOff val="10000"/>
                  </a:schemeClr>
                </a:solidFill>
              </a:rPr>
              <a:t>I have a problem that needs solving.</a:t>
            </a:r>
          </a:p>
        </p:txBody>
      </p:sp>
      <p:pic>
        <p:nvPicPr>
          <p:cNvPr id="5122" name="Picture 2" descr="http://static1.squarespace.com/static/50a3bec7e4b01d89010fbbcc/t/518123ace4b05640e82d7b55/1367417773901/Shopify-2010-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017" y="4746635"/>
            <a:ext cx="2717846" cy="74582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762003" y="4377357"/>
            <a:ext cx="1788833" cy="1563023"/>
            <a:chOff x="3762003" y="4377357"/>
            <a:chExt cx="1788833" cy="1563023"/>
          </a:xfrm>
        </p:grpSpPr>
        <p:grpSp>
          <p:nvGrpSpPr>
            <p:cNvPr id="18" name="Group 17"/>
            <p:cNvGrpSpPr/>
            <p:nvPr/>
          </p:nvGrpSpPr>
          <p:grpSpPr>
            <a:xfrm>
              <a:off x="3762003" y="4377357"/>
              <a:ext cx="1788833" cy="832896"/>
              <a:chOff x="3654425" y="4003675"/>
              <a:chExt cx="3600451" cy="1676401"/>
            </a:xfrm>
            <a:solidFill>
              <a:schemeClr val="accent5"/>
            </a:solidFill>
          </p:grpSpPr>
          <p:sp>
            <p:nvSpPr>
              <p:cNvPr id="11" name="Freeform 6"/>
              <p:cNvSpPr>
                <a:spLocks/>
              </p:cNvSpPr>
              <p:nvPr/>
            </p:nvSpPr>
            <p:spPr bwMode="auto">
              <a:xfrm>
                <a:off x="4738688" y="4875213"/>
                <a:ext cx="1820863" cy="804863"/>
              </a:xfrm>
              <a:custGeom>
                <a:avLst/>
                <a:gdLst>
                  <a:gd name="T0" fmla="*/ 140 w 484"/>
                  <a:gd name="T1" fmla="*/ 164 h 213"/>
                  <a:gd name="T2" fmla="*/ 90 w 484"/>
                  <a:gd name="T3" fmla="*/ 164 h 213"/>
                  <a:gd name="T4" fmla="*/ 72 w 484"/>
                  <a:gd name="T5" fmla="*/ 151 h 213"/>
                  <a:gd name="T6" fmla="*/ 0 w 484"/>
                  <a:gd name="T7" fmla="*/ 22 h 213"/>
                  <a:gd name="T8" fmla="*/ 25 w 484"/>
                  <a:gd name="T9" fmla="*/ 2 h 213"/>
                  <a:gd name="T10" fmla="*/ 24 w 484"/>
                  <a:gd name="T11" fmla="*/ 8 h 213"/>
                  <a:gd name="T12" fmla="*/ 95 w 484"/>
                  <a:gd name="T13" fmla="*/ 33 h 213"/>
                  <a:gd name="T14" fmla="*/ 164 w 484"/>
                  <a:gd name="T15" fmla="*/ 0 h 213"/>
                  <a:gd name="T16" fmla="*/ 207 w 484"/>
                  <a:gd name="T17" fmla="*/ 39 h 213"/>
                  <a:gd name="T18" fmla="*/ 252 w 484"/>
                  <a:gd name="T19" fmla="*/ 40 h 213"/>
                  <a:gd name="T20" fmla="*/ 374 w 484"/>
                  <a:gd name="T21" fmla="*/ 35 h 213"/>
                  <a:gd name="T22" fmla="*/ 407 w 484"/>
                  <a:gd name="T23" fmla="*/ 35 h 213"/>
                  <a:gd name="T24" fmla="*/ 482 w 484"/>
                  <a:gd name="T25" fmla="*/ 194 h 213"/>
                  <a:gd name="T26" fmla="*/ 464 w 484"/>
                  <a:gd name="T27" fmla="*/ 212 h 213"/>
                  <a:gd name="T28" fmla="*/ 156 w 484"/>
                  <a:gd name="T29" fmla="*/ 212 h 213"/>
                  <a:gd name="T30" fmla="*/ 137 w 484"/>
                  <a:gd name="T31" fmla="*/ 192 h 213"/>
                  <a:gd name="T32" fmla="*/ 140 w 484"/>
                  <a:gd name="T33" fmla="*/ 164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4" h="213">
                    <a:moveTo>
                      <a:pt x="140" y="164"/>
                    </a:moveTo>
                    <a:cubicBezTo>
                      <a:pt x="123" y="164"/>
                      <a:pt x="106" y="163"/>
                      <a:pt x="90" y="164"/>
                    </a:cubicBezTo>
                    <a:cubicBezTo>
                      <a:pt x="80" y="164"/>
                      <a:pt x="74" y="162"/>
                      <a:pt x="72" y="151"/>
                    </a:cubicBezTo>
                    <a:cubicBezTo>
                      <a:pt x="59" y="102"/>
                      <a:pt x="38" y="59"/>
                      <a:pt x="0" y="22"/>
                    </a:cubicBezTo>
                    <a:cubicBezTo>
                      <a:pt x="9" y="15"/>
                      <a:pt x="17" y="8"/>
                      <a:pt x="25" y="2"/>
                    </a:cubicBezTo>
                    <a:cubicBezTo>
                      <a:pt x="25" y="4"/>
                      <a:pt x="25" y="6"/>
                      <a:pt x="24" y="8"/>
                    </a:cubicBezTo>
                    <a:cubicBezTo>
                      <a:pt x="48" y="16"/>
                      <a:pt x="71" y="29"/>
                      <a:pt x="95" y="33"/>
                    </a:cubicBezTo>
                    <a:cubicBezTo>
                      <a:pt x="122" y="38"/>
                      <a:pt x="143" y="20"/>
                      <a:pt x="164" y="0"/>
                    </a:cubicBezTo>
                    <a:cubicBezTo>
                      <a:pt x="178" y="13"/>
                      <a:pt x="192" y="25"/>
                      <a:pt x="207" y="39"/>
                    </a:cubicBezTo>
                    <a:cubicBezTo>
                      <a:pt x="222" y="19"/>
                      <a:pt x="235" y="27"/>
                      <a:pt x="252" y="40"/>
                    </a:cubicBezTo>
                    <a:cubicBezTo>
                      <a:pt x="290" y="71"/>
                      <a:pt x="336" y="69"/>
                      <a:pt x="374" y="35"/>
                    </a:cubicBezTo>
                    <a:cubicBezTo>
                      <a:pt x="387" y="23"/>
                      <a:pt x="396" y="25"/>
                      <a:pt x="407" y="35"/>
                    </a:cubicBezTo>
                    <a:cubicBezTo>
                      <a:pt x="454" y="78"/>
                      <a:pt x="475" y="132"/>
                      <a:pt x="482" y="194"/>
                    </a:cubicBezTo>
                    <a:cubicBezTo>
                      <a:pt x="484" y="207"/>
                      <a:pt x="478" y="213"/>
                      <a:pt x="464" y="212"/>
                    </a:cubicBezTo>
                    <a:cubicBezTo>
                      <a:pt x="361" y="212"/>
                      <a:pt x="258" y="212"/>
                      <a:pt x="156" y="212"/>
                    </a:cubicBezTo>
                    <a:cubicBezTo>
                      <a:pt x="140" y="213"/>
                      <a:pt x="136" y="206"/>
                      <a:pt x="137" y="192"/>
                    </a:cubicBezTo>
                    <a:cubicBezTo>
                      <a:pt x="138" y="184"/>
                      <a:pt x="139" y="175"/>
                      <a:pt x="140" y="1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p:nvSpPr>
            <p:spPr bwMode="auto">
              <a:xfrm>
                <a:off x="3654425" y="4965700"/>
                <a:ext cx="1309688" cy="714375"/>
              </a:xfrm>
              <a:custGeom>
                <a:avLst/>
                <a:gdLst>
                  <a:gd name="T0" fmla="*/ 95 w 348"/>
                  <a:gd name="T1" fmla="*/ 0 h 189"/>
                  <a:gd name="T2" fmla="*/ 119 w 348"/>
                  <a:gd name="T3" fmla="*/ 19 h 189"/>
                  <a:gd name="T4" fmla="*/ 238 w 348"/>
                  <a:gd name="T5" fmla="*/ 11 h 189"/>
                  <a:gd name="T6" fmla="*/ 270 w 348"/>
                  <a:gd name="T7" fmla="*/ 10 h 189"/>
                  <a:gd name="T8" fmla="*/ 346 w 348"/>
                  <a:gd name="T9" fmla="*/ 170 h 189"/>
                  <a:gd name="T10" fmla="*/ 328 w 348"/>
                  <a:gd name="T11" fmla="*/ 188 h 189"/>
                  <a:gd name="T12" fmla="*/ 20 w 348"/>
                  <a:gd name="T13" fmla="*/ 188 h 189"/>
                  <a:gd name="T14" fmla="*/ 1 w 348"/>
                  <a:gd name="T15" fmla="*/ 174 h 189"/>
                  <a:gd name="T16" fmla="*/ 95 w 348"/>
                  <a:gd name="T1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8" h="189">
                    <a:moveTo>
                      <a:pt x="95" y="0"/>
                    </a:moveTo>
                    <a:cubicBezTo>
                      <a:pt x="104" y="7"/>
                      <a:pt x="111" y="14"/>
                      <a:pt x="119" y="19"/>
                    </a:cubicBezTo>
                    <a:cubicBezTo>
                      <a:pt x="158" y="46"/>
                      <a:pt x="201" y="44"/>
                      <a:pt x="238" y="11"/>
                    </a:cubicBezTo>
                    <a:cubicBezTo>
                      <a:pt x="250" y="0"/>
                      <a:pt x="259" y="0"/>
                      <a:pt x="270" y="10"/>
                    </a:cubicBezTo>
                    <a:cubicBezTo>
                      <a:pt x="318" y="53"/>
                      <a:pt x="339" y="108"/>
                      <a:pt x="346" y="170"/>
                    </a:cubicBezTo>
                    <a:cubicBezTo>
                      <a:pt x="348" y="183"/>
                      <a:pt x="342" y="189"/>
                      <a:pt x="328" y="188"/>
                    </a:cubicBezTo>
                    <a:cubicBezTo>
                      <a:pt x="225" y="188"/>
                      <a:pt x="123" y="188"/>
                      <a:pt x="20" y="188"/>
                    </a:cubicBezTo>
                    <a:cubicBezTo>
                      <a:pt x="10" y="188"/>
                      <a:pt x="1" y="187"/>
                      <a:pt x="1" y="174"/>
                    </a:cubicBezTo>
                    <a:cubicBezTo>
                      <a:pt x="0" y="132"/>
                      <a:pt x="36" y="26"/>
                      <a:pt x="9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p:nvSpPr>
            <p:spPr bwMode="auto">
              <a:xfrm>
                <a:off x="6332538" y="4879975"/>
                <a:ext cx="922338" cy="617538"/>
              </a:xfrm>
              <a:custGeom>
                <a:avLst/>
                <a:gdLst>
                  <a:gd name="T0" fmla="*/ 0 w 245"/>
                  <a:gd name="T1" fmla="*/ 20 h 164"/>
                  <a:gd name="T2" fmla="*/ 26 w 245"/>
                  <a:gd name="T3" fmla="*/ 1 h 164"/>
                  <a:gd name="T4" fmla="*/ 165 w 245"/>
                  <a:gd name="T5" fmla="*/ 0 h 164"/>
                  <a:gd name="T6" fmla="*/ 196 w 245"/>
                  <a:gd name="T7" fmla="*/ 29 h 164"/>
                  <a:gd name="T8" fmla="*/ 243 w 245"/>
                  <a:gd name="T9" fmla="*/ 139 h 164"/>
                  <a:gd name="T10" fmla="*/ 222 w 245"/>
                  <a:gd name="T11" fmla="*/ 163 h 164"/>
                  <a:gd name="T12" fmla="*/ 90 w 245"/>
                  <a:gd name="T13" fmla="*/ 163 h 164"/>
                  <a:gd name="T14" fmla="*/ 71 w 245"/>
                  <a:gd name="T15" fmla="*/ 148 h 164"/>
                  <a:gd name="T16" fmla="*/ 0 w 245"/>
                  <a:gd name="T17" fmla="*/ 2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 h="164">
                    <a:moveTo>
                      <a:pt x="0" y="20"/>
                    </a:moveTo>
                    <a:cubicBezTo>
                      <a:pt x="10" y="13"/>
                      <a:pt x="18" y="7"/>
                      <a:pt x="26" y="1"/>
                    </a:cubicBezTo>
                    <a:cubicBezTo>
                      <a:pt x="85" y="45"/>
                      <a:pt x="109" y="45"/>
                      <a:pt x="165" y="0"/>
                    </a:cubicBezTo>
                    <a:cubicBezTo>
                      <a:pt x="175" y="9"/>
                      <a:pt x="187" y="18"/>
                      <a:pt x="196" y="29"/>
                    </a:cubicBezTo>
                    <a:cubicBezTo>
                      <a:pt x="222" y="61"/>
                      <a:pt x="236" y="98"/>
                      <a:pt x="243" y="139"/>
                    </a:cubicBezTo>
                    <a:cubicBezTo>
                      <a:pt x="245" y="155"/>
                      <a:pt x="241" y="164"/>
                      <a:pt x="222" y="163"/>
                    </a:cubicBezTo>
                    <a:cubicBezTo>
                      <a:pt x="178" y="162"/>
                      <a:pt x="134" y="162"/>
                      <a:pt x="90" y="163"/>
                    </a:cubicBezTo>
                    <a:cubicBezTo>
                      <a:pt x="79" y="163"/>
                      <a:pt x="74" y="160"/>
                      <a:pt x="71" y="148"/>
                    </a:cubicBezTo>
                    <a:cubicBezTo>
                      <a:pt x="55" y="92"/>
                      <a:pt x="39" y="64"/>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noEditPoints="1"/>
              </p:cNvSpPr>
              <p:nvPr/>
            </p:nvSpPr>
            <p:spPr bwMode="auto">
              <a:xfrm>
                <a:off x="3854450" y="4044950"/>
                <a:ext cx="849313" cy="996950"/>
              </a:xfrm>
              <a:custGeom>
                <a:avLst/>
                <a:gdLst>
                  <a:gd name="T0" fmla="*/ 224 w 226"/>
                  <a:gd name="T1" fmla="*/ 128 h 264"/>
                  <a:gd name="T2" fmla="*/ 170 w 226"/>
                  <a:gd name="T3" fmla="*/ 236 h 264"/>
                  <a:gd name="T4" fmla="*/ 75 w 226"/>
                  <a:gd name="T5" fmla="*/ 239 h 264"/>
                  <a:gd name="T6" fmla="*/ 26 w 226"/>
                  <a:gd name="T7" fmla="*/ 76 h 264"/>
                  <a:gd name="T8" fmla="*/ 131 w 226"/>
                  <a:gd name="T9" fmla="*/ 6 h 264"/>
                  <a:gd name="T10" fmla="*/ 222 w 226"/>
                  <a:gd name="T11" fmla="*/ 104 h 264"/>
                  <a:gd name="T12" fmla="*/ 224 w 226"/>
                  <a:gd name="T13" fmla="*/ 128 h 264"/>
                  <a:gd name="T14" fmla="*/ 52 w 226"/>
                  <a:gd name="T15" fmla="*/ 114 h 264"/>
                  <a:gd name="T16" fmla="*/ 29 w 226"/>
                  <a:gd name="T17" fmla="*/ 128 h 264"/>
                  <a:gd name="T18" fmla="*/ 40 w 226"/>
                  <a:gd name="T19" fmla="*/ 165 h 264"/>
                  <a:gd name="T20" fmla="*/ 53 w 226"/>
                  <a:gd name="T21" fmla="*/ 187 h 264"/>
                  <a:gd name="T22" fmla="*/ 120 w 226"/>
                  <a:gd name="T23" fmla="*/ 241 h 264"/>
                  <a:gd name="T24" fmla="*/ 189 w 226"/>
                  <a:gd name="T25" fmla="*/ 186 h 264"/>
                  <a:gd name="T26" fmla="*/ 198 w 226"/>
                  <a:gd name="T27" fmla="*/ 168 h 264"/>
                  <a:gd name="T28" fmla="*/ 212 w 226"/>
                  <a:gd name="T29" fmla="*/ 129 h 264"/>
                  <a:gd name="T30" fmla="*/ 190 w 226"/>
                  <a:gd name="T31" fmla="*/ 114 h 264"/>
                  <a:gd name="T32" fmla="*/ 160 w 226"/>
                  <a:gd name="T33" fmla="*/ 90 h 264"/>
                  <a:gd name="T34" fmla="*/ 80 w 226"/>
                  <a:gd name="T35" fmla="*/ 90 h 264"/>
                  <a:gd name="T36" fmla="*/ 56 w 226"/>
                  <a:gd name="T37" fmla="*/ 99 h 264"/>
                  <a:gd name="T38" fmla="*/ 52 w 226"/>
                  <a:gd name="T39" fmla="*/ 11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6" h="264">
                    <a:moveTo>
                      <a:pt x="224" y="128"/>
                    </a:moveTo>
                    <a:cubicBezTo>
                      <a:pt x="226" y="174"/>
                      <a:pt x="200" y="207"/>
                      <a:pt x="170" y="236"/>
                    </a:cubicBezTo>
                    <a:cubicBezTo>
                      <a:pt x="144" y="262"/>
                      <a:pt x="102" y="264"/>
                      <a:pt x="75" y="239"/>
                    </a:cubicBezTo>
                    <a:cubicBezTo>
                      <a:pt x="28" y="197"/>
                      <a:pt x="0" y="143"/>
                      <a:pt x="26" y="76"/>
                    </a:cubicBezTo>
                    <a:cubicBezTo>
                      <a:pt x="44" y="29"/>
                      <a:pt x="87" y="0"/>
                      <a:pt x="131" y="6"/>
                    </a:cubicBezTo>
                    <a:cubicBezTo>
                      <a:pt x="179" y="13"/>
                      <a:pt x="217" y="53"/>
                      <a:pt x="222" y="104"/>
                    </a:cubicBezTo>
                    <a:cubicBezTo>
                      <a:pt x="223" y="112"/>
                      <a:pt x="223" y="120"/>
                      <a:pt x="224" y="128"/>
                    </a:cubicBezTo>
                    <a:close/>
                    <a:moveTo>
                      <a:pt x="52" y="114"/>
                    </a:moveTo>
                    <a:cubicBezTo>
                      <a:pt x="34" y="107"/>
                      <a:pt x="28" y="110"/>
                      <a:pt x="29" y="128"/>
                    </a:cubicBezTo>
                    <a:cubicBezTo>
                      <a:pt x="30" y="141"/>
                      <a:pt x="35" y="153"/>
                      <a:pt x="40" y="165"/>
                    </a:cubicBezTo>
                    <a:cubicBezTo>
                      <a:pt x="43" y="173"/>
                      <a:pt x="49" y="179"/>
                      <a:pt x="53" y="187"/>
                    </a:cubicBezTo>
                    <a:cubicBezTo>
                      <a:pt x="66" y="217"/>
                      <a:pt x="85" y="239"/>
                      <a:pt x="120" y="241"/>
                    </a:cubicBezTo>
                    <a:cubicBezTo>
                      <a:pt x="149" y="242"/>
                      <a:pt x="175" y="220"/>
                      <a:pt x="189" y="186"/>
                    </a:cubicBezTo>
                    <a:cubicBezTo>
                      <a:pt x="191" y="180"/>
                      <a:pt x="195" y="174"/>
                      <a:pt x="198" y="168"/>
                    </a:cubicBezTo>
                    <a:cubicBezTo>
                      <a:pt x="203" y="155"/>
                      <a:pt x="210" y="142"/>
                      <a:pt x="212" y="129"/>
                    </a:cubicBezTo>
                    <a:cubicBezTo>
                      <a:pt x="214" y="110"/>
                      <a:pt x="208" y="107"/>
                      <a:pt x="190" y="114"/>
                    </a:cubicBezTo>
                    <a:cubicBezTo>
                      <a:pt x="182" y="86"/>
                      <a:pt x="176" y="80"/>
                      <a:pt x="160" y="90"/>
                    </a:cubicBezTo>
                    <a:cubicBezTo>
                      <a:pt x="133" y="107"/>
                      <a:pt x="107" y="108"/>
                      <a:pt x="80" y="90"/>
                    </a:cubicBezTo>
                    <a:cubicBezTo>
                      <a:pt x="69" y="82"/>
                      <a:pt x="60" y="87"/>
                      <a:pt x="56" y="99"/>
                    </a:cubicBezTo>
                    <a:cubicBezTo>
                      <a:pt x="54" y="104"/>
                      <a:pt x="53" y="109"/>
                      <a:pt x="52"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noEditPoints="1"/>
              </p:cNvSpPr>
              <p:nvPr/>
            </p:nvSpPr>
            <p:spPr bwMode="auto">
              <a:xfrm>
                <a:off x="5426075" y="4003675"/>
                <a:ext cx="884238" cy="1038225"/>
              </a:xfrm>
              <a:custGeom>
                <a:avLst/>
                <a:gdLst>
                  <a:gd name="T0" fmla="*/ 230 w 235"/>
                  <a:gd name="T1" fmla="*/ 140 h 275"/>
                  <a:gd name="T2" fmla="*/ 175 w 235"/>
                  <a:gd name="T3" fmla="*/ 248 h 275"/>
                  <a:gd name="T4" fmla="*/ 82 w 235"/>
                  <a:gd name="T5" fmla="*/ 251 h 275"/>
                  <a:gd name="T6" fmla="*/ 44 w 235"/>
                  <a:gd name="T7" fmla="*/ 64 h 275"/>
                  <a:gd name="T8" fmla="*/ 210 w 235"/>
                  <a:gd name="T9" fmla="*/ 66 h 275"/>
                  <a:gd name="T10" fmla="*/ 235 w 235"/>
                  <a:gd name="T11" fmla="*/ 138 h 275"/>
                  <a:gd name="T12" fmla="*/ 230 w 235"/>
                  <a:gd name="T13" fmla="*/ 140 h 275"/>
                  <a:gd name="T14" fmla="*/ 196 w 235"/>
                  <a:gd name="T15" fmla="*/ 127 h 275"/>
                  <a:gd name="T16" fmla="*/ 192 w 235"/>
                  <a:gd name="T17" fmla="*/ 112 h 275"/>
                  <a:gd name="T18" fmla="*/ 165 w 235"/>
                  <a:gd name="T19" fmla="*/ 102 h 275"/>
                  <a:gd name="T20" fmla="*/ 87 w 235"/>
                  <a:gd name="T21" fmla="*/ 101 h 275"/>
                  <a:gd name="T22" fmla="*/ 61 w 235"/>
                  <a:gd name="T23" fmla="*/ 111 h 275"/>
                  <a:gd name="T24" fmla="*/ 57 w 235"/>
                  <a:gd name="T25" fmla="*/ 127 h 275"/>
                  <a:gd name="T26" fmla="*/ 35 w 235"/>
                  <a:gd name="T27" fmla="*/ 136 h 275"/>
                  <a:gd name="T28" fmla="*/ 42 w 235"/>
                  <a:gd name="T29" fmla="*/ 171 h 275"/>
                  <a:gd name="T30" fmla="*/ 64 w 235"/>
                  <a:gd name="T31" fmla="*/ 210 h 275"/>
                  <a:gd name="T32" fmla="*/ 127 w 235"/>
                  <a:gd name="T33" fmla="*/ 251 h 275"/>
                  <a:gd name="T34" fmla="*/ 190 w 235"/>
                  <a:gd name="T35" fmla="*/ 208 h 275"/>
                  <a:gd name="T36" fmla="*/ 211 w 235"/>
                  <a:gd name="T37" fmla="*/ 171 h 275"/>
                  <a:gd name="T38" fmla="*/ 215 w 235"/>
                  <a:gd name="T39" fmla="*/ 124 h 275"/>
                  <a:gd name="T40" fmla="*/ 210 w 235"/>
                  <a:gd name="T41" fmla="*/ 119 h 275"/>
                  <a:gd name="T42" fmla="*/ 196 w 235"/>
                  <a:gd name="T43" fmla="*/ 127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5" h="275">
                    <a:moveTo>
                      <a:pt x="230" y="140"/>
                    </a:moveTo>
                    <a:cubicBezTo>
                      <a:pt x="230" y="185"/>
                      <a:pt x="205" y="219"/>
                      <a:pt x="175" y="248"/>
                    </a:cubicBezTo>
                    <a:cubicBezTo>
                      <a:pt x="149" y="273"/>
                      <a:pt x="108" y="275"/>
                      <a:pt x="82" y="251"/>
                    </a:cubicBezTo>
                    <a:cubicBezTo>
                      <a:pt x="28" y="203"/>
                      <a:pt x="0" y="137"/>
                      <a:pt x="44" y="64"/>
                    </a:cubicBezTo>
                    <a:cubicBezTo>
                      <a:pt x="83" y="0"/>
                      <a:pt x="172" y="0"/>
                      <a:pt x="210" y="66"/>
                    </a:cubicBezTo>
                    <a:cubicBezTo>
                      <a:pt x="222" y="88"/>
                      <a:pt x="227" y="114"/>
                      <a:pt x="235" y="138"/>
                    </a:cubicBezTo>
                    <a:cubicBezTo>
                      <a:pt x="233" y="139"/>
                      <a:pt x="232" y="139"/>
                      <a:pt x="230" y="140"/>
                    </a:cubicBezTo>
                    <a:close/>
                    <a:moveTo>
                      <a:pt x="196" y="127"/>
                    </a:moveTo>
                    <a:cubicBezTo>
                      <a:pt x="194" y="121"/>
                      <a:pt x="194" y="117"/>
                      <a:pt x="192" y="112"/>
                    </a:cubicBezTo>
                    <a:cubicBezTo>
                      <a:pt x="188" y="98"/>
                      <a:pt x="179" y="93"/>
                      <a:pt x="165" y="102"/>
                    </a:cubicBezTo>
                    <a:cubicBezTo>
                      <a:pt x="139" y="119"/>
                      <a:pt x="113" y="119"/>
                      <a:pt x="87" y="101"/>
                    </a:cubicBezTo>
                    <a:cubicBezTo>
                      <a:pt x="74" y="93"/>
                      <a:pt x="66" y="98"/>
                      <a:pt x="61" y="111"/>
                    </a:cubicBezTo>
                    <a:cubicBezTo>
                      <a:pt x="60" y="116"/>
                      <a:pt x="59" y="121"/>
                      <a:pt x="57" y="127"/>
                    </a:cubicBezTo>
                    <a:cubicBezTo>
                      <a:pt x="42" y="115"/>
                      <a:pt x="35" y="121"/>
                      <a:pt x="35" y="136"/>
                    </a:cubicBezTo>
                    <a:cubicBezTo>
                      <a:pt x="35" y="148"/>
                      <a:pt x="37" y="160"/>
                      <a:pt x="42" y="171"/>
                    </a:cubicBezTo>
                    <a:cubicBezTo>
                      <a:pt x="48" y="184"/>
                      <a:pt x="57" y="196"/>
                      <a:pt x="64" y="210"/>
                    </a:cubicBezTo>
                    <a:cubicBezTo>
                      <a:pt x="78" y="234"/>
                      <a:pt x="98" y="252"/>
                      <a:pt x="127" y="251"/>
                    </a:cubicBezTo>
                    <a:cubicBezTo>
                      <a:pt x="157" y="251"/>
                      <a:pt x="176" y="233"/>
                      <a:pt x="190" y="208"/>
                    </a:cubicBezTo>
                    <a:cubicBezTo>
                      <a:pt x="197" y="196"/>
                      <a:pt x="207" y="185"/>
                      <a:pt x="211" y="171"/>
                    </a:cubicBezTo>
                    <a:cubicBezTo>
                      <a:pt x="215" y="156"/>
                      <a:pt x="214" y="140"/>
                      <a:pt x="215" y="124"/>
                    </a:cubicBezTo>
                    <a:cubicBezTo>
                      <a:pt x="215" y="122"/>
                      <a:pt x="212" y="121"/>
                      <a:pt x="210" y="119"/>
                    </a:cubicBezTo>
                    <a:cubicBezTo>
                      <a:pt x="205" y="122"/>
                      <a:pt x="201" y="124"/>
                      <a:pt x="196"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p:cNvSpPr>
                <a:spLocks noEditPoints="1"/>
              </p:cNvSpPr>
              <p:nvPr/>
            </p:nvSpPr>
            <p:spPr bwMode="auto">
              <a:xfrm>
                <a:off x="4730750" y="4135438"/>
                <a:ext cx="744538" cy="796925"/>
              </a:xfrm>
              <a:custGeom>
                <a:avLst/>
                <a:gdLst>
                  <a:gd name="T0" fmla="*/ 198 w 198"/>
                  <a:gd name="T1" fmla="*/ 166 h 211"/>
                  <a:gd name="T2" fmla="*/ 102 w 198"/>
                  <a:gd name="T3" fmla="*/ 207 h 211"/>
                  <a:gd name="T4" fmla="*/ 70 w 198"/>
                  <a:gd name="T5" fmla="*/ 201 h 211"/>
                  <a:gd name="T6" fmla="*/ 11 w 198"/>
                  <a:gd name="T7" fmla="*/ 174 h 211"/>
                  <a:gd name="T8" fmla="*/ 0 w 198"/>
                  <a:gd name="T9" fmla="*/ 163 h 211"/>
                  <a:gd name="T10" fmla="*/ 11 w 198"/>
                  <a:gd name="T11" fmla="*/ 109 h 211"/>
                  <a:gd name="T12" fmla="*/ 14 w 198"/>
                  <a:gd name="T13" fmla="*/ 70 h 211"/>
                  <a:gd name="T14" fmla="*/ 99 w 198"/>
                  <a:gd name="T15" fmla="*/ 1 h 211"/>
                  <a:gd name="T16" fmla="*/ 181 w 198"/>
                  <a:gd name="T17" fmla="*/ 74 h 211"/>
                  <a:gd name="T18" fmla="*/ 184 w 198"/>
                  <a:gd name="T19" fmla="*/ 128 h 211"/>
                  <a:gd name="T20" fmla="*/ 198 w 198"/>
                  <a:gd name="T21" fmla="*/ 166 h 211"/>
                  <a:gd name="T22" fmla="*/ 39 w 198"/>
                  <a:gd name="T23" fmla="*/ 65 h 211"/>
                  <a:gd name="T24" fmla="*/ 58 w 198"/>
                  <a:gd name="T25" fmla="*/ 178 h 211"/>
                  <a:gd name="T26" fmla="*/ 137 w 198"/>
                  <a:gd name="T27" fmla="*/ 176 h 211"/>
                  <a:gd name="T28" fmla="*/ 162 w 198"/>
                  <a:gd name="T29" fmla="*/ 84 h 211"/>
                  <a:gd name="T30" fmla="*/ 39 w 198"/>
                  <a:gd name="T31" fmla="*/ 6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8" h="211">
                    <a:moveTo>
                      <a:pt x="198" y="166"/>
                    </a:moveTo>
                    <a:cubicBezTo>
                      <a:pt x="168" y="179"/>
                      <a:pt x="136" y="195"/>
                      <a:pt x="102" y="207"/>
                    </a:cubicBezTo>
                    <a:cubicBezTo>
                      <a:pt x="93" y="211"/>
                      <a:pt x="80" y="205"/>
                      <a:pt x="70" y="201"/>
                    </a:cubicBezTo>
                    <a:cubicBezTo>
                      <a:pt x="50" y="193"/>
                      <a:pt x="31" y="183"/>
                      <a:pt x="11" y="174"/>
                    </a:cubicBezTo>
                    <a:cubicBezTo>
                      <a:pt x="5" y="171"/>
                      <a:pt x="0" y="167"/>
                      <a:pt x="0" y="163"/>
                    </a:cubicBezTo>
                    <a:cubicBezTo>
                      <a:pt x="4" y="145"/>
                      <a:pt x="8" y="127"/>
                      <a:pt x="11" y="109"/>
                    </a:cubicBezTo>
                    <a:cubicBezTo>
                      <a:pt x="13" y="96"/>
                      <a:pt x="13" y="83"/>
                      <a:pt x="14" y="70"/>
                    </a:cubicBezTo>
                    <a:cubicBezTo>
                      <a:pt x="19" y="27"/>
                      <a:pt x="53" y="0"/>
                      <a:pt x="99" y="1"/>
                    </a:cubicBezTo>
                    <a:cubicBezTo>
                      <a:pt x="145" y="1"/>
                      <a:pt x="178" y="31"/>
                      <a:pt x="181" y="74"/>
                    </a:cubicBezTo>
                    <a:cubicBezTo>
                      <a:pt x="183" y="92"/>
                      <a:pt x="182" y="110"/>
                      <a:pt x="184" y="128"/>
                    </a:cubicBezTo>
                    <a:cubicBezTo>
                      <a:pt x="186" y="139"/>
                      <a:pt x="192" y="150"/>
                      <a:pt x="198" y="166"/>
                    </a:cubicBezTo>
                    <a:close/>
                    <a:moveTo>
                      <a:pt x="39" y="65"/>
                    </a:moveTo>
                    <a:cubicBezTo>
                      <a:pt x="23" y="102"/>
                      <a:pt x="32" y="151"/>
                      <a:pt x="58" y="178"/>
                    </a:cubicBezTo>
                    <a:cubicBezTo>
                      <a:pt x="81" y="201"/>
                      <a:pt x="115" y="201"/>
                      <a:pt x="137" y="176"/>
                    </a:cubicBezTo>
                    <a:cubicBezTo>
                      <a:pt x="161" y="150"/>
                      <a:pt x="166" y="118"/>
                      <a:pt x="162" y="84"/>
                    </a:cubicBezTo>
                    <a:cubicBezTo>
                      <a:pt x="98" y="93"/>
                      <a:pt x="92" y="93"/>
                      <a:pt x="39"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noEditPoints="1"/>
              </p:cNvSpPr>
              <p:nvPr/>
            </p:nvSpPr>
            <p:spPr bwMode="auto">
              <a:xfrm>
                <a:off x="6318250" y="4132263"/>
                <a:ext cx="752475" cy="795338"/>
              </a:xfrm>
              <a:custGeom>
                <a:avLst/>
                <a:gdLst>
                  <a:gd name="T0" fmla="*/ 200 w 200"/>
                  <a:gd name="T1" fmla="*/ 167 h 211"/>
                  <a:gd name="T2" fmla="*/ 103 w 200"/>
                  <a:gd name="T3" fmla="*/ 209 h 211"/>
                  <a:gd name="T4" fmla="*/ 78 w 200"/>
                  <a:gd name="T5" fmla="*/ 205 h 211"/>
                  <a:gd name="T6" fmla="*/ 8 w 200"/>
                  <a:gd name="T7" fmla="*/ 173 h 211"/>
                  <a:gd name="T8" fmla="*/ 2 w 200"/>
                  <a:gd name="T9" fmla="*/ 163 h 211"/>
                  <a:gd name="T10" fmla="*/ 13 w 200"/>
                  <a:gd name="T11" fmla="*/ 117 h 211"/>
                  <a:gd name="T12" fmla="*/ 16 w 200"/>
                  <a:gd name="T13" fmla="*/ 71 h 211"/>
                  <a:gd name="T14" fmla="*/ 103 w 200"/>
                  <a:gd name="T15" fmla="*/ 2 h 211"/>
                  <a:gd name="T16" fmla="*/ 183 w 200"/>
                  <a:gd name="T17" fmla="*/ 77 h 211"/>
                  <a:gd name="T18" fmla="*/ 187 w 200"/>
                  <a:gd name="T19" fmla="*/ 130 h 211"/>
                  <a:gd name="T20" fmla="*/ 200 w 200"/>
                  <a:gd name="T21" fmla="*/ 167 h 211"/>
                  <a:gd name="T22" fmla="*/ 164 w 200"/>
                  <a:gd name="T23" fmla="*/ 84 h 211"/>
                  <a:gd name="T24" fmla="*/ 41 w 200"/>
                  <a:gd name="T25" fmla="*/ 64 h 211"/>
                  <a:gd name="T26" fmla="*/ 53 w 200"/>
                  <a:gd name="T27" fmla="*/ 169 h 211"/>
                  <a:gd name="T28" fmla="*/ 147 w 200"/>
                  <a:gd name="T29" fmla="*/ 168 h 211"/>
                  <a:gd name="T30" fmla="*/ 164 w 200"/>
                  <a:gd name="T31" fmla="*/ 84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0" h="211">
                    <a:moveTo>
                      <a:pt x="200" y="167"/>
                    </a:moveTo>
                    <a:cubicBezTo>
                      <a:pt x="170" y="180"/>
                      <a:pt x="137" y="195"/>
                      <a:pt x="103" y="209"/>
                    </a:cubicBezTo>
                    <a:cubicBezTo>
                      <a:pt x="96" y="211"/>
                      <a:pt x="85" y="208"/>
                      <a:pt x="78" y="205"/>
                    </a:cubicBezTo>
                    <a:cubicBezTo>
                      <a:pt x="54" y="195"/>
                      <a:pt x="31" y="184"/>
                      <a:pt x="8" y="173"/>
                    </a:cubicBezTo>
                    <a:cubicBezTo>
                      <a:pt x="4" y="171"/>
                      <a:pt x="0" y="167"/>
                      <a:pt x="2" y="163"/>
                    </a:cubicBezTo>
                    <a:cubicBezTo>
                      <a:pt x="6" y="148"/>
                      <a:pt x="10" y="133"/>
                      <a:pt x="13" y="117"/>
                    </a:cubicBezTo>
                    <a:cubicBezTo>
                      <a:pt x="15" y="102"/>
                      <a:pt x="14" y="86"/>
                      <a:pt x="16" y="71"/>
                    </a:cubicBezTo>
                    <a:cubicBezTo>
                      <a:pt x="21" y="27"/>
                      <a:pt x="55" y="0"/>
                      <a:pt x="103" y="2"/>
                    </a:cubicBezTo>
                    <a:cubicBezTo>
                      <a:pt x="148" y="3"/>
                      <a:pt x="180" y="33"/>
                      <a:pt x="183" y="77"/>
                    </a:cubicBezTo>
                    <a:cubicBezTo>
                      <a:pt x="184" y="94"/>
                      <a:pt x="184" y="113"/>
                      <a:pt x="187" y="130"/>
                    </a:cubicBezTo>
                    <a:cubicBezTo>
                      <a:pt x="188" y="141"/>
                      <a:pt x="194" y="151"/>
                      <a:pt x="200" y="167"/>
                    </a:cubicBezTo>
                    <a:close/>
                    <a:moveTo>
                      <a:pt x="164" y="84"/>
                    </a:moveTo>
                    <a:cubicBezTo>
                      <a:pt x="119" y="96"/>
                      <a:pt x="78" y="92"/>
                      <a:pt x="41" y="64"/>
                    </a:cubicBezTo>
                    <a:cubicBezTo>
                      <a:pt x="26" y="104"/>
                      <a:pt x="31" y="138"/>
                      <a:pt x="53" y="169"/>
                    </a:cubicBezTo>
                    <a:cubicBezTo>
                      <a:pt x="77" y="206"/>
                      <a:pt x="122" y="205"/>
                      <a:pt x="147" y="168"/>
                    </a:cubicBezTo>
                    <a:cubicBezTo>
                      <a:pt x="163" y="144"/>
                      <a:pt x="168" y="116"/>
                      <a:pt x="164"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Rectangle 20"/>
            <p:cNvSpPr/>
            <p:nvPr/>
          </p:nvSpPr>
          <p:spPr>
            <a:xfrm>
              <a:off x="3803575" y="5294049"/>
              <a:ext cx="1696271" cy="646331"/>
            </a:xfrm>
            <a:prstGeom prst="rect">
              <a:avLst/>
            </a:prstGeom>
          </p:spPr>
          <p:txBody>
            <a:bodyPr wrap="square">
              <a:spAutoFit/>
            </a:bodyPr>
            <a:lstStyle/>
            <a:p>
              <a:pPr algn="ctr"/>
              <a:r>
                <a:rPr lang="en-US" dirty="0">
                  <a:solidFill>
                    <a:schemeClr val="accent5"/>
                  </a:solidFill>
                </a:rPr>
                <a:t>120,000 customers </a:t>
              </a:r>
            </a:p>
          </p:txBody>
        </p:sp>
      </p:grpSp>
      <p:grpSp>
        <p:nvGrpSpPr>
          <p:cNvPr id="23" name="Group 22"/>
          <p:cNvGrpSpPr/>
          <p:nvPr/>
        </p:nvGrpSpPr>
        <p:grpSpPr>
          <a:xfrm>
            <a:off x="5949112" y="4353819"/>
            <a:ext cx="1285406" cy="1586561"/>
            <a:chOff x="5949112" y="4353819"/>
            <a:chExt cx="1285406" cy="1586561"/>
          </a:xfrm>
        </p:grpSpPr>
        <p:sp>
          <p:nvSpPr>
            <p:cNvPr id="25" name="Freeform 60"/>
            <p:cNvSpPr>
              <a:spLocks noEditPoints="1"/>
            </p:cNvSpPr>
            <p:nvPr/>
          </p:nvSpPr>
          <p:spPr bwMode="auto">
            <a:xfrm>
              <a:off x="6112332" y="4353819"/>
              <a:ext cx="913098" cy="913097"/>
            </a:xfrm>
            <a:custGeom>
              <a:avLst/>
              <a:gdLst>
                <a:gd name="T0" fmla="*/ 1514 w 2211"/>
                <a:gd name="T1" fmla="*/ 1386 h 2211"/>
                <a:gd name="T2" fmla="*/ 161 w 2211"/>
                <a:gd name="T3" fmla="*/ 533 h 2211"/>
                <a:gd name="T4" fmla="*/ 220 w 2211"/>
                <a:gd name="T5" fmla="*/ 1767 h 2211"/>
                <a:gd name="T6" fmla="*/ 1382 w 2211"/>
                <a:gd name="T7" fmla="*/ 2176 h 2211"/>
                <a:gd name="T8" fmla="*/ 2206 w 2211"/>
                <a:gd name="T9" fmla="*/ 1219 h 2211"/>
                <a:gd name="T10" fmla="*/ 1633 w 2211"/>
                <a:gd name="T11" fmla="*/ 134 h 2211"/>
                <a:gd name="T12" fmla="*/ 1681 w 2211"/>
                <a:gd name="T13" fmla="*/ 478 h 2211"/>
                <a:gd name="T14" fmla="*/ 1488 w 2211"/>
                <a:gd name="T15" fmla="*/ 564 h 2211"/>
                <a:gd name="T16" fmla="*/ 1467 w 2211"/>
                <a:gd name="T17" fmla="*/ 427 h 2211"/>
                <a:gd name="T18" fmla="*/ 1462 w 2211"/>
                <a:gd name="T19" fmla="*/ 381 h 2211"/>
                <a:gd name="T20" fmla="*/ 1288 w 2211"/>
                <a:gd name="T21" fmla="*/ 290 h 2211"/>
                <a:gd name="T22" fmla="*/ 1281 w 2211"/>
                <a:gd name="T23" fmla="*/ 337 h 2211"/>
                <a:gd name="T24" fmla="*/ 1273 w 2211"/>
                <a:gd name="T25" fmla="*/ 380 h 2211"/>
                <a:gd name="T26" fmla="*/ 1139 w 2211"/>
                <a:gd name="T27" fmla="*/ 358 h 2211"/>
                <a:gd name="T28" fmla="*/ 1091 w 2211"/>
                <a:gd name="T29" fmla="*/ 249 h 2211"/>
                <a:gd name="T30" fmla="*/ 995 w 2211"/>
                <a:gd name="T31" fmla="*/ 340 h 2211"/>
                <a:gd name="T32" fmla="*/ 940 w 2211"/>
                <a:gd name="T33" fmla="*/ 499 h 2211"/>
                <a:gd name="T34" fmla="*/ 1120 w 2211"/>
                <a:gd name="T35" fmla="*/ 587 h 2211"/>
                <a:gd name="T36" fmla="*/ 1128 w 2211"/>
                <a:gd name="T37" fmla="*/ 439 h 2211"/>
                <a:gd name="T38" fmla="*/ 1276 w 2211"/>
                <a:gd name="T39" fmla="*/ 472 h 2211"/>
                <a:gd name="T40" fmla="*/ 1396 w 2211"/>
                <a:gd name="T41" fmla="*/ 534 h 2211"/>
                <a:gd name="T42" fmla="*/ 1263 w 2211"/>
                <a:gd name="T43" fmla="*/ 632 h 2211"/>
                <a:gd name="T44" fmla="*/ 1336 w 2211"/>
                <a:gd name="T45" fmla="*/ 685 h 2211"/>
                <a:gd name="T46" fmla="*/ 1466 w 2211"/>
                <a:gd name="T47" fmla="*/ 635 h 2211"/>
                <a:gd name="T48" fmla="*/ 1287 w 2211"/>
                <a:gd name="T49" fmla="*/ 721 h 2211"/>
                <a:gd name="T50" fmla="*/ 1205 w 2211"/>
                <a:gd name="T51" fmla="*/ 769 h 2211"/>
                <a:gd name="T52" fmla="*/ 1149 w 2211"/>
                <a:gd name="T53" fmla="*/ 861 h 2211"/>
                <a:gd name="T54" fmla="*/ 1063 w 2211"/>
                <a:gd name="T55" fmla="*/ 975 h 2211"/>
                <a:gd name="T56" fmla="*/ 843 w 2211"/>
                <a:gd name="T57" fmla="*/ 1012 h 2211"/>
                <a:gd name="T58" fmla="*/ 978 w 2211"/>
                <a:gd name="T59" fmla="*/ 1066 h 2211"/>
                <a:gd name="T60" fmla="*/ 1023 w 2211"/>
                <a:gd name="T61" fmla="*/ 1149 h 2211"/>
                <a:gd name="T62" fmla="*/ 1095 w 2211"/>
                <a:gd name="T63" fmla="*/ 1242 h 2211"/>
                <a:gd name="T64" fmla="*/ 1254 w 2211"/>
                <a:gd name="T65" fmla="*/ 1209 h 2211"/>
                <a:gd name="T66" fmla="*/ 1436 w 2211"/>
                <a:gd name="T67" fmla="*/ 1281 h 2211"/>
                <a:gd name="T68" fmla="*/ 1550 w 2211"/>
                <a:gd name="T69" fmla="*/ 1381 h 2211"/>
                <a:gd name="T70" fmla="*/ 1671 w 2211"/>
                <a:gd name="T71" fmla="*/ 1412 h 2211"/>
                <a:gd name="T72" fmla="*/ 1686 w 2211"/>
                <a:gd name="T73" fmla="*/ 1567 h 2211"/>
                <a:gd name="T74" fmla="*/ 1583 w 2211"/>
                <a:gd name="T75" fmla="*/ 1714 h 2211"/>
                <a:gd name="T76" fmla="*/ 1428 w 2211"/>
                <a:gd name="T77" fmla="*/ 1869 h 2211"/>
                <a:gd name="T78" fmla="*/ 1324 w 2211"/>
                <a:gd name="T79" fmla="*/ 1965 h 2211"/>
                <a:gd name="T80" fmla="*/ 1190 w 2211"/>
                <a:gd name="T81" fmla="*/ 2069 h 2211"/>
                <a:gd name="T82" fmla="*/ 1197 w 2211"/>
                <a:gd name="T83" fmla="*/ 1928 h 2211"/>
                <a:gd name="T84" fmla="*/ 1174 w 2211"/>
                <a:gd name="T85" fmla="*/ 1572 h 2211"/>
                <a:gd name="T86" fmla="*/ 1106 w 2211"/>
                <a:gd name="T87" fmla="*/ 1349 h 2211"/>
                <a:gd name="T88" fmla="*/ 1034 w 2211"/>
                <a:gd name="T89" fmla="*/ 1234 h 2211"/>
                <a:gd name="T90" fmla="*/ 880 w 2211"/>
                <a:gd name="T91" fmla="*/ 1143 h 2211"/>
                <a:gd name="T92" fmla="*/ 652 w 2211"/>
                <a:gd name="T93" fmla="*/ 956 h 2211"/>
                <a:gd name="T94" fmla="*/ 610 w 2211"/>
                <a:gd name="T95" fmla="*/ 967 h 2211"/>
                <a:gd name="T96" fmla="*/ 467 w 2211"/>
                <a:gd name="T97" fmla="*/ 685 h 2211"/>
                <a:gd name="T98" fmla="*/ 472 w 2211"/>
                <a:gd name="T99" fmla="*/ 361 h 2211"/>
                <a:gd name="T100" fmla="*/ 788 w 2211"/>
                <a:gd name="T101" fmla="*/ 262 h 2211"/>
                <a:gd name="T102" fmla="*/ 701 w 2211"/>
                <a:gd name="T103" fmla="*/ 289 h 2211"/>
                <a:gd name="T104" fmla="*/ 856 w 2211"/>
                <a:gd name="T105" fmla="*/ 261 h 2211"/>
                <a:gd name="T106" fmla="*/ 862 w 2211"/>
                <a:gd name="T107" fmla="*/ 239 h 2211"/>
                <a:gd name="T108" fmla="*/ 945 w 2211"/>
                <a:gd name="T109" fmla="*/ 211 h 2211"/>
                <a:gd name="T110" fmla="*/ 924 w 2211"/>
                <a:gd name="T111" fmla="*/ 189 h 2211"/>
                <a:gd name="T112" fmla="*/ 1106 w 2211"/>
                <a:gd name="T113" fmla="*/ 127 h 2211"/>
                <a:gd name="T114" fmla="*/ 1243 w 2211"/>
                <a:gd name="T115" fmla="*/ 202 h 2211"/>
                <a:gd name="T116" fmla="*/ 1734 w 2211"/>
                <a:gd name="T117" fmla="*/ 356 h 2211"/>
                <a:gd name="T118" fmla="*/ 2027 w 2211"/>
                <a:gd name="T119" fmla="*/ 776 h 2211"/>
                <a:gd name="T120" fmla="*/ 1991 w 2211"/>
                <a:gd name="T121" fmla="*/ 852 h 2211"/>
                <a:gd name="T122" fmla="*/ 1940 w 2211"/>
                <a:gd name="T123" fmla="*/ 1138 h 2211"/>
                <a:gd name="T124" fmla="*/ 2045 w 2211"/>
                <a:gd name="T125" fmla="*/ 987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11" h="2211">
                  <a:moveTo>
                    <a:pt x="1083" y="918"/>
                  </a:moveTo>
                  <a:lnTo>
                    <a:pt x="1083" y="918"/>
                  </a:lnTo>
                  <a:lnTo>
                    <a:pt x="1085" y="918"/>
                  </a:lnTo>
                  <a:lnTo>
                    <a:pt x="1085" y="918"/>
                  </a:lnTo>
                  <a:lnTo>
                    <a:pt x="1083" y="911"/>
                  </a:lnTo>
                  <a:lnTo>
                    <a:pt x="1083" y="911"/>
                  </a:lnTo>
                  <a:lnTo>
                    <a:pt x="1083" y="918"/>
                  </a:lnTo>
                  <a:lnTo>
                    <a:pt x="1083" y="918"/>
                  </a:lnTo>
                  <a:close/>
                  <a:moveTo>
                    <a:pt x="1509" y="1381"/>
                  </a:moveTo>
                  <a:lnTo>
                    <a:pt x="1509" y="1381"/>
                  </a:lnTo>
                  <a:lnTo>
                    <a:pt x="1509" y="1381"/>
                  </a:lnTo>
                  <a:lnTo>
                    <a:pt x="1509" y="1381"/>
                  </a:lnTo>
                  <a:lnTo>
                    <a:pt x="1509" y="1381"/>
                  </a:lnTo>
                  <a:lnTo>
                    <a:pt x="1509" y="1381"/>
                  </a:lnTo>
                  <a:lnTo>
                    <a:pt x="1509" y="1381"/>
                  </a:lnTo>
                  <a:lnTo>
                    <a:pt x="1509" y="1381"/>
                  </a:lnTo>
                  <a:close/>
                  <a:moveTo>
                    <a:pt x="1519" y="1382"/>
                  </a:moveTo>
                  <a:lnTo>
                    <a:pt x="1519" y="1382"/>
                  </a:lnTo>
                  <a:lnTo>
                    <a:pt x="1514" y="1382"/>
                  </a:lnTo>
                  <a:lnTo>
                    <a:pt x="1511" y="1382"/>
                  </a:lnTo>
                  <a:lnTo>
                    <a:pt x="1509" y="1381"/>
                  </a:lnTo>
                  <a:lnTo>
                    <a:pt x="1509" y="1381"/>
                  </a:lnTo>
                  <a:lnTo>
                    <a:pt x="1509" y="1385"/>
                  </a:lnTo>
                  <a:lnTo>
                    <a:pt x="1510" y="1386"/>
                  </a:lnTo>
                  <a:lnTo>
                    <a:pt x="1514" y="1386"/>
                  </a:lnTo>
                  <a:lnTo>
                    <a:pt x="1519" y="1382"/>
                  </a:lnTo>
                  <a:lnTo>
                    <a:pt x="1519" y="1382"/>
                  </a:lnTo>
                  <a:close/>
                  <a:moveTo>
                    <a:pt x="1106" y="0"/>
                  </a:moveTo>
                  <a:lnTo>
                    <a:pt x="1106" y="0"/>
                  </a:lnTo>
                  <a:lnTo>
                    <a:pt x="1049" y="1"/>
                  </a:lnTo>
                  <a:lnTo>
                    <a:pt x="992" y="6"/>
                  </a:lnTo>
                  <a:lnTo>
                    <a:pt x="938" y="13"/>
                  </a:lnTo>
                  <a:lnTo>
                    <a:pt x="883" y="23"/>
                  </a:lnTo>
                  <a:lnTo>
                    <a:pt x="829" y="35"/>
                  </a:lnTo>
                  <a:lnTo>
                    <a:pt x="777" y="49"/>
                  </a:lnTo>
                  <a:lnTo>
                    <a:pt x="725" y="67"/>
                  </a:lnTo>
                  <a:lnTo>
                    <a:pt x="676" y="87"/>
                  </a:lnTo>
                  <a:lnTo>
                    <a:pt x="626" y="109"/>
                  </a:lnTo>
                  <a:lnTo>
                    <a:pt x="578" y="134"/>
                  </a:lnTo>
                  <a:lnTo>
                    <a:pt x="533" y="161"/>
                  </a:lnTo>
                  <a:lnTo>
                    <a:pt x="487" y="189"/>
                  </a:lnTo>
                  <a:lnTo>
                    <a:pt x="444" y="220"/>
                  </a:lnTo>
                  <a:lnTo>
                    <a:pt x="402" y="253"/>
                  </a:lnTo>
                  <a:lnTo>
                    <a:pt x="362" y="287"/>
                  </a:lnTo>
                  <a:lnTo>
                    <a:pt x="324" y="324"/>
                  </a:lnTo>
                  <a:lnTo>
                    <a:pt x="287" y="362"/>
                  </a:lnTo>
                  <a:lnTo>
                    <a:pt x="253" y="402"/>
                  </a:lnTo>
                  <a:lnTo>
                    <a:pt x="220" y="444"/>
                  </a:lnTo>
                  <a:lnTo>
                    <a:pt x="190" y="487"/>
                  </a:lnTo>
                  <a:lnTo>
                    <a:pt x="161" y="533"/>
                  </a:lnTo>
                  <a:lnTo>
                    <a:pt x="134" y="578"/>
                  </a:lnTo>
                  <a:lnTo>
                    <a:pt x="109" y="626"/>
                  </a:lnTo>
                  <a:lnTo>
                    <a:pt x="87" y="675"/>
                  </a:lnTo>
                  <a:lnTo>
                    <a:pt x="67" y="725"/>
                  </a:lnTo>
                  <a:lnTo>
                    <a:pt x="51" y="777"/>
                  </a:lnTo>
                  <a:lnTo>
                    <a:pt x="35" y="829"/>
                  </a:lnTo>
                  <a:lnTo>
                    <a:pt x="23" y="882"/>
                  </a:lnTo>
                  <a:lnTo>
                    <a:pt x="13" y="937"/>
                  </a:lnTo>
                  <a:lnTo>
                    <a:pt x="6" y="992"/>
                  </a:lnTo>
                  <a:lnTo>
                    <a:pt x="3" y="1048"/>
                  </a:lnTo>
                  <a:lnTo>
                    <a:pt x="0" y="1105"/>
                  </a:lnTo>
                  <a:lnTo>
                    <a:pt x="0" y="1105"/>
                  </a:lnTo>
                  <a:lnTo>
                    <a:pt x="3" y="1162"/>
                  </a:lnTo>
                  <a:lnTo>
                    <a:pt x="6" y="1219"/>
                  </a:lnTo>
                  <a:lnTo>
                    <a:pt x="13" y="1273"/>
                  </a:lnTo>
                  <a:lnTo>
                    <a:pt x="23" y="1328"/>
                  </a:lnTo>
                  <a:lnTo>
                    <a:pt x="35" y="1382"/>
                  </a:lnTo>
                  <a:lnTo>
                    <a:pt x="51" y="1434"/>
                  </a:lnTo>
                  <a:lnTo>
                    <a:pt x="67" y="1486"/>
                  </a:lnTo>
                  <a:lnTo>
                    <a:pt x="87" y="1535"/>
                  </a:lnTo>
                  <a:lnTo>
                    <a:pt x="109" y="1585"/>
                  </a:lnTo>
                  <a:lnTo>
                    <a:pt x="134" y="1633"/>
                  </a:lnTo>
                  <a:lnTo>
                    <a:pt x="161" y="1678"/>
                  </a:lnTo>
                  <a:lnTo>
                    <a:pt x="190" y="1724"/>
                  </a:lnTo>
                  <a:lnTo>
                    <a:pt x="220" y="1767"/>
                  </a:lnTo>
                  <a:lnTo>
                    <a:pt x="253" y="1809"/>
                  </a:lnTo>
                  <a:lnTo>
                    <a:pt x="287" y="1849"/>
                  </a:lnTo>
                  <a:lnTo>
                    <a:pt x="324" y="1887"/>
                  </a:lnTo>
                  <a:lnTo>
                    <a:pt x="362" y="1924"/>
                  </a:lnTo>
                  <a:lnTo>
                    <a:pt x="402" y="1958"/>
                  </a:lnTo>
                  <a:lnTo>
                    <a:pt x="444" y="1991"/>
                  </a:lnTo>
                  <a:lnTo>
                    <a:pt x="487" y="2022"/>
                  </a:lnTo>
                  <a:lnTo>
                    <a:pt x="533" y="2050"/>
                  </a:lnTo>
                  <a:lnTo>
                    <a:pt x="578" y="2077"/>
                  </a:lnTo>
                  <a:lnTo>
                    <a:pt x="626" y="2102"/>
                  </a:lnTo>
                  <a:lnTo>
                    <a:pt x="676" y="2124"/>
                  </a:lnTo>
                  <a:lnTo>
                    <a:pt x="725" y="2144"/>
                  </a:lnTo>
                  <a:lnTo>
                    <a:pt x="777" y="2162"/>
                  </a:lnTo>
                  <a:lnTo>
                    <a:pt x="829" y="2176"/>
                  </a:lnTo>
                  <a:lnTo>
                    <a:pt x="883" y="2188"/>
                  </a:lnTo>
                  <a:lnTo>
                    <a:pt x="938" y="2198"/>
                  </a:lnTo>
                  <a:lnTo>
                    <a:pt x="992" y="2205"/>
                  </a:lnTo>
                  <a:lnTo>
                    <a:pt x="1049" y="2210"/>
                  </a:lnTo>
                  <a:lnTo>
                    <a:pt x="1106" y="2211"/>
                  </a:lnTo>
                  <a:lnTo>
                    <a:pt x="1106" y="2211"/>
                  </a:lnTo>
                  <a:lnTo>
                    <a:pt x="1163" y="2210"/>
                  </a:lnTo>
                  <a:lnTo>
                    <a:pt x="1219" y="2205"/>
                  </a:lnTo>
                  <a:lnTo>
                    <a:pt x="1274" y="2198"/>
                  </a:lnTo>
                  <a:lnTo>
                    <a:pt x="1329" y="2188"/>
                  </a:lnTo>
                  <a:lnTo>
                    <a:pt x="1382" y="2176"/>
                  </a:lnTo>
                  <a:lnTo>
                    <a:pt x="1434" y="2162"/>
                  </a:lnTo>
                  <a:lnTo>
                    <a:pt x="1486" y="2144"/>
                  </a:lnTo>
                  <a:lnTo>
                    <a:pt x="1536" y="2124"/>
                  </a:lnTo>
                  <a:lnTo>
                    <a:pt x="1585" y="2102"/>
                  </a:lnTo>
                  <a:lnTo>
                    <a:pt x="1633" y="2077"/>
                  </a:lnTo>
                  <a:lnTo>
                    <a:pt x="1679" y="2050"/>
                  </a:lnTo>
                  <a:lnTo>
                    <a:pt x="1724" y="2022"/>
                  </a:lnTo>
                  <a:lnTo>
                    <a:pt x="1767" y="1991"/>
                  </a:lnTo>
                  <a:lnTo>
                    <a:pt x="1809" y="1958"/>
                  </a:lnTo>
                  <a:lnTo>
                    <a:pt x="1849" y="1924"/>
                  </a:lnTo>
                  <a:lnTo>
                    <a:pt x="1887" y="1887"/>
                  </a:lnTo>
                  <a:lnTo>
                    <a:pt x="1924" y="1849"/>
                  </a:lnTo>
                  <a:lnTo>
                    <a:pt x="1959" y="1809"/>
                  </a:lnTo>
                  <a:lnTo>
                    <a:pt x="1992" y="1767"/>
                  </a:lnTo>
                  <a:lnTo>
                    <a:pt x="2022" y="1724"/>
                  </a:lnTo>
                  <a:lnTo>
                    <a:pt x="2052" y="1678"/>
                  </a:lnTo>
                  <a:lnTo>
                    <a:pt x="2078" y="1633"/>
                  </a:lnTo>
                  <a:lnTo>
                    <a:pt x="2102" y="1585"/>
                  </a:lnTo>
                  <a:lnTo>
                    <a:pt x="2124" y="1535"/>
                  </a:lnTo>
                  <a:lnTo>
                    <a:pt x="2144" y="1486"/>
                  </a:lnTo>
                  <a:lnTo>
                    <a:pt x="2162" y="1434"/>
                  </a:lnTo>
                  <a:lnTo>
                    <a:pt x="2177" y="1382"/>
                  </a:lnTo>
                  <a:lnTo>
                    <a:pt x="2188" y="1328"/>
                  </a:lnTo>
                  <a:lnTo>
                    <a:pt x="2198" y="1273"/>
                  </a:lnTo>
                  <a:lnTo>
                    <a:pt x="2206" y="1219"/>
                  </a:lnTo>
                  <a:lnTo>
                    <a:pt x="2210" y="1162"/>
                  </a:lnTo>
                  <a:lnTo>
                    <a:pt x="2211" y="1105"/>
                  </a:lnTo>
                  <a:lnTo>
                    <a:pt x="2211" y="1105"/>
                  </a:lnTo>
                  <a:lnTo>
                    <a:pt x="2210" y="1048"/>
                  </a:lnTo>
                  <a:lnTo>
                    <a:pt x="2206" y="992"/>
                  </a:lnTo>
                  <a:lnTo>
                    <a:pt x="2198" y="937"/>
                  </a:lnTo>
                  <a:lnTo>
                    <a:pt x="2188" y="882"/>
                  </a:lnTo>
                  <a:lnTo>
                    <a:pt x="2177" y="829"/>
                  </a:lnTo>
                  <a:lnTo>
                    <a:pt x="2162" y="777"/>
                  </a:lnTo>
                  <a:lnTo>
                    <a:pt x="2144" y="725"/>
                  </a:lnTo>
                  <a:lnTo>
                    <a:pt x="2124" y="675"/>
                  </a:lnTo>
                  <a:lnTo>
                    <a:pt x="2102" y="626"/>
                  </a:lnTo>
                  <a:lnTo>
                    <a:pt x="2078" y="578"/>
                  </a:lnTo>
                  <a:lnTo>
                    <a:pt x="2052" y="533"/>
                  </a:lnTo>
                  <a:lnTo>
                    <a:pt x="2022" y="487"/>
                  </a:lnTo>
                  <a:lnTo>
                    <a:pt x="1992" y="444"/>
                  </a:lnTo>
                  <a:lnTo>
                    <a:pt x="1959" y="402"/>
                  </a:lnTo>
                  <a:lnTo>
                    <a:pt x="1924" y="362"/>
                  </a:lnTo>
                  <a:lnTo>
                    <a:pt x="1887" y="324"/>
                  </a:lnTo>
                  <a:lnTo>
                    <a:pt x="1849" y="287"/>
                  </a:lnTo>
                  <a:lnTo>
                    <a:pt x="1809" y="253"/>
                  </a:lnTo>
                  <a:lnTo>
                    <a:pt x="1767" y="220"/>
                  </a:lnTo>
                  <a:lnTo>
                    <a:pt x="1724" y="189"/>
                  </a:lnTo>
                  <a:lnTo>
                    <a:pt x="1679" y="161"/>
                  </a:lnTo>
                  <a:lnTo>
                    <a:pt x="1633" y="134"/>
                  </a:lnTo>
                  <a:lnTo>
                    <a:pt x="1585" y="109"/>
                  </a:lnTo>
                  <a:lnTo>
                    <a:pt x="1536" y="87"/>
                  </a:lnTo>
                  <a:lnTo>
                    <a:pt x="1486" y="67"/>
                  </a:lnTo>
                  <a:lnTo>
                    <a:pt x="1434" y="49"/>
                  </a:lnTo>
                  <a:lnTo>
                    <a:pt x="1382" y="35"/>
                  </a:lnTo>
                  <a:lnTo>
                    <a:pt x="1329" y="23"/>
                  </a:lnTo>
                  <a:lnTo>
                    <a:pt x="1274" y="13"/>
                  </a:lnTo>
                  <a:lnTo>
                    <a:pt x="1219" y="6"/>
                  </a:lnTo>
                  <a:lnTo>
                    <a:pt x="1163" y="1"/>
                  </a:lnTo>
                  <a:lnTo>
                    <a:pt x="1106" y="0"/>
                  </a:lnTo>
                  <a:lnTo>
                    <a:pt x="1106" y="0"/>
                  </a:lnTo>
                  <a:close/>
                  <a:moveTo>
                    <a:pt x="1812" y="432"/>
                  </a:moveTo>
                  <a:lnTo>
                    <a:pt x="1812" y="432"/>
                  </a:lnTo>
                  <a:lnTo>
                    <a:pt x="1784" y="433"/>
                  </a:lnTo>
                  <a:lnTo>
                    <a:pt x="1773" y="434"/>
                  </a:lnTo>
                  <a:lnTo>
                    <a:pt x="1762" y="435"/>
                  </a:lnTo>
                  <a:lnTo>
                    <a:pt x="1750" y="438"/>
                  </a:lnTo>
                  <a:lnTo>
                    <a:pt x="1739" y="442"/>
                  </a:lnTo>
                  <a:lnTo>
                    <a:pt x="1728" y="447"/>
                  </a:lnTo>
                  <a:lnTo>
                    <a:pt x="1716" y="454"/>
                  </a:lnTo>
                  <a:lnTo>
                    <a:pt x="1716" y="454"/>
                  </a:lnTo>
                  <a:lnTo>
                    <a:pt x="1707" y="461"/>
                  </a:lnTo>
                  <a:lnTo>
                    <a:pt x="1700" y="468"/>
                  </a:lnTo>
                  <a:lnTo>
                    <a:pt x="1691" y="475"/>
                  </a:lnTo>
                  <a:lnTo>
                    <a:pt x="1681" y="478"/>
                  </a:lnTo>
                  <a:lnTo>
                    <a:pt x="1681" y="478"/>
                  </a:lnTo>
                  <a:lnTo>
                    <a:pt x="1669" y="480"/>
                  </a:lnTo>
                  <a:lnTo>
                    <a:pt x="1659" y="481"/>
                  </a:lnTo>
                  <a:lnTo>
                    <a:pt x="1648" y="481"/>
                  </a:lnTo>
                  <a:lnTo>
                    <a:pt x="1638" y="483"/>
                  </a:lnTo>
                  <a:lnTo>
                    <a:pt x="1638" y="483"/>
                  </a:lnTo>
                  <a:lnTo>
                    <a:pt x="1629" y="487"/>
                  </a:lnTo>
                  <a:lnTo>
                    <a:pt x="1621" y="494"/>
                  </a:lnTo>
                  <a:lnTo>
                    <a:pt x="1614" y="501"/>
                  </a:lnTo>
                  <a:lnTo>
                    <a:pt x="1609" y="510"/>
                  </a:lnTo>
                  <a:lnTo>
                    <a:pt x="1598" y="530"/>
                  </a:lnTo>
                  <a:lnTo>
                    <a:pt x="1588" y="551"/>
                  </a:lnTo>
                  <a:lnTo>
                    <a:pt x="1585" y="561"/>
                  </a:lnTo>
                  <a:lnTo>
                    <a:pt x="1579" y="570"/>
                  </a:lnTo>
                  <a:lnTo>
                    <a:pt x="1573" y="577"/>
                  </a:lnTo>
                  <a:lnTo>
                    <a:pt x="1567" y="585"/>
                  </a:lnTo>
                  <a:lnTo>
                    <a:pt x="1559" y="590"/>
                  </a:lnTo>
                  <a:lnTo>
                    <a:pt x="1550" y="592"/>
                  </a:lnTo>
                  <a:lnTo>
                    <a:pt x="1540" y="594"/>
                  </a:lnTo>
                  <a:lnTo>
                    <a:pt x="1529" y="592"/>
                  </a:lnTo>
                  <a:lnTo>
                    <a:pt x="1529" y="592"/>
                  </a:lnTo>
                  <a:lnTo>
                    <a:pt x="1517" y="587"/>
                  </a:lnTo>
                  <a:lnTo>
                    <a:pt x="1507" y="581"/>
                  </a:lnTo>
                  <a:lnTo>
                    <a:pt x="1497" y="573"/>
                  </a:lnTo>
                  <a:lnTo>
                    <a:pt x="1488" y="564"/>
                  </a:lnTo>
                  <a:lnTo>
                    <a:pt x="1481" y="554"/>
                  </a:lnTo>
                  <a:lnTo>
                    <a:pt x="1473" y="543"/>
                  </a:lnTo>
                  <a:lnTo>
                    <a:pt x="1461" y="524"/>
                  </a:lnTo>
                  <a:lnTo>
                    <a:pt x="1461" y="524"/>
                  </a:lnTo>
                  <a:lnTo>
                    <a:pt x="1448" y="509"/>
                  </a:lnTo>
                  <a:lnTo>
                    <a:pt x="1443" y="501"/>
                  </a:lnTo>
                  <a:lnTo>
                    <a:pt x="1438" y="494"/>
                  </a:lnTo>
                  <a:lnTo>
                    <a:pt x="1434" y="485"/>
                  </a:lnTo>
                  <a:lnTo>
                    <a:pt x="1433" y="477"/>
                  </a:lnTo>
                  <a:lnTo>
                    <a:pt x="1434" y="468"/>
                  </a:lnTo>
                  <a:lnTo>
                    <a:pt x="1435" y="463"/>
                  </a:lnTo>
                  <a:lnTo>
                    <a:pt x="1438" y="458"/>
                  </a:lnTo>
                  <a:lnTo>
                    <a:pt x="1438" y="458"/>
                  </a:lnTo>
                  <a:lnTo>
                    <a:pt x="1433" y="459"/>
                  </a:lnTo>
                  <a:lnTo>
                    <a:pt x="1426" y="459"/>
                  </a:lnTo>
                  <a:lnTo>
                    <a:pt x="1420" y="459"/>
                  </a:lnTo>
                  <a:lnTo>
                    <a:pt x="1415" y="459"/>
                  </a:lnTo>
                  <a:lnTo>
                    <a:pt x="1415" y="459"/>
                  </a:lnTo>
                  <a:lnTo>
                    <a:pt x="1420" y="452"/>
                  </a:lnTo>
                  <a:lnTo>
                    <a:pt x="1426" y="447"/>
                  </a:lnTo>
                  <a:lnTo>
                    <a:pt x="1434" y="442"/>
                  </a:lnTo>
                  <a:lnTo>
                    <a:pt x="1443" y="439"/>
                  </a:lnTo>
                  <a:lnTo>
                    <a:pt x="1458" y="434"/>
                  </a:lnTo>
                  <a:lnTo>
                    <a:pt x="1463" y="430"/>
                  </a:lnTo>
                  <a:lnTo>
                    <a:pt x="1467" y="427"/>
                  </a:lnTo>
                  <a:lnTo>
                    <a:pt x="1467" y="427"/>
                  </a:lnTo>
                  <a:lnTo>
                    <a:pt x="1468" y="421"/>
                  </a:lnTo>
                  <a:lnTo>
                    <a:pt x="1469" y="416"/>
                  </a:lnTo>
                  <a:lnTo>
                    <a:pt x="1468" y="413"/>
                  </a:lnTo>
                  <a:lnTo>
                    <a:pt x="1467" y="409"/>
                  </a:lnTo>
                  <a:lnTo>
                    <a:pt x="1463" y="406"/>
                  </a:lnTo>
                  <a:lnTo>
                    <a:pt x="1459" y="402"/>
                  </a:lnTo>
                  <a:lnTo>
                    <a:pt x="1450" y="399"/>
                  </a:lnTo>
                  <a:lnTo>
                    <a:pt x="1439" y="395"/>
                  </a:lnTo>
                  <a:lnTo>
                    <a:pt x="1428" y="394"/>
                  </a:lnTo>
                  <a:lnTo>
                    <a:pt x="1410" y="390"/>
                  </a:lnTo>
                  <a:lnTo>
                    <a:pt x="1410" y="390"/>
                  </a:lnTo>
                  <a:lnTo>
                    <a:pt x="1417" y="385"/>
                  </a:lnTo>
                  <a:lnTo>
                    <a:pt x="1423" y="382"/>
                  </a:lnTo>
                  <a:lnTo>
                    <a:pt x="1429" y="382"/>
                  </a:lnTo>
                  <a:lnTo>
                    <a:pt x="1434" y="385"/>
                  </a:lnTo>
                  <a:lnTo>
                    <a:pt x="1445" y="391"/>
                  </a:lnTo>
                  <a:lnTo>
                    <a:pt x="1450" y="392"/>
                  </a:lnTo>
                  <a:lnTo>
                    <a:pt x="1458" y="392"/>
                  </a:lnTo>
                  <a:lnTo>
                    <a:pt x="1458" y="392"/>
                  </a:lnTo>
                  <a:lnTo>
                    <a:pt x="1461" y="391"/>
                  </a:lnTo>
                  <a:lnTo>
                    <a:pt x="1462" y="390"/>
                  </a:lnTo>
                  <a:lnTo>
                    <a:pt x="1463" y="387"/>
                  </a:lnTo>
                  <a:lnTo>
                    <a:pt x="1463" y="386"/>
                  </a:lnTo>
                  <a:lnTo>
                    <a:pt x="1462" y="381"/>
                  </a:lnTo>
                  <a:lnTo>
                    <a:pt x="1458" y="376"/>
                  </a:lnTo>
                  <a:lnTo>
                    <a:pt x="1453" y="371"/>
                  </a:lnTo>
                  <a:lnTo>
                    <a:pt x="1448" y="367"/>
                  </a:lnTo>
                  <a:lnTo>
                    <a:pt x="1442" y="363"/>
                  </a:lnTo>
                  <a:lnTo>
                    <a:pt x="1438" y="361"/>
                  </a:lnTo>
                  <a:lnTo>
                    <a:pt x="1438" y="361"/>
                  </a:lnTo>
                  <a:lnTo>
                    <a:pt x="1426" y="363"/>
                  </a:lnTo>
                  <a:lnTo>
                    <a:pt x="1416" y="364"/>
                  </a:lnTo>
                  <a:lnTo>
                    <a:pt x="1407" y="366"/>
                  </a:lnTo>
                  <a:lnTo>
                    <a:pt x="1400" y="364"/>
                  </a:lnTo>
                  <a:lnTo>
                    <a:pt x="1397" y="363"/>
                  </a:lnTo>
                  <a:lnTo>
                    <a:pt x="1396" y="362"/>
                  </a:lnTo>
                  <a:lnTo>
                    <a:pt x="1396" y="359"/>
                  </a:lnTo>
                  <a:lnTo>
                    <a:pt x="1397" y="356"/>
                  </a:lnTo>
                  <a:lnTo>
                    <a:pt x="1401" y="352"/>
                  </a:lnTo>
                  <a:lnTo>
                    <a:pt x="1407" y="346"/>
                  </a:lnTo>
                  <a:lnTo>
                    <a:pt x="1407" y="346"/>
                  </a:lnTo>
                  <a:lnTo>
                    <a:pt x="1272" y="259"/>
                  </a:lnTo>
                  <a:lnTo>
                    <a:pt x="1272" y="259"/>
                  </a:lnTo>
                  <a:lnTo>
                    <a:pt x="1271" y="266"/>
                  </a:lnTo>
                  <a:lnTo>
                    <a:pt x="1272" y="271"/>
                  </a:lnTo>
                  <a:lnTo>
                    <a:pt x="1274" y="276"/>
                  </a:lnTo>
                  <a:lnTo>
                    <a:pt x="1278" y="281"/>
                  </a:lnTo>
                  <a:lnTo>
                    <a:pt x="1283" y="286"/>
                  </a:lnTo>
                  <a:lnTo>
                    <a:pt x="1288" y="290"/>
                  </a:lnTo>
                  <a:lnTo>
                    <a:pt x="1301" y="299"/>
                  </a:lnTo>
                  <a:lnTo>
                    <a:pt x="1316" y="305"/>
                  </a:lnTo>
                  <a:lnTo>
                    <a:pt x="1330" y="311"/>
                  </a:lnTo>
                  <a:lnTo>
                    <a:pt x="1354" y="321"/>
                  </a:lnTo>
                  <a:lnTo>
                    <a:pt x="1354" y="321"/>
                  </a:lnTo>
                  <a:lnTo>
                    <a:pt x="1352" y="327"/>
                  </a:lnTo>
                  <a:lnTo>
                    <a:pt x="1348" y="332"/>
                  </a:lnTo>
                  <a:lnTo>
                    <a:pt x="1344" y="337"/>
                  </a:lnTo>
                  <a:lnTo>
                    <a:pt x="1339" y="342"/>
                  </a:lnTo>
                  <a:lnTo>
                    <a:pt x="1333" y="346"/>
                  </a:lnTo>
                  <a:lnTo>
                    <a:pt x="1326" y="348"/>
                  </a:lnTo>
                  <a:lnTo>
                    <a:pt x="1320" y="349"/>
                  </a:lnTo>
                  <a:lnTo>
                    <a:pt x="1314" y="348"/>
                  </a:lnTo>
                  <a:lnTo>
                    <a:pt x="1314" y="348"/>
                  </a:lnTo>
                  <a:lnTo>
                    <a:pt x="1310" y="346"/>
                  </a:lnTo>
                  <a:lnTo>
                    <a:pt x="1306" y="342"/>
                  </a:lnTo>
                  <a:lnTo>
                    <a:pt x="1301" y="332"/>
                  </a:lnTo>
                  <a:lnTo>
                    <a:pt x="1299" y="327"/>
                  </a:lnTo>
                  <a:lnTo>
                    <a:pt x="1295" y="323"/>
                  </a:lnTo>
                  <a:lnTo>
                    <a:pt x="1290" y="321"/>
                  </a:lnTo>
                  <a:lnTo>
                    <a:pt x="1283" y="320"/>
                  </a:lnTo>
                  <a:lnTo>
                    <a:pt x="1283" y="320"/>
                  </a:lnTo>
                  <a:lnTo>
                    <a:pt x="1281" y="327"/>
                  </a:lnTo>
                  <a:lnTo>
                    <a:pt x="1280" y="333"/>
                  </a:lnTo>
                  <a:lnTo>
                    <a:pt x="1281" y="337"/>
                  </a:lnTo>
                  <a:lnTo>
                    <a:pt x="1282" y="340"/>
                  </a:lnTo>
                  <a:lnTo>
                    <a:pt x="1283" y="344"/>
                  </a:lnTo>
                  <a:lnTo>
                    <a:pt x="1287" y="347"/>
                  </a:lnTo>
                  <a:lnTo>
                    <a:pt x="1295" y="351"/>
                  </a:lnTo>
                  <a:lnTo>
                    <a:pt x="1304" y="354"/>
                  </a:lnTo>
                  <a:lnTo>
                    <a:pt x="1311" y="358"/>
                  </a:lnTo>
                  <a:lnTo>
                    <a:pt x="1317" y="362"/>
                  </a:lnTo>
                  <a:lnTo>
                    <a:pt x="1320" y="366"/>
                  </a:lnTo>
                  <a:lnTo>
                    <a:pt x="1321" y="370"/>
                  </a:lnTo>
                  <a:lnTo>
                    <a:pt x="1321" y="370"/>
                  </a:lnTo>
                  <a:lnTo>
                    <a:pt x="1323" y="377"/>
                  </a:lnTo>
                  <a:lnTo>
                    <a:pt x="1320" y="383"/>
                  </a:lnTo>
                  <a:lnTo>
                    <a:pt x="1317" y="386"/>
                  </a:lnTo>
                  <a:lnTo>
                    <a:pt x="1312" y="387"/>
                  </a:lnTo>
                  <a:lnTo>
                    <a:pt x="1307" y="386"/>
                  </a:lnTo>
                  <a:lnTo>
                    <a:pt x="1302" y="386"/>
                  </a:lnTo>
                  <a:lnTo>
                    <a:pt x="1293" y="383"/>
                  </a:lnTo>
                  <a:lnTo>
                    <a:pt x="1293" y="383"/>
                  </a:lnTo>
                  <a:lnTo>
                    <a:pt x="1290" y="381"/>
                  </a:lnTo>
                  <a:lnTo>
                    <a:pt x="1282" y="377"/>
                  </a:lnTo>
                  <a:lnTo>
                    <a:pt x="1280" y="375"/>
                  </a:lnTo>
                  <a:lnTo>
                    <a:pt x="1276" y="375"/>
                  </a:lnTo>
                  <a:lnTo>
                    <a:pt x="1274" y="376"/>
                  </a:lnTo>
                  <a:lnTo>
                    <a:pt x="1273" y="380"/>
                  </a:lnTo>
                  <a:lnTo>
                    <a:pt x="1273" y="380"/>
                  </a:lnTo>
                  <a:lnTo>
                    <a:pt x="1274" y="385"/>
                  </a:lnTo>
                  <a:lnTo>
                    <a:pt x="1277" y="389"/>
                  </a:lnTo>
                  <a:lnTo>
                    <a:pt x="1281" y="391"/>
                  </a:lnTo>
                  <a:lnTo>
                    <a:pt x="1287" y="392"/>
                  </a:lnTo>
                  <a:lnTo>
                    <a:pt x="1292" y="395"/>
                  </a:lnTo>
                  <a:lnTo>
                    <a:pt x="1297" y="397"/>
                  </a:lnTo>
                  <a:lnTo>
                    <a:pt x="1301" y="400"/>
                  </a:lnTo>
                  <a:lnTo>
                    <a:pt x="1302" y="405"/>
                  </a:lnTo>
                  <a:lnTo>
                    <a:pt x="1302" y="405"/>
                  </a:lnTo>
                  <a:lnTo>
                    <a:pt x="1291" y="405"/>
                  </a:lnTo>
                  <a:lnTo>
                    <a:pt x="1280" y="404"/>
                  </a:lnTo>
                  <a:lnTo>
                    <a:pt x="1271" y="402"/>
                  </a:lnTo>
                  <a:lnTo>
                    <a:pt x="1262" y="399"/>
                  </a:lnTo>
                  <a:lnTo>
                    <a:pt x="1253" y="395"/>
                  </a:lnTo>
                  <a:lnTo>
                    <a:pt x="1244" y="390"/>
                  </a:lnTo>
                  <a:lnTo>
                    <a:pt x="1225" y="377"/>
                  </a:lnTo>
                  <a:lnTo>
                    <a:pt x="1225" y="377"/>
                  </a:lnTo>
                  <a:lnTo>
                    <a:pt x="1214" y="370"/>
                  </a:lnTo>
                  <a:lnTo>
                    <a:pt x="1204" y="364"/>
                  </a:lnTo>
                  <a:lnTo>
                    <a:pt x="1193" y="362"/>
                  </a:lnTo>
                  <a:lnTo>
                    <a:pt x="1185" y="359"/>
                  </a:lnTo>
                  <a:lnTo>
                    <a:pt x="1174" y="358"/>
                  </a:lnTo>
                  <a:lnTo>
                    <a:pt x="1164" y="358"/>
                  </a:lnTo>
                  <a:lnTo>
                    <a:pt x="1139" y="358"/>
                  </a:lnTo>
                  <a:lnTo>
                    <a:pt x="1139" y="358"/>
                  </a:lnTo>
                  <a:lnTo>
                    <a:pt x="1158" y="351"/>
                  </a:lnTo>
                  <a:lnTo>
                    <a:pt x="1167" y="347"/>
                  </a:lnTo>
                  <a:lnTo>
                    <a:pt x="1176" y="342"/>
                  </a:lnTo>
                  <a:lnTo>
                    <a:pt x="1176" y="342"/>
                  </a:lnTo>
                  <a:lnTo>
                    <a:pt x="1191" y="328"/>
                  </a:lnTo>
                  <a:lnTo>
                    <a:pt x="1200" y="319"/>
                  </a:lnTo>
                  <a:lnTo>
                    <a:pt x="1204" y="313"/>
                  </a:lnTo>
                  <a:lnTo>
                    <a:pt x="1204" y="313"/>
                  </a:lnTo>
                  <a:lnTo>
                    <a:pt x="1206" y="306"/>
                  </a:lnTo>
                  <a:lnTo>
                    <a:pt x="1206" y="301"/>
                  </a:lnTo>
                  <a:lnTo>
                    <a:pt x="1206" y="297"/>
                  </a:lnTo>
                  <a:lnTo>
                    <a:pt x="1204" y="294"/>
                  </a:lnTo>
                  <a:lnTo>
                    <a:pt x="1196" y="289"/>
                  </a:lnTo>
                  <a:lnTo>
                    <a:pt x="1185" y="281"/>
                  </a:lnTo>
                  <a:lnTo>
                    <a:pt x="1185" y="281"/>
                  </a:lnTo>
                  <a:lnTo>
                    <a:pt x="1171" y="271"/>
                  </a:lnTo>
                  <a:lnTo>
                    <a:pt x="1157" y="259"/>
                  </a:lnTo>
                  <a:lnTo>
                    <a:pt x="1142" y="251"/>
                  </a:lnTo>
                  <a:lnTo>
                    <a:pt x="1134" y="247"/>
                  </a:lnTo>
                  <a:lnTo>
                    <a:pt x="1126" y="244"/>
                  </a:lnTo>
                  <a:lnTo>
                    <a:pt x="1126" y="244"/>
                  </a:lnTo>
                  <a:lnTo>
                    <a:pt x="1114" y="243"/>
                  </a:lnTo>
                  <a:lnTo>
                    <a:pt x="1105" y="243"/>
                  </a:lnTo>
                  <a:lnTo>
                    <a:pt x="1096" y="246"/>
                  </a:lnTo>
                  <a:lnTo>
                    <a:pt x="1091" y="249"/>
                  </a:lnTo>
                  <a:lnTo>
                    <a:pt x="1087" y="254"/>
                  </a:lnTo>
                  <a:lnTo>
                    <a:pt x="1083" y="259"/>
                  </a:lnTo>
                  <a:lnTo>
                    <a:pt x="1082" y="267"/>
                  </a:lnTo>
                  <a:lnTo>
                    <a:pt x="1081" y="273"/>
                  </a:lnTo>
                  <a:lnTo>
                    <a:pt x="1078" y="290"/>
                  </a:lnTo>
                  <a:lnTo>
                    <a:pt x="1076" y="296"/>
                  </a:lnTo>
                  <a:lnTo>
                    <a:pt x="1073" y="304"/>
                  </a:lnTo>
                  <a:lnTo>
                    <a:pt x="1069" y="310"/>
                  </a:lnTo>
                  <a:lnTo>
                    <a:pt x="1064" y="315"/>
                  </a:lnTo>
                  <a:lnTo>
                    <a:pt x="1057" y="320"/>
                  </a:lnTo>
                  <a:lnTo>
                    <a:pt x="1048" y="323"/>
                  </a:lnTo>
                  <a:lnTo>
                    <a:pt x="1048" y="323"/>
                  </a:lnTo>
                  <a:lnTo>
                    <a:pt x="1050" y="323"/>
                  </a:lnTo>
                  <a:lnTo>
                    <a:pt x="1047" y="323"/>
                  </a:lnTo>
                  <a:lnTo>
                    <a:pt x="1047" y="323"/>
                  </a:lnTo>
                  <a:lnTo>
                    <a:pt x="1048" y="323"/>
                  </a:lnTo>
                  <a:lnTo>
                    <a:pt x="1048" y="323"/>
                  </a:lnTo>
                  <a:lnTo>
                    <a:pt x="1023" y="321"/>
                  </a:lnTo>
                  <a:lnTo>
                    <a:pt x="1010" y="323"/>
                  </a:lnTo>
                  <a:lnTo>
                    <a:pt x="1005" y="324"/>
                  </a:lnTo>
                  <a:lnTo>
                    <a:pt x="1001" y="327"/>
                  </a:lnTo>
                  <a:lnTo>
                    <a:pt x="1001" y="327"/>
                  </a:lnTo>
                  <a:lnTo>
                    <a:pt x="1000" y="329"/>
                  </a:lnTo>
                  <a:lnTo>
                    <a:pt x="997" y="332"/>
                  </a:lnTo>
                  <a:lnTo>
                    <a:pt x="995" y="340"/>
                  </a:lnTo>
                  <a:lnTo>
                    <a:pt x="992" y="351"/>
                  </a:lnTo>
                  <a:lnTo>
                    <a:pt x="991" y="354"/>
                  </a:lnTo>
                  <a:lnTo>
                    <a:pt x="988" y="357"/>
                  </a:lnTo>
                  <a:lnTo>
                    <a:pt x="988" y="357"/>
                  </a:lnTo>
                  <a:lnTo>
                    <a:pt x="983" y="362"/>
                  </a:lnTo>
                  <a:lnTo>
                    <a:pt x="978" y="366"/>
                  </a:lnTo>
                  <a:lnTo>
                    <a:pt x="967" y="371"/>
                  </a:lnTo>
                  <a:lnTo>
                    <a:pt x="956" y="376"/>
                  </a:lnTo>
                  <a:lnTo>
                    <a:pt x="945" y="382"/>
                  </a:lnTo>
                  <a:lnTo>
                    <a:pt x="945" y="382"/>
                  </a:lnTo>
                  <a:lnTo>
                    <a:pt x="933" y="391"/>
                  </a:lnTo>
                  <a:lnTo>
                    <a:pt x="916" y="402"/>
                  </a:lnTo>
                  <a:lnTo>
                    <a:pt x="902" y="416"/>
                  </a:lnTo>
                  <a:lnTo>
                    <a:pt x="897" y="423"/>
                  </a:lnTo>
                  <a:lnTo>
                    <a:pt x="892" y="429"/>
                  </a:lnTo>
                  <a:lnTo>
                    <a:pt x="892" y="429"/>
                  </a:lnTo>
                  <a:lnTo>
                    <a:pt x="888" y="439"/>
                  </a:lnTo>
                  <a:lnTo>
                    <a:pt x="887" y="448"/>
                  </a:lnTo>
                  <a:lnTo>
                    <a:pt x="888" y="457"/>
                  </a:lnTo>
                  <a:lnTo>
                    <a:pt x="891" y="464"/>
                  </a:lnTo>
                  <a:lnTo>
                    <a:pt x="896" y="472"/>
                  </a:lnTo>
                  <a:lnTo>
                    <a:pt x="902" y="478"/>
                  </a:lnTo>
                  <a:lnTo>
                    <a:pt x="911" y="483"/>
                  </a:lnTo>
                  <a:lnTo>
                    <a:pt x="920" y="490"/>
                  </a:lnTo>
                  <a:lnTo>
                    <a:pt x="940" y="499"/>
                  </a:lnTo>
                  <a:lnTo>
                    <a:pt x="961" y="506"/>
                  </a:lnTo>
                  <a:lnTo>
                    <a:pt x="981" y="514"/>
                  </a:lnTo>
                  <a:lnTo>
                    <a:pt x="996" y="520"/>
                  </a:lnTo>
                  <a:lnTo>
                    <a:pt x="996" y="520"/>
                  </a:lnTo>
                  <a:lnTo>
                    <a:pt x="1014" y="526"/>
                  </a:lnTo>
                  <a:lnTo>
                    <a:pt x="1037" y="533"/>
                  </a:lnTo>
                  <a:lnTo>
                    <a:pt x="1058" y="542"/>
                  </a:lnTo>
                  <a:lnTo>
                    <a:pt x="1066" y="545"/>
                  </a:lnTo>
                  <a:lnTo>
                    <a:pt x="1071" y="551"/>
                  </a:lnTo>
                  <a:lnTo>
                    <a:pt x="1071" y="551"/>
                  </a:lnTo>
                  <a:lnTo>
                    <a:pt x="1073" y="557"/>
                  </a:lnTo>
                  <a:lnTo>
                    <a:pt x="1074" y="562"/>
                  </a:lnTo>
                  <a:lnTo>
                    <a:pt x="1073" y="575"/>
                  </a:lnTo>
                  <a:lnTo>
                    <a:pt x="1073" y="580"/>
                  </a:lnTo>
                  <a:lnTo>
                    <a:pt x="1074" y="585"/>
                  </a:lnTo>
                  <a:lnTo>
                    <a:pt x="1078" y="590"/>
                  </a:lnTo>
                  <a:lnTo>
                    <a:pt x="1086" y="595"/>
                  </a:lnTo>
                  <a:lnTo>
                    <a:pt x="1086" y="595"/>
                  </a:lnTo>
                  <a:lnTo>
                    <a:pt x="1092" y="597"/>
                  </a:lnTo>
                  <a:lnTo>
                    <a:pt x="1102" y="597"/>
                  </a:lnTo>
                  <a:lnTo>
                    <a:pt x="1110" y="596"/>
                  </a:lnTo>
                  <a:lnTo>
                    <a:pt x="1114" y="594"/>
                  </a:lnTo>
                  <a:lnTo>
                    <a:pt x="1118" y="591"/>
                  </a:lnTo>
                  <a:lnTo>
                    <a:pt x="1118" y="591"/>
                  </a:lnTo>
                  <a:lnTo>
                    <a:pt x="1120" y="587"/>
                  </a:lnTo>
                  <a:lnTo>
                    <a:pt x="1121" y="583"/>
                  </a:lnTo>
                  <a:lnTo>
                    <a:pt x="1120" y="580"/>
                  </a:lnTo>
                  <a:lnTo>
                    <a:pt x="1119" y="577"/>
                  </a:lnTo>
                  <a:lnTo>
                    <a:pt x="1114" y="571"/>
                  </a:lnTo>
                  <a:lnTo>
                    <a:pt x="1111" y="566"/>
                  </a:lnTo>
                  <a:lnTo>
                    <a:pt x="1110" y="561"/>
                  </a:lnTo>
                  <a:lnTo>
                    <a:pt x="1110" y="561"/>
                  </a:lnTo>
                  <a:lnTo>
                    <a:pt x="1109" y="552"/>
                  </a:lnTo>
                  <a:lnTo>
                    <a:pt x="1109" y="547"/>
                  </a:lnTo>
                  <a:lnTo>
                    <a:pt x="1110" y="543"/>
                  </a:lnTo>
                  <a:lnTo>
                    <a:pt x="1111" y="540"/>
                  </a:lnTo>
                  <a:lnTo>
                    <a:pt x="1118" y="538"/>
                  </a:lnTo>
                  <a:lnTo>
                    <a:pt x="1123" y="537"/>
                  </a:lnTo>
                  <a:lnTo>
                    <a:pt x="1128" y="533"/>
                  </a:lnTo>
                  <a:lnTo>
                    <a:pt x="1128" y="533"/>
                  </a:lnTo>
                  <a:lnTo>
                    <a:pt x="1137" y="526"/>
                  </a:lnTo>
                  <a:lnTo>
                    <a:pt x="1143" y="520"/>
                  </a:lnTo>
                  <a:lnTo>
                    <a:pt x="1147" y="515"/>
                  </a:lnTo>
                  <a:lnTo>
                    <a:pt x="1148" y="510"/>
                  </a:lnTo>
                  <a:lnTo>
                    <a:pt x="1148" y="504"/>
                  </a:lnTo>
                  <a:lnTo>
                    <a:pt x="1147" y="497"/>
                  </a:lnTo>
                  <a:lnTo>
                    <a:pt x="1139" y="477"/>
                  </a:lnTo>
                  <a:lnTo>
                    <a:pt x="1139" y="477"/>
                  </a:lnTo>
                  <a:lnTo>
                    <a:pt x="1134" y="461"/>
                  </a:lnTo>
                  <a:lnTo>
                    <a:pt x="1128" y="439"/>
                  </a:lnTo>
                  <a:lnTo>
                    <a:pt x="1126" y="428"/>
                  </a:lnTo>
                  <a:lnTo>
                    <a:pt x="1126" y="419"/>
                  </a:lnTo>
                  <a:lnTo>
                    <a:pt x="1128" y="410"/>
                  </a:lnTo>
                  <a:lnTo>
                    <a:pt x="1130" y="408"/>
                  </a:lnTo>
                  <a:lnTo>
                    <a:pt x="1133" y="405"/>
                  </a:lnTo>
                  <a:lnTo>
                    <a:pt x="1133" y="405"/>
                  </a:lnTo>
                  <a:lnTo>
                    <a:pt x="1137" y="402"/>
                  </a:lnTo>
                  <a:lnTo>
                    <a:pt x="1142" y="400"/>
                  </a:lnTo>
                  <a:lnTo>
                    <a:pt x="1152" y="400"/>
                  </a:lnTo>
                  <a:lnTo>
                    <a:pt x="1163" y="401"/>
                  </a:lnTo>
                  <a:lnTo>
                    <a:pt x="1176" y="404"/>
                  </a:lnTo>
                  <a:lnTo>
                    <a:pt x="1197" y="410"/>
                  </a:lnTo>
                  <a:lnTo>
                    <a:pt x="1207" y="414"/>
                  </a:lnTo>
                  <a:lnTo>
                    <a:pt x="1214" y="415"/>
                  </a:lnTo>
                  <a:lnTo>
                    <a:pt x="1214" y="415"/>
                  </a:lnTo>
                  <a:lnTo>
                    <a:pt x="1221" y="416"/>
                  </a:lnTo>
                  <a:lnTo>
                    <a:pt x="1226" y="420"/>
                  </a:lnTo>
                  <a:lnTo>
                    <a:pt x="1233" y="425"/>
                  </a:lnTo>
                  <a:lnTo>
                    <a:pt x="1238" y="432"/>
                  </a:lnTo>
                  <a:lnTo>
                    <a:pt x="1245" y="443"/>
                  </a:lnTo>
                  <a:lnTo>
                    <a:pt x="1254" y="453"/>
                  </a:lnTo>
                  <a:lnTo>
                    <a:pt x="1254" y="453"/>
                  </a:lnTo>
                  <a:lnTo>
                    <a:pt x="1259" y="461"/>
                  </a:lnTo>
                  <a:lnTo>
                    <a:pt x="1267" y="467"/>
                  </a:lnTo>
                  <a:lnTo>
                    <a:pt x="1276" y="472"/>
                  </a:lnTo>
                  <a:lnTo>
                    <a:pt x="1280" y="473"/>
                  </a:lnTo>
                  <a:lnTo>
                    <a:pt x="1285" y="475"/>
                  </a:lnTo>
                  <a:lnTo>
                    <a:pt x="1285" y="475"/>
                  </a:lnTo>
                  <a:lnTo>
                    <a:pt x="1291" y="472"/>
                  </a:lnTo>
                  <a:lnTo>
                    <a:pt x="1295" y="470"/>
                  </a:lnTo>
                  <a:lnTo>
                    <a:pt x="1297" y="467"/>
                  </a:lnTo>
                  <a:lnTo>
                    <a:pt x="1299" y="463"/>
                  </a:lnTo>
                  <a:lnTo>
                    <a:pt x="1301" y="454"/>
                  </a:lnTo>
                  <a:lnTo>
                    <a:pt x="1304" y="451"/>
                  </a:lnTo>
                  <a:lnTo>
                    <a:pt x="1306" y="448"/>
                  </a:lnTo>
                  <a:lnTo>
                    <a:pt x="1306" y="448"/>
                  </a:lnTo>
                  <a:lnTo>
                    <a:pt x="1316" y="442"/>
                  </a:lnTo>
                  <a:lnTo>
                    <a:pt x="1321" y="440"/>
                  </a:lnTo>
                  <a:lnTo>
                    <a:pt x="1325" y="440"/>
                  </a:lnTo>
                  <a:lnTo>
                    <a:pt x="1328" y="440"/>
                  </a:lnTo>
                  <a:lnTo>
                    <a:pt x="1331" y="443"/>
                  </a:lnTo>
                  <a:lnTo>
                    <a:pt x="1338" y="447"/>
                  </a:lnTo>
                  <a:lnTo>
                    <a:pt x="1342" y="454"/>
                  </a:lnTo>
                  <a:lnTo>
                    <a:pt x="1347" y="462"/>
                  </a:lnTo>
                  <a:lnTo>
                    <a:pt x="1355" y="482"/>
                  </a:lnTo>
                  <a:lnTo>
                    <a:pt x="1355" y="482"/>
                  </a:lnTo>
                  <a:lnTo>
                    <a:pt x="1363" y="499"/>
                  </a:lnTo>
                  <a:lnTo>
                    <a:pt x="1372" y="511"/>
                  </a:lnTo>
                  <a:lnTo>
                    <a:pt x="1383" y="523"/>
                  </a:lnTo>
                  <a:lnTo>
                    <a:pt x="1396" y="534"/>
                  </a:lnTo>
                  <a:lnTo>
                    <a:pt x="1396" y="534"/>
                  </a:lnTo>
                  <a:lnTo>
                    <a:pt x="1407" y="543"/>
                  </a:lnTo>
                  <a:lnTo>
                    <a:pt x="1423" y="557"/>
                  </a:lnTo>
                  <a:lnTo>
                    <a:pt x="1430" y="564"/>
                  </a:lnTo>
                  <a:lnTo>
                    <a:pt x="1436" y="572"/>
                  </a:lnTo>
                  <a:lnTo>
                    <a:pt x="1440" y="580"/>
                  </a:lnTo>
                  <a:lnTo>
                    <a:pt x="1442" y="583"/>
                  </a:lnTo>
                  <a:lnTo>
                    <a:pt x="1440" y="587"/>
                  </a:lnTo>
                  <a:lnTo>
                    <a:pt x="1440" y="587"/>
                  </a:lnTo>
                  <a:lnTo>
                    <a:pt x="1438" y="591"/>
                  </a:lnTo>
                  <a:lnTo>
                    <a:pt x="1433" y="596"/>
                  </a:lnTo>
                  <a:lnTo>
                    <a:pt x="1424" y="601"/>
                  </a:lnTo>
                  <a:lnTo>
                    <a:pt x="1415" y="606"/>
                  </a:lnTo>
                  <a:lnTo>
                    <a:pt x="1395" y="614"/>
                  </a:lnTo>
                  <a:lnTo>
                    <a:pt x="1381" y="619"/>
                  </a:lnTo>
                  <a:lnTo>
                    <a:pt x="1381" y="619"/>
                  </a:lnTo>
                  <a:lnTo>
                    <a:pt x="1372" y="621"/>
                  </a:lnTo>
                  <a:lnTo>
                    <a:pt x="1363" y="623"/>
                  </a:lnTo>
                  <a:lnTo>
                    <a:pt x="1342" y="623"/>
                  </a:lnTo>
                  <a:lnTo>
                    <a:pt x="1320" y="621"/>
                  </a:lnTo>
                  <a:lnTo>
                    <a:pt x="1300" y="621"/>
                  </a:lnTo>
                  <a:lnTo>
                    <a:pt x="1290" y="623"/>
                  </a:lnTo>
                  <a:lnTo>
                    <a:pt x="1280" y="624"/>
                  </a:lnTo>
                  <a:lnTo>
                    <a:pt x="1271" y="628"/>
                  </a:lnTo>
                  <a:lnTo>
                    <a:pt x="1263" y="632"/>
                  </a:lnTo>
                  <a:lnTo>
                    <a:pt x="1257" y="638"/>
                  </a:lnTo>
                  <a:lnTo>
                    <a:pt x="1250" y="645"/>
                  </a:lnTo>
                  <a:lnTo>
                    <a:pt x="1247" y="654"/>
                  </a:lnTo>
                  <a:lnTo>
                    <a:pt x="1244" y="667"/>
                  </a:lnTo>
                  <a:lnTo>
                    <a:pt x="1244" y="667"/>
                  </a:lnTo>
                  <a:lnTo>
                    <a:pt x="1252" y="663"/>
                  </a:lnTo>
                  <a:lnTo>
                    <a:pt x="1262" y="657"/>
                  </a:lnTo>
                  <a:lnTo>
                    <a:pt x="1286" y="643"/>
                  </a:lnTo>
                  <a:lnTo>
                    <a:pt x="1297" y="638"/>
                  </a:lnTo>
                  <a:lnTo>
                    <a:pt x="1309" y="634"/>
                  </a:lnTo>
                  <a:lnTo>
                    <a:pt x="1314" y="634"/>
                  </a:lnTo>
                  <a:lnTo>
                    <a:pt x="1319" y="635"/>
                  </a:lnTo>
                  <a:lnTo>
                    <a:pt x="1323" y="637"/>
                  </a:lnTo>
                  <a:lnTo>
                    <a:pt x="1325" y="639"/>
                  </a:lnTo>
                  <a:lnTo>
                    <a:pt x="1325" y="639"/>
                  </a:lnTo>
                  <a:lnTo>
                    <a:pt x="1326" y="643"/>
                  </a:lnTo>
                  <a:lnTo>
                    <a:pt x="1328" y="647"/>
                  </a:lnTo>
                  <a:lnTo>
                    <a:pt x="1325" y="654"/>
                  </a:lnTo>
                  <a:lnTo>
                    <a:pt x="1323" y="662"/>
                  </a:lnTo>
                  <a:lnTo>
                    <a:pt x="1323" y="666"/>
                  </a:lnTo>
                  <a:lnTo>
                    <a:pt x="1323" y="670"/>
                  </a:lnTo>
                  <a:lnTo>
                    <a:pt x="1323" y="670"/>
                  </a:lnTo>
                  <a:lnTo>
                    <a:pt x="1326" y="677"/>
                  </a:lnTo>
                  <a:lnTo>
                    <a:pt x="1331" y="682"/>
                  </a:lnTo>
                  <a:lnTo>
                    <a:pt x="1336" y="685"/>
                  </a:lnTo>
                  <a:lnTo>
                    <a:pt x="1343" y="686"/>
                  </a:lnTo>
                  <a:lnTo>
                    <a:pt x="1349" y="686"/>
                  </a:lnTo>
                  <a:lnTo>
                    <a:pt x="1357" y="685"/>
                  </a:lnTo>
                  <a:lnTo>
                    <a:pt x="1372" y="681"/>
                  </a:lnTo>
                  <a:lnTo>
                    <a:pt x="1372" y="681"/>
                  </a:lnTo>
                  <a:lnTo>
                    <a:pt x="1367" y="683"/>
                  </a:lnTo>
                  <a:lnTo>
                    <a:pt x="1367" y="683"/>
                  </a:lnTo>
                  <a:lnTo>
                    <a:pt x="1383" y="676"/>
                  </a:lnTo>
                  <a:lnTo>
                    <a:pt x="1392" y="670"/>
                  </a:lnTo>
                  <a:lnTo>
                    <a:pt x="1398" y="662"/>
                  </a:lnTo>
                  <a:lnTo>
                    <a:pt x="1405" y="649"/>
                  </a:lnTo>
                  <a:lnTo>
                    <a:pt x="1405" y="649"/>
                  </a:lnTo>
                  <a:lnTo>
                    <a:pt x="1412" y="632"/>
                  </a:lnTo>
                  <a:lnTo>
                    <a:pt x="1417" y="623"/>
                  </a:lnTo>
                  <a:lnTo>
                    <a:pt x="1423" y="616"/>
                  </a:lnTo>
                  <a:lnTo>
                    <a:pt x="1423" y="616"/>
                  </a:lnTo>
                  <a:lnTo>
                    <a:pt x="1429" y="611"/>
                  </a:lnTo>
                  <a:lnTo>
                    <a:pt x="1434" y="609"/>
                  </a:lnTo>
                  <a:lnTo>
                    <a:pt x="1439" y="607"/>
                  </a:lnTo>
                  <a:lnTo>
                    <a:pt x="1443" y="609"/>
                  </a:lnTo>
                  <a:lnTo>
                    <a:pt x="1447" y="611"/>
                  </a:lnTo>
                  <a:lnTo>
                    <a:pt x="1450" y="615"/>
                  </a:lnTo>
                  <a:lnTo>
                    <a:pt x="1458" y="625"/>
                  </a:lnTo>
                  <a:lnTo>
                    <a:pt x="1458" y="625"/>
                  </a:lnTo>
                  <a:lnTo>
                    <a:pt x="1466" y="635"/>
                  </a:lnTo>
                  <a:lnTo>
                    <a:pt x="1476" y="652"/>
                  </a:lnTo>
                  <a:lnTo>
                    <a:pt x="1481" y="659"/>
                  </a:lnTo>
                  <a:lnTo>
                    <a:pt x="1483" y="667"/>
                  </a:lnTo>
                  <a:lnTo>
                    <a:pt x="1485" y="671"/>
                  </a:lnTo>
                  <a:lnTo>
                    <a:pt x="1483" y="672"/>
                  </a:lnTo>
                  <a:lnTo>
                    <a:pt x="1482" y="672"/>
                  </a:lnTo>
                  <a:lnTo>
                    <a:pt x="1482" y="672"/>
                  </a:lnTo>
                  <a:lnTo>
                    <a:pt x="1468" y="670"/>
                  </a:lnTo>
                  <a:lnTo>
                    <a:pt x="1455" y="668"/>
                  </a:lnTo>
                  <a:lnTo>
                    <a:pt x="1442" y="668"/>
                  </a:lnTo>
                  <a:lnTo>
                    <a:pt x="1429" y="670"/>
                  </a:lnTo>
                  <a:lnTo>
                    <a:pt x="1416" y="671"/>
                  </a:lnTo>
                  <a:lnTo>
                    <a:pt x="1404" y="675"/>
                  </a:lnTo>
                  <a:lnTo>
                    <a:pt x="1391" y="680"/>
                  </a:lnTo>
                  <a:lnTo>
                    <a:pt x="1380" y="686"/>
                  </a:lnTo>
                  <a:lnTo>
                    <a:pt x="1380" y="686"/>
                  </a:lnTo>
                  <a:lnTo>
                    <a:pt x="1354" y="705"/>
                  </a:lnTo>
                  <a:lnTo>
                    <a:pt x="1340" y="714"/>
                  </a:lnTo>
                  <a:lnTo>
                    <a:pt x="1325" y="721"/>
                  </a:lnTo>
                  <a:lnTo>
                    <a:pt x="1325" y="721"/>
                  </a:lnTo>
                  <a:lnTo>
                    <a:pt x="1316" y="723"/>
                  </a:lnTo>
                  <a:lnTo>
                    <a:pt x="1302" y="724"/>
                  </a:lnTo>
                  <a:lnTo>
                    <a:pt x="1291" y="723"/>
                  </a:lnTo>
                  <a:lnTo>
                    <a:pt x="1287" y="721"/>
                  </a:lnTo>
                  <a:lnTo>
                    <a:pt x="1287" y="721"/>
                  </a:lnTo>
                  <a:lnTo>
                    <a:pt x="1287" y="720"/>
                  </a:lnTo>
                  <a:lnTo>
                    <a:pt x="1287" y="720"/>
                  </a:lnTo>
                  <a:lnTo>
                    <a:pt x="1290" y="716"/>
                  </a:lnTo>
                  <a:lnTo>
                    <a:pt x="1295" y="714"/>
                  </a:lnTo>
                  <a:lnTo>
                    <a:pt x="1305" y="707"/>
                  </a:lnTo>
                  <a:lnTo>
                    <a:pt x="1316" y="701"/>
                  </a:lnTo>
                  <a:lnTo>
                    <a:pt x="1320" y="699"/>
                  </a:lnTo>
                  <a:lnTo>
                    <a:pt x="1324" y="695"/>
                  </a:lnTo>
                  <a:lnTo>
                    <a:pt x="1324" y="695"/>
                  </a:lnTo>
                  <a:lnTo>
                    <a:pt x="1315" y="692"/>
                  </a:lnTo>
                  <a:lnTo>
                    <a:pt x="1307" y="692"/>
                  </a:lnTo>
                  <a:lnTo>
                    <a:pt x="1299" y="695"/>
                  </a:lnTo>
                  <a:lnTo>
                    <a:pt x="1291" y="699"/>
                  </a:lnTo>
                  <a:lnTo>
                    <a:pt x="1276" y="709"/>
                  </a:lnTo>
                  <a:lnTo>
                    <a:pt x="1261" y="719"/>
                  </a:lnTo>
                  <a:lnTo>
                    <a:pt x="1261" y="719"/>
                  </a:lnTo>
                  <a:lnTo>
                    <a:pt x="1254" y="724"/>
                  </a:lnTo>
                  <a:lnTo>
                    <a:pt x="1249" y="728"/>
                  </a:lnTo>
                  <a:lnTo>
                    <a:pt x="1239" y="739"/>
                  </a:lnTo>
                  <a:lnTo>
                    <a:pt x="1230" y="750"/>
                  </a:lnTo>
                  <a:lnTo>
                    <a:pt x="1225" y="757"/>
                  </a:lnTo>
                  <a:lnTo>
                    <a:pt x="1219" y="762"/>
                  </a:lnTo>
                  <a:lnTo>
                    <a:pt x="1219" y="762"/>
                  </a:lnTo>
                  <a:lnTo>
                    <a:pt x="1212" y="767"/>
                  </a:lnTo>
                  <a:lnTo>
                    <a:pt x="1205" y="769"/>
                  </a:lnTo>
                  <a:lnTo>
                    <a:pt x="1197" y="773"/>
                  </a:lnTo>
                  <a:lnTo>
                    <a:pt x="1193" y="776"/>
                  </a:lnTo>
                  <a:lnTo>
                    <a:pt x="1191" y="780"/>
                  </a:lnTo>
                  <a:lnTo>
                    <a:pt x="1191" y="780"/>
                  </a:lnTo>
                  <a:lnTo>
                    <a:pt x="1186" y="786"/>
                  </a:lnTo>
                  <a:lnTo>
                    <a:pt x="1183" y="795"/>
                  </a:lnTo>
                  <a:lnTo>
                    <a:pt x="1180" y="802"/>
                  </a:lnTo>
                  <a:lnTo>
                    <a:pt x="1176" y="810"/>
                  </a:lnTo>
                  <a:lnTo>
                    <a:pt x="1176" y="810"/>
                  </a:lnTo>
                  <a:lnTo>
                    <a:pt x="1173" y="811"/>
                  </a:lnTo>
                  <a:lnTo>
                    <a:pt x="1171" y="813"/>
                  </a:lnTo>
                  <a:lnTo>
                    <a:pt x="1164" y="814"/>
                  </a:lnTo>
                  <a:lnTo>
                    <a:pt x="1159" y="816"/>
                  </a:lnTo>
                  <a:lnTo>
                    <a:pt x="1155" y="818"/>
                  </a:lnTo>
                  <a:lnTo>
                    <a:pt x="1154" y="820"/>
                  </a:lnTo>
                  <a:lnTo>
                    <a:pt x="1154" y="820"/>
                  </a:lnTo>
                  <a:lnTo>
                    <a:pt x="1152" y="825"/>
                  </a:lnTo>
                  <a:lnTo>
                    <a:pt x="1152" y="829"/>
                  </a:lnTo>
                  <a:lnTo>
                    <a:pt x="1154" y="837"/>
                  </a:lnTo>
                  <a:lnTo>
                    <a:pt x="1157" y="844"/>
                  </a:lnTo>
                  <a:lnTo>
                    <a:pt x="1158" y="847"/>
                  </a:lnTo>
                  <a:lnTo>
                    <a:pt x="1157" y="850"/>
                  </a:lnTo>
                  <a:lnTo>
                    <a:pt x="1157" y="850"/>
                  </a:lnTo>
                  <a:lnTo>
                    <a:pt x="1154" y="856"/>
                  </a:lnTo>
                  <a:lnTo>
                    <a:pt x="1149" y="861"/>
                  </a:lnTo>
                  <a:lnTo>
                    <a:pt x="1138" y="871"/>
                  </a:lnTo>
                  <a:lnTo>
                    <a:pt x="1124" y="880"/>
                  </a:lnTo>
                  <a:lnTo>
                    <a:pt x="1112" y="888"/>
                  </a:lnTo>
                  <a:lnTo>
                    <a:pt x="1112" y="888"/>
                  </a:lnTo>
                  <a:lnTo>
                    <a:pt x="1118" y="885"/>
                  </a:lnTo>
                  <a:lnTo>
                    <a:pt x="1118" y="885"/>
                  </a:lnTo>
                  <a:lnTo>
                    <a:pt x="1109" y="892"/>
                  </a:lnTo>
                  <a:lnTo>
                    <a:pt x="1100" y="900"/>
                  </a:lnTo>
                  <a:lnTo>
                    <a:pt x="1091" y="907"/>
                  </a:lnTo>
                  <a:lnTo>
                    <a:pt x="1085" y="918"/>
                  </a:lnTo>
                  <a:lnTo>
                    <a:pt x="1085" y="918"/>
                  </a:lnTo>
                  <a:lnTo>
                    <a:pt x="1093" y="957"/>
                  </a:lnTo>
                  <a:lnTo>
                    <a:pt x="1097" y="977"/>
                  </a:lnTo>
                  <a:lnTo>
                    <a:pt x="1097" y="985"/>
                  </a:lnTo>
                  <a:lnTo>
                    <a:pt x="1097" y="991"/>
                  </a:lnTo>
                  <a:lnTo>
                    <a:pt x="1097" y="991"/>
                  </a:lnTo>
                  <a:lnTo>
                    <a:pt x="1095" y="996"/>
                  </a:lnTo>
                  <a:lnTo>
                    <a:pt x="1092" y="1000"/>
                  </a:lnTo>
                  <a:lnTo>
                    <a:pt x="1090" y="1001"/>
                  </a:lnTo>
                  <a:lnTo>
                    <a:pt x="1087" y="1001"/>
                  </a:lnTo>
                  <a:lnTo>
                    <a:pt x="1085" y="1001"/>
                  </a:lnTo>
                  <a:lnTo>
                    <a:pt x="1081" y="999"/>
                  </a:lnTo>
                  <a:lnTo>
                    <a:pt x="1074" y="992"/>
                  </a:lnTo>
                  <a:lnTo>
                    <a:pt x="1069" y="983"/>
                  </a:lnTo>
                  <a:lnTo>
                    <a:pt x="1063" y="975"/>
                  </a:lnTo>
                  <a:lnTo>
                    <a:pt x="1056" y="959"/>
                  </a:lnTo>
                  <a:lnTo>
                    <a:pt x="1056" y="959"/>
                  </a:lnTo>
                  <a:lnTo>
                    <a:pt x="1049" y="950"/>
                  </a:lnTo>
                  <a:lnTo>
                    <a:pt x="1042" y="945"/>
                  </a:lnTo>
                  <a:lnTo>
                    <a:pt x="1035" y="940"/>
                  </a:lnTo>
                  <a:lnTo>
                    <a:pt x="1026" y="937"/>
                  </a:lnTo>
                  <a:lnTo>
                    <a:pt x="1019" y="935"/>
                  </a:lnTo>
                  <a:lnTo>
                    <a:pt x="1010" y="934"/>
                  </a:lnTo>
                  <a:lnTo>
                    <a:pt x="1001" y="934"/>
                  </a:lnTo>
                  <a:lnTo>
                    <a:pt x="992" y="934"/>
                  </a:lnTo>
                  <a:lnTo>
                    <a:pt x="975" y="937"/>
                  </a:lnTo>
                  <a:lnTo>
                    <a:pt x="956" y="942"/>
                  </a:lnTo>
                  <a:lnTo>
                    <a:pt x="938" y="945"/>
                  </a:lnTo>
                  <a:lnTo>
                    <a:pt x="921" y="947"/>
                  </a:lnTo>
                  <a:lnTo>
                    <a:pt x="921" y="947"/>
                  </a:lnTo>
                  <a:lnTo>
                    <a:pt x="911" y="949"/>
                  </a:lnTo>
                  <a:lnTo>
                    <a:pt x="901" y="952"/>
                  </a:lnTo>
                  <a:lnTo>
                    <a:pt x="892" y="957"/>
                  </a:lnTo>
                  <a:lnTo>
                    <a:pt x="883" y="962"/>
                  </a:lnTo>
                  <a:lnTo>
                    <a:pt x="875" y="968"/>
                  </a:lnTo>
                  <a:lnTo>
                    <a:pt x="867" y="976"/>
                  </a:lnTo>
                  <a:lnTo>
                    <a:pt x="859" y="985"/>
                  </a:lnTo>
                  <a:lnTo>
                    <a:pt x="853" y="993"/>
                  </a:lnTo>
                  <a:lnTo>
                    <a:pt x="848" y="1002"/>
                  </a:lnTo>
                  <a:lnTo>
                    <a:pt x="843" y="1012"/>
                  </a:lnTo>
                  <a:lnTo>
                    <a:pt x="840" y="1024"/>
                  </a:lnTo>
                  <a:lnTo>
                    <a:pt x="839" y="1034"/>
                  </a:lnTo>
                  <a:lnTo>
                    <a:pt x="839" y="1045"/>
                  </a:lnTo>
                  <a:lnTo>
                    <a:pt x="840" y="1057"/>
                  </a:lnTo>
                  <a:lnTo>
                    <a:pt x="844" y="1067"/>
                  </a:lnTo>
                  <a:lnTo>
                    <a:pt x="849" y="1078"/>
                  </a:lnTo>
                  <a:lnTo>
                    <a:pt x="849" y="1078"/>
                  </a:lnTo>
                  <a:lnTo>
                    <a:pt x="856" y="1087"/>
                  </a:lnTo>
                  <a:lnTo>
                    <a:pt x="863" y="1095"/>
                  </a:lnTo>
                  <a:lnTo>
                    <a:pt x="871" y="1101"/>
                  </a:lnTo>
                  <a:lnTo>
                    <a:pt x="880" y="1106"/>
                  </a:lnTo>
                  <a:lnTo>
                    <a:pt x="890" y="1109"/>
                  </a:lnTo>
                  <a:lnTo>
                    <a:pt x="900" y="1110"/>
                  </a:lnTo>
                  <a:lnTo>
                    <a:pt x="910" y="1110"/>
                  </a:lnTo>
                  <a:lnTo>
                    <a:pt x="921" y="1109"/>
                  </a:lnTo>
                  <a:lnTo>
                    <a:pt x="921" y="1109"/>
                  </a:lnTo>
                  <a:lnTo>
                    <a:pt x="926" y="1107"/>
                  </a:lnTo>
                  <a:lnTo>
                    <a:pt x="931" y="1105"/>
                  </a:lnTo>
                  <a:lnTo>
                    <a:pt x="939" y="1100"/>
                  </a:lnTo>
                  <a:lnTo>
                    <a:pt x="947" y="1092"/>
                  </a:lnTo>
                  <a:lnTo>
                    <a:pt x="953" y="1085"/>
                  </a:lnTo>
                  <a:lnTo>
                    <a:pt x="959" y="1077"/>
                  </a:lnTo>
                  <a:lnTo>
                    <a:pt x="966" y="1071"/>
                  </a:lnTo>
                  <a:lnTo>
                    <a:pt x="973" y="1067"/>
                  </a:lnTo>
                  <a:lnTo>
                    <a:pt x="978" y="1066"/>
                  </a:lnTo>
                  <a:lnTo>
                    <a:pt x="982" y="1064"/>
                  </a:lnTo>
                  <a:lnTo>
                    <a:pt x="982" y="1064"/>
                  </a:lnTo>
                  <a:lnTo>
                    <a:pt x="990" y="1064"/>
                  </a:lnTo>
                  <a:lnTo>
                    <a:pt x="996" y="1067"/>
                  </a:lnTo>
                  <a:lnTo>
                    <a:pt x="1000" y="1068"/>
                  </a:lnTo>
                  <a:lnTo>
                    <a:pt x="1002" y="1072"/>
                  </a:lnTo>
                  <a:lnTo>
                    <a:pt x="1004" y="1076"/>
                  </a:lnTo>
                  <a:lnTo>
                    <a:pt x="1004" y="1080"/>
                  </a:lnTo>
                  <a:lnTo>
                    <a:pt x="1000" y="1090"/>
                  </a:lnTo>
                  <a:lnTo>
                    <a:pt x="995" y="1100"/>
                  </a:lnTo>
                  <a:lnTo>
                    <a:pt x="988" y="1111"/>
                  </a:lnTo>
                  <a:lnTo>
                    <a:pt x="982" y="1120"/>
                  </a:lnTo>
                  <a:lnTo>
                    <a:pt x="980" y="1128"/>
                  </a:lnTo>
                  <a:lnTo>
                    <a:pt x="980" y="1128"/>
                  </a:lnTo>
                  <a:lnTo>
                    <a:pt x="978" y="1134"/>
                  </a:lnTo>
                  <a:lnTo>
                    <a:pt x="980" y="1138"/>
                  </a:lnTo>
                  <a:lnTo>
                    <a:pt x="981" y="1140"/>
                  </a:lnTo>
                  <a:lnTo>
                    <a:pt x="983" y="1143"/>
                  </a:lnTo>
                  <a:lnTo>
                    <a:pt x="986" y="1145"/>
                  </a:lnTo>
                  <a:lnTo>
                    <a:pt x="991" y="1147"/>
                  </a:lnTo>
                  <a:lnTo>
                    <a:pt x="1002" y="1149"/>
                  </a:lnTo>
                  <a:lnTo>
                    <a:pt x="1002" y="1149"/>
                  </a:lnTo>
                  <a:lnTo>
                    <a:pt x="1006" y="1150"/>
                  </a:lnTo>
                  <a:lnTo>
                    <a:pt x="1011" y="1150"/>
                  </a:lnTo>
                  <a:lnTo>
                    <a:pt x="1023" y="1149"/>
                  </a:lnTo>
                  <a:lnTo>
                    <a:pt x="1033" y="1148"/>
                  </a:lnTo>
                  <a:lnTo>
                    <a:pt x="1038" y="1149"/>
                  </a:lnTo>
                  <a:lnTo>
                    <a:pt x="1042" y="1152"/>
                  </a:lnTo>
                  <a:lnTo>
                    <a:pt x="1042" y="1152"/>
                  </a:lnTo>
                  <a:lnTo>
                    <a:pt x="1044" y="1154"/>
                  </a:lnTo>
                  <a:lnTo>
                    <a:pt x="1045" y="1158"/>
                  </a:lnTo>
                  <a:lnTo>
                    <a:pt x="1049" y="1167"/>
                  </a:lnTo>
                  <a:lnTo>
                    <a:pt x="1050" y="1171"/>
                  </a:lnTo>
                  <a:lnTo>
                    <a:pt x="1052" y="1173"/>
                  </a:lnTo>
                  <a:lnTo>
                    <a:pt x="1054" y="1173"/>
                  </a:lnTo>
                  <a:lnTo>
                    <a:pt x="1058" y="1172"/>
                  </a:lnTo>
                  <a:lnTo>
                    <a:pt x="1058" y="1172"/>
                  </a:lnTo>
                  <a:lnTo>
                    <a:pt x="1052" y="1178"/>
                  </a:lnTo>
                  <a:lnTo>
                    <a:pt x="1048" y="1187"/>
                  </a:lnTo>
                  <a:lnTo>
                    <a:pt x="1047" y="1196"/>
                  </a:lnTo>
                  <a:lnTo>
                    <a:pt x="1047" y="1205"/>
                  </a:lnTo>
                  <a:lnTo>
                    <a:pt x="1048" y="1214"/>
                  </a:lnTo>
                  <a:lnTo>
                    <a:pt x="1052" y="1223"/>
                  </a:lnTo>
                  <a:lnTo>
                    <a:pt x="1056" y="1230"/>
                  </a:lnTo>
                  <a:lnTo>
                    <a:pt x="1062" y="1235"/>
                  </a:lnTo>
                  <a:lnTo>
                    <a:pt x="1062" y="1235"/>
                  </a:lnTo>
                  <a:lnTo>
                    <a:pt x="1069" y="1240"/>
                  </a:lnTo>
                  <a:lnTo>
                    <a:pt x="1078" y="1242"/>
                  </a:lnTo>
                  <a:lnTo>
                    <a:pt x="1086" y="1243"/>
                  </a:lnTo>
                  <a:lnTo>
                    <a:pt x="1095" y="1242"/>
                  </a:lnTo>
                  <a:lnTo>
                    <a:pt x="1112" y="1240"/>
                  </a:lnTo>
                  <a:lnTo>
                    <a:pt x="1120" y="1240"/>
                  </a:lnTo>
                  <a:lnTo>
                    <a:pt x="1129" y="1242"/>
                  </a:lnTo>
                  <a:lnTo>
                    <a:pt x="1129" y="1242"/>
                  </a:lnTo>
                  <a:lnTo>
                    <a:pt x="1142" y="1245"/>
                  </a:lnTo>
                  <a:lnTo>
                    <a:pt x="1149" y="1245"/>
                  </a:lnTo>
                  <a:lnTo>
                    <a:pt x="1154" y="1244"/>
                  </a:lnTo>
                  <a:lnTo>
                    <a:pt x="1159" y="1242"/>
                  </a:lnTo>
                  <a:lnTo>
                    <a:pt x="1167" y="1231"/>
                  </a:lnTo>
                  <a:lnTo>
                    <a:pt x="1174" y="1225"/>
                  </a:lnTo>
                  <a:lnTo>
                    <a:pt x="1186" y="1218"/>
                  </a:lnTo>
                  <a:lnTo>
                    <a:pt x="1186" y="1218"/>
                  </a:lnTo>
                  <a:lnTo>
                    <a:pt x="1193" y="1214"/>
                  </a:lnTo>
                  <a:lnTo>
                    <a:pt x="1200" y="1211"/>
                  </a:lnTo>
                  <a:lnTo>
                    <a:pt x="1206" y="1212"/>
                  </a:lnTo>
                  <a:lnTo>
                    <a:pt x="1210" y="1214"/>
                  </a:lnTo>
                  <a:lnTo>
                    <a:pt x="1219" y="1218"/>
                  </a:lnTo>
                  <a:lnTo>
                    <a:pt x="1224" y="1220"/>
                  </a:lnTo>
                  <a:lnTo>
                    <a:pt x="1230" y="1220"/>
                  </a:lnTo>
                  <a:lnTo>
                    <a:pt x="1230" y="1220"/>
                  </a:lnTo>
                  <a:lnTo>
                    <a:pt x="1234" y="1220"/>
                  </a:lnTo>
                  <a:lnTo>
                    <a:pt x="1238" y="1218"/>
                  </a:lnTo>
                  <a:lnTo>
                    <a:pt x="1245" y="1212"/>
                  </a:lnTo>
                  <a:lnTo>
                    <a:pt x="1249" y="1210"/>
                  </a:lnTo>
                  <a:lnTo>
                    <a:pt x="1254" y="1209"/>
                  </a:lnTo>
                  <a:lnTo>
                    <a:pt x="1261" y="1207"/>
                  </a:lnTo>
                  <a:lnTo>
                    <a:pt x="1267" y="1209"/>
                  </a:lnTo>
                  <a:lnTo>
                    <a:pt x="1267" y="1209"/>
                  </a:lnTo>
                  <a:lnTo>
                    <a:pt x="1272" y="1211"/>
                  </a:lnTo>
                  <a:lnTo>
                    <a:pt x="1277" y="1212"/>
                  </a:lnTo>
                  <a:lnTo>
                    <a:pt x="1286" y="1219"/>
                  </a:lnTo>
                  <a:lnTo>
                    <a:pt x="1295" y="1224"/>
                  </a:lnTo>
                  <a:lnTo>
                    <a:pt x="1300" y="1226"/>
                  </a:lnTo>
                  <a:lnTo>
                    <a:pt x="1306" y="1228"/>
                  </a:lnTo>
                  <a:lnTo>
                    <a:pt x="1306" y="1228"/>
                  </a:lnTo>
                  <a:lnTo>
                    <a:pt x="1312" y="1228"/>
                  </a:lnTo>
                  <a:lnTo>
                    <a:pt x="1317" y="1226"/>
                  </a:lnTo>
                  <a:lnTo>
                    <a:pt x="1323" y="1225"/>
                  </a:lnTo>
                  <a:lnTo>
                    <a:pt x="1329" y="1225"/>
                  </a:lnTo>
                  <a:lnTo>
                    <a:pt x="1329" y="1225"/>
                  </a:lnTo>
                  <a:lnTo>
                    <a:pt x="1340" y="1228"/>
                  </a:lnTo>
                  <a:lnTo>
                    <a:pt x="1353" y="1231"/>
                  </a:lnTo>
                  <a:lnTo>
                    <a:pt x="1363" y="1235"/>
                  </a:lnTo>
                  <a:lnTo>
                    <a:pt x="1374" y="1242"/>
                  </a:lnTo>
                  <a:lnTo>
                    <a:pt x="1395" y="1255"/>
                  </a:lnTo>
                  <a:lnTo>
                    <a:pt x="1415" y="1269"/>
                  </a:lnTo>
                  <a:lnTo>
                    <a:pt x="1415" y="1269"/>
                  </a:lnTo>
                  <a:lnTo>
                    <a:pt x="1423" y="1274"/>
                  </a:lnTo>
                  <a:lnTo>
                    <a:pt x="1430" y="1278"/>
                  </a:lnTo>
                  <a:lnTo>
                    <a:pt x="1436" y="1281"/>
                  </a:lnTo>
                  <a:lnTo>
                    <a:pt x="1444" y="1283"/>
                  </a:lnTo>
                  <a:lnTo>
                    <a:pt x="1459" y="1286"/>
                  </a:lnTo>
                  <a:lnTo>
                    <a:pt x="1477" y="1290"/>
                  </a:lnTo>
                  <a:lnTo>
                    <a:pt x="1477" y="1290"/>
                  </a:lnTo>
                  <a:lnTo>
                    <a:pt x="1485" y="1293"/>
                  </a:lnTo>
                  <a:lnTo>
                    <a:pt x="1492" y="1297"/>
                  </a:lnTo>
                  <a:lnTo>
                    <a:pt x="1501" y="1304"/>
                  </a:lnTo>
                  <a:lnTo>
                    <a:pt x="1510" y="1311"/>
                  </a:lnTo>
                  <a:lnTo>
                    <a:pt x="1517" y="1319"/>
                  </a:lnTo>
                  <a:lnTo>
                    <a:pt x="1524" y="1328"/>
                  </a:lnTo>
                  <a:lnTo>
                    <a:pt x="1526" y="1336"/>
                  </a:lnTo>
                  <a:lnTo>
                    <a:pt x="1528" y="1342"/>
                  </a:lnTo>
                  <a:lnTo>
                    <a:pt x="1528" y="1347"/>
                  </a:lnTo>
                  <a:lnTo>
                    <a:pt x="1528" y="1347"/>
                  </a:lnTo>
                  <a:lnTo>
                    <a:pt x="1525" y="1352"/>
                  </a:lnTo>
                  <a:lnTo>
                    <a:pt x="1519" y="1362"/>
                  </a:lnTo>
                  <a:lnTo>
                    <a:pt x="1512" y="1372"/>
                  </a:lnTo>
                  <a:lnTo>
                    <a:pt x="1509" y="1381"/>
                  </a:lnTo>
                  <a:lnTo>
                    <a:pt x="1509" y="1381"/>
                  </a:lnTo>
                  <a:lnTo>
                    <a:pt x="1511" y="1382"/>
                  </a:lnTo>
                  <a:lnTo>
                    <a:pt x="1516" y="1382"/>
                  </a:lnTo>
                  <a:lnTo>
                    <a:pt x="1530" y="1381"/>
                  </a:lnTo>
                  <a:lnTo>
                    <a:pt x="1557" y="1377"/>
                  </a:lnTo>
                  <a:lnTo>
                    <a:pt x="1557" y="1377"/>
                  </a:lnTo>
                  <a:lnTo>
                    <a:pt x="1550" y="1381"/>
                  </a:lnTo>
                  <a:lnTo>
                    <a:pt x="1541" y="1387"/>
                  </a:lnTo>
                  <a:lnTo>
                    <a:pt x="1534" y="1390"/>
                  </a:lnTo>
                  <a:lnTo>
                    <a:pt x="1531" y="1390"/>
                  </a:lnTo>
                  <a:lnTo>
                    <a:pt x="1530" y="1387"/>
                  </a:lnTo>
                  <a:lnTo>
                    <a:pt x="1530" y="1387"/>
                  </a:lnTo>
                  <a:lnTo>
                    <a:pt x="1531" y="1390"/>
                  </a:lnTo>
                  <a:lnTo>
                    <a:pt x="1533" y="1391"/>
                  </a:lnTo>
                  <a:lnTo>
                    <a:pt x="1539" y="1396"/>
                  </a:lnTo>
                  <a:lnTo>
                    <a:pt x="1550" y="1404"/>
                  </a:lnTo>
                  <a:lnTo>
                    <a:pt x="1550" y="1404"/>
                  </a:lnTo>
                  <a:lnTo>
                    <a:pt x="1555" y="1392"/>
                  </a:lnTo>
                  <a:lnTo>
                    <a:pt x="1558" y="1388"/>
                  </a:lnTo>
                  <a:lnTo>
                    <a:pt x="1560" y="1386"/>
                  </a:lnTo>
                  <a:lnTo>
                    <a:pt x="1563" y="1383"/>
                  </a:lnTo>
                  <a:lnTo>
                    <a:pt x="1567" y="1383"/>
                  </a:lnTo>
                  <a:lnTo>
                    <a:pt x="1573" y="1383"/>
                  </a:lnTo>
                  <a:lnTo>
                    <a:pt x="1581" y="1386"/>
                  </a:lnTo>
                  <a:lnTo>
                    <a:pt x="1588" y="1391"/>
                  </a:lnTo>
                  <a:lnTo>
                    <a:pt x="1596" y="1395"/>
                  </a:lnTo>
                  <a:lnTo>
                    <a:pt x="1605" y="1400"/>
                  </a:lnTo>
                  <a:lnTo>
                    <a:pt x="1605" y="1400"/>
                  </a:lnTo>
                  <a:lnTo>
                    <a:pt x="1620" y="1404"/>
                  </a:lnTo>
                  <a:lnTo>
                    <a:pt x="1636" y="1407"/>
                  </a:lnTo>
                  <a:lnTo>
                    <a:pt x="1654" y="1410"/>
                  </a:lnTo>
                  <a:lnTo>
                    <a:pt x="1671" y="1412"/>
                  </a:lnTo>
                  <a:lnTo>
                    <a:pt x="1671" y="1412"/>
                  </a:lnTo>
                  <a:lnTo>
                    <a:pt x="1687" y="1417"/>
                  </a:lnTo>
                  <a:lnTo>
                    <a:pt x="1707" y="1425"/>
                  </a:lnTo>
                  <a:lnTo>
                    <a:pt x="1717" y="1429"/>
                  </a:lnTo>
                  <a:lnTo>
                    <a:pt x="1726" y="1434"/>
                  </a:lnTo>
                  <a:lnTo>
                    <a:pt x="1735" y="1439"/>
                  </a:lnTo>
                  <a:lnTo>
                    <a:pt x="1741" y="1444"/>
                  </a:lnTo>
                  <a:lnTo>
                    <a:pt x="1741" y="1444"/>
                  </a:lnTo>
                  <a:lnTo>
                    <a:pt x="1745" y="1452"/>
                  </a:lnTo>
                  <a:lnTo>
                    <a:pt x="1748" y="1459"/>
                  </a:lnTo>
                  <a:lnTo>
                    <a:pt x="1749" y="1467"/>
                  </a:lnTo>
                  <a:lnTo>
                    <a:pt x="1748" y="1476"/>
                  </a:lnTo>
                  <a:lnTo>
                    <a:pt x="1745" y="1485"/>
                  </a:lnTo>
                  <a:lnTo>
                    <a:pt x="1743" y="1493"/>
                  </a:lnTo>
                  <a:lnTo>
                    <a:pt x="1739" y="1501"/>
                  </a:lnTo>
                  <a:lnTo>
                    <a:pt x="1734" y="1507"/>
                  </a:lnTo>
                  <a:lnTo>
                    <a:pt x="1734" y="1507"/>
                  </a:lnTo>
                  <a:lnTo>
                    <a:pt x="1728" y="1516"/>
                  </a:lnTo>
                  <a:lnTo>
                    <a:pt x="1721" y="1523"/>
                  </a:lnTo>
                  <a:lnTo>
                    <a:pt x="1707" y="1536"/>
                  </a:lnTo>
                  <a:lnTo>
                    <a:pt x="1701" y="1543"/>
                  </a:lnTo>
                  <a:lnTo>
                    <a:pt x="1695" y="1549"/>
                  </a:lnTo>
                  <a:lnTo>
                    <a:pt x="1690" y="1558"/>
                  </a:lnTo>
                  <a:lnTo>
                    <a:pt x="1686" y="1567"/>
                  </a:lnTo>
                  <a:lnTo>
                    <a:pt x="1686" y="1567"/>
                  </a:lnTo>
                  <a:lnTo>
                    <a:pt x="1683" y="1574"/>
                  </a:lnTo>
                  <a:lnTo>
                    <a:pt x="1682" y="1583"/>
                  </a:lnTo>
                  <a:lnTo>
                    <a:pt x="1681" y="1600"/>
                  </a:lnTo>
                  <a:lnTo>
                    <a:pt x="1681" y="1616"/>
                  </a:lnTo>
                  <a:lnTo>
                    <a:pt x="1679" y="1634"/>
                  </a:lnTo>
                  <a:lnTo>
                    <a:pt x="1679" y="1634"/>
                  </a:lnTo>
                  <a:lnTo>
                    <a:pt x="1677" y="1644"/>
                  </a:lnTo>
                  <a:lnTo>
                    <a:pt x="1674" y="1652"/>
                  </a:lnTo>
                  <a:lnTo>
                    <a:pt x="1672" y="1655"/>
                  </a:lnTo>
                  <a:lnTo>
                    <a:pt x="1669" y="1659"/>
                  </a:lnTo>
                  <a:lnTo>
                    <a:pt x="1660" y="1664"/>
                  </a:lnTo>
                  <a:lnTo>
                    <a:pt x="1655" y="1668"/>
                  </a:lnTo>
                  <a:lnTo>
                    <a:pt x="1648" y="1674"/>
                  </a:lnTo>
                  <a:lnTo>
                    <a:pt x="1648" y="1674"/>
                  </a:lnTo>
                  <a:lnTo>
                    <a:pt x="1643" y="1679"/>
                  </a:lnTo>
                  <a:lnTo>
                    <a:pt x="1640" y="1683"/>
                  </a:lnTo>
                  <a:lnTo>
                    <a:pt x="1638" y="1688"/>
                  </a:lnTo>
                  <a:lnTo>
                    <a:pt x="1638" y="1691"/>
                  </a:lnTo>
                  <a:lnTo>
                    <a:pt x="1635" y="1693"/>
                  </a:lnTo>
                  <a:lnTo>
                    <a:pt x="1624" y="1698"/>
                  </a:lnTo>
                  <a:lnTo>
                    <a:pt x="1624" y="1698"/>
                  </a:lnTo>
                  <a:lnTo>
                    <a:pt x="1615" y="1702"/>
                  </a:lnTo>
                  <a:lnTo>
                    <a:pt x="1606" y="1705"/>
                  </a:lnTo>
                  <a:lnTo>
                    <a:pt x="1591" y="1710"/>
                  </a:lnTo>
                  <a:lnTo>
                    <a:pt x="1583" y="1714"/>
                  </a:lnTo>
                  <a:lnTo>
                    <a:pt x="1576" y="1717"/>
                  </a:lnTo>
                  <a:lnTo>
                    <a:pt x="1569" y="1724"/>
                  </a:lnTo>
                  <a:lnTo>
                    <a:pt x="1562" y="1733"/>
                  </a:lnTo>
                  <a:lnTo>
                    <a:pt x="1562" y="1733"/>
                  </a:lnTo>
                  <a:lnTo>
                    <a:pt x="1564" y="1728"/>
                  </a:lnTo>
                  <a:lnTo>
                    <a:pt x="1564" y="1728"/>
                  </a:lnTo>
                  <a:lnTo>
                    <a:pt x="1559" y="1736"/>
                  </a:lnTo>
                  <a:lnTo>
                    <a:pt x="1555" y="1747"/>
                  </a:lnTo>
                  <a:lnTo>
                    <a:pt x="1553" y="1757"/>
                  </a:lnTo>
                  <a:lnTo>
                    <a:pt x="1550" y="1764"/>
                  </a:lnTo>
                  <a:lnTo>
                    <a:pt x="1550" y="1764"/>
                  </a:lnTo>
                  <a:lnTo>
                    <a:pt x="1543" y="1776"/>
                  </a:lnTo>
                  <a:lnTo>
                    <a:pt x="1535" y="1786"/>
                  </a:lnTo>
                  <a:lnTo>
                    <a:pt x="1517" y="1805"/>
                  </a:lnTo>
                  <a:lnTo>
                    <a:pt x="1517" y="1805"/>
                  </a:lnTo>
                  <a:lnTo>
                    <a:pt x="1490" y="1840"/>
                  </a:lnTo>
                  <a:lnTo>
                    <a:pt x="1472" y="1862"/>
                  </a:lnTo>
                  <a:lnTo>
                    <a:pt x="1466" y="1868"/>
                  </a:lnTo>
                  <a:lnTo>
                    <a:pt x="1464" y="1869"/>
                  </a:lnTo>
                  <a:lnTo>
                    <a:pt x="1463" y="1869"/>
                  </a:lnTo>
                  <a:lnTo>
                    <a:pt x="1463" y="1869"/>
                  </a:lnTo>
                  <a:lnTo>
                    <a:pt x="1461" y="1867"/>
                  </a:lnTo>
                  <a:lnTo>
                    <a:pt x="1455" y="1867"/>
                  </a:lnTo>
                  <a:lnTo>
                    <a:pt x="1442" y="1868"/>
                  </a:lnTo>
                  <a:lnTo>
                    <a:pt x="1428" y="1869"/>
                  </a:lnTo>
                  <a:lnTo>
                    <a:pt x="1424" y="1868"/>
                  </a:lnTo>
                  <a:lnTo>
                    <a:pt x="1421" y="1868"/>
                  </a:lnTo>
                  <a:lnTo>
                    <a:pt x="1421" y="1865"/>
                  </a:lnTo>
                  <a:lnTo>
                    <a:pt x="1421" y="1865"/>
                  </a:lnTo>
                  <a:lnTo>
                    <a:pt x="1421" y="1871"/>
                  </a:lnTo>
                  <a:lnTo>
                    <a:pt x="1423" y="1872"/>
                  </a:lnTo>
                  <a:lnTo>
                    <a:pt x="1430" y="1876"/>
                  </a:lnTo>
                  <a:lnTo>
                    <a:pt x="1430" y="1876"/>
                  </a:lnTo>
                  <a:lnTo>
                    <a:pt x="1426" y="1893"/>
                  </a:lnTo>
                  <a:lnTo>
                    <a:pt x="1421" y="1907"/>
                  </a:lnTo>
                  <a:lnTo>
                    <a:pt x="1417" y="1912"/>
                  </a:lnTo>
                  <a:lnTo>
                    <a:pt x="1414" y="1917"/>
                  </a:lnTo>
                  <a:lnTo>
                    <a:pt x="1410" y="1922"/>
                  </a:lnTo>
                  <a:lnTo>
                    <a:pt x="1405" y="1925"/>
                  </a:lnTo>
                  <a:lnTo>
                    <a:pt x="1395" y="1930"/>
                  </a:lnTo>
                  <a:lnTo>
                    <a:pt x="1381" y="1934"/>
                  </a:lnTo>
                  <a:lnTo>
                    <a:pt x="1366" y="1935"/>
                  </a:lnTo>
                  <a:lnTo>
                    <a:pt x="1348" y="1936"/>
                  </a:lnTo>
                  <a:lnTo>
                    <a:pt x="1348" y="1936"/>
                  </a:lnTo>
                  <a:lnTo>
                    <a:pt x="1349" y="1944"/>
                  </a:lnTo>
                  <a:lnTo>
                    <a:pt x="1347" y="1950"/>
                  </a:lnTo>
                  <a:lnTo>
                    <a:pt x="1344" y="1954"/>
                  </a:lnTo>
                  <a:lnTo>
                    <a:pt x="1339" y="1958"/>
                  </a:lnTo>
                  <a:lnTo>
                    <a:pt x="1329" y="1963"/>
                  </a:lnTo>
                  <a:lnTo>
                    <a:pt x="1324" y="1965"/>
                  </a:lnTo>
                  <a:lnTo>
                    <a:pt x="1319" y="1969"/>
                  </a:lnTo>
                  <a:lnTo>
                    <a:pt x="1319" y="1969"/>
                  </a:lnTo>
                  <a:lnTo>
                    <a:pt x="1315" y="1978"/>
                  </a:lnTo>
                  <a:lnTo>
                    <a:pt x="1311" y="1990"/>
                  </a:lnTo>
                  <a:lnTo>
                    <a:pt x="1309" y="2001"/>
                  </a:lnTo>
                  <a:lnTo>
                    <a:pt x="1305" y="2010"/>
                  </a:lnTo>
                  <a:lnTo>
                    <a:pt x="1305" y="2010"/>
                  </a:lnTo>
                  <a:lnTo>
                    <a:pt x="1301" y="2017"/>
                  </a:lnTo>
                  <a:lnTo>
                    <a:pt x="1293" y="2029"/>
                  </a:lnTo>
                  <a:lnTo>
                    <a:pt x="1286" y="2040"/>
                  </a:lnTo>
                  <a:lnTo>
                    <a:pt x="1283" y="2044"/>
                  </a:lnTo>
                  <a:lnTo>
                    <a:pt x="1283" y="2048"/>
                  </a:lnTo>
                  <a:lnTo>
                    <a:pt x="1283" y="2048"/>
                  </a:lnTo>
                  <a:lnTo>
                    <a:pt x="1283" y="2052"/>
                  </a:lnTo>
                  <a:lnTo>
                    <a:pt x="1287" y="2055"/>
                  </a:lnTo>
                  <a:lnTo>
                    <a:pt x="1296" y="2065"/>
                  </a:lnTo>
                  <a:lnTo>
                    <a:pt x="1296" y="2065"/>
                  </a:lnTo>
                  <a:lnTo>
                    <a:pt x="1268" y="2071"/>
                  </a:lnTo>
                  <a:lnTo>
                    <a:pt x="1242" y="2074"/>
                  </a:lnTo>
                  <a:lnTo>
                    <a:pt x="1214" y="2078"/>
                  </a:lnTo>
                  <a:lnTo>
                    <a:pt x="1186" y="2081"/>
                  </a:lnTo>
                  <a:lnTo>
                    <a:pt x="1186" y="2081"/>
                  </a:lnTo>
                  <a:lnTo>
                    <a:pt x="1190" y="2074"/>
                  </a:lnTo>
                  <a:lnTo>
                    <a:pt x="1190" y="2072"/>
                  </a:lnTo>
                  <a:lnTo>
                    <a:pt x="1190" y="2069"/>
                  </a:lnTo>
                  <a:lnTo>
                    <a:pt x="1187" y="2067"/>
                  </a:lnTo>
                  <a:lnTo>
                    <a:pt x="1185" y="2064"/>
                  </a:lnTo>
                  <a:lnTo>
                    <a:pt x="1180" y="2063"/>
                  </a:lnTo>
                  <a:lnTo>
                    <a:pt x="1172" y="2063"/>
                  </a:lnTo>
                  <a:lnTo>
                    <a:pt x="1172" y="2063"/>
                  </a:lnTo>
                  <a:lnTo>
                    <a:pt x="1174" y="2057"/>
                  </a:lnTo>
                  <a:lnTo>
                    <a:pt x="1177" y="2052"/>
                  </a:lnTo>
                  <a:lnTo>
                    <a:pt x="1185" y="2041"/>
                  </a:lnTo>
                  <a:lnTo>
                    <a:pt x="1192" y="2033"/>
                  </a:lnTo>
                  <a:lnTo>
                    <a:pt x="1195" y="2027"/>
                  </a:lnTo>
                  <a:lnTo>
                    <a:pt x="1197" y="2021"/>
                  </a:lnTo>
                  <a:lnTo>
                    <a:pt x="1197" y="2021"/>
                  </a:lnTo>
                  <a:lnTo>
                    <a:pt x="1199" y="2017"/>
                  </a:lnTo>
                  <a:lnTo>
                    <a:pt x="1200" y="2012"/>
                  </a:lnTo>
                  <a:lnTo>
                    <a:pt x="1200" y="2009"/>
                  </a:lnTo>
                  <a:lnTo>
                    <a:pt x="1201" y="2003"/>
                  </a:lnTo>
                  <a:lnTo>
                    <a:pt x="1201" y="2003"/>
                  </a:lnTo>
                  <a:lnTo>
                    <a:pt x="1205" y="1991"/>
                  </a:lnTo>
                  <a:lnTo>
                    <a:pt x="1205" y="1984"/>
                  </a:lnTo>
                  <a:lnTo>
                    <a:pt x="1204" y="1978"/>
                  </a:lnTo>
                  <a:lnTo>
                    <a:pt x="1201" y="1968"/>
                  </a:lnTo>
                  <a:lnTo>
                    <a:pt x="1201" y="1968"/>
                  </a:lnTo>
                  <a:lnTo>
                    <a:pt x="1197" y="1953"/>
                  </a:lnTo>
                  <a:lnTo>
                    <a:pt x="1197" y="1939"/>
                  </a:lnTo>
                  <a:lnTo>
                    <a:pt x="1197" y="1928"/>
                  </a:lnTo>
                  <a:lnTo>
                    <a:pt x="1200" y="1916"/>
                  </a:lnTo>
                  <a:lnTo>
                    <a:pt x="1207" y="1895"/>
                  </a:lnTo>
                  <a:lnTo>
                    <a:pt x="1218" y="1868"/>
                  </a:lnTo>
                  <a:lnTo>
                    <a:pt x="1218" y="1868"/>
                  </a:lnTo>
                  <a:lnTo>
                    <a:pt x="1221" y="1850"/>
                  </a:lnTo>
                  <a:lnTo>
                    <a:pt x="1224" y="1833"/>
                  </a:lnTo>
                  <a:lnTo>
                    <a:pt x="1229" y="1796"/>
                  </a:lnTo>
                  <a:lnTo>
                    <a:pt x="1233" y="1758"/>
                  </a:lnTo>
                  <a:lnTo>
                    <a:pt x="1234" y="1739"/>
                  </a:lnTo>
                  <a:lnTo>
                    <a:pt x="1236" y="1721"/>
                  </a:lnTo>
                  <a:lnTo>
                    <a:pt x="1236" y="1721"/>
                  </a:lnTo>
                  <a:lnTo>
                    <a:pt x="1240" y="1701"/>
                  </a:lnTo>
                  <a:lnTo>
                    <a:pt x="1243" y="1676"/>
                  </a:lnTo>
                  <a:lnTo>
                    <a:pt x="1243" y="1663"/>
                  </a:lnTo>
                  <a:lnTo>
                    <a:pt x="1243" y="1650"/>
                  </a:lnTo>
                  <a:lnTo>
                    <a:pt x="1242" y="1640"/>
                  </a:lnTo>
                  <a:lnTo>
                    <a:pt x="1239" y="1631"/>
                  </a:lnTo>
                  <a:lnTo>
                    <a:pt x="1239" y="1631"/>
                  </a:lnTo>
                  <a:lnTo>
                    <a:pt x="1235" y="1622"/>
                  </a:lnTo>
                  <a:lnTo>
                    <a:pt x="1228" y="1614"/>
                  </a:lnTo>
                  <a:lnTo>
                    <a:pt x="1220" y="1606"/>
                  </a:lnTo>
                  <a:lnTo>
                    <a:pt x="1210" y="1598"/>
                  </a:lnTo>
                  <a:lnTo>
                    <a:pt x="1191" y="1585"/>
                  </a:lnTo>
                  <a:lnTo>
                    <a:pt x="1174" y="1572"/>
                  </a:lnTo>
                  <a:lnTo>
                    <a:pt x="1174" y="1572"/>
                  </a:lnTo>
                  <a:lnTo>
                    <a:pt x="1166" y="1564"/>
                  </a:lnTo>
                  <a:lnTo>
                    <a:pt x="1158" y="1555"/>
                  </a:lnTo>
                  <a:lnTo>
                    <a:pt x="1144" y="1536"/>
                  </a:lnTo>
                  <a:lnTo>
                    <a:pt x="1118" y="1497"/>
                  </a:lnTo>
                  <a:lnTo>
                    <a:pt x="1118" y="1497"/>
                  </a:lnTo>
                  <a:lnTo>
                    <a:pt x="1104" y="1476"/>
                  </a:lnTo>
                  <a:lnTo>
                    <a:pt x="1096" y="1464"/>
                  </a:lnTo>
                  <a:lnTo>
                    <a:pt x="1091" y="1453"/>
                  </a:lnTo>
                  <a:lnTo>
                    <a:pt x="1091" y="1453"/>
                  </a:lnTo>
                  <a:lnTo>
                    <a:pt x="1086" y="1443"/>
                  </a:lnTo>
                  <a:lnTo>
                    <a:pt x="1083" y="1436"/>
                  </a:lnTo>
                  <a:lnTo>
                    <a:pt x="1083" y="1433"/>
                  </a:lnTo>
                  <a:lnTo>
                    <a:pt x="1085" y="1431"/>
                  </a:lnTo>
                  <a:lnTo>
                    <a:pt x="1090" y="1429"/>
                  </a:lnTo>
                  <a:lnTo>
                    <a:pt x="1091" y="1425"/>
                  </a:lnTo>
                  <a:lnTo>
                    <a:pt x="1093" y="1420"/>
                  </a:lnTo>
                  <a:lnTo>
                    <a:pt x="1093" y="1420"/>
                  </a:lnTo>
                  <a:lnTo>
                    <a:pt x="1093" y="1406"/>
                  </a:lnTo>
                  <a:lnTo>
                    <a:pt x="1093" y="1392"/>
                  </a:lnTo>
                  <a:lnTo>
                    <a:pt x="1095" y="1378"/>
                  </a:lnTo>
                  <a:lnTo>
                    <a:pt x="1096" y="1372"/>
                  </a:lnTo>
                  <a:lnTo>
                    <a:pt x="1099" y="1364"/>
                  </a:lnTo>
                  <a:lnTo>
                    <a:pt x="1099" y="1364"/>
                  </a:lnTo>
                  <a:lnTo>
                    <a:pt x="1102" y="1357"/>
                  </a:lnTo>
                  <a:lnTo>
                    <a:pt x="1106" y="1349"/>
                  </a:lnTo>
                  <a:lnTo>
                    <a:pt x="1116" y="1335"/>
                  </a:lnTo>
                  <a:lnTo>
                    <a:pt x="1126" y="1321"/>
                  </a:lnTo>
                  <a:lnTo>
                    <a:pt x="1131" y="1314"/>
                  </a:lnTo>
                  <a:lnTo>
                    <a:pt x="1134" y="1306"/>
                  </a:lnTo>
                  <a:lnTo>
                    <a:pt x="1134" y="1306"/>
                  </a:lnTo>
                  <a:lnTo>
                    <a:pt x="1137" y="1299"/>
                  </a:lnTo>
                  <a:lnTo>
                    <a:pt x="1137" y="1291"/>
                  </a:lnTo>
                  <a:lnTo>
                    <a:pt x="1137" y="1283"/>
                  </a:lnTo>
                  <a:lnTo>
                    <a:pt x="1135" y="1276"/>
                  </a:lnTo>
                  <a:lnTo>
                    <a:pt x="1131" y="1269"/>
                  </a:lnTo>
                  <a:lnTo>
                    <a:pt x="1128" y="1263"/>
                  </a:lnTo>
                  <a:lnTo>
                    <a:pt x="1123" y="1258"/>
                  </a:lnTo>
                  <a:lnTo>
                    <a:pt x="1115" y="1255"/>
                  </a:lnTo>
                  <a:lnTo>
                    <a:pt x="1115" y="1255"/>
                  </a:lnTo>
                  <a:lnTo>
                    <a:pt x="1111" y="1254"/>
                  </a:lnTo>
                  <a:lnTo>
                    <a:pt x="1106" y="1254"/>
                  </a:lnTo>
                  <a:lnTo>
                    <a:pt x="1097" y="1255"/>
                  </a:lnTo>
                  <a:lnTo>
                    <a:pt x="1088" y="1258"/>
                  </a:lnTo>
                  <a:lnTo>
                    <a:pt x="1085" y="1258"/>
                  </a:lnTo>
                  <a:lnTo>
                    <a:pt x="1081" y="1258"/>
                  </a:lnTo>
                  <a:lnTo>
                    <a:pt x="1081" y="1258"/>
                  </a:lnTo>
                  <a:lnTo>
                    <a:pt x="1068" y="1254"/>
                  </a:lnTo>
                  <a:lnTo>
                    <a:pt x="1056" y="1249"/>
                  </a:lnTo>
                  <a:lnTo>
                    <a:pt x="1044" y="1242"/>
                  </a:lnTo>
                  <a:lnTo>
                    <a:pt x="1034" y="1234"/>
                  </a:lnTo>
                  <a:lnTo>
                    <a:pt x="1034" y="1234"/>
                  </a:lnTo>
                  <a:lnTo>
                    <a:pt x="1028" y="1229"/>
                  </a:lnTo>
                  <a:lnTo>
                    <a:pt x="1023" y="1223"/>
                  </a:lnTo>
                  <a:lnTo>
                    <a:pt x="1014" y="1210"/>
                  </a:lnTo>
                  <a:lnTo>
                    <a:pt x="1004" y="1199"/>
                  </a:lnTo>
                  <a:lnTo>
                    <a:pt x="999" y="1192"/>
                  </a:lnTo>
                  <a:lnTo>
                    <a:pt x="992" y="1187"/>
                  </a:lnTo>
                  <a:lnTo>
                    <a:pt x="992" y="1187"/>
                  </a:lnTo>
                  <a:lnTo>
                    <a:pt x="986" y="1183"/>
                  </a:lnTo>
                  <a:lnTo>
                    <a:pt x="981" y="1182"/>
                  </a:lnTo>
                  <a:lnTo>
                    <a:pt x="971" y="1181"/>
                  </a:lnTo>
                  <a:lnTo>
                    <a:pt x="961" y="1180"/>
                  </a:lnTo>
                  <a:lnTo>
                    <a:pt x="949" y="1178"/>
                  </a:lnTo>
                  <a:lnTo>
                    <a:pt x="949" y="1178"/>
                  </a:lnTo>
                  <a:lnTo>
                    <a:pt x="943" y="1176"/>
                  </a:lnTo>
                  <a:lnTo>
                    <a:pt x="937" y="1172"/>
                  </a:lnTo>
                  <a:lnTo>
                    <a:pt x="926" y="1162"/>
                  </a:lnTo>
                  <a:lnTo>
                    <a:pt x="918" y="1152"/>
                  </a:lnTo>
                  <a:lnTo>
                    <a:pt x="912" y="1148"/>
                  </a:lnTo>
                  <a:lnTo>
                    <a:pt x="907" y="1145"/>
                  </a:lnTo>
                  <a:lnTo>
                    <a:pt x="907" y="1145"/>
                  </a:lnTo>
                  <a:lnTo>
                    <a:pt x="900" y="1143"/>
                  </a:lnTo>
                  <a:lnTo>
                    <a:pt x="892" y="1142"/>
                  </a:lnTo>
                  <a:lnTo>
                    <a:pt x="886" y="1142"/>
                  </a:lnTo>
                  <a:lnTo>
                    <a:pt x="880" y="1143"/>
                  </a:lnTo>
                  <a:lnTo>
                    <a:pt x="867" y="1147"/>
                  </a:lnTo>
                  <a:lnTo>
                    <a:pt x="861" y="1147"/>
                  </a:lnTo>
                  <a:lnTo>
                    <a:pt x="852" y="1147"/>
                  </a:lnTo>
                  <a:lnTo>
                    <a:pt x="852" y="1147"/>
                  </a:lnTo>
                  <a:lnTo>
                    <a:pt x="845" y="1145"/>
                  </a:lnTo>
                  <a:lnTo>
                    <a:pt x="837" y="1142"/>
                  </a:lnTo>
                  <a:lnTo>
                    <a:pt x="819" y="1133"/>
                  </a:lnTo>
                  <a:lnTo>
                    <a:pt x="802" y="1124"/>
                  </a:lnTo>
                  <a:lnTo>
                    <a:pt x="787" y="1115"/>
                  </a:lnTo>
                  <a:lnTo>
                    <a:pt x="787" y="1115"/>
                  </a:lnTo>
                  <a:lnTo>
                    <a:pt x="775" y="1110"/>
                  </a:lnTo>
                  <a:lnTo>
                    <a:pt x="763" y="1102"/>
                  </a:lnTo>
                  <a:lnTo>
                    <a:pt x="753" y="1096"/>
                  </a:lnTo>
                  <a:lnTo>
                    <a:pt x="744" y="1088"/>
                  </a:lnTo>
                  <a:lnTo>
                    <a:pt x="735" y="1080"/>
                  </a:lnTo>
                  <a:lnTo>
                    <a:pt x="728" y="1069"/>
                  </a:lnTo>
                  <a:lnTo>
                    <a:pt x="721" y="1058"/>
                  </a:lnTo>
                  <a:lnTo>
                    <a:pt x="716" y="1045"/>
                  </a:lnTo>
                  <a:lnTo>
                    <a:pt x="716" y="1045"/>
                  </a:lnTo>
                  <a:lnTo>
                    <a:pt x="711" y="1035"/>
                  </a:lnTo>
                  <a:lnTo>
                    <a:pt x="706" y="1025"/>
                  </a:lnTo>
                  <a:lnTo>
                    <a:pt x="694" y="1009"/>
                  </a:lnTo>
                  <a:lnTo>
                    <a:pt x="666" y="975"/>
                  </a:lnTo>
                  <a:lnTo>
                    <a:pt x="666" y="975"/>
                  </a:lnTo>
                  <a:lnTo>
                    <a:pt x="652" y="956"/>
                  </a:lnTo>
                  <a:lnTo>
                    <a:pt x="639" y="939"/>
                  </a:lnTo>
                  <a:lnTo>
                    <a:pt x="633" y="933"/>
                  </a:lnTo>
                  <a:lnTo>
                    <a:pt x="625" y="926"/>
                  </a:lnTo>
                  <a:lnTo>
                    <a:pt x="615" y="923"/>
                  </a:lnTo>
                  <a:lnTo>
                    <a:pt x="605" y="919"/>
                  </a:lnTo>
                  <a:lnTo>
                    <a:pt x="605" y="919"/>
                  </a:lnTo>
                  <a:lnTo>
                    <a:pt x="604" y="920"/>
                  </a:lnTo>
                  <a:lnTo>
                    <a:pt x="604" y="923"/>
                  </a:lnTo>
                  <a:lnTo>
                    <a:pt x="607" y="933"/>
                  </a:lnTo>
                  <a:lnTo>
                    <a:pt x="614" y="949"/>
                  </a:lnTo>
                  <a:lnTo>
                    <a:pt x="614" y="949"/>
                  </a:lnTo>
                  <a:lnTo>
                    <a:pt x="624" y="964"/>
                  </a:lnTo>
                  <a:lnTo>
                    <a:pt x="634" y="980"/>
                  </a:lnTo>
                  <a:lnTo>
                    <a:pt x="657" y="1010"/>
                  </a:lnTo>
                  <a:lnTo>
                    <a:pt x="657" y="1010"/>
                  </a:lnTo>
                  <a:lnTo>
                    <a:pt x="663" y="1020"/>
                  </a:lnTo>
                  <a:lnTo>
                    <a:pt x="667" y="1028"/>
                  </a:lnTo>
                  <a:lnTo>
                    <a:pt x="670" y="1033"/>
                  </a:lnTo>
                  <a:lnTo>
                    <a:pt x="668" y="1035"/>
                  </a:lnTo>
                  <a:lnTo>
                    <a:pt x="666" y="1035"/>
                  </a:lnTo>
                  <a:lnTo>
                    <a:pt x="661" y="1033"/>
                  </a:lnTo>
                  <a:lnTo>
                    <a:pt x="656" y="1026"/>
                  </a:lnTo>
                  <a:lnTo>
                    <a:pt x="648" y="1016"/>
                  </a:lnTo>
                  <a:lnTo>
                    <a:pt x="648" y="1016"/>
                  </a:lnTo>
                  <a:lnTo>
                    <a:pt x="610" y="967"/>
                  </a:lnTo>
                  <a:lnTo>
                    <a:pt x="591" y="943"/>
                  </a:lnTo>
                  <a:lnTo>
                    <a:pt x="575" y="916"/>
                  </a:lnTo>
                  <a:lnTo>
                    <a:pt x="575" y="916"/>
                  </a:lnTo>
                  <a:lnTo>
                    <a:pt x="571" y="907"/>
                  </a:lnTo>
                  <a:lnTo>
                    <a:pt x="567" y="900"/>
                  </a:lnTo>
                  <a:lnTo>
                    <a:pt x="563" y="891"/>
                  </a:lnTo>
                  <a:lnTo>
                    <a:pt x="556" y="882"/>
                  </a:lnTo>
                  <a:lnTo>
                    <a:pt x="556" y="882"/>
                  </a:lnTo>
                  <a:lnTo>
                    <a:pt x="545" y="875"/>
                  </a:lnTo>
                  <a:lnTo>
                    <a:pt x="534" y="868"/>
                  </a:lnTo>
                  <a:lnTo>
                    <a:pt x="524" y="861"/>
                  </a:lnTo>
                  <a:lnTo>
                    <a:pt x="514" y="853"/>
                  </a:lnTo>
                  <a:lnTo>
                    <a:pt x="514" y="853"/>
                  </a:lnTo>
                  <a:lnTo>
                    <a:pt x="505" y="845"/>
                  </a:lnTo>
                  <a:lnTo>
                    <a:pt x="499" y="837"/>
                  </a:lnTo>
                  <a:lnTo>
                    <a:pt x="491" y="829"/>
                  </a:lnTo>
                  <a:lnTo>
                    <a:pt x="486" y="820"/>
                  </a:lnTo>
                  <a:lnTo>
                    <a:pt x="477" y="801"/>
                  </a:lnTo>
                  <a:lnTo>
                    <a:pt x="470" y="782"/>
                  </a:lnTo>
                  <a:lnTo>
                    <a:pt x="466" y="762"/>
                  </a:lnTo>
                  <a:lnTo>
                    <a:pt x="463" y="742"/>
                  </a:lnTo>
                  <a:lnTo>
                    <a:pt x="463" y="720"/>
                  </a:lnTo>
                  <a:lnTo>
                    <a:pt x="464" y="699"/>
                  </a:lnTo>
                  <a:lnTo>
                    <a:pt x="464" y="699"/>
                  </a:lnTo>
                  <a:lnTo>
                    <a:pt x="467" y="685"/>
                  </a:lnTo>
                  <a:lnTo>
                    <a:pt x="470" y="672"/>
                  </a:lnTo>
                  <a:lnTo>
                    <a:pt x="471" y="659"/>
                  </a:lnTo>
                  <a:lnTo>
                    <a:pt x="471" y="653"/>
                  </a:lnTo>
                  <a:lnTo>
                    <a:pt x="471" y="645"/>
                  </a:lnTo>
                  <a:lnTo>
                    <a:pt x="471" y="645"/>
                  </a:lnTo>
                  <a:lnTo>
                    <a:pt x="467" y="635"/>
                  </a:lnTo>
                  <a:lnTo>
                    <a:pt x="462" y="625"/>
                  </a:lnTo>
                  <a:lnTo>
                    <a:pt x="456" y="615"/>
                  </a:lnTo>
                  <a:lnTo>
                    <a:pt x="448" y="606"/>
                  </a:lnTo>
                  <a:lnTo>
                    <a:pt x="448" y="606"/>
                  </a:lnTo>
                  <a:lnTo>
                    <a:pt x="434" y="586"/>
                  </a:lnTo>
                  <a:lnTo>
                    <a:pt x="434" y="586"/>
                  </a:lnTo>
                  <a:lnTo>
                    <a:pt x="419" y="561"/>
                  </a:lnTo>
                  <a:lnTo>
                    <a:pt x="410" y="548"/>
                  </a:lnTo>
                  <a:lnTo>
                    <a:pt x="399" y="538"/>
                  </a:lnTo>
                  <a:lnTo>
                    <a:pt x="399" y="538"/>
                  </a:lnTo>
                  <a:lnTo>
                    <a:pt x="376" y="519"/>
                  </a:lnTo>
                  <a:lnTo>
                    <a:pt x="342" y="495"/>
                  </a:lnTo>
                  <a:lnTo>
                    <a:pt x="342" y="495"/>
                  </a:lnTo>
                  <a:lnTo>
                    <a:pt x="362" y="471"/>
                  </a:lnTo>
                  <a:lnTo>
                    <a:pt x="382" y="447"/>
                  </a:lnTo>
                  <a:lnTo>
                    <a:pt x="404" y="425"/>
                  </a:lnTo>
                  <a:lnTo>
                    <a:pt x="425" y="402"/>
                  </a:lnTo>
                  <a:lnTo>
                    <a:pt x="448" y="381"/>
                  </a:lnTo>
                  <a:lnTo>
                    <a:pt x="472" y="361"/>
                  </a:lnTo>
                  <a:lnTo>
                    <a:pt x="496" y="342"/>
                  </a:lnTo>
                  <a:lnTo>
                    <a:pt x="520" y="323"/>
                  </a:lnTo>
                  <a:lnTo>
                    <a:pt x="545" y="304"/>
                  </a:lnTo>
                  <a:lnTo>
                    <a:pt x="571" y="286"/>
                  </a:lnTo>
                  <a:lnTo>
                    <a:pt x="597" y="270"/>
                  </a:lnTo>
                  <a:lnTo>
                    <a:pt x="624" y="254"/>
                  </a:lnTo>
                  <a:lnTo>
                    <a:pt x="652" y="239"/>
                  </a:lnTo>
                  <a:lnTo>
                    <a:pt x="680" y="225"/>
                  </a:lnTo>
                  <a:lnTo>
                    <a:pt x="707" y="211"/>
                  </a:lnTo>
                  <a:lnTo>
                    <a:pt x="737" y="200"/>
                  </a:lnTo>
                  <a:lnTo>
                    <a:pt x="737" y="200"/>
                  </a:lnTo>
                  <a:lnTo>
                    <a:pt x="740" y="211"/>
                  </a:lnTo>
                  <a:lnTo>
                    <a:pt x="747" y="223"/>
                  </a:lnTo>
                  <a:lnTo>
                    <a:pt x="747" y="223"/>
                  </a:lnTo>
                  <a:lnTo>
                    <a:pt x="752" y="229"/>
                  </a:lnTo>
                  <a:lnTo>
                    <a:pt x="756" y="233"/>
                  </a:lnTo>
                  <a:lnTo>
                    <a:pt x="761" y="237"/>
                  </a:lnTo>
                  <a:lnTo>
                    <a:pt x="767" y="239"/>
                  </a:lnTo>
                  <a:lnTo>
                    <a:pt x="780" y="242"/>
                  </a:lnTo>
                  <a:lnTo>
                    <a:pt x="796" y="246"/>
                  </a:lnTo>
                  <a:lnTo>
                    <a:pt x="796" y="246"/>
                  </a:lnTo>
                  <a:lnTo>
                    <a:pt x="795" y="251"/>
                  </a:lnTo>
                  <a:lnTo>
                    <a:pt x="794" y="254"/>
                  </a:lnTo>
                  <a:lnTo>
                    <a:pt x="792" y="258"/>
                  </a:lnTo>
                  <a:lnTo>
                    <a:pt x="788" y="262"/>
                  </a:lnTo>
                  <a:lnTo>
                    <a:pt x="782" y="267"/>
                  </a:lnTo>
                  <a:lnTo>
                    <a:pt x="775" y="270"/>
                  </a:lnTo>
                  <a:lnTo>
                    <a:pt x="764" y="272"/>
                  </a:lnTo>
                  <a:lnTo>
                    <a:pt x="756" y="272"/>
                  </a:lnTo>
                  <a:lnTo>
                    <a:pt x="737" y="271"/>
                  </a:lnTo>
                  <a:lnTo>
                    <a:pt x="737" y="271"/>
                  </a:lnTo>
                  <a:lnTo>
                    <a:pt x="716" y="268"/>
                  </a:lnTo>
                  <a:lnTo>
                    <a:pt x="706" y="267"/>
                  </a:lnTo>
                  <a:lnTo>
                    <a:pt x="696" y="266"/>
                  </a:lnTo>
                  <a:lnTo>
                    <a:pt x="686" y="267"/>
                  </a:lnTo>
                  <a:lnTo>
                    <a:pt x="676" y="270"/>
                  </a:lnTo>
                  <a:lnTo>
                    <a:pt x="666" y="275"/>
                  </a:lnTo>
                  <a:lnTo>
                    <a:pt x="657" y="282"/>
                  </a:lnTo>
                  <a:lnTo>
                    <a:pt x="657" y="282"/>
                  </a:lnTo>
                  <a:lnTo>
                    <a:pt x="671" y="291"/>
                  </a:lnTo>
                  <a:lnTo>
                    <a:pt x="678" y="296"/>
                  </a:lnTo>
                  <a:lnTo>
                    <a:pt x="686" y="300"/>
                  </a:lnTo>
                  <a:lnTo>
                    <a:pt x="692" y="302"/>
                  </a:lnTo>
                  <a:lnTo>
                    <a:pt x="696" y="302"/>
                  </a:lnTo>
                  <a:lnTo>
                    <a:pt x="699" y="302"/>
                  </a:lnTo>
                  <a:lnTo>
                    <a:pt x="700" y="301"/>
                  </a:lnTo>
                  <a:lnTo>
                    <a:pt x="701" y="297"/>
                  </a:lnTo>
                  <a:lnTo>
                    <a:pt x="701" y="294"/>
                  </a:lnTo>
                  <a:lnTo>
                    <a:pt x="701" y="289"/>
                  </a:lnTo>
                  <a:lnTo>
                    <a:pt x="701" y="289"/>
                  </a:lnTo>
                  <a:lnTo>
                    <a:pt x="740" y="287"/>
                  </a:lnTo>
                  <a:lnTo>
                    <a:pt x="759" y="289"/>
                  </a:lnTo>
                  <a:lnTo>
                    <a:pt x="778" y="290"/>
                  </a:lnTo>
                  <a:lnTo>
                    <a:pt x="778" y="290"/>
                  </a:lnTo>
                  <a:lnTo>
                    <a:pt x="790" y="292"/>
                  </a:lnTo>
                  <a:lnTo>
                    <a:pt x="806" y="296"/>
                  </a:lnTo>
                  <a:lnTo>
                    <a:pt x="821" y="299"/>
                  </a:lnTo>
                  <a:lnTo>
                    <a:pt x="828" y="299"/>
                  </a:lnTo>
                  <a:lnTo>
                    <a:pt x="833" y="297"/>
                  </a:lnTo>
                  <a:lnTo>
                    <a:pt x="833" y="297"/>
                  </a:lnTo>
                  <a:lnTo>
                    <a:pt x="835" y="292"/>
                  </a:lnTo>
                  <a:lnTo>
                    <a:pt x="838" y="285"/>
                  </a:lnTo>
                  <a:lnTo>
                    <a:pt x="842" y="276"/>
                  </a:lnTo>
                  <a:lnTo>
                    <a:pt x="844" y="270"/>
                  </a:lnTo>
                  <a:lnTo>
                    <a:pt x="844" y="270"/>
                  </a:lnTo>
                  <a:lnTo>
                    <a:pt x="839" y="270"/>
                  </a:lnTo>
                  <a:lnTo>
                    <a:pt x="834" y="268"/>
                  </a:lnTo>
                  <a:lnTo>
                    <a:pt x="828" y="267"/>
                  </a:lnTo>
                  <a:lnTo>
                    <a:pt x="823" y="267"/>
                  </a:lnTo>
                  <a:lnTo>
                    <a:pt x="823" y="267"/>
                  </a:lnTo>
                  <a:lnTo>
                    <a:pt x="829" y="261"/>
                  </a:lnTo>
                  <a:lnTo>
                    <a:pt x="835" y="257"/>
                  </a:lnTo>
                  <a:lnTo>
                    <a:pt x="842" y="257"/>
                  </a:lnTo>
                  <a:lnTo>
                    <a:pt x="848" y="258"/>
                  </a:lnTo>
                  <a:lnTo>
                    <a:pt x="856" y="261"/>
                  </a:lnTo>
                  <a:lnTo>
                    <a:pt x="862" y="265"/>
                  </a:lnTo>
                  <a:lnTo>
                    <a:pt x="878" y="272"/>
                  </a:lnTo>
                  <a:lnTo>
                    <a:pt x="878" y="272"/>
                  </a:lnTo>
                  <a:lnTo>
                    <a:pt x="873" y="275"/>
                  </a:lnTo>
                  <a:lnTo>
                    <a:pt x="871" y="278"/>
                  </a:lnTo>
                  <a:lnTo>
                    <a:pt x="867" y="286"/>
                  </a:lnTo>
                  <a:lnTo>
                    <a:pt x="866" y="292"/>
                  </a:lnTo>
                  <a:lnTo>
                    <a:pt x="867" y="299"/>
                  </a:lnTo>
                  <a:lnTo>
                    <a:pt x="868" y="301"/>
                  </a:lnTo>
                  <a:lnTo>
                    <a:pt x="871" y="302"/>
                  </a:lnTo>
                  <a:lnTo>
                    <a:pt x="873" y="304"/>
                  </a:lnTo>
                  <a:lnTo>
                    <a:pt x="876" y="304"/>
                  </a:lnTo>
                  <a:lnTo>
                    <a:pt x="880" y="302"/>
                  </a:lnTo>
                  <a:lnTo>
                    <a:pt x="883" y="301"/>
                  </a:lnTo>
                  <a:lnTo>
                    <a:pt x="887" y="297"/>
                  </a:lnTo>
                  <a:lnTo>
                    <a:pt x="891" y="294"/>
                  </a:lnTo>
                  <a:lnTo>
                    <a:pt x="891" y="294"/>
                  </a:lnTo>
                  <a:lnTo>
                    <a:pt x="896" y="285"/>
                  </a:lnTo>
                  <a:lnTo>
                    <a:pt x="897" y="281"/>
                  </a:lnTo>
                  <a:lnTo>
                    <a:pt x="899" y="277"/>
                  </a:lnTo>
                  <a:lnTo>
                    <a:pt x="897" y="270"/>
                  </a:lnTo>
                  <a:lnTo>
                    <a:pt x="894" y="263"/>
                  </a:lnTo>
                  <a:lnTo>
                    <a:pt x="887" y="257"/>
                  </a:lnTo>
                  <a:lnTo>
                    <a:pt x="880" y="251"/>
                  </a:lnTo>
                  <a:lnTo>
                    <a:pt x="862" y="239"/>
                  </a:lnTo>
                  <a:lnTo>
                    <a:pt x="862" y="239"/>
                  </a:lnTo>
                  <a:lnTo>
                    <a:pt x="871" y="229"/>
                  </a:lnTo>
                  <a:lnTo>
                    <a:pt x="880" y="223"/>
                  </a:lnTo>
                  <a:lnTo>
                    <a:pt x="887" y="218"/>
                  </a:lnTo>
                  <a:lnTo>
                    <a:pt x="895" y="216"/>
                  </a:lnTo>
                  <a:lnTo>
                    <a:pt x="897" y="216"/>
                  </a:lnTo>
                  <a:lnTo>
                    <a:pt x="901" y="218"/>
                  </a:lnTo>
                  <a:lnTo>
                    <a:pt x="909" y="221"/>
                  </a:lnTo>
                  <a:lnTo>
                    <a:pt x="916" y="230"/>
                  </a:lnTo>
                  <a:lnTo>
                    <a:pt x="925" y="240"/>
                  </a:lnTo>
                  <a:lnTo>
                    <a:pt x="925" y="240"/>
                  </a:lnTo>
                  <a:lnTo>
                    <a:pt x="926" y="234"/>
                  </a:lnTo>
                  <a:lnTo>
                    <a:pt x="930" y="230"/>
                  </a:lnTo>
                  <a:lnTo>
                    <a:pt x="934" y="228"/>
                  </a:lnTo>
                  <a:lnTo>
                    <a:pt x="939" y="227"/>
                  </a:lnTo>
                  <a:lnTo>
                    <a:pt x="950" y="228"/>
                  </a:lnTo>
                  <a:lnTo>
                    <a:pt x="964" y="230"/>
                  </a:lnTo>
                  <a:lnTo>
                    <a:pt x="964" y="224"/>
                  </a:lnTo>
                  <a:lnTo>
                    <a:pt x="964" y="224"/>
                  </a:lnTo>
                  <a:lnTo>
                    <a:pt x="958" y="224"/>
                  </a:lnTo>
                  <a:lnTo>
                    <a:pt x="952" y="223"/>
                  </a:lnTo>
                  <a:lnTo>
                    <a:pt x="945" y="221"/>
                  </a:lnTo>
                  <a:lnTo>
                    <a:pt x="939" y="221"/>
                  </a:lnTo>
                  <a:lnTo>
                    <a:pt x="939" y="221"/>
                  </a:lnTo>
                  <a:lnTo>
                    <a:pt x="945" y="211"/>
                  </a:lnTo>
                  <a:lnTo>
                    <a:pt x="949" y="202"/>
                  </a:lnTo>
                  <a:lnTo>
                    <a:pt x="953" y="191"/>
                  </a:lnTo>
                  <a:lnTo>
                    <a:pt x="956" y="186"/>
                  </a:lnTo>
                  <a:lnTo>
                    <a:pt x="959" y="182"/>
                  </a:lnTo>
                  <a:lnTo>
                    <a:pt x="964" y="178"/>
                  </a:lnTo>
                  <a:lnTo>
                    <a:pt x="972" y="176"/>
                  </a:lnTo>
                  <a:lnTo>
                    <a:pt x="972" y="176"/>
                  </a:lnTo>
                  <a:lnTo>
                    <a:pt x="982" y="173"/>
                  </a:lnTo>
                  <a:lnTo>
                    <a:pt x="993" y="172"/>
                  </a:lnTo>
                  <a:lnTo>
                    <a:pt x="1021" y="170"/>
                  </a:lnTo>
                  <a:lnTo>
                    <a:pt x="1034" y="168"/>
                  </a:lnTo>
                  <a:lnTo>
                    <a:pt x="1047" y="166"/>
                  </a:lnTo>
                  <a:lnTo>
                    <a:pt x="1050" y="165"/>
                  </a:lnTo>
                  <a:lnTo>
                    <a:pt x="1056" y="162"/>
                  </a:lnTo>
                  <a:lnTo>
                    <a:pt x="1058" y="159"/>
                  </a:lnTo>
                  <a:lnTo>
                    <a:pt x="1061" y="156"/>
                  </a:lnTo>
                  <a:lnTo>
                    <a:pt x="1061" y="156"/>
                  </a:lnTo>
                  <a:lnTo>
                    <a:pt x="1028" y="161"/>
                  </a:lnTo>
                  <a:lnTo>
                    <a:pt x="993" y="166"/>
                  </a:lnTo>
                  <a:lnTo>
                    <a:pt x="977" y="170"/>
                  </a:lnTo>
                  <a:lnTo>
                    <a:pt x="961" y="173"/>
                  </a:lnTo>
                  <a:lnTo>
                    <a:pt x="945" y="178"/>
                  </a:lnTo>
                  <a:lnTo>
                    <a:pt x="930" y="185"/>
                  </a:lnTo>
                  <a:lnTo>
                    <a:pt x="930" y="185"/>
                  </a:lnTo>
                  <a:lnTo>
                    <a:pt x="924" y="189"/>
                  </a:lnTo>
                  <a:lnTo>
                    <a:pt x="918" y="192"/>
                  </a:lnTo>
                  <a:lnTo>
                    <a:pt x="905" y="202"/>
                  </a:lnTo>
                  <a:lnTo>
                    <a:pt x="899" y="205"/>
                  </a:lnTo>
                  <a:lnTo>
                    <a:pt x="892" y="208"/>
                  </a:lnTo>
                  <a:lnTo>
                    <a:pt x="885" y="206"/>
                  </a:lnTo>
                  <a:lnTo>
                    <a:pt x="882" y="204"/>
                  </a:lnTo>
                  <a:lnTo>
                    <a:pt x="880" y="201"/>
                  </a:lnTo>
                  <a:lnTo>
                    <a:pt x="880" y="201"/>
                  </a:lnTo>
                  <a:lnTo>
                    <a:pt x="877" y="199"/>
                  </a:lnTo>
                  <a:lnTo>
                    <a:pt x="875" y="195"/>
                  </a:lnTo>
                  <a:lnTo>
                    <a:pt x="875" y="191"/>
                  </a:lnTo>
                  <a:lnTo>
                    <a:pt x="875" y="187"/>
                  </a:lnTo>
                  <a:lnTo>
                    <a:pt x="876" y="180"/>
                  </a:lnTo>
                  <a:lnTo>
                    <a:pt x="881" y="172"/>
                  </a:lnTo>
                  <a:lnTo>
                    <a:pt x="886" y="165"/>
                  </a:lnTo>
                  <a:lnTo>
                    <a:pt x="892" y="158"/>
                  </a:lnTo>
                  <a:lnTo>
                    <a:pt x="900" y="152"/>
                  </a:lnTo>
                  <a:lnTo>
                    <a:pt x="905" y="148"/>
                  </a:lnTo>
                  <a:lnTo>
                    <a:pt x="902" y="148"/>
                  </a:lnTo>
                  <a:lnTo>
                    <a:pt x="902" y="148"/>
                  </a:lnTo>
                  <a:lnTo>
                    <a:pt x="952" y="139"/>
                  </a:lnTo>
                  <a:lnTo>
                    <a:pt x="1002" y="133"/>
                  </a:lnTo>
                  <a:lnTo>
                    <a:pt x="1054" y="128"/>
                  </a:lnTo>
                  <a:lnTo>
                    <a:pt x="1106" y="127"/>
                  </a:lnTo>
                  <a:lnTo>
                    <a:pt x="1106" y="127"/>
                  </a:lnTo>
                  <a:lnTo>
                    <a:pt x="1139" y="128"/>
                  </a:lnTo>
                  <a:lnTo>
                    <a:pt x="1173" y="129"/>
                  </a:lnTo>
                  <a:lnTo>
                    <a:pt x="1206" y="132"/>
                  </a:lnTo>
                  <a:lnTo>
                    <a:pt x="1239" y="137"/>
                  </a:lnTo>
                  <a:lnTo>
                    <a:pt x="1239" y="137"/>
                  </a:lnTo>
                  <a:lnTo>
                    <a:pt x="1234" y="139"/>
                  </a:lnTo>
                  <a:lnTo>
                    <a:pt x="1231" y="142"/>
                  </a:lnTo>
                  <a:lnTo>
                    <a:pt x="1230" y="144"/>
                  </a:lnTo>
                  <a:lnTo>
                    <a:pt x="1230" y="147"/>
                  </a:lnTo>
                  <a:lnTo>
                    <a:pt x="1229" y="152"/>
                  </a:lnTo>
                  <a:lnTo>
                    <a:pt x="1228" y="154"/>
                  </a:lnTo>
                  <a:lnTo>
                    <a:pt x="1224" y="157"/>
                  </a:lnTo>
                  <a:lnTo>
                    <a:pt x="1224" y="157"/>
                  </a:lnTo>
                  <a:lnTo>
                    <a:pt x="1215" y="163"/>
                  </a:lnTo>
                  <a:lnTo>
                    <a:pt x="1206" y="168"/>
                  </a:lnTo>
                  <a:lnTo>
                    <a:pt x="1183" y="178"/>
                  </a:lnTo>
                  <a:lnTo>
                    <a:pt x="1140" y="196"/>
                  </a:lnTo>
                  <a:lnTo>
                    <a:pt x="1140" y="196"/>
                  </a:lnTo>
                  <a:lnTo>
                    <a:pt x="1154" y="196"/>
                  </a:lnTo>
                  <a:lnTo>
                    <a:pt x="1172" y="200"/>
                  </a:lnTo>
                  <a:lnTo>
                    <a:pt x="1190" y="202"/>
                  </a:lnTo>
                  <a:lnTo>
                    <a:pt x="1209" y="205"/>
                  </a:lnTo>
                  <a:lnTo>
                    <a:pt x="1226" y="205"/>
                  </a:lnTo>
                  <a:lnTo>
                    <a:pt x="1235" y="204"/>
                  </a:lnTo>
                  <a:lnTo>
                    <a:pt x="1243" y="202"/>
                  </a:lnTo>
                  <a:lnTo>
                    <a:pt x="1250" y="199"/>
                  </a:lnTo>
                  <a:lnTo>
                    <a:pt x="1255" y="194"/>
                  </a:lnTo>
                  <a:lnTo>
                    <a:pt x="1261" y="189"/>
                  </a:lnTo>
                  <a:lnTo>
                    <a:pt x="1264" y="181"/>
                  </a:lnTo>
                  <a:lnTo>
                    <a:pt x="1264" y="181"/>
                  </a:lnTo>
                  <a:lnTo>
                    <a:pt x="1234" y="176"/>
                  </a:lnTo>
                  <a:lnTo>
                    <a:pt x="1234" y="176"/>
                  </a:lnTo>
                  <a:lnTo>
                    <a:pt x="1248" y="167"/>
                  </a:lnTo>
                  <a:lnTo>
                    <a:pt x="1263" y="159"/>
                  </a:lnTo>
                  <a:lnTo>
                    <a:pt x="1280" y="152"/>
                  </a:lnTo>
                  <a:lnTo>
                    <a:pt x="1296" y="146"/>
                  </a:lnTo>
                  <a:lnTo>
                    <a:pt x="1296" y="146"/>
                  </a:lnTo>
                  <a:lnTo>
                    <a:pt x="1334" y="154"/>
                  </a:lnTo>
                  <a:lnTo>
                    <a:pt x="1371" y="163"/>
                  </a:lnTo>
                  <a:lnTo>
                    <a:pt x="1407" y="175"/>
                  </a:lnTo>
                  <a:lnTo>
                    <a:pt x="1443" y="187"/>
                  </a:lnTo>
                  <a:lnTo>
                    <a:pt x="1478" y="201"/>
                  </a:lnTo>
                  <a:lnTo>
                    <a:pt x="1512" y="216"/>
                  </a:lnTo>
                  <a:lnTo>
                    <a:pt x="1547" y="233"/>
                  </a:lnTo>
                  <a:lnTo>
                    <a:pt x="1579" y="249"/>
                  </a:lnTo>
                  <a:lnTo>
                    <a:pt x="1612" y="268"/>
                  </a:lnTo>
                  <a:lnTo>
                    <a:pt x="1644" y="289"/>
                  </a:lnTo>
                  <a:lnTo>
                    <a:pt x="1674" y="310"/>
                  </a:lnTo>
                  <a:lnTo>
                    <a:pt x="1705" y="332"/>
                  </a:lnTo>
                  <a:lnTo>
                    <a:pt x="1734" y="356"/>
                  </a:lnTo>
                  <a:lnTo>
                    <a:pt x="1762" y="380"/>
                  </a:lnTo>
                  <a:lnTo>
                    <a:pt x="1788" y="405"/>
                  </a:lnTo>
                  <a:lnTo>
                    <a:pt x="1815" y="432"/>
                  </a:lnTo>
                  <a:lnTo>
                    <a:pt x="1815" y="432"/>
                  </a:lnTo>
                  <a:lnTo>
                    <a:pt x="1812" y="432"/>
                  </a:lnTo>
                  <a:lnTo>
                    <a:pt x="1812" y="432"/>
                  </a:lnTo>
                  <a:close/>
                  <a:moveTo>
                    <a:pt x="1991" y="820"/>
                  </a:moveTo>
                  <a:lnTo>
                    <a:pt x="1991" y="820"/>
                  </a:lnTo>
                  <a:lnTo>
                    <a:pt x="1992" y="818"/>
                  </a:lnTo>
                  <a:lnTo>
                    <a:pt x="1995" y="815"/>
                  </a:lnTo>
                  <a:lnTo>
                    <a:pt x="1998" y="811"/>
                  </a:lnTo>
                  <a:lnTo>
                    <a:pt x="1998" y="811"/>
                  </a:lnTo>
                  <a:lnTo>
                    <a:pt x="2001" y="807"/>
                  </a:lnTo>
                  <a:lnTo>
                    <a:pt x="2002" y="802"/>
                  </a:lnTo>
                  <a:lnTo>
                    <a:pt x="2003" y="799"/>
                  </a:lnTo>
                  <a:lnTo>
                    <a:pt x="2006" y="795"/>
                  </a:lnTo>
                  <a:lnTo>
                    <a:pt x="2006" y="795"/>
                  </a:lnTo>
                  <a:lnTo>
                    <a:pt x="2010" y="791"/>
                  </a:lnTo>
                  <a:lnTo>
                    <a:pt x="2014" y="787"/>
                  </a:lnTo>
                  <a:lnTo>
                    <a:pt x="2019" y="785"/>
                  </a:lnTo>
                  <a:lnTo>
                    <a:pt x="2022" y="782"/>
                  </a:lnTo>
                  <a:lnTo>
                    <a:pt x="2022" y="782"/>
                  </a:lnTo>
                  <a:lnTo>
                    <a:pt x="2025" y="780"/>
                  </a:lnTo>
                  <a:lnTo>
                    <a:pt x="2027" y="776"/>
                  </a:lnTo>
                  <a:lnTo>
                    <a:pt x="2027" y="776"/>
                  </a:lnTo>
                  <a:lnTo>
                    <a:pt x="2039" y="810"/>
                  </a:lnTo>
                  <a:lnTo>
                    <a:pt x="2049" y="845"/>
                  </a:lnTo>
                  <a:lnTo>
                    <a:pt x="2058" y="881"/>
                  </a:lnTo>
                  <a:lnTo>
                    <a:pt x="2065" y="918"/>
                  </a:lnTo>
                  <a:lnTo>
                    <a:pt x="2065" y="918"/>
                  </a:lnTo>
                  <a:lnTo>
                    <a:pt x="2065" y="919"/>
                  </a:lnTo>
                  <a:lnTo>
                    <a:pt x="2065" y="919"/>
                  </a:lnTo>
                  <a:lnTo>
                    <a:pt x="2062" y="920"/>
                  </a:lnTo>
                  <a:lnTo>
                    <a:pt x="2055" y="921"/>
                  </a:lnTo>
                  <a:lnTo>
                    <a:pt x="2044" y="923"/>
                  </a:lnTo>
                  <a:lnTo>
                    <a:pt x="2044" y="923"/>
                  </a:lnTo>
                  <a:lnTo>
                    <a:pt x="2036" y="921"/>
                  </a:lnTo>
                  <a:lnTo>
                    <a:pt x="2029" y="919"/>
                  </a:lnTo>
                  <a:lnTo>
                    <a:pt x="2022" y="914"/>
                  </a:lnTo>
                  <a:lnTo>
                    <a:pt x="2016" y="909"/>
                  </a:lnTo>
                  <a:lnTo>
                    <a:pt x="2016" y="909"/>
                  </a:lnTo>
                  <a:lnTo>
                    <a:pt x="2003" y="896"/>
                  </a:lnTo>
                  <a:lnTo>
                    <a:pt x="1998" y="890"/>
                  </a:lnTo>
                  <a:lnTo>
                    <a:pt x="1993" y="882"/>
                  </a:lnTo>
                  <a:lnTo>
                    <a:pt x="1993" y="882"/>
                  </a:lnTo>
                  <a:lnTo>
                    <a:pt x="1991" y="878"/>
                  </a:lnTo>
                  <a:lnTo>
                    <a:pt x="1990" y="876"/>
                  </a:lnTo>
                  <a:lnTo>
                    <a:pt x="1990" y="867"/>
                  </a:lnTo>
                  <a:lnTo>
                    <a:pt x="1991" y="852"/>
                  </a:lnTo>
                  <a:lnTo>
                    <a:pt x="1991" y="852"/>
                  </a:lnTo>
                  <a:lnTo>
                    <a:pt x="1991" y="844"/>
                  </a:lnTo>
                  <a:lnTo>
                    <a:pt x="1990" y="835"/>
                  </a:lnTo>
                  <a:lnTo>
                    <a:pt x="1990" y="828"/>
                  </a:lnTo>
                  <a:lnTo>
                    <a:pt x="1990" y="824"/>
                  </a:lnTo>
                  <a:lnTo>
                    <a:pt x="1991" y="820"/>
                  </a:lnTo>
                  <a:lnTo>
                    <a:pt x="1991" y="820"/>
                  </a:lnTo>
                  <a:close/>
                  <a:moveTo>
                    <a:pt x="2003" y="1326"/>
                  </a:moveTo>
                  <a:lnTo>
                    <a:pt x="2003" y="1326"/>
                  </a:lnTo>
                  <a:lnTo>
                    <a:pt x="1988" y="1314"/>
                  </a:lnTo>
                  <a:lnTo>
                    <a:pt x="1974" y="1299"/>
                  </a:lnTo>
                  <a:lnTo>
                    <a:pt x="1960" y="1283"/>
                  </a:lnTo>
                  <a:lnTo>
                    <a:pt x="1949" y="1267"/>
                  </a:lnTo>
                  <a:lnTo>
                    <a:pt x="1949" y="1267"/>
                  </a:lnTo>
                  <a:lnTo>
                    <a:pt x="1944" y="1258"/>
                  </a:lnTo>
                  <a:lnTo>
                    <a:pt x="1941" y="1249"/>
                  </a:lnTo>
                  <a:lnTo>
                    <a:pt x="1940" y="1240"/>
                  </a:lnTo>
                  <a:lnTo>
                    <a:pt x="1940" y="1231"/>
                  </a:lnTo>
                  <a:lnTo>
                    <a:pt x="1943" y="1214"/>
                  </a:lnTo>
                  <a:lnTo>
                    <a:pt x="1944" y="1195"/>
                  </a:lnTo>
                  <a:lnTo>
                    <a:pt x="1944" y="1195"/>
                  </a:lnTo>
                  <a:lnTo>
                    <a:pt x="1944" y="1186"/>
                  </a:lnTo>
                  <a:lnTo>
                    <a:pt x="1943" y="1177"/>
                  </a:lnTo>
                  <a:lnTo>
                    <a:pt x="1940" y="1157"/>
                  </a:lnTo>
                  <a:lnTo>
                    <a:pt x="1940" y="1148"/>
                  </a:lnTo>
                  <a:lnTo>
                    <a:pt x="1940" y="1138"/>
                  </a:lnTo>
                  <a:lnTo>
                    <a:pt x="1940" y="1129"/>
                  </a:lnTo>
                  <a:lnTo>
                    <a:pt x="1944" y="1121"/>
                  </a:lnTo>
                  <a:lnTo>
                    <a:pt x="1944" y="1121"/>
                  </a:lnTo>
                  <a:lnTo>
                    <a:pt x="1948" y="1116"/>
                  </a:lnTo>
                  <a:lnTo>
                    <a:pt x="1953" y="1111"/>
                  </a:lnTo>
                  <a:lnTo>
                    <a:pt x="1958" y="1107"/>
                  </a:lnTo>
                  <a:lnTo>
                    <a:pt x="1962" y="1102"/>
                  </a:lnTo>
                  <a:lnTo>
                    <a:pt x="1962" y="1102"/>
                  </a:lnTo>
                  <a:lnTo>
                    <a:pt x="1967" y="1091"/>
                  </a:lnTo>
                  <a:lnTo>
                    <a:pt x="1969" y="1082"/>
                  </a:lnTo>
                  <a:lnTo>
                    <a:pt x="1973" y="1072"/>
                  </a:lnTo>
                  <a:lnTo>
                    <a:pt x="1979" y="1063"/>
                  </a:lnTo>
                  <a:lnTo>
                    <a:pt x="1979" y="1063"/>
                  </a:lnTo>
                  <a:lnTo>
                    <a:pt x="1983" y="1058"/>
                  </a:lnTo>
                  <a:lnTo>
                    <a:pt x="1988" y="1053"/>
                  </a:lnTo>
                  <a:lnTo>
                    <a:pt x="1998" y="1047"/>
                  </a:lnTo>
                  <a:lnTo>
                    <a:pt x="2009" y="1040"/>
                  </a:lnTo>
                  <a:lnTo>
                    <a:pt x="2017" y="1033"/>
                  </a:lnTo>
                  <a:lnTo>
                    <a:pt x="2017" y="1033"/>
                  </a:lnTo>
                  <a:lnTo>
                    <a:pt x="2025" y="1025"/>
                  </a:lnTo>
                  <a:lnTo>
                    <a:pt x="2030" y="1016"/>
                  </a:lnTo>
                  <a:lnTo>
                    <a:pt x="2034" y="1007"/>
                  </a:lnTo>
                  <a:lnTo>
                    <a:pt x="2039" y="997"/>
                  </a:lnTo>
                  <a:lnTo>
                    <a:pt x="2039" y="997"/>
                  </a:lnTo>
                  <a:lnTo>
                    <a:pt x="2045" y="987"/>
                  </a:lnTo>
                  <a:lnTo>
                    <a:pt x="2053" y="977"/>
                  </a:lnTo>
                  <a:lnTo>
                    <a:pt x="2063" y="966"/>
                  </a:lnTo>
                  <a:lnTo>
                    <a:pt x="2073" y="957"/>
                  </a:lnTo>
                  <a:lnTo>
                    <a:pt x="2073" y="957"/>
                  </a:lnTo>
                  <a:lnTo>
                    <a:pt x="2078" y="993"/>
                  </a:lnTo>
                  <a:lnTo>
                    <a:pt x="2082" y="1030"/>
                  </a:lnTo>
                  <a:lnTo>
                    <a:pt x="2083" y="1068"/>
                  </a:lnTo>
                  <a:lnTo>
                    <a:pt x="2084" y="1105"/>
                  </a:lnTo>
                  <a:lnTo>
                    <a:pt x="2084" y="1105"/>
                  </a:lnTo>
                  <a:lnTo>
                    <a:pt x="2083" y="1138"/>
                  </a:lnTo>
                  <a:lnTo>
                    <a:pt x="2082" y="1171"/>
                  </a:lnTo>
                  <a:lnTo>
                    <a:pt x="2079" y="1202"/>
                  </a:lnTo>
                  <a:lnTo>
                    <a:pt x="2076" y="1234"/>
                  </a:lnTo>
                  <a:lnTo>
                    <a:pt x="2071" y="1266"/>
                  </a:lnTo>
                  <a:lnTo>
                    <a:pt x="2065" y="1296"/>
                  </a:lnTo>
                  <a:lnTo>
                    <a:pt x="2059" y="1328"/>
                  </a:lnTo>
                  <a:lnTo>
                    <a:pt x="2052" y="1358"/>
                  </a:lnTo>
                  <a:lnTo>
                    <a:pt x="2052" y="1358"/>
                  </a:lnTo>
                  <a:lnTo>
                    <a:pt x="2044" y="1355"/>
                  </a:lnTo>
                  <a:lnTo>
                    <a:pt x="2038" y="1353"/>
                  </a:lnTo>
                  <a:lnTo>
                    <a:pt x="2026" y="1345"/>
                  </a:lnTo>
                  <a:lnTo>
                    <a:pt x="2015" y="1336"/>
                  </a:lnTo>
                  <a:lnTo>
                    <a:pt x="2003" y="1326"/>
                  </a:lnTo>
                  <a:lnTo>
                    <a:pt x="2003" y="1326"/>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Rectangle 31"/>
            <p:cNvSpPr/>
            <p:nvPr/>
          </p:nvSpPr>
          <p:spPr>
            <a:xfrm>
              <a:off x="5949112" y="5294049"/>
              <a:ext cx="1285406" cy="646331"/>
            </a:xfrm>
            <a:prstGeom prst="rect">
              <a:avLst/>
            </a:prstGeom>
          </p:spPr>
          <p:txBody>
            <a:bodyPr wrap="square">
              <a:spAutoFit/>
            </a:bodyPr>
            <a:lstStyle/>
            <a:p>
              <a:pPr algn="ctr"/>
              <a:r>
                <a:rPr lang="en-US" dirty="0">
                  <a:solidFill>
                    <a:schemeClr val="accent5"/>
                  </a:solidFill>
                </a:rPr>
                <a:t>80 </a:t>
              </a:r>
              <a:r>
                <a:rPr lang="en-US" dirty="0" smtClean="0">
                  <a:solidFill>
                    <a:schemeClr val="accent5"/>
                  </a:solidFill>
                </a:rPr>
                <a:t>countries</a:t>
              </a:r>
              <a:endParaRPr lang="en-US" dirty="0">
                <a:solidFill>
                  <a:schemeClr val="accent5"/>
                </a:solidFill>
              </a:endParaRPr>
            </a:p>
          </p:txBody>
        </p:sp>
      </p:grpSp>
      <p:grpSp>
        <p:nvGrpSpPr>
          <p:cNvPr id="24" name="Group 23"/>
          <p:cNvGrpSpPr/>
          <p:nvPr/>
        </p:nvGrpSpPr>
        <p:grpSpPr>
          <a:xfrm>
            <a:off x="7441996" y="4427741"/>
            <a:ext cx="1285406" cy="1512639"/>
            <a:chOff x="7441996" y="4427741"/>
            <a:chExt cx="1285406" cy="1512639"/>
          </a:xfrm>
        </p:grpSpPr>
        <p:grpSp>
          <p:nvGrpSpPr>
            <p:cNvPr id="26" name="Group 25"/>
            <p:cNvGrpSpPr/>
            <p:nvPr/>
          </p:nvGrpSpPr>
          <p:grpSpPr>
            <a:xfrm>
              <a:off x="7684110" y="4427741"/>
              <a:ext cx="828065" cy="817310"/>
              <a:chOff x="5157788" y="2905126"/>
              <a:chExt cx="488950" cy="482600"/>
            </a:xfrm>
            <a:solidFill>
              <a:schemeClr val="accent5"/>
            </a:solidFill>
          </p:grpSpPr>
          <p:sp>
            <p:nvSpPr>
              <p:cNvPr id="27" name="Freeform 53"/>
              <p:cNvSpPr>
                <a:spLocks noEditPoints="1"/>
              </p:cNvSpPr>
              <p:nvPr/>
            </p:nvSpPr>
            <p:spPr bwMode="auto">
              <a:xfrm>
                <a:off x="5157788" y="2905126"/>
                <a:ext cx="488950" cy="482600"/>
              </a:xfrm>
              <a:custGeom>
                <a:avLst/>
                <a:gdLst>
                  <a:gd name="T0" fmla="*/ 127 w 130"/>
                  <a:gd name="T1" fmla="*/ 42 h 128"/>
                  <a:gd name="T2" fmla="*/ 87 w 130"/>
                  <a:gd name="T3" fmla="*/ 2 h 128"/>
                  <a:gd name="T4" fmla="*/ 79 w 130"/>
                  <a:gd name="T5" fmla="*/ 0 h 128"/>
                  <a:gd name="T6" fmla="*/ 75 w 130"/>
                  <a:gd name="T7" fmla="*/ 2 h 128"/>
                  <a:gd name="T8" fmla="*/ 73 w 130"/>
                  <a:gd name="T9" fmla="*/ 6 h 128"/>
                  <a:gd name="T10" fmla="*/ 64 w 130"/>
                  <a:gd name="T11" fmla="*/ 21 h 128"/>
                  <a:gd name="T12" fmla="*/ 41 w 130"/>
                  <a:gd name="T13" fmla="*/ 37 h 128"/>
                  <a:gd name="T14" fmla="*/ 15 w 130"/>
                  <a:gd name="T15" fmla="*/ 55 h 128"/>
                  <a:gd name="T16" fmla="*/ 1 w 130"/>
                  <a:gd name="T17" fmla="*/ 78 h 128"/>
                  <a:gd name="T18" fmla="*/ 3 w 130"/>
                  <a:gd name="T19" fmla="*/ 86 h 128"/>
                  <a:gd name="T20" fmla="*/ 43 w 130"/>
                  <a:gd name="T21" fmla="*/ 126 h 128"/>
                  <a:gd name="T22" fmla="*/ 51 w 130"/>
                  <a:gd name="T23" fmla="*/ 128 h 128"/>
                  <a:gd name="T24" fmla="*/ 55 w 130"/>
                  <a:gd name="T25" fmla="*/ 126 h 128"/>
                  <a:gd name="T26" fmla="*/ 57 w 130"/>
                  <a:gd name="T27" fmla="*/ 122 h 128"/>
                  <a:gd name="T28" fmla="*/ 66 w 130"/>
                  <a:gd name="T29" fmla="*/ 107 h 128"/>
                  <a:gd name="T30" fmla="*/ 89 w 130"/>
                  <a:gd name="T31" fmla="*/ 91 h 128"/>
                  <a:gd name="T32" fmla="*/ 115 w 130"/>
                  <a:gd name="T33" fmla="*/ 73 h 128"/>
                  <a:gd name="T34" fmla="*/ 129 w 130"/>
                  <a:gd name="T35" fmla="*/ 50 h 128"/>
                  <a:gd name="T36" fmla="*/ 127 w 130"/>
                  <a:gd name="T37" fmla="*/ 42 h 128"/>
                  <a:gd name="T38" fmla="*/ 49 w 130"/>
                  <a:gd name="T39" fmla="*/ 120 h 128"/>
                  <a:gd name="T40" fmla="*/ 9 w 130"/>
                  <a:gd name="T41" fmla="*/ 80 h 128"/>
                  <a:gd name="T42" fmla="*/ 81 w 130"/>
                  <a:gd name="T43" fmla="*/ 8 h 128"/>
                  <a:gd name="T44" fmla="*/ 121 w 130"/>
                  <a:gd name="T45" fmla="*/ 48 h 128"/>
                  <a:gd name="T46" fmla="*/ 49 w 130"/>
                  <a:gd name="T47"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0" h="128">
                    <a:moveTo>
                      <a:pt x="127" y="42"/>
                    </a:moveTo>
                    <a:cubicBezTo>
                      <a:pt x="87" y="2"/>
                      <a:pt x="87" y="2"/>
                      <a:pt x="87" y="2"/>
                    </a:cubicBezTo>
                    <a:cubicBezTo>
                      <a:pt x="85" y="0"/>
                      <a:pt x="82" y="0"/>
                      <a:pt x="79" y="0"/>
                    </a:cubicBezTo>
                    <a:cubicBezTo>
                      <a:pt x="78" y="1"/>
                      <a:pt x="76" y="1"/>
                      <a:pt x="75" y="2"/>
                    </a:cubicBezTo>
                    <a:cubicBezTo>
                      <a:pt x="74" y="3"/>
                      <a:pt x="74" y="4"/>
                      <a:pt x="73" y="6"/>
                    </a:cubicBezTo>
                    <a:cubicBezTo>
                      <a:pt x="72" y="12"/>
                      <a:pt x="68" y="17"/>
                      <a:pt x="64" y="21"/>
                    </a:cubicBezTo>
                    <a:cubicBezTo>
                      <a:pt x="58" y="27"/>
                      <a:pt x="50" y="32"/>
                      <a:pt x="41" y="37"/>
                    </a:cubicBezTo>
                    <a:cubicBezTo>
                      <a:pt x="32" y="42"/>
                      <a:pt x="23" y="48"/>
                      <a:pt x="15" y="55"/>
                    </a:cubicBezTo>
                    <a:cubicBezTo>
                      <a:pt x="8" y="62"/>
                      <a:pt x="4" y="69"/>
                      <a:pt x="1" y="78"/>
                    </a:cubicBezTo>
                    <a:cubicBezTo>
                      <a:pt x="0" y="80"/>
                      <a:pt x="1" y="84"/>
                      <a:pt x="3" y="86"/>
                    </a:cubicBezTo>
                    <a:cubicBezTo>
                      <a:pt x="43" y="126"/>
                      <a:pt x="43" y="126"/>
                      <a:pt x="43" y="126"/>
                    </a:cubicBezTo>
                    <a:cubicBezTo>
                      <a:pt x="45" y="128"/>
                      <a:pt x="48" y="128"/>
                      <a:pt x="51" y="128"/>
                    </a:cubicBezTo>
                    <a:cubicBezTo>
                      <a:pt x="52" y="127"/>
                      <a:pt x="54" y="127"/>
                      <a:pt x="55" y="126"/>
                    </a:cubicBezTo>
                    <a:cubicBezTo>
                      <a:pt x="56" y="125"/>
                      <a:pt x="56" y="124"/>
                      <a:pt x="57" y="122"/>
                    </a:cubicBezTo>
                    <a:cubicBezTo>
                      <a:pt x="58" y="116"/>
                      <a:pt x="62" y="111"/>
                      <a:pt x="66" y="107"/>
                    </a:cubicBezTo>
                    <a:cubicBezTo>
                      <a:pt x="72" y="101"/>
                      <a:pt x="80" y="96"/>
                      <a:pt x="89" y="91"/>
                    </a:cubicBezTo>
                    <a:cubicBezTo>
                      <a:pt x="98" y="86"/>
                      <a:pt x="107" y="80"/>
                      <a:pt x="115" y="73"/>
                    </a:cubicBezTo>
                    <a:cubicBezTo>
                      <a:pt x="122" y="66"/>
                      <a:pt x="126" y="59"/>
                      <a:pt x="129" y="50"/>
                    </a:cubicBezTo>
                    <a:cubicBezTo>
                      <a:pt x="130" y="48"/>
                      <a:pt x="129" y="44"/>
                      <a:pt x="127" y="42"/>
                    </a:cubicBezTo>
                    <a:close/>
                    <a:moveTo>
                      <a:pt x="49" y="120"/>
                    </a:moveTo>
                    <a:cubicBezTo>
                      <a:pt x="36" y="107"/>
                      <a:pt x="22" y="93"/>
                      <a:pt x="9" y="80"/>
                    </a:cubicBezTo>
                    <a:cubicBezTo>
                      <a:pt x="20" y="43"/>
                      <a:pt x="70" y="45"/>
                      <a:pt x="81" y="8"/>
                    </a:cubicBezTo>
                    <a:cubicBezTo>
                      <a:pt x="94" y="21"/>
                      <a:pt x="108" y="35"/>
                      <a:pt x="121" y="48"/>
                    </a:cubicBezTo>
                    <a:cubicBezTo>
                      <a:pt x="110" y="85"/>
                      <a:pt x="60" y="83"/>
                      <a:pt x="49"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28" name="Freeform 54"/>
              <p:cNvSpPr>
                <a:spLocks noEditPoints="1"/>
              </p:cNvSpPr>
              <p:nvPr/>
            </p:nvSpPr>
            <p:spPr bwMode="auto">
              <a:xfrm>
                <a:off x="5334000" y="3074988"/>
                <a:ext cx="131762" cy="134938"/>
              </a:xfrm>
              <a:custGeom>
                <a:avLst/>
                <a:gdLst>
                  <a:gd name="T0" fmla="*/ 28 w 35"/>
                  <a:gd name="T1" fmla="*/ 12 h 36"/>
                  <a:gd name="T2" fmla="*/ 20 w 35"/>
                  <a:gd name="T3" fmla="*/ 13 h 36"/>
                  <a:gd name="T4" fmla="*/ 10 w 35"/>
                  <a:gd name="T5" fmla="*/ 7 h 36"/>
                  <a:gd name="T6" fmla="*/ 15 w 35"/>
                  <a:gd name="T7" fmla="*/ 6 h 36"/>
                  <a:gd name="T8" fmla="*/ 19 w 35"/>
                  <a:gd name="T9" fmla="*/ 6 h 36"/>
                  <a:gd name="T10" fmla="*/ 20 w 35"/>
                  <a:gd name="T11" fmla="*/ 2 h 36"/>
                  <a:gd name="T12" fmla="*/ 13 w 35"/>
                  <a:gd name="T13" fmla="*/ 1 h 36"/>
                  <a:gd name="T14" fmla="*/ 6 w 35"/>
                  <a:gd name="T15" fmla="*/ 4 h 36"/>
                  <a:gd name="T16" fmla="*/ 5 w 35"/>
                  <a:gd name="T17" fmla="*/ 3 h 36"/>
                  <a:gd name="T18" fmla="*/ 3 w 35"/>
                  <a:gd name="T19" fmla="*/ 5 h 36"/>
                  <a:gd name="T20" fmla="*/ 4 w 35"/>
                  <a:gd name="T21" fmla="*/ 6 h 36"/>
                  <a:gd name="T22" fmla="*/ 1 w 35"/>
                  <a:gd name="T23" fmla="*/ 15 h 36"/>
                  <a:gd name="T24" fmla="*/ 3 w 35"/>
                  <a:gd name="T25" fmla="*/ 22 h 36"/>
                  <a:gd name="T26" fmla="*/ 18 w 35"/>
                  <a:gd name="T27" fmla="*/ 21 h 36"/>
                  <a:gd name="T28" fmla="*/ 23 w 35"/>
                  <a:gd name="T29" fmla="*/ 31 h 36"/>
                  <a:gd name="T30" fmla="*/ 19 w 35"/>
                  <a:gd name="T31" fmla="*/ 30 h 36"/>
                  <a:gd name="T32" fmla="*/ 16 w 35"/>
                  <a:gd name="T33" fmla="*/ 28 h 36"/>
                  <a:gd name="T34" fmla="*/ 13 w 35"/>
                  <a:gd name="T35" fmla="*/ 31 h 36"/>
                  <a:gd name="T36" fmla="*/ 17 w 35"/>
                  <a:gd name="T37" fmla="*/ 35 h 36"/>
                  <a:gd name="T38" fmla="*/ 25 w 35"/>
                  <a:gd name="T39" fmla="*/ 36 h 36"/>
                  <a:gd name="T40" fmla="*/ 31 w 35"/>
                  <a:gd name="T41" fmla="*/ 35 h 36"/>
                  <a:gd name="T42" fmla="*/ 33 w 35"/>
                  <a:gd name="T43" fmla="*/ 34 h 36"/>
                  <a:gd name="T44" fmla="*/ 33 w 35"/>
                  <a:gd name="T45" fmla="*/ 32 h 36"/>
                  <a:gd name="T46" fmla="*/ 34 w 35"/>
                  <a:gd name="T47" fmla="*/ 26 h 36"/>
                  <a:gd name="T48" fmla="*/ 35 w 35"/>
                  <a:gd name="T49" fmla="*/ 18 h 36"/>
                  <a:gd name="T50" fmla="*/ 10 w 35"/>
                  <a:gd name="T51" fmla="*/ 17 h 36"/>
                  <a:gd name="T52" fmla="*/ 6 w 35"/>
                  <a:gd name="T53" fmla="*/ 15 h 36"/>
                  <a:gd name="T54" fmla="*/ 7 w 35"/>
                  <a:gd name="T55" fmla="*/ 11 h 36"/>
                  <a:gd name="T56" fmla="*/ 14 w 35"/>
                  <a:gd name="T57" fmla="*/ 16 h 36"/>
                  <a:gd name="T58" fmla="*/ 29 w 35"/>
                  <a:gd name="T59" fmla="*/ 25 h 36"/>
                  <a:gd name="T60" fmla="*/ 21 w 35"/>
                  <a:gd name="T61" fmla="*/ 20 h 36"/>
                  <a:gd name="T62" fmla="*/ 25 w 35"/>
                  <a:gd name="T63" fmla="*/ 18 h 36"/>
                  <a:gd name="T64" fmla="*/ 28 w 35"/>
                  <a:gd name="T65" fmla="*/ 20 h 36"/>
                  <a:gd name="T66" fmla="*/ 29 w 35"/>
                  <a:gd name="T67"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36">
                    <a:moveTo>
                      <a:pt x="32" y="15"/>
                    </a:moveTo>
                    <a:cubicBezTo>
                      <a:pt x="31" y="14"/>
                      <a:pt x="30" y="13"/>
                      <a:pt x="28" y="12"/>
                    </a:cubicBezTo>
                    <a:cubicBezTo>
                      <a:pt x="27" y="12"/>
                      <a:pt x="26" y="12"/>
                      <a:pt x="24" y="12"/>
                    </a:cubicBezTo>
                    <a:cubicBezTo>
                      <a:pt x="23" y="12"/>
                      <a:pt x="22" y="12"/>
                      <a:pt x="20" y="13"/>
                    </a:cubicBezTo>
                    <a:cubicBezTo>
                      <a:pt x="19" y="13"/>
                      <a:pt x="18" y="14"/>
                      <a:pt x="16" y="15"/>
                    </a:cubicBezTo>
                    <a:cubicBezTo>
                      <a:pt x="14" y="12"/>
                      <a:pt x="12" y="10"/>
                      <a:pt x="10" y="7"/>
                    </a:cubicBezTo>
                    <a:cubicBezTo>
                      <a:pt x="11" y="7"/>
                      <a:pt x="12" y="6"/>
                      <a:pt x="13" y="6"/>
                    </a:cubicBezTo>
                    <a:cubicBezTo>
                      <a:pt x="14" y="6"/>
                      <a:pt x="14" y="6"/>
                      <a:pt x="15" y="6"/>
                    </a:cubicBezTo>
                    <a:cubicBezTo>
                      <a:pt x="16" y="7"/>
                      <a:pt x="17" y="7"/>
                      <a:pt x="18" y="7"/>
                    </a:cubicBezTo>
                    <a:cubicBezTo>
                      <a:pt x="18" y="7"/>
                      <a:pt x="19" y="7"/>
                      <a:pt x="19" y="6"/>
                    </a:cubicBezTo>
                    <a:cubicBezTo>
                      <a:pt x="20" y="6"/>
                      <a:pt x="20" y="5"/>
                      <a:pt x="20" y="5"/>
                    </a:cubicBezTo>
                    <a:cubicBezTo>
                      <a:pt x="20" y="4"/>
                      <a:pt x="20" y="3"/>
                      <a:pt x="20" y="2"/>
                    </a:cubicBezTo>
                    <a:cubicBezTo>
                      <a:pt x="19" y="1"/>
                      <a:pt x="18" y="1"/>
                      <a:pt x="16" y="0"/>
                    </a:cubicBezTo>
                    <a:cubicBezTo>
                      <a:pt x="15" y="0"/>
                      <a:pt x="14" y="0"/>
                      <a:pt x="13" y="1"/>
                    </a:cubicBezTo>
                    <a:cubicBezTo>
                      <a:pt x="11" y="1"/>
                      <a:pt x="10" y="1"/>
                      <a:pt x="9" y="2"/>
                    </a:cubicBezTo>
                    <a:cubicBezTo>
                      <a:pt x="8" y="3"/>
                      <a:pt x="7" y="3"/>
                      <a:pt x="6" y="4"/>
                    </a:cubicBezTo>
                    <a:cubicBezTo>
                      <a:pt x="6" y="4"/>
                      <a:pt x="6" y="3"/>
                      <a:pt x="6" y="3"/>
                    </a:cubicBezTo>
                    <a:cubicBezTo>
                      <a:pt x="5" y="3"/>
                      <a:pt x="5" y="3"/>
                      <a:pt x="5" y="3"/>
                    </a:cubicBezTo>
                    <a:cubicBezTo>
                      <a:pt x="4" y="3"/>
                      <a:pt x="4" y="3"/>
                      <a:pt x="3" y="3"/>
                    </a:cubicBezTo>
                    <a:cubicBezTo>
                      <a:pt x="3" y="4"/>
                      <a:pt x="3" y="4"/>
                      <a:pt x="3" y="5"/>
                    </a:cubicBezTo>
                    <a:cubicBezTo>
                      <a:pt x="3" y="5"/>
                      <a:pt x="3" y="5"/>
                      <a:pt x="4" y="6"/>
                    </a:cubicBezTo>
                    <a:cubicBezTo>
                      <a:pt x="4" y="6"/>
                      <a:pt x="4" y="6"/>
                      <a:pt x="4" y="6"/>
                    </a:cubicBezTo>
                    <a:cubicBezTo>
                      <a:pt x="3" y="7"/>
                      <a:pt x="2" y="9"/>
                      <a:pt x="2" y="10"/>
                    </a:cubicBezTo>
                    <a:cubicBezTo>
                      <a:pt x="1" y="12"/>
                      <a:pt x="1" y="13"/>
                      <a:pt x="1" y="15"/>
                    </a:cubicBezTo>
                    <a:cubicBezTo>
                      <a:pt x="0" y="16"/>
                      <a:pt x="1" y="17"/>
                      <a:pt x="1" y="18"/>
                    </a:cubicBezTo>
                    <a:cubicBezTo>
                      <a:pt x="1" y="20"/>
                      <a:pt x="2" y="21"/>
                      <a:pt x="3" y="22"/>
                    </a:cubicBezTo>
                    <a:cubicBezTo>
                      <a:pt x="5" y="23"/>
                      <a:pt x="8" y="24"/>
                      <a:pt x="10" y="24"/>
                    </a:cubicBezTo>
                    <a:cubicBezTo>
                      <a:pt x="13" y="23"/>
                      <a:pt x="15" y="23"/>
                      <a:pt x="18" y="21"/>
                    </a:cubicBezTo>
                    <a:cubicBezTo>
                      <a:pt x="21" y="24"/>
                      <a:pt x="23" y="27"/>
                      <a:pt x="25" y="29"/>
                    </a:cubicBezTo>
                    <a:cubicBezTo>
                      <a:pt x="24" y="30"/>
                      <a:pt x="24" y="30"/>
                      <a:pt x="23" y="31"/>
                    </a:cubicBezTo>
                    <a:cubicBezTo>
                      <a:pt x="22" y="31"/>
                      <a:pt x="21" y="31"/>
                      <a:pt x="21" y="31"/>
                    </a:cubicBezTo>
                    <a:cubicBezTo>
                      <a:pt x="20" y="30"/>
                      <a:pt x="20" y="30"/>
                      <a:pt x="19" y="30"/>
                    </a:cubicBezTo>
                    <a:cubicBezTo>
                      <a:pt x="18" y="29"/>
                      <a:pt x="18" y="29"/>
                      <a:pt x="17" y="29"/>
                    </a:cubicBezTo>
                    <a:cubicBezTo>
                      <a:pt x="17" y="28"/>
                      <a:pt x="16" y="28"/>
                      <a:pt x="16" y="28"/>
                    </a:cubicBezTo>
                    <a:cubicBezTo>
                      <a:pt x="15" y="28"/>
                      <a:pt x="15" y="29"/>
                      <a:pt x="14" y="29"/>
                    </a:cubicBezTo>
                    <a:cubicBezTo>
                      <a:pt x="13" y="30"/>
                      <a:pt x="13" y="30"/>
                      <a:pt x="13" y="31"/>
                    </a:cubicBezTo>
                    <a:cubicBezTo>
                      <a:pt x="13" y="32"/>
                      <a:pt x="13" y="33"/>
                      <a:pt x="14" y="33"/>
                    </a:cubicBezTo>
                    <a:cubicBezTo>
                      <a:pt x="15" y="34"/>
                      <a:pt x="16" y="35"/>
                      <a:pt x="17" y="35"/>
                    </a:cubicBezTo>
                    <a:cubicBezTo>
                      <a:pt x="18" y="36"/>
                      <a:pt x="19" y="36"/>
                      <a:pt x="20" y="36"/>
                    </a:cubicBezTo>
                    <a:cubicBezTo>
                      <a:pt x="22" y="36"/>
                      <a:pt x="23" y="36"/>
                      <a:pt x="25" y="36"/>
                    </a:cubicBezTo>
                    <a:cubicBezTo>
                      <a:pt x="26" y="35"/>
                      <a:pt x="27" y="34"/>
                      <a:pt x="29" y="33"/>
                    </a:cubicBezTo>
                    <a:cubicBezTo>
                      <a:pt x="30" y="33"/>
                      <a:pt x="30" y="34"/>
                      <a:pt x="31" y="35"/>
                    </a:cubicBezTo>
                    <a:cubicBezTo>
                      <a:pt x="31" y="35"/>
                      <a:pt x="32" y="35"/>
                      <a:pt x="32" y="35"/>
                    </a:cubicBezTo>
                    <a:cubicBezTo>
                      <a:pt x="33" y="35"/>
                      <a:pt x="33" y="35"/>
                      <a:pt x="33" y="34"/>
                    </a:cubicBezTo>
                    <a:cubicBezTo>
                      <a:pt x="33" y="34"/>
                      <a:pt x="34" y="34"/>
                      <a:pt x="34" y="33"/>
                    </a:cubicBezTo>
                    <a:cubicBezTo>
                      <a:pt x="34" y="33"/>
                      <a:pt x="33" y="32"/>
                      <a:pt x="33" y="32"/>
                    </a:cubicBezTo>
                    <a:cubicBezTo>
                      <a:pt x="32" y="32"/>
                      <a:pt x="32" y="31"/>
                      <a:pt x="31" y="30"/>
                    </a:cubicBezTo>
                    <a:cubicBezTo>
                      <a:pt x="32" y="29"/>
                      <a:pt x="33" y="27"/>
                      <a:pt x="34" y="26"/>
                    </a:cubicBezTo>
                    <a:cubicBezTo>
                      <a:pt x="35" y="24"/>
                      <a:pt x="35" y="23"/>
                      <a:pt x="35" y="21"/>
                    </a:cubicBezTo>
                    <a:cubicBezTo>
                      <a:pt x="35" y="20"/>
                      <a:pt x="35" y="19"/>
                      <a:pt x="35" y="18"/>
                    </a:cubicBezTo>
                    <a:cubicBezTo>
                      <a:pt x="34" y="17"/>
                      <a:pt x="33" y="16"/>
                      <a:pt x="32" y="15"/>
                    </a:cubicBezTo>
                    <a:close/>
                    <a:moveTo>
                      <a:pt x="10" y="17"/>
                    </a:moveTo>
                    <a:cubicBezTo>
                      <a:pt x="9" y="17"/>
                      <a:pt x="8" y="17"/>
                      <a:pt x="7" y="16"/>
                    </a:cubicBezTo>
                    <a:cubicBezTo>
                      <a:pt x="7" y="16"/>
                      <a:pt x="6" y="15"/>
                      <a:pt x="6" y="15"/>
                    </a:cubicBezTo>
                    <a:cubicBezTo>
                      <a:pt x="6" y="14"/>
                      <a:pt x="6" y="14"/>
                      <a:pt x="6" y="13"/>
                    </a:cubicBezTo>
                    <a:cubicBezTo>
                      <a:pt x="6" y="13"/>
                      <a:pt x="6" y="12"/>
                      <a:pt x="7" y="11"/>
                    </a:cubicBezTo>
                    <a:cubicBezTo>
                      <a:pt x="7" y="11"/>
                      <a:pt x="7" y="10"/>
                      <a:pt x="8" y="9"/>
                    </a:cubicBezTo>
                    <a:cubicBezTo>
                      <a:pt x="10" y="11"/>
                      <a:pt x="12" y="14"/>
                      <a:pt x="14" y="16"/>
                    </a:cubicBezTo>
                    <a:cubicBezTo>
                      <a:pt x="12" y="17"/>
                      <a:pt x="11" y="17"/>
                      <a:pt x="10" y="17"/>
                    </a:cubicBezTo>
                    <a:close/>
                    <a:moveTo>
                      <a:pt x="29" y="25"/>
                    </a:moveTo>
                    <a:cubicBezTo>
                      <a:pt x="28" y="26"/>
                      <a:pt x="28" y="27"/>
                      <a:pt x="27" y="27"/>
                    </a:cubicBezTo>
                    <a:cubicBezTo>
                      <a:pt x="25" y="25"/>
                      <a:pt x="23" y="22"/>
                      <a:pt x="21" y="20"/>
                    </a:cubicBezTo>
                    <a:cubicBezTo>
                      <a:pt x="21" y="20"/>
                      <a:pt x="22" y="19"/>
                      <a:pt x="23" y="19"/>
                    </a:cubicBezTo>
                    <a:cubicBezTo>
                      <a:pt x="23" y="19"/>
                      <a:pt x="24" y="19"/>
                      <a:pt x="25" y="18"/>
                    </a:cubicBezTo>
                    <a:cubicBezTo>
                      <a:pt x="25" y="18"/>
                      <a:pt x="26" y="18"/>
                      <a:pt x="27" y="19"/>
                    </a:cubicBezTo>
                    <a:cubicBezTo>
                      <a:pt x="27" y="19"/>
                      <a:pt x="28" y="19"/>
                      <a:pt x="28" y="20"/>
                    </a:cubicBezTo>
                    <a:cubicBezTo>
                      <a:pt x="29" y="20"/>
                      <a:pt x="29" y="21"/>
                      <a:pt x="29" y="21"/>
                    </a:cubicBezTo>
                    <a:cubicBezTo>
                      <a:pt x="30" y="22"/>
                      <a:pt x="30" y="23"/>
                      <a:pt x="29" y="23"/>
                    </a:cubicBezTo>
                    <a:cubicBezTo>
                      <a:pt x="29" y="24"/>
                      <a:pt x="29" y="25"/>
                      <a:pt x="2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29" name="Freeform 55"/>
              <p:cNvSpPr>
                <a:spLocks/>
              </p:cNvSpPr>
              <p:nvPr/>
            </p:nvSpPr>
            <p:spPr bwMode="auto">
              <a:xfrm>
                <a:off x="5322888" y="3236913"/>
                <a:ext cx="71437" cy="79375"/>
              </a:xfrm>
              <a:custGeom>
                <a:avLst/>
                <a:gdLst>
                  <a:gd name="T0" fmla="*/ 16 w 19"/>
                  <a:gd name="T1" fmla="*/ 1 h 21"/>
                  <a:gd name="T2" fmla="*/ 16 w 19"/>
                  <a:gd name="T3" fmla="*/ 1 h 21"/>
                  <a:gd name="T4" fmla="*/ 9 w 19"/>
                  <a:gd name="T5" fmla="*/ 7 h 21"/>
                  <a:gd name="T6" fmla="*/ 3 w 19"/>
                  <a:gd name="T7" fmla="*/ 14 h 21"/>
                  <a:gd name="T8" fmla="*/ 0 w 19"/>
                  <a:gd name="T9" fmla="*/ 17 h 21"/>
                  <a:gd name="T10" fmla="*/ 0 w 19"/>
                  <a:gd name="T11" fmla="*/ 17 h 21"/>
                  <a:gd name="T12" fmla="*/ 0 w 19"/>
                  <a:gd name="T13" fmla="*/ 20 h 21"/>
                  <a:gd name="T14" fmla="*/ 3 w 19"/>
                  <a:gd name="T15" fmla="*/ 20 h 21"/>
                  <a:gd name="T16" fmla="*/ 3 w 19"/>
                  <a:gd name="T17" fmla="*/ 20 h 21"/>
                  <a:gd name="T18" fmla="*/ 6 w 19"/>
                  <a:gd name="T19" fmla="*/ 16 h 21"/>
                  <a:gd name="T20" fmla="*/ 11 w 19"/>
                  <a:gd name="T21" fmla="*/ 10 h 21"/>
                  <a:gd name="T22" fmla="*/ 18 w 19"/>
                  <a:gd name="T23" fmla="*/ 4 h 21"/>
                  <a:gd name="T24" fmla="*/ 18 w 19"/>
                  <a:gd name="T25" fmla="*/ 4 h 21"/>
                  <a:gd name="T26" fmla="*/ 19 w 19"/>
                  <a:gd name="T27" fmla="*/ 4 h 21"/>
                  <a:gd name="T28" fmla="*/ 19 w 19"/>
                  <a:gd name="T29" fmla="*/ 1 h 21"/>
                  <a:gd name="T30" fmla="*/ 16 w 19"/>
                  <a:gd name="T31"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21">
                    <a:moveTo>
                      <a:pt x="16" y="1"/>
                    </a:moveTo>
                    <a:cubicBezTo>
                      <a:pt x="16" y="1"/>
                      <a:pt x="16" y="1"/>
                      <a:pt x="16" y="1"/>
                    </a:cubicBezTo>
                    <a:cubicBezTo>
                      <a:pt x="13" y="3"/>
                      <a:pt x="11" y="5"/>
                      <a:pt x="9" y="7"/>
                    </a:cubicBezTo>
                    <a:cubicBezTo>
                      <a:pt x="6" y="9"/>
                      <a:pt x="5" y="11"/>
                      <a:pt x="3" y="14"/>
                    </a:cubicBezTo>
                    <a:cubicBezTo>
                      <a:pt x="0" y="17"/>
                      <a:pt x="0" y="17"/>
                      <a:pt x="0" y="17"/>
                    </a:cubicBezTo>
                    <a:cubicBezTo>
                      <a:pt x="0" y="17"/>
                      <a:pt x="0" y="17"/>
                      <a:pt x="0" y="17"/>
                    </a:cubicBezTo>
                    <a:cubicBezTo>
                      <a:pt x="0" y="18"/>
                      <a:pt x="0" y="19"/>
                      <a:pt x="0" y="20"/>
                    </a:cubicBezTo>
                    <a:cubicBezTo>
                      <a:pt x="1" y="21"/>
                      <a:pt x="2" y="21"/>
                      <a:pt x="3" y="20"/>
                    </a:cubicBezTo>
                    <a:cubicBezTo>
                      <a:pt x="3" y="20"/>
                      <a:pt x="3" y="20"/>
                      <a:pt x="3" y="20"/>
                    </a:cubicBezTo>
                    <a:cubicBezTo>
                      <a:pt x="6" y="16"/>
                      <a:pt x="6" y="16"/>
                      <a:pt x="6" y="16"/>
                    </a:cubicBezTo>
                    <a:cubicBezTo>
                      <a:pt x="8" y="14"/>
                      <a:pt x="9" y="12"/>
                      <a:pt x="11" y="10"/>
                    </a:cubicBezTo>
                    <a:cubicBezTo>
                      <a:pt x="14" y="8"/>
                      <a:pt x="16" y="6"/>
                      <a:pt x="18" y="4"/>
                    </a:cubicBezTo>
                    <a:cubicBezTo>
                      <a:pt x="18" y="4"/>
                      <a:pt x="18" y="4"/>
                      <a:pt x="18" y="4"/>
                    </a:cubicBezTo>
                    <a:cubicBezTo>
                      <a:pt x="18" y="4"/>
                      <a:pt x="18" y="4"/>
                      <a:pt x="19" y="4"/>
                    </a:cubicBezTo>
                    <a:cubicBezTo>
                      <a:pt x="19" y="3"/>
                      <a:pt x="19" y="2"/>
                      <a:pt x="19" y="1"/>
                    </a:cubicBezTo>
                    <a:cubicBezTo>
                      <a:pt x="18" y="0"/>
                      <a:pt x="17" y="0"/>
                      <a:pt x="1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0" name="Freeform 56"/>
              <p:cNvSpPr>
                <a:spLocks/>
              </p:cNvSpPr>
              <p:nvPr/>
            </p:nvSpPr>
            <p:spPr bwMode="auto">
              <a:xfrm>
                <a:off x="5408613" y="2981326"/>
                <a:ext cx="76200" cy="77788"/>
              </a:xfrm>
              <a:custGeom>
                <a:avLst/>
                <a:gdLst>
                  <a:gd name="T0" fmla="*/ 8 w 20"/>
                  <a:gd name="T1" fmla="*/ 11 h 21"/>
                  <a:gd name="T2" fmla="*/ 1 w 20"/>
                  <a:gd name="T3" fmla="*/ 17 h 21"/>
                  <a:gd name="T4" fmla="*/ 0 w 20"/>
                  <a:gd name="T5" fmla="*/ 17 h 21"/>
                  <a:gd name="T6" fmla="*/ 0 w 20"/>
                  <a:gd name="T7" fmla="*/ 20 h 21"/>
                  <a:gd name="T8" fmla="*/ 3 w 20"/>
                  <a:gd name="T9" fmla="*/ 20 h 21"/>
                  <a:gd name="T10" fmla="*/ 3 w 20"/>
                  <a:gd name="T11" fmla="*/ 20 h 21"/>
                  <a:gd name="T12" fmla="*/ 10 w 20"/>
                  <a:gd name="T13" fmla="*/ 14 h 21"/>
                  <a:gd name="T14" fmla="*/ 16 w 20"/>
                  <a:gd name="T15" fmla="*/ 7 h 21"/>
                  <a:gd name="T16" fmla="*/ 19 w 20"/>
                  <a:gd name="T17" fmla="*/ 3 h 21"/>
                  <a:gd name="T18" fmla="*/ 19 w 20"/>
                  <a:gd name="T19" fmla="*/ 3 h 21"/>
                  <a:gd name="T20" fmla="*/ 19 w 20"/>
                  <a:gd name="T21" fmla="*/ 0 h 21"/>
                  <a:gd name="T22" fmla="*/ 16 w 20"/>
                  <a:gd name="T23" fmla="*/ 0 h 21"/>
                  <a:gd name="T24" fmla="*/ 16 w 20"/>
                  <a:gd name="T25" fmla="*/ 1 h 21"/>
                  <a:gd name="T26" fmla="*/ 13 w 20"/>
                  <a:gd name="T27" fmla="*/ 5 h 21"/>
                  <a:gd name="T28" fmla="*/ 8 w 20"/>
                  <a:gd name="T29"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1">
                    <a:moveTo>
                      <a:pt x="8" y="11"/>
                    </a:moveTo>
                    <a:cubicBezTo>
                      <a:pt x="5" y="13"/>
                      <a:pt x="3" y="15"/>
                      <a:pt x="1" y="17"/>
                    </a:cubicBezTo>
                    <a:cubicBezTo>
                      <a:pt x="1" y="17"/>
                      <a:pt x="0" y="17"/>
                      <a:pt x="0" y="17"/>
                    </a:cubicBezTo>
                    <a:cubicBezTo>
                      <a:pt x="0" y="18"/>
                      <a:pt x="0" y="19"/>
                      <a:pt x="0" y="20"/>
                    </a:cubicBezTo>
                    <a:cubicBezTo>
                      <a:pt x="1" y="21"/>
                      <a:pt x="2" y="21"/>
                      <a:pt x="3" y="20"/>
                    </a:cubicBezTo>
                    <a:cubicBezTo>
                      <a:pt x="3" y="20"/>
                      <a:pt x="3" y="20"/>
                      <a:pt x="3" y="20"/>
                    </a:cubicBezTo>
                    <a:cubicBezTo>
                      <a:pt x="6" y="18"/>
                      <a:pt x="8" y="16"/>
                      <a:pt x="10" y="14"/>
                    </a:cubicBezTo>
                    <a:cubicBezTo>
                      <a:pt x="13" y="12"/>
                      <a:pt x="14" y="9"/>
                      <a:pt x="16" y="7"/>
                    </a:cubicBezTo>
                    <a:cubicBezTo>
                      <a:pt x="19" y="3"/>
                      <a:pt x="19" y="3"/>
                      <a:pt x="19" y="3"/>
                    </a:cubicBezTo>
                    <a:cubicBezTo>
                      <a:pt x="19" y="3"/>
                      <a:pt x="19" y="3"/>
                      <a:pt x="19" y="3"/>
                    </a:cubicBezTo>
                    <a:cubicBezTo>
                      <a:pt x="20" y="2"/>
                      <a:pt x="20" y="1"/>
                      <a:pt x="19" y="0"/>
                    </a:cubicBezTo>
                    <a:cubicBezTo>
                      <a:pt x="18" y="0"/>
                      <a:pt x="17" y="0"/>
                      <a:pt x="16" y="0"/>
                    </a:cubicBezTo>
                    <a:cubicBezTo>
                      <a:pt x="16" y="1"/>
                      <a:pt x="16" y="1"/>
                      <a:pt x="16" y="1"/>
                    </a:cubicBezTo>
                    <a:cubicBezTo>
                      <a:pt x="13" y="5"/>
                      <a:pt x="13" y="5"/>
                      <a:pt x="13" y="5"/>
                    </a:cubicBezTo>
                    <a:cubicBezTo>
                      <a:pt x="11" y="7"/>
                      <a:pt x="10" y="9"/>
                      <a:pt x="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sp>
          <p:nvSpPr>
            <p:cNvPr id="33" name="Rectangle 32"/>
            <p:cNvSpPr/>
            <p:nvPr/>
          </p:nvSpPr>
          <p:spPr>
            <a:xfrm>
              <a:off x="7441996" y="5294049"/>
              <a:ext cx="1285406" cy="646331"/>
            </a:xfrm>
            <a:prstGeom prst="rect">
              <a:avLst/>
            </a:prstGeom>
          </p:spPr>
          <p:txBody>
            <a:bodyPr wrap="square">
              <a:spAutoFit/>
            </a:bodyPr>
            <a:lstStyle/>
            <a:p>
              <a:pPr algn="ctr"/>
              <a:r>
                <a:rPr lang="en-US" dirty="0" smtClean="0">
                  <a:solidFill>
                    <a:schemeClr val="accent5"/>
                  </a:solidFill>
                </a:rPr>
                <a:t>$</a:t>
              </a:r>
              <a:r>
                <a:rPr lang="en-US" dirty="0">
                  <a:solidFill>
                    <a:schemeClr val="accent5"/>
                  </a:solidFill>
                </a:rPr>
                <a:t>2</a:t>
              </a:r>
              <a:r>
                <a:rPr lang="en-US" dirty="0" smtClean="0">
                  <a:solidFill>
                    <a:schemeClr val="accent5"/>
                  </a:solidFill>
                </a:rPr>
                <a:t>B</a:t>
              </a:r>
              <a:endParaRPr lang="tr-TR" dirty="0" smtClean="0">
                <a:solidFill>
                  <a:schemeClr val="accent5"/>
                </a:solidFill>
              </a:endParaRPr>
            </a:p>
            <a:p>
              <a:pPr algn="ctr"/>
              <a:r>
                <a:rPr lang="en-US" dirty="0" smtClean="0">
                  <a:solidFill>
                    <a:schemeClr val="accent5"/>
                  </a:solidFill>
                </a:rPr>
                <a:t>valuation</a:t>
              </a:r>
              <a:endParaRPr lang="en-US" dirty="0">
                <a:solidFill>
                  <a:schemeClr val="accent5"/>
                </a:solidFill>
              </a:endParaRPr>
            </a:p>
          </p:txBody>
        </p:sp>
      </p:grpSp>
      <p:sp>
        <p:nvSpPr>
          <p:cNvPr id="5" name="Slide Number Placeholder 4"/>
          <p:cNvSpPr>
            <a:spLocks noGrp="1"/>
          </p:cNvSpPr>
          <p:nvPr>
            <p:ph type="sldNum" sz="quarter" idx="4"/>
          </p:nvPr>
        </p:nvSpPr>
        <p:spPr/>
        <p:txBody>
          <a:bodyPr/>
          <a:lstStyle/>
          <a:p>
            <a:fld id="{13F44AA5-DB92-42C3-A717-A60C9B81A1ED}" type="slidenum">
              <a:rPr lang="en-CA" smtClean="0"/>
              <a:pPr/>
              <a:t>26</a:t>
            </a:fld>
            <a:endParaRPr lang="en-CA" dirty="0"/>
          </a:p>
        </p:txBody>
      </p:sp>
    </p:spTree>
    <p:extLst>
      <p:ext uri="{BB962C8B-B14F-4D97-AF65-F5344CB8AC3E}">
        <p14:creationId xmlns:p14="http://schemas.microsoft.com/office/powerpoint/2010/main" val="3051739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t>Idea Generation Principles</a:t>
            </a:r>
          </a:p>
        </p:txBody>
      </p:sp>
      <p:sp>
        <p:nvSpPr>
          <p:cNvPr id="6" name="Rectangle 5"/>
          <p:cNvSpPr/>
          <p:nvPr/>
        </p:nvSpPr>
        <p:spPr>
          <a:xfrm>
            <a:off x="0" y="1734719"/>
            <a:ext cx="9144000" cy="5916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7" name="Oval 6"/>
          <p:cNvSpPr/>
          <p:nvPr/>
        </p:nvSpPr>
        <p:spPr>
          <a:xfrm>
            <a:off x="457731" y="1485947"/>
            <a:ext cx="1095888" cy="109588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smtClean="0">
                <a:solidFill>
                  <a:prstClr val="white"/>
                </a:solidFill>
              </a:rPr>
              <a:t>C</a:t>
            </a:r>
            <a:endParaRPr lang="en-US" sz="3600" dirty="0" err="1" smtClean="0">
              <a:solidFill>
                <a:prstClr val="white"/>
              </a:solidFill>
            </a:endParaRPr>
          </a:p>
        </p:txBody>
      </p:sp>
      <p:sp>
        <p:nvSpPr>
          <p:cNvPr id="19" name="Rectangle 18"/>
          <p:cNvSpPr/>
          <p:nvPr/>
        </p:nvSpPr>
        <p:spPr>
          <a:xfrm>
            <a:off x="2156607" y="1707388"/>
            <a:ext cx="6585933" cy="646331"/>
          </a:xfrm>
          <a:prstGeom prst="rect">
            <a:avLst/>
          </a:prstGeom>
        </p:spPr>
        <p:txBody>
          <a:bodyPr wrap="square" anchor="ctr">
            <a:spAutoFit/>
          </a:bodyPr>
          <a:lstStyle/>
          <a:p>
            <a:r>
              <a:rPr lang="en-US">
                <a:solidFill>
                  <a:prstClr val="white"/>
                </a:solidFill>
              </a:rPr>
              <a:t>Ideas can come from anywhere, most often we see good business ideas starting with one (or more) of the following:</a:t>
            </a:r>
          </a:p>
        </p:txBody>
      </p:sp>
      <p:sp>
        <p:nvSpPr>
          <p:cNvPr id="2" name="Rectangle 1"/>
          <p:cNvSpPr/>
          <p:nvPr/>
        </p:nvSpPr>
        <p:spPr>
          <a:xfrm>
            <a:off x="2156607" y="2507872"/>
            <a:ext cx="2324675" cy="584775"/>
          </a:xfrm>
          <a:prstGeom prst="rect">
            <a:avLst/>
          </a:prstGeom>
        </p:spPr>
        <p:txBody>
          <a:bodyPr wrap="none">
            <a:spAutoFit/>
          </a:bodyPr>
          <a:lstStyle/>
          <a:p>
            <a:r>
              <a:rPr lang="en-US" sz="3200" dirty="0">
                <a:solidFill>
                  <a:schemeClr val="accent5"/>
                </a:solidFill>
              </a:rPr>
              <a:t>Market Gap</a:t>
            </a:r>
          </a:p>
        </p:txBody>
      </p:sp>
      <p:sp>
        <p:nvSpPr>
          <p:cNvPr id="4" name="Rectangle 3"/>
          <p:cNvSpPr/>
          <p:nvPr/>
        </p:nvSpPr>
        <p:spPr>
          <a:xfrm>
            <a:off x="2156607" y="3106240"/>
            <a:ext cx="5686237" cy="369332"/>
          </a:xfrm>
          <a:prstGeom prst="rect">
            <a:avLst/>
          </a:prstGeom>
        </p:spPr>
        <p:txBody>
          <a:bodyPr wrap="none">
            <a:spAutoFit/>
          </a:bodyPr>
          <a:lstStyle/>
          <a:p>
            <a:r>
              <a:rPr lang="en-US" dirty="0">
                <a:solidFill>
                  <a:schemeClr val="tx1">
                    <a:lumMod val="90000"/>
                    <a:lumOff val="10000"/>
                  </a:schemeClr>
                </a:solidFill>
              </a:rPr>
              <a:t>A critical mass of customers are looking for </a:t>
            </a:r>
            <a:r>
              <a:rPr lang="en-US" dirty="0" smtClean="0">
                <a:solidFill>
                  <a:schemeClr val="tx1">
                    <a:lumMod val="90000"/>
                    <a:lumOff val="10000"/>
                  </a:schemeClr>
                </a:solidFill>
              </a:rPr>
              <a:t>a solution</a:t>
            </a:r>
            <a:r>
              <a:rPr lang="en-US" dirty="0">
                <a:solidFill>
                  <a:schemeClr val="tx1">
                    <a:lumMod val="90000"/>
                    <a:lumOff val="10000"/>
                  </a:schemeClr>
                </a:solidFill>
              </a:rPr>
              <a:t>.</a:t>
            </a:r>
          </a:p>
        </p:txBody>
      </p:sp>
      <p:pic>
        <p:nvPicPr>
          <p:cNvPr id="6146" name="Picture 2" descr="http://www.empiredeckandfence.com/wp-content/uploads/2015/03/logo_empire_deck_bb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275" y="3935693"/>
            <a:ext cx="3657600" cy="211455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13F44AA5-DB92-42C3-A717-A60C9B81A1ED}" type="slidenum">
              <a:rPr lang="en-CA" smtClean="0"/>
              <a:pPr/>
              <a:t>27</a:t>
            </a:fld>
            <a:endParaRPr lang="en-CA" dirty="0"/>
          </a:p>
        </p:txBody>
      </p:sp>
    </p:spTree>
    <p:extLst>
      <p:ext uri="{BB962C8B-B14F-4D97-AF65-F5344CB8AC3E}">
        <p14:creationId xmlns:p14="http://schemas.microsoft.com/office/powerpoint/2010/main" val="418259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657600"/>
            <a:ext cx="9144000" cy="24608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3" name="Title 2"/>
          <p:cNvSpPr>
            <a:spLocks noGrp="1"/>
          </p:cNvSpPr>
          <p:nvPr>
            <p:ph type="ctrTitle"/>
          </p:nvPr>
        </p:nvSpPr>
        <p:spPr/>
        <p:txBody>
          <a:bodyPr/>
          <a:lstStyle/>
          <a:p>
            <a:r>
              <a:rPr lang="en-US"/>
              <a:t>Idea Generation Principles</a:t>
            </a:r>
          </a:p>
        </p:txBody>
      </p:sp>
      <p:sp>
        <p:nvSpPr>
          <p:cNvPr id="6" name="Rectangle 5"/>
          <p:cNvSpPr/>
          <p:nvPr/>
        </p:nvSpPr>
        <p:spPr>
          <a:xfrm>
            <a:off x="0" y="1734719"/>
            <a:ext cx="9144000" cy="5916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7" name="Oval 6"/>
          <p:cNvSpPr/>
          <p:nvPr/>
        </p:nvSpPr>
        <p:spPr>
          <a:xfrm>
            <a:off x="457731" y="1485947"/>
            <a:ext cx="1095888" cy="109588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smtClean="0">
                <a:solidFill>
                  <a:prstClr val="white"/>
                </a:solidFill>
              </a:rPr>
              <a:t>C</a:t>
            </a:r>
            <a:endParaRPr lang="en-US" sz="3600" dirty="0" err="1" smtClean="0">
              <a:solidFill>
                <a:prstClr val="white"/>
              </a:solidFill>
            </a:endParaRPr>
          </a:p>
        </p:txBody>
      </p:sp>
      <p:sp>
        <p:nvSpPr>
          <p:cNvPr id="19" name="Rectangle 18"/>
          <p:cNvSpPr/>
          <p:nvPr/>
        </p:nvSpPr>
        <p:spPr>
          <a:xfrm>
            <a:off x="2156607" y="1707388"/>
            <a:ext cx="6585933" cy="646331"/>
          </a:xfrm>
          <a:prstGeom prst="rect">
            <a:avLst/>
          </a:prstGeom>
        </p:spPr>
        <p:txBody>
          <a:bodyPr wrap="square" anchor="ctr">
            <a:spAutoFit/>
          </a:bodyPr>
          <a:lstStyle/>
          <a:p>
            <a:r>
              <a:rPr lang="en-US">
                <a:solidFill>
                  <a:prstClr val="white"/>
                </a:solidFill>
              </a:rPr>
              <a:t>Ideas can come from anywhere, most often we see good business ideas starting with one (or more) of the following:</a:t>
            </a:r>
          </a:p>
        </p:txBody>
      </p:sp>
      <p:sp>
        <p:nvSpPr>
          <p:cNvPr id="2" name="Rectangle 1"/>
          <p:cNvSpPr/>
          <p:nvPr/>
        </p:nvSpPr>
        <p:spPr>
          <a:xfrm>
            <a:off x="2156607" y="2507872"/>
            <a:ext cx="1550424" cy="584775"/>
          </a:xfrm>
          <a:prstGeom prst="rect">
            <a:avLst/>
          </a:prstGeom>
        </p:spPr>
        <p:txBody>
          <a:bodyPr wrap="none">
            <a:spAutoFit/>
          </a:bodyPr>
          <a:lstStyle/>
          <a:p>
            <a:r>
              <a:rPr lang="en-US" sz="3200" dirty="0">
                <a:solidFill>
                  <a:schemeClr val="accent5"/>
                </a:solidFill>
              </a:rPr>
              <a:t>Interest</a:t>
            </a:r>
          </a:p>
        </p:txBody>
      </p:sp>
      <p:sp>
        <p:nvSpPr>
          <p:cNvPr id="4" name="Rectangle 3"/>
          <p:cNvSpPr/>
          <p:nvPr/>
        </p:nvSpPr>
        <p:spPr>
          <a:xfrm>
            <a:off x="2156607" y="3106240"/>
            <a:ext cx="5827236" cy="369332"/>
          </a:xfrm>
          <a:prstGeom prst="rect">
            <a:avLst/>
          </a:prstGeom>
        </p:spPr>
        <p:txBody>
          <a:bodyPr wrap="none">
            <a:spAutoFit/>
          </a:bodyPr>
          <a:lstStyle/>
          <a:p>
            <a:r>
              <a:rPr lang="en-US">
                <a:solidFill>
                  <a:schemeClr val="tx1">
                    <a:lumMod val="90000"/>
                    <a:lumOff val="10000"/>
                  </a:schemeClr>
                </a:solidFill>
              </a:rPr>
              <a:t>I love this so much, I can see myself working on it 24/7.</a:t>
            </a:r>
          </a:p>
        </p:txBody>
      </p:sp>
      <p:pic>
        <p:nvPicPr>
          <p:cNvPr id="9" name="Picture 2" descr="http://www.gourmetreise.com/var/gourmetreise/storage/images/media/images/gr04/gr04_new_york_11/8114-1-ger-DE/GR04_new_york_11.png"/>
          <p:cNvPicPr>
            <a:picLocks noChangeAspect="1" noChangeArrowheads="1"/>
          </p:cNvPicPr>
          <p:nvPr/>
        </p:nvPicPr>
        <p:blipFill rotWithShape="1">
          <a:blip r:embed="rId2">
            <a:extLst>
              <a:ext uri="{28A0092B-C50C-407E-A947-70E740481C1C}">
                <a14:useLocalDpi xmlns:a14="http://schemas.microsoft.com/office/drawing/2010/main" val="0"/>
              </a:ext>
            </a:extLst>
          </a:blip>
          <a:srcRect t="11138" b="12000"/>
          <a:stretch/>
        </p:blipFill>
        <p:spPr bwMode="auto">
          <a:xfrm>
            <a:off x="3389409" y="3872062"/>
            <a:ext cx="2431791" cy="1869142"/>
          </a:xfrm>
          <a:prstGeom prst="rect">
            <a:avLst/>
          </a:prstGeom>
          <a:solidFill>
            <a:srgbClr val="171717"/>
          </a:solidFill>
          <a:ln w="57150">
            <a:solidFill>
              <a:schemeClr val="bg1"/>
            </a:solidFill>
            <a:miter lim="800000"/>
          </a:ln>
          <a:effectLst>
            <a:outerShdw blurRad="101600" dist="228600" dir="7800000" algn="t" rotWithShape="0">
              <a:prstClr val="black">
                <a:alpha val="46000"/>
              </a:prstClr>
            </a:outerShdw>
          </a:effectLst>
          <a:extLst/>
        </p:spPr>
      </p:pic>
      <p:sp>
        <p:nvSpPr>
          <p:cNvPr id="8" name="Slide Number Placeholder 7"/>
          <p:cNvSpPr>
            <a:spLocks noGrp="1"/>
          </p:cNvSpPr>
          <p:nvPr>
            <p:ph type="sldNum" sz="quarter" idx="4"/>
          </p:nvPr>
        </p:nvSpPr>
        <p:spPr/>
        <p:txBody>
          <a:bodyPr/>
          <a:lstStyle/>
          <a:p>
            <a:fld id="{13F44AA5-DB92-42C3-A717-A60C9B81A1ED}" type="slidenum">
              <a:rPr lang="en-CA" smtClean="0"/>
              <a:pPr/>
              <a:t>28</a:t>
            </a:fld>
            <a:endParaRPr lang="en-CA" dirty="0"/>
          </a:p>
        </p:txBody>
      </p:sp>
    </p:spTree>
    <p:extLst>
      <p:ext uri="{BB962C8B-B14F-4D97-AF65-F5344CB8AC3E}">
        <p14:creationId xmlns:p14="http://schemas.microsoft.com/office/powerpoint/2010/main" val="3562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t>Idea Generation Principles</a:t>
            </a:r>
          </a:p>
        </p:txBody>
      </p:sp>
      <p:sp>
        <p:nvSpPr>
          <p:cNvPr id="6" name="Rectangle 5"/>
          <p:cNvSpPr/>
          <p:nvPr/>
        </p:nvSpPr>
        <p:spPr>
          <a:xfrm>
            <a:off x="0" y="1734719"/>
            <a:ext cx="9144000" cy="5916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7" name="Oval 6"/>
          <p:cNvSpPr/>
          <p:nvPr/>
        </p:nvSpPr>
        <p:spPr>
          <a:xfrm>
            <a:off x="457731" y="1485947"/>
            <a:ext cx="1095888" cy="109588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smtClean="0">
                <a:solidFill>
                  <a:prstClr val="white"/>
                </a:solidFill>
              </a:rPr>
              <a:t>C</a:t>
            </a:r>
            <a:endParaRPr lang="en-US" sz="3600" dirty="0" err="1" smtClean="0">
              <a:solidFill>
                <a:prstClr val="white"/>
              </a:solidFill>
            </a:endParaRPr>
          </a:p>
        </p:txBody>
      </p:sp>
      <p:sp>
        <p:nvSpPr>
          <p:cNvPr id="19" name="Rectangle 18"/>
          <p:cNvSpPr/>
          <p:nvPr/>
        </p:nvSpPr>
        <p:spPr>
          <a:xfrm>
            <a:off x="2156607" y="1707388"/>
            <a:ext cx="6585933" cy="646331"/>
          </a:xfrm>
          <a:prstGeom prst="rect">
            <a:avLst/>
          </a:prstGeom>
        </p:spPr>
        <p:txBody>
          <a:bodyPr wrap="square" anchor="ctr">
            <a:spAutoFit/>
          </a:bodyPr>
          <a:lstStyle/>
          <a:p>
            <a:r>
              <a:rPr lang="en-US">
                <a:solidFill>
                  <a:prstClr val="white"/>
                </a:solidFill>
              </a:rPr>
              <a:t>Ideas can come from anywhere, most often we see good business ideas starting with one (or more) of the following:</a:t>
            </a:r>
          </a:p>
        </p:txBody>
      </p:sp>
      <p:sp>
        <p:nvSpPr>
          <p:cNvPr id="2" name="Rectangle 1"/>
          <p:cNvSpPr/>
          <p:nvPr/>
        </p:nvSpPr>
        <p:spPr>
          <a:xfrm>
            <a:off x="2156607" y="2507872"/>
            <a:ext cx="1391728" cy="584775"/>
          </a:xfrm>
          <a:prstGeom prst="rect">
            <a:avLst/>
          </a:prstGeom>
        </p:spPr>
        <p:txBody>
          <a:bodyPr wrap="none">
            <a:spAutoFit/>
          </a:bodyPr>
          <a:lstStyle/>
          <a:p>
            <a:r>
              <a:rPr lang="en-US" sz="3200" dirty="0">
                <a:solidFill>
                  <a:schemeClr val="accent5"/>
                </a:solidFill>
              </a:rPr>
              <a:t>Insight</a:t>
            </a:r>
          </a:p>
        </p:txBody>
      </p:sp>
      <p:sp>
        <p:nvSpPr>
          <p:cNvPr id="4" name="Rectangle 3"/>
          <p:cNvSpPr/>
          <p:nvPr/>
        </p:nvSpPr>
        <p:spPr>
          <a:xfrm>
            <a:off x="2156607" y="3106240"/>
            <a:ext cx="5404043" cy="369332"/>
          </a:xfrm>
          <a:prstGeom prst="rect">
            <a:avLst/>
          </a:prstGeom>
        </p:spPr>
        <p:txBody>
          <a:bodyPr wrap="none">
            <a:spAutoFit/>
          </a:bodyPr>
          <a:lstStyle/>
          <a:p>
            <a:r>
              <a:rPr lang="en-US" dirty="0">
                <a:solidFill>
                  <a:schemeClr val="tx1">
                    <a:lumMod val="90000"/>
                    <a:lumOff val="10000"/>
                  </a:schemeClr>
                </a:solidFill>
              </a:rPr>
              <a:t>I understand the industry and see where it is going.</a:t>
            </a:r>
          </a:p>
        </p:txBody>
      </p:sp>
      <p:pic>
        <p:nvPicPr>
          <p:cNvPr id="7170" name="Picture 2" descr="http://2t4u21l1g1dmvlj83x5yim1ct6.wpengine.netdna-cdn.com/files/2014/05/lululemon-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8715" y="3719613"/>
            <a:ext cx="1801375" cy="180137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3414837" y="3809921"/>
            <a:ext cx="4283439" cy="2436732"/>
            <a:chOff x="3414837" y="3809921"/>
            <a:chExt cx="4283439" cy="2436732"/>
          </a:xfrm>
        </p:grpSpPr>
        <p:sp>
          <p:nvSpPr>
            <p:cNvPr id="13" name="Freeform 6"/>
            <p:cNvSpPr>
              <a:spLocks/>
            </p:cNvSpPr>
            <p:nvPr/>
          </p:nvSpPr>
          <p:spPr bwMode="auto">
            <a:xfrm>
              <a:off x="3444876" y="5903913"/>
              <a:ext cx="3830638" cy="0"/>
            </a:xfrm>
            <a:custGeom>
              <a:avLst/>
              <a:gdLst>
                <a:gd name="T0" fmla="*/ 2413 w 2413"/>
                <a:gd name="T1" fmla="*/ 0 w 2413"/>
                <a:gd name="T2" fmla="*/ 2413 w 2413"/>
              </a:gdLst>
              <a:ahLst/>
              <a:cxnLst>
                <a:cxn ang="0">
                  <a:pos x="T0" y="0"/>
                </a:cxn>
                <a:cxn ang="0">
                  <a:pos x="T1" y="0"/>
                </a:cxn>
                <a:cxn ang="0">
                  <a:pos x="T2" y="0"/>
                </a:cxn>
              </a:cxnLst>
              <a:rect l="0" t="0" r="r" b="b"/>
              <a:pathLst>
                <a:path w="2413">
                  <a:moveTo>
                    <a:pt x="2413" y="0"/>
                  </a:moveTo>
                  <a:lnTo>
                    <a:pt x="0" y="0"/>
                  </a:lnTo>
                  <a:lnTo>
                    <a:pt x="24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p:nvSpPr>
          <p:spPr bwMode="auto">
            <a:xfrm>
              <a:off x="3433763" y="3897313"/>
              <a:ext cx="3281363" cy="2035175"/>
            </a:xfrm>
            <a:custGeom>
              <a:avLst/>
              <a:gdLst>
                <a:gd name="T0" fmla="*/ 22 w 2874"/>
                <a:gd name="T1" fmla="*/ 1780 h 1783"/>
                <a:gd name="T2" fmla="*/ 751 w 2874"/>
                <a:gd name="T3" fmla="*/ 1587 h 1783"/>
                <a:gd name="T4" fmla="*/ 1297 w 2874"/>
                <a:gd name="T5" fmla="*/ 1219 h 1783"/>
                <a:gd name="T6" fmla="*/ 1441 w 2874"/>
                <a:gd name="T7" fmla="*/ 939 h 1783"/>
                <a:gd name="T8" fmla="*/ 1539 w 2874"/>
                <a:gd name="T9" fmla="*/ 622 h 1783"/>
                <a:gd name="T10" fmla="*/ 1738 w 2874"/>
                <a:gd name="T11" fmla="*/ 364 h 1783"/>
                <a:gd name="T12" fmla="*/ 2021 w 2874"/>
                <a:gd name="T13" fmla="*/ 211 h 1783"/>
                <a:gd name="T14" fmla="*/ 2859 w 2874"/>
                <a:gd name="T15" fmla="*/ 41 h 1783"/>
                <a:gd name="T16" fmla="*/ 2859 w 2874"/>
                <a:gd name="T17" fmla="*/ 17 h 1783"/>
                <a:gd name="T18" fmla="*/ 2131 w 2874"/>
                <a:gd name="T19" fmla="*/ 143 h 1783"/>
                <a:gd name="T20" fmla="*/ 1593 w 2874"/>
                <a:gd name="T21" fmla="*/ 476 h 1783"/>
                <a:gd name="T22" fmla="*/ 1355 w 2874"/>
                <a:gd name="T23" fmla="*/ 1087 h 1783"/>
                <a:gd name="T24" fmla="*/ 862 w 2874"/>
                <a:gd name="T25" fmla="*/ 1515 h 1783"/>
                <a:gd name="T26" fmla="*/ 459 w 2874"/>
                <a:gd name="T27" fmla="*/ 1655 h 1783"/>
                <a:gd name="T28" fmla="*/ 15 w 2874"/>
                <a:gd name="T29" fmla="*/ 1757 h 1783"/>
                <a:gd name="T30" fmla="*/ 22 w 2874"/>
                <a:gd name="T31" fmla="*/ 1780 h 1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4" h="1783">
                  <a:moveTo>
                    <a:pt x="22" y="1780"/>
                  </a:moveTo>
                  <a:cubicBezTo>
                    <a:pt x="268" y="1734"/>
                    <a:pt x="516" y="1675"/>
                    <a:pt x="751" y="1587"/>
                  </a:cubicBezTo>
                  <a:cubicBezTo>
                    <a:pt x="959" y="1509"/>
                    <a:pt x="1157" y="1394"/>
                    <a:pt x="1297" y="1219"/>
                  </a:cubicBezTo>
                  <a:cubicBezTo>
                    <a:pt x="1364" y="1135"/>
                    <a:pt x="1409" y="1040"/>
                    <a:pt x="1441" y="939"/>
                  </a:cubicBezTo>
                  <a:cubicBezTo>
                    <a:pt x="1475" y="833"/>
                    <a:pt x="1497" y="724"/>
                    <a:pt x="1539" y="622"/>
                  </a:cubicBezTo>
                  <a:cubicBezTo>
                    <a:pt x="1581" y="518"/>
                    <a:pt x="1650" y="432"/>
                    <a:pt x="1738" y="364"/>
                  </a:cubicBezTo>
                  <a:cubicBezTo>
                    <a:pt x="1824" y="299"/>
                    <a:pt x="1922" y="252"/>
                    <a:pt x="2021" y="211"/>
                  </a:cubicBezTo>
                  <a:cubicBezTo>
                    <a:pt x="2285" y="102"/>
                    <a:pt x="2570" y="21"/>
                    <a:pt x="2859" y="41"/>
                  </a:cubicBezTo>
                  <a:cubicBezTo>
                    <a:pt x="2874" y="42"/>
                    <a:pt x="2874" y="18"/>
                    <a:pt x="2859" y="17"/>
                  </a:cubicBezTo>
                  <a:cubicBezTo>
                    <a:pt x="2609" y="0"/>
                    <a:pt x="2363" y="57"/>
                    <a:pt x="2131" y="143"/>
                  </a:cubicBezTo>
                  <a:cubicBezTo>
                    <a:pt x="1934" y="215"/>
                    <a:pt x="1723" y="303"/>
                    <a:pt x="1593" y="476"/>
                  </a:cubicBezTo>
                  <a:cubicBezTo>
                    <a:pt x="1458" y="654"/>
                    <a:pt x="1458" y="893"/>
                    <a:pt x="1355" y="1087"/>
                  </a:cubicBezTo>
                  <a:cubicBezTo>
                    <a:pt x="1250" y="1285"/>
                    <a:pt x="1061" y="1423"/>
                    <a:pt x="862" y="1515"/>
                  </a:cubicBezTo>
                  <a:cubicBezTo>
                    <a:pt x="733" y="1575"/>
                    <a:pt x="596" y="1617"/>
                    <a:pt x="459" y="1655"/>
                  </a:cubicBezTo>
                  <a:cubicBezTo>
                    <a:pt x="313" y="1695"/>
                    <a:pt x="165" y="1729"/>
                    <a:pt x="15" y="1757"/>
                  </a:cubicBezTo>
                  <a:cubicBezTo>
                    <a:pt x="0" y="1760"/>
                    <a:pt x="7" y="1783"/>
                    <a:pt x="22" y="178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p:nvSpPr>
          <p:spPr bwMode="auto">
            <a:xfrm>
              <a:off x="6637338" y="3887788"/>
              <a:ext cx="65088" cy="90488"/>
            </a:xfrm>
            <a:custGeom>
              <a:avLst/>
              <a:gdLst>
                <a:gd name="T0" fmla="*/ 6 w 57"/>
                <a:gd name="T1" fmla="*/ 14 h 79"/>
                <a:gd name="T2" fmla="*/ 37 w 57"/>
                <a:gd name="T3" fmla="*/ 32 h 79"/>
                <a:gd name="T4" fmla="*/ 32 w 57"/>
                <a:gd name="T5" fmla="*/ 50 h 79"/>
                <a:gd name="T6" fmla="*/ 14 w 57"/>
                <a:gd name="T7" fmla="*/ 65 h 79"/>
                <a:gd name="T8" fmla="*/ 22 w 57"/>
                <a:gd name="T9" fmla="*/ 74 h 79"/>
                <a:gd name="T10" fmla="*/ 44 w 57"/>
                <a:gd name="T11" fmla="*/ 55 h 79"/>
                <a:gd name="T12" fmla="*/ 57 w 57"/>
                <a:gd name="T13" fmla="*/ 37 h 79"/>
                <a:gd name="T14" fmla="*/ 43 w 57"/>
                <a:gd name="T15" fmla="*/ 21 h 79"/>
                <a:gd name="T16" fmla="*/ 15 w 57"/>
                <a:gd name="T17" fmla="*/ 5 h 79"/>
                <a:gd name="T18" fmla="*/ 6 w 57"/>
                <a:gd name="T19"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79">
                  <a:moveTo>
                    <a:pt x="6" y="14"/>
                  </a:moveTo>
                  <a:cubicBezTo>
                    <a:pt x="15" y="22"/>
                    <a:pt x="27" y="25"/>
                    <a:pt x="37" y="32"/>
                  </a:cubicBezTo>
                  <a:cubicBezTo>
                    <a:pt x="47" y="39"/>
                    <a:pt x="39" y="44"/>
                    <a:pt x="32" y="50"/>
                  </a:cubicBezTo>
                  <a:cubicBezTo>
                    <a:pt x="26" y="55"/>
                    <a:pt x="20" y="60"/>
                    <a:pt x="14" y="65"/>
                  </a:cubicBezTo>
                  <a:cubicBezTo>
                    <a:pt x="8" y="70"/>
                    <a:pt x="16" y="79"/>
                    <a:pt x="22" y="74"/>
                  </a:cubicBezTo>
                  <a:cubicBezTo>
                    <a:pt x="29" y="67"/>
                    <a:pt x="37" y="62"/>
                    <a:pt x="44" y="55"/>
                  </a:cubicBezTo>
                  <a:cubicBezTo>
                    <a:pt x="49" y="51"/>
                    <a:pt x="57" y="45"/>
                    <a:pt x="57" y="37"/>
                  </a:cubicBezTo>
                  <a:cubicBezTo>
                    <a:pt x="57" y="30"/>
                    <a:pt x="47" y="25"/>
                    <a:pt x="43" y="21"/>
                  </a:cubicBezTo>
                  <a:cubicBezTo>
                    <a:pt x="34" y="15"/>
                    <a:pt x="22" y="13"/>
                    <a:pt x="15" y="5"/>
                  </a:cubicBezTo>
                  <a:cubicBezTo>
                    <a:pt x="9" y="0"/>
                    <a:pt x="0" y="9"/>
                    <a:pt x="6" y="1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Line 7"/>
            <p:cNvSpPr>
              <a:spLocks noChangeShapeType="1"/>
            </p:cNvSpPr>
            <p:nvPr/>
          </p:nvSpPr>
          <p:spPr bwMode="auto">
            <a:xfrm flipH="1">
              <a:off x="3444876" y="5903913"/>
              <a:ext cx="3830638" cy="0"/>
            </a:xfrm>
            <a:prstGeom prst="line">
              <a:avLst/>
            </a:prstGeom>
            <a:noFill/>
            <a:ln w="7620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16"/>
            <p:cNvSpPr txBox="1"/>
            <p:nvPr/>
          </p:nvSpPr>
          <p:spPr>
            <a:xfrm>
              <a:off x="3414837" y="6000432"/>
              <a:ext cx="455253" cy="246221"/>
            </a:xfrm>
            <a:prstGeom prst="rect">
              <a:avLst/>
            </a:prstGeom>
            <a:noFill/>
          </p:spPr>
          <p:txBody>
            <a:bodyPr wrap="none" lIns="0" tIns="0" rIns="0" bIns="0" rtlCol="0">
              <a:spAutoFit/>
            </a:bodyPr>
            <a:lstStyle/>
            <a:p>
              <a:r>
                <a:rPr lang="tr-TR" sz="1600" b="1" dirty="0" smtClean="0">
                  <a:solidFill>
                    <a:schemeClr val="accent5"/>
                  </a:solidFill>
                  <a:latin typeface="+mj-lt"/>
                </a:rPr>
                <a:t>1998</a:t>
              </a:r>
              <a:endParaRPr lang="en-US" sz="1600" b="1" dirty="0" err="1" smtClean="0">
                <a:solidFill>
                  <a:schemeClr val="accent5"/>
                </a:solidFill>
                <a:latin typeface="+mj-lt"/>
              </a:endParaRPr>
            </a:p>
          </p:txBody>
        </p:sp>
        <p:sp>
          <p:nvSpPr>
            <p:cNvPr id="20" name="TextBox 19"/>
            <p:cNvSpPr txBox="1"/>
            <p:nvPr/>
          </p:nvSpPr>
          <p:spPr>
            <a:xfrm>
              <a:off x="6820261" y="6000432"/>
              <a:ext cx="455253" cy="246221"/>
            </a:xfrm>
            <a:prstGeom prst="rect">
              <a:avLst/>
            </a:prstGeom>
            <a:noFill/>
          </p:spPr>
          <p:txBody>
            <a:bodyPr wrap="none" lIns="0" tIns="0" rIns="0" bIns="0" rtlCol="0">
              <a:spAutoFit/>
            </a:bodyPr>
            <a:lstStyle/>
            <a:p>
              <a:r>
                <a:rPr lang="tr-TR" sz="1600" b="1" dirty="0" smtClean="0">
                  <a:solidFill>
                    <a:schemeClr val="accent5"/>
                  </a:solidFill>
                  <a:latin typeface="+mj-lt"/>
                </a:rPr>
                <a:t>201</a:t>
              </a:r>
              <a:r>
                <a:rPr lang="en-US" sz="1600" b="1" dirty="0" smtClean="0">
                  <a:solidFill>
                    <a:schemeClr val="accent5"/>
                  </a:solidFill>
                  <a:latin typeface="+mj-lt"/>
                </a:rPr>
                <a:t>5</a:t>
              </a:r>
            </a:p>
          </p:txBody>
        </p:sp>
        <p:sp>
          <p:nvSpPr>
            <p:cNvPr id="21" name="TextBox 20"/>
            <p:cNvSpPr txBox="1"/>
            <p:nvPr/>
          </p:nvSpPr>
          <p:spPr>
            <a:xfrm>
              <a:off x="6852752" y="3809921"/>
              <a:ext cx="845524" cy="246221"/>
            </a:xfrm>
            <a:prstGeom prst="rect">
              <a:avLst/>
            </a:prstGeom>
            <a:noFill/>
          </p:spPr>
          <p:txBody>
            <a:bodyPr wrap="square" lIns="0" tIns="0" rIns="0" bIns="0" rtlCol="0">
              <a:spAutoFit/>
            </a:bodyPr>
            <a:lstStyle/>
            <a:p>
              <a:r>
                <a:rPr lang="en-US" sz="1600" b="1" dirty="0" smtClean="0">
                  <a:solidFill>
                    <a:schemeClr val="accent5"/>
                  </a:solidFill>
                  <a:latin typeface="+mj-lt"/>
                </a:rPr>
                <a:t>~</a:t>
              </a:r>
              <a:r>
                <a:rPr lang="tr-TR" sz="1600" b="1" dirty="0" smtClean="0">
                  <a:solidFill>
                    <a:schemeClr val="accent5"/>
                  </a:solidFill>
                  <a:latin typeface="+mj-lt"/>
                </a:rPr>
                <a:t>$</a:t>
              </a:r>
              <a:r>
                <a:rPr lang="en-US" sz="1600" b="1" dirty="0">
                  <a:solidFill>
                    <a:schemeClr val="accent5"/>
                  </a:solidFill>
                  <a:latin typeface="+mj-lt"/>
                </a:rPr>
                <a:t>2</a:t>
              </a:r>
              <a:r>
                <a:rPr lang="tr-TR" sz="1600" b="1" dirty="0" smtClean="0">
                  <a:solidFill>
                    <a:schemeClr val="accent5"/>
                  </a:solidFill>
                  <a:latin typeface="+mj-lt"/>
                </a:rPr>
                <a:t>B</a:t>
              </a:r>
              <a:endParaRPr lang="en-US" sz="1600" b="1" dirty="0" err="1" smtClean="0">
                <a:solidFill>
                  <a:schemeClr val="accent5"/>
                </a:solidFill>
                <a:latin typeface="+mj-lt"/>
              </a:endParaRPr>
            </a:p>
          </p:txBody>
        </p:sp>
      </p:grpSp>
      <p:sp>
        <p:nvSpPr>
          <p:cNvPr id="5" name="Slide Number Placeholder 4"/>
          <p:cNvSpPr>
            <a:spLocks noGrp="1"/>
          </p:cNvSpPr>
          <p:nvPr>
            <p:ph type="sldNum" sz="quarter" idx="4"/>
          </p:nvPr>
        </p:nvSpPr>
        <p:spPr/>
        <p:txBody>
          <a:bodyPr/>
          <a:lstStyle/>
          <a:p>
            <a:fld id="{13F44AA5-DB92-42C3-A717-A60C9B81A1ED}" type="slidenum">
              <a:rPr lang="en-CA" smtClean="0"/>
              <a:pPr/>
              <a:t>29</a:t>
            </a:fld>
            <a:endParaRPr lang="en-CA" dirty="0"/>
          </a:p>
        </p:txBody>
      </p:sp>
    </p:spTree>
    <p:extLst>
      <p:ext uri="{BB962C8B-B14F-4D97-AF65-F5344CB8AC3E}">
        <p14:creationId xmlns:p14="http://schemas.microsoft.com/office/powerpoint/2010/main" val="223205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3" name="Slide Number Placeholder 2"/>
          <p:cNvSpPr>
            <a:spLocks noGrp="1"/>
          </p:cNvSpPr>
          <p:nvPr>
            <p:ph type="sldNum" sz="quarter" idx="4"/>
          </p:nvPr>
        </p:nvSpPr>
        <p:spPr/>
        <p:txBody>
          <a:bodyPr/>
          <a:lstStyle/>
          <a:p>
            <a:fld id="{13F44AA5-DB92-42C3-A717-A60C9B81A1ED}" type="slidenum">
              <a:rPr lang="en-CA" smtClean="0"/>
              <a:pPr/>
              <a:t>3</a:t>
            </a:fld>
            <a:endParaRPr lang="en-CA" dirty="0"/>
          </a:p>
        </p:txBody>
      </p:sp>
      <p:sp>
        <p:nvSpPr>
          <p:cNvPr id="6" name="Content Placeholder 2"/>
          <p:cNvSpPr>
            <a:spLocks noGrp="1"/>
          </p:cNvSpPr>
          <p:nvPr>
            <p:ph idx="1"/>
          </p:nvPr>
        </p:nvSpPr>
        <p:spPr/>
        <p:txBody>
          <a:bodyPr/>
          <a:lstStyle/>
          <a:p>
            <a:r>
              <a:rPr lang="en-US" sz="2800" b="0" u="sng" dirty="0"/>
              <a:t>Not specific to </a:t>
            </a:r>
            <a:r>
              <a:rPr lang="en-US" sz="2800" b="0" i="1" u="sng" dirty="0"/>
              <a:t>technology</a:t>
            </a:r>
            <a:r>
              <a:rPr lang="en-US" sz="2800" b="0" dirty="0"/>
              <a:t>, the course provides students with an opportunity to learn and experience first-hand, the early part of the new venture creation process. Students will work to conceive, validate and create a viable business model for a new venture within the </a:t>
            </a:r>
            <a:r>
              <a:rPr lang="en-US" sz="2800" b="0" dirty="0" smtClean="0"/>
              <a:t>3 week </a:t>
            </a:r>
            <a:r>
              <a:rPr lang="en-US" sz="2800" b="0" dirty="0"/>
              <a:t>time frame.  </a:t>
            </a:r>
          </a:p>
        </p:txBody>
      </p:sp>
    </p:spTree>
    <p:extLst>
      <p:ext uri="{BB962C8B-B14F-4D97-AF65-F5344CB8AC3E}">
        <p14:creationId xmlns:p14="http://schemas.microsoft.com/office/powerpoint/2010/main" val="2108900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781782"/>
            <a:ext cx="9144000" cy="5916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bg1"/>
              </a:solidFill>
            </a:endParaRPr>
          </a:p>
        </p:txBody>
      </p:sp>
      <p:sp>
        <p:nvSpPr>
          <p:cNvPr id="3" name="Title 2"/>
          <p:cNvSpPr>
            <a:spLocks noGrp="1"/>
          </p:cNvSpPr>
          <p:nvPr>
            <p:ph type="ctrTitle"/>
          </p:nvPr>
        </p:nvSpPr>
        <p:spPr/>
        <p:txBody>
          <a:bodyPr/>
          <a:lstStyle/>
          <a:p>
            <a:r>
              <a:rPr lang="en-US"/>
              <a:t>Idea Generation Principles</a:t>
            </a:r>
          </a:p>
        </p:txBody>
      </p:sp>
      <p:sp>
        <p:nvSpPr>
          <p:cNvPr id="19" name="Rectangle 18"/>
          <p:cNvSpPr/>
          <p:nvPr/>
        </p:nvSpPr>
        <p:spPr>
          <a:xfrm>
            <a:off x="1856356" y="1766005"/>
            <a:ext cx="6585933" cy="646331"/>
          </a:xfrm>
          <a:prstGeom prst="rect">
            <a:avLst/>
          </a:prstGeom>
        </p:spPr>
        <p:txBody>
          <a:bodyPr wrap="square" anchor="ctr">
            <a:spAutoFit/>
          </a:bodyPr>
          <a:lstStyle/>
          <a:p>
            <a:r>
              <a:rPr lang="en-US" dirty="0" smtClean="0">
                <a:solidFill>
                  <a:schemeClr val="bg1"/>
                </a:solidFill>
              </a:rPr>
              <a:t>Ideas are truly innovative when you invent brand new solutions and industries rather than make an existing one a bit better.</a:t>
            </a:r>
            <a:endParaRPr lang="tr-TR" dirty="0" smtClean="0">
              <a:solidFill>
                <a:schemeClr val="bg1"/>
              </a:solidFill>
            </a:endParaRPr>
          </a:p>
        </p:txBody>
      </p:sp>
      <p:sp>
        <p:nvSpPr>
          <p:cNvPr id="4" name="Rectangle 3"/>
          <p:cNvSpPr/>
          <p:nvPr/>
        </p:nvSpPr>
        <p:spPr>
          <a:xfrm>
            <a:off x="2156607" y="2662489"/>
            <a:ext cx="4544834" cy="369332"/>
          </a:xfrm>
          <a:prstGeom prst="rect">
            <a:avLst/>
          </a:prstGeom>
        </p:spPr>
        <p:txBody>
          <a:bodyPr wrap="none">
            <a:spAutoFit/>
          </a:bodyPr>
          <a:lstStyle/>
          <a:p>
            <a:r>
              <a:rPr lang="fi-FI" dirty="0">
                <a:solidFill>
                  <a:schemeClr val="tx1">
                    <a:lumMod val="90000"/>
                    <a:lumOff val="10000"/>
                  </a:schemeClr>
                </a:solidFill>
              </a:rPr>
              <a:t>Guy Kawasaki on </a:t>
            </a:r>
            <a:r>
              <a:rPr lang="fi-FI" dirty="0">
                <a:solidFill>
                  <a:schemeClr val="tx1">
                    <a:lumMod val="90000"/>
                    <a:lumOff val="10000"/>
                  </a:schemeClr>
                </a:solidFill>
                <a:hlinkClick r:id="rId2" action="ppaction://hlinkfile"/>
              </a:rPr>
              <a:t>Innovation </a:t>
            </a:r>
            <a:r>
              <a:rPr lang="fi-FI" dirty="0">
                <a:solidFill>
                  <a:schemeClr val="tx1">
                    <a:lumMod val="90000"/>
                    <a:lumOff val="10000"/>
                  </a:schemeClr>
                </a:solidFill>
              </a:rPr>
              <a:t>(4:14 – 6:47):</a:t>
            </a:r>
          </a:p>
        </p:txBody>
      </p:sp>
      <p:pic>
        <p:nvPicPr>
          <p:cNvPr id="5" name="Picture 4">
            <a:hlinkClick r:id="rId3"/>
          </p:cNvPr>
          <p:cNvPicPr>
            <a:picLocks noChangeAspect="1"/>
          </p:cNvPicPr>
          <p:nvPr/>
        </p:nvPicPr>
        <p:blipFill rotWithShape="1">
          <a:blip r:embed="rId4"/>
          <a:srcRect l="3589" r="9720"/>
          <a:stretch/>
        </p:blipFill>
        <p:spPr>
          <a:xfrm>
            <a:off x="2311045" y="3272881"/>
            <a:ext cx="4506615" cy="2714220"/>
          </a:xfrm>
          <a:prstGeom prst="rect">
            <a:avLst/>
          </a:prstGeom>
          <a:solidFill>
            <a:srgbClr val="171717"/>
          </a:solidFill>
          <a:ln w="57150">
            <a:solidFill>
              <a:schemeClr val="bg1"/>
            </a:solidFill>
            <a:miter lim="800000"/>
          </a:ln>
          <a:effectLst>
            <a:outerShdw blurRad="101600" dist="228600" dir="7800000" algn="t" rotWithShape="0">
              <a:prstClr val="black">
                <a:alpha val="46000"/>
              </a:prstClr>
            </a:outerShdw>
          </a:effectLst>
        </p:spPr>
      </p:pic>
      <p:pic>
        <p:nvPicPr>
          <p:cNvPr id="24" name="Picture 4" descr="http://www.clipartbest.com/cliparts/dc7/jEk/dc7jEkRMi.png">
            <a:hlinkClick r:id="rId3"/>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2563" y="4188200"/>
            <a:ext cx="883578" cy="88357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30</a:t>
            </a:fld>
            <a:endParaRPr lang="en-CA" dirty="0"/>
          </a:p>
        </p:txBody>
      </p:sp>
      <p:sp>
        <p:nvSpPr>
          <p:cNvPr id="7" name="Oval 6"/>
          <p:cNvSpPr/>
          <p:nvPr/>
        </p:nvSpPr>
        <p:spPr>
          <a:xfrm>
            <a:off x="457731" y="1485947"/>
            <a:ext cx="1095888" cy="109588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smtClean="0">
                <a:solidFill>
                  <a:prstClr val="white"/>
                </a:solidFill>
              </a:rPr>
              <a:t>D</a:t>
            </a:r>
            <a:endParaRPr lang="en-US" sz="3600" dirty="0" err="1" smtClean="0">
              <a:solidFill>
                <a:prstClr val="white"/>
              </a:solidFill>
            </a:endParaRPr>
          </a:p>
        </p:txBody>
      </p:sp>
    </p:spTree>
    <p:extLst>
      <p:ext uri="{BB962C8B-B14F-4D97-AF65-F5344CB8AC3E}">
        <p14:creationId xmlns:p14="http://schemas.microsoft.com/office/powerpoint/2010/main" val="248982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t>Idea Generation Principles</a:t>
            </a:r>
          </a:p>
        </p:txBody>
      </p:sp>
      <p:sp>
        <p:nvSpPr>
          <p:cNvPr id="19" name="Rectangle 18"/>
          <p:cNvSpPr/>
          <p:nvPr/>
        </p:nvSpPr>
        <p:spPr>
          <a:xfrm>
            <a:off x="457731" y="1523160"/>
            <a:ext cx="8226689" cy="726609"/>
          </a:xfrm>
          <a:prstGeom prst="rect">
            <a:avLst/>
          </a:prstGeom>
        </p:spPr>
        <p:txBody>
          <a:bodyPr wrap="square" lIns="0" anchor="t">
            <a:spAutoFit/>
          </a:bodyPr>
          <a:lstStyle/>
          <a:p>
            <a:pPr>
              <a:lnSpc>
                <a:spcPct val="120000"/>
              </a:lnSpc>
            </a:pPr>
            <a:r>
              <a:rPr lang="en-US" dirty="0"/>
              <a:t>The best business ideas satisfy most (or all) </a:t>
            </a:r>
            <a:r>
              <a:rPr lang="en-US" dirty="0" smtClean="0"/>
              <a:t>conditions</a:t>
            </a:r>
            <a:endParaRPr lang="tr-TR" dirty="0" smtClean="0"/>
          </a:p>
          <a:p>
            <a:pPr marL="742950" lvl="1" indent="-285750">
              <a:lnSpc>
                <a:spcPct val="120000"/>
              </a:lnSpc>
              <a:buFont typeface="Arial" panose="020B0604020202020204" pitchFamily="34" charset="0"/>
              <a:buChar char="•"/>
            </a:pPr>
            <a:r>
              <a:rPr lang="en-US" dirty="0" smtClean="0">
                <a:solidFill>
                  <a:schemeClr val="tx2"/>
                </a:solidFill>
              </a:rPr>
              <a:t>If </a:t>
            </a:r>
            <a:r>
              <a:rPr lang="en-US" dirty="0">
                <a:solidFill>
                  <a:schemeClr val="tx2"/>
                </a:solidFill>
              </a:rPr>
              <a:t>your current idea doesn’t, look to evolve it sufficiently such that it does</a:t>
            </a:r>
            <a:r>
              <a:rPr lang="en-US" dirty="0" smtClean="0">
                <a:solidFill>
                  <a:schemeClr val="tx2"/>
                </a:solidFill>
              </a:rPr>
              <a:t>.</a:t>
            </a:r>
            <a:endParaRPr lang="en-US" dirty="0">
              <a:solidFill>
                <a:schemeClr val="tx2"/>
              </a:solidFill>
            </a:endParaRPr>
          </a:p>
        </p:txBody>
      </p:sp>
      <p:sp>
        <p:nvSpPr>
          <p:cNvPr id="2" name="Rectangle 1"/>
          <p:cNvSpPr/>
          <p:nvPr/>
        </p:nvSpPr>
        <p:spPr>
          <a:xfrm>
            <a:off x="0" y="2568388"/>
            <a:ext cx="9144000" cy="34827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10" name="Rectangle 9"/>
          <p:cNvSpPr/>
          <p:nvPr/>
        </p:nvSpPr>
        <p:spPr>
          <a:xfrm>
            <a:off x="457731" y="2650245"/>
            <a:ext cx="8226689" cy="3154710"/>
          </a:xfrm>
          <a:prstGeom prst="rect">
            <a:avLst/>
          </a:prstGeom>
        </p:spPr>
        <p:txBody>
          <a:bodyPr wrap="square" lIns="0" anchor="t">
            <a:spAutoFit/>
          </a:bodyPr>
          <a:lstStyle/>
          <a:p>
            <a:pPr>
              <a:spcBef>
                <a:spcPts val="600"/>
              </a:spcBef>
              <a:spcAft>
                <a:spcPts val="600"/>
              </a:spcAft>
            </a:pPr>
            <a:r>
              <a:rPr lang="tr-TR" b="1" dirty="0" smtClean="0">
                <a:solidFill>
                  <a:schemeClr val="bg1"/>
                </a:solidFill>
              </a:rPr>
              <a:t>Good Business Ideas</a:t>
            </a:r>
          </a:p>
          <a:p>
            <a:r>
              <a:rPr lang="tr-TR" sz="1600" dirty="0" smtClean="0">
                <a:solidFill>
                  <a:schemeClr val="bg1"/>
                </a:solidFill>
              </a:rPr>
              <a:t>Necessary conditions:</a:t>
            </a:r>
          </a:p>
          <a:p>
            <a:pPr marL="342900" indent="-342900">
              <a:buFont typeface="+mj-lt"/>
              <a:buAutoNum type="alphaLcPeriod"/>
            </a:pPr>
            <a:r>
              <a:rPr lang="tr-TR" sz="1600" dirty="0" smtClean="0">
                <a:solidFill>
                  <a:schemeClr val="bg1"/>
                </a:solidFill>
              </a:rPr>
              <a:t>Can make money (or not loose it): has value (value proposition) to a critical mass of addressable customers.</a:t>
            </a:r>
            <a:endParaRPr lang="tr-TR" sz="1600" dirty="0">
              <a:solidFill>
                <a:schemeClr val="bg1"/>
              </a:solidFill>
            </a:endParaRPr>
          </a:p>
          <a:p>
            <a:r>
              <a:rPr lang="tr-TR" sz="1600" dirty="0" smtClean="0">
                <a:solidFill>
                  <a:schemeClr val="bg1"/>
                </a:solidFill>
              </a:rPr>
              <a:t>And</a:t>
            </a:r>
          </a:p>
          <a:p>
            <a:pPr marL="342900" indent="-342900">
              <a:buFont typeface="+mj-lt"/>
              <a:buAutoNum type="alphaLcPeriod" startAt="2"/>
            </a:pPr>
            <a:r>
              <a:rPr lang="tr-TR" sz="1600" dirty="0" smtClean="0">
                <a:solidFill>
                  <a:schemeClr val="bg1"/>
                </a:solidFill>
              </a:rPr>
              <a:t>Evolve over time.</a:t>
            </a:r>
          </a:p>
          <a:p>
            <a:pPr marL="342900" indent="-342900">
              <a:buFont typeface="+mj-lt"/>
              <a:buAutoNum type="alphaLcPeriod" startAt="2"/>
            </a:pPr>
            <a:r>
              <a:rPr lang="tr-TR" sz="1600" dirty="0" smtClean="0">
                <a:solidFill>
                  <a:schemeClr val="bg1"/>
                </a:solidFill>
              </a:rPr>
              <a:t>Usually start with one or a combination of:</a:t>
            </a:r>
          </a:p>
          <a:p>
            <a:pPr marL="800100" lvl="1" indent="-342900">
              <a:buFont typeface="Arial" panose="020B0604020202020204" pitchFamily="34" charset="0"/>
              <a:buChar char="•"/>
            </a:pPr>
            <a:r>
              <a:rPr lang="tr-TR" sz="1600" dirty="0" smtClean="0">
                <a:solidFill>
                  <a:schemeClr val="bg1"/>
                </a:solidFill>
              </a:rPr>
              <a:t>Personal pain (I have a problem that needs solving.)</a:t>
            </a:r>
          </a:p>
          <a:p>
            <a:pPr marL="800100" lvl="1" indent="-342900">
              <a:buFont typeface="Arial" panose="020B0604020202020204" pitchFamily="34" charset="0"/>
              <a:buChar char="•"/>
            </a:pPr>
            <a:r>
              <a:rPr lang="tr-TR" sz="1600" dirty="0" smtClean="0">
                <a:solidFill>
                  <a:schemeClr val="bg1"/>
                </a:solidFill>
              </a:rPr>
              <a:t>Market gap/need (Others will pay for a solution.)</a:t>
            </a:r>
          </a:p>
          <a:p>
            <a:pPr marL="800100" lvl="1" indent="-342900">
              <a:buFont typeface="Arial" panose="020B0604020202020204" pitchFamily="34" charset="0"/>
              <a:buChar char="•"/>
            </a:pPr>
            <a:r>
              <a:rPr lang="tr-TR" sz="1600" dirty="0" smtClean="0">
                <a:solidFill>
                  <a:schemeClr val="bg1"/>
                </a:solidFill>
              </a:rPr>
              <a:t>Interest (I can see myself doing this 24/7.)</a:t>
            </a:r>
          </a:p>
          <a:p>
            <a:pPr marL="800100" lvl="1" indent="-342900">
              <a:buFont typeface="Arial" panose="020B0604020202020204" pitchFamily="34" charset="0"/>
              <a:buChar char="•"/>
            </a:pPr>
            <a:r>
              <a:rPr lang="tr-TR" sz="1600" dirty="0" smtClean="0">
                <a:solidFill>
                  <a:schemeClr val="bg1"/>
                </a:solidFill>
              </a:rPr>
              <a:t>Insight (I understand the industry and the trends.)</a:t>
            </a:r>
          </a:p>
          <a:p>
            <a:pPr marL="342900" indent="-342900">
              <a:buFont typeface="+mj-lt"/>
              <a:buAutoNum type="alphaLcPeriod" startAt="4"/>
            </a:pPr>
            <a:r>
              <a:rPr lang="en-US" sz="1600" dirty="0">
                <a:solidFill>
                  <a:schemeClr val="bg1"/>
                </a:solidFill>
              </a:rPr>
              <a:t>J</a:t>
            </a:r>
            <a:r>
              <a:rPr lang="tr-TR" sz="1600" dirty="0" smtClean="0">
                <a:solidFill>
                  <a:schemeClr val="bg1"/>
                </a:solidFill>
              </a:rPr>
              <a:t>ump the innovation curve.</a:t>
            </a:r>
            <a:endParaRPr lang="en-US" sz="1600" dirty="0" smtClean="0">
              <a:solidFill>
                <a:schemeClr val="bg1"/>
              </a:solidFill>
            </a:endParaRPr>
          </a:p>
        </p:txBody>
      </p:sp>
      <p:sp>
        <p:nvSpPr>
          <p:cNvPr id="4" name="Slide Number Placeholder 3"/>
          <p:cNvSpPr>
            <a:spLocks noGrp="1"/>
          </p:cNvSpPr>
          <p:nvPr>
            <p:ph type="sldNum" sz="quarter" idx="4"/>
          </p:nvPr>
        </p:nvSpPr>
        <p:spPr/>
        <p:txBody>
          <a:bodyPr/>
          <a:lstStyle/>
          <a:p>
            <a:fld id="{13F44AA5-DB92-42C3-A717-A60C9B81A1ED}" type="slidenum">
              <a:rPr lang="en-CA" smtClean="0"/>
              <a:pPr/>
              <a:t>31</a:t>
            </a:fld>
            <a:endParaRPr lang="en-CA" dirty="0"/>
          </a:p>
        </p:txBody>
      </p:sp>
    </p:spTree>
    <p:extLst>
      <p:ext uri="{BB962C8B-B14F-4D97-AF65-F5344CB8AC3E}">
        <p14:creationId xmlns:p14="http://schemas.microsoft.com/office/powerpoint/2010/main" val="240472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731" y="1502907"/>
            <a:ext cx="8226689" cy="696024"/>
          </a:xfrm>
          <a:prstGeom prst="rect">
            <a:avLst/>
          </a:prstGeom>
        </p:spPr>
        <p:txBody>
          <a:bodyPr wrap="square" lIns="0" anchor="ctr">
            <a:spAutoFit/>
          </a:bodyPr>
          <a:lstStyle/>
          <a:p>
            <a:pPr>
              <a:lnSpc>
                <a:spcPct val="120000"/>
              </a:lnSpc>
            </a:pPr>
            <a:r>
              <a:rPr lang="en-US" sz="3600" b="1" dirty="0">
                <a:solidFill>
                  <a:schemeClr val="accent5"/>
                </a:solidFill>
              </a:rPr>
              <a:t>Exercise</a:t>
            </a:r>
            <a:endParaRPr lang="en-US" sz="3600" b="1" dirty="0">
              <a:solidFill>
                <a:schemeClr val="tx2"/>
              </a:solidFill>
            </a:endParaRPr>
          </a:p>
        </p:txBody>
      </p:sp>
      <p:sp>
        <p:nvSpPr>
          <p:cNvPr id="4" name="Rectangle 3"/>
          <p:cNvSpPr/>
          <p:nvPr/>
        </p:nvSpPr>
        <p:spPr>
          <a:xfrm>
            <a:off x="1021975" y="2877672"/>
            <a:ext cx="4249271"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accent5"/>
                </a:solidFill>
                <a:latin typeface="+mj-lt"/>
              </a:rPr>
              <a:t>Generate as many potential business ideas as you can. They don’t have to be good.</a:t>
            </a:r>
          </a:p>
        </p:txBody>
      </p:sp>
      <p:sp>
        <p:nvSpPr>
          <p:cNvPr id="10" name="Rectangle 9"/>
          <p:cNvSpPr/>
          <p:nvPr/>
        </p:nvSpPr>
        <p:spPr>
          <a:xfrm>
            <a:off x="1021975" y="3675754"/>
            <a:ext cx="4249271"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accent5"/>
                </a:solidFill>
                <a:latin typeface="+mj-lt"/>
              </a:rPr>
              <a:t>Look to combine ideas, eliminate and make existing ideas as good as possible.</a:t>
            </a:r>
          </a:p>
        </p:txBody>
      </p:sp>
      <p:sp>
        <p:nvSpPr>
          <p:cNvPr id="11" name="Rectangle 10"/>
          <p:cNvSpPr/>
          <p:nvPr/>
        </p:nvSpPr>
        <p:spPr>
          <a:xfrm>
            <a:off x="1021975" y="4473723"/>
            <a:ext cx="4249271"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accent5"/>
                </a:solidFill>
                <a:latin typeface="+mj-lt"/>
              </a:rPr>
              <a:t>Pick the best business idea.</a:t>
            </a:r>
          </a:p>
        </p:txBody>
      </p:sp>
      <p:sp>
        <p:nvSpPr>
          <p:cNvPr id="12" name="Rectangle 11"/>
          <p:cNvSpPr/>
          <p:nvPr/>
        </p:nvSpPr>
        <p:spPr>
          <a:xfrm>
            <a:off x="1021975" y="5271692"/>
            <a:ext cx="4249271"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accent5"/>
                </a:solidFill>
                <a:latin typeface="+mj-lt"/>
              </a:rPr>
              <a:t>Prepare to discuss why this is the best idea.</a:t>
            </a:r>
          </a:p>
        </p:txBody>
      </p:sp>
      <p:sp>
        <p:nvSpPr>
          <p:cNvPr id="7" name="Rectangle 6"/>
          <p:cNvSpPr/>
          <p:nvPr/>
        </p:nvSpPr>
        <p:spPr>
          <a:xfrm>
            <a:off x="457732" y="2877672"/>
            <a:ext cx="468000"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smtClean="0">
                <a:solidFill>
                  <a:schemeClr val="accent5"/>
                </a:solidFill>
                <a:latin typeface="+mj-lt"/>
              </a:rPr>
              <a:t>1</a:t>
            </a:r>
            <a:endParaRPr lang="en-US" sz="2800" dirty="0" err="1">
              <a:solidFill>
                <a:schemeClr val="accent5"/>
              </a:solidFill>
              <a:latin typeface="+mj-lt"/>
            </a:endParaRPr>
          </a:p>
        </p:txBody>
      </p:sp>
      <p:sp>
        <p:nvSpPr>
          <p:cNvPr id="14" name="Rectangle 13"/>
          <p:cNvSpPr/>
          <p:nvPr/>
        </p:nvSpPr>
        <p:spPr>
          <a:xfrm>
            <a:off x="457732" y="3679661"/>
            <a:ext cx="468000"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smtClean="0">
                <a:solidFill>
                  <a:schemeClr val="accent5"/>
                </a:solidFill>
                <a:latin typeface="+mj-lt"/>
              </a:rPr>
              <a:t>2</a:t>
            </a:r>
            <a:endParaRPr lang="en-US" sz="2800" dirty="0" err="1">
              <a:solidFill>
                <a:schemeClr val="accent5"/>
              </a:solidFill>
              <a:latin typeface="+mj-lt"/>
            </a:endParaRPr>
          </a:p>
        </p:txBody>
      </p:sp>
      <p:sp>
        <p:nvSpPr>
          <p:cNvPr id="15" name="Rectangle 14"/>
          <p:cNvSpPr/>
          <p:nvPr/>
        </p:nvSpPr>
        <p:spPr>
          <a:xfrm>
            <a:off x="457732" y="4481650"/>
            <a:ext cx="468000"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smtClean="0">
                <a:solidFill>
                  <a:schemeClr val="accent5"/>
                </a:solidFill>
                <a:latin typeface="+mj-lt"/>
              </a:rPr>
              <a:t>3</a:t>
            </a:r>
            <a:endParaRPr lang="en-US" sz="2800" dirty="0" err="1">
              <a:solidFill>
                <a:schemeClr val="accent5"/>
              </a:solidFill>
              <a:latin typeface="+mj-lt"/>
            </a:endParaRPr>
          </a:p>
        </p:txBody>
      </p:sp>
      <p:sp>
        <p:nvSpPr>
          <p:cNvPr id="16" name="Rectangle 15"/>
          <p:cNvSpPr/>
          <p:nvPr/>
        </p:nvSpPr>
        <p:spPr>
          <a:xfrm>
            <a:off x="457732" y="5271691"/>
            <a:ext cx="468000"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smtClean="0">
                <a:solidFill>
                  <a:schemeClr val="accent5"/>
                </a:solidFill>
                <a:latin typeface="+mj-lt"/>
              </a:rPr>
              <a:t>4</a:t>
            </a:r>
            <a:endParaRPr lang="en-US" sz="2800" dirty="0" err="1">
              <a:solidFill>
                <a:schemeClr val="accent5"/>
              </a:solidFill>
              <a:latin typeface="+mj-lt"/>
            </a:endParaRPr>
          </a:p>
        </p:txBody>
      </p:sp>
      <p:grpSp>
        <p:nvGrpSpPr>
          <p:cNvPr id="2199" name="Group 2198"/>
          <p:cNvGrpSpPr/>
          <p:nvPr/>
        </p:nvGrpSpPr>
        <p:grpSpPr>
          <a:xfrm rot="21386760">
            <a:off x="3503613" y="2094473"/>
            <a:ext cx="3154362" cy="773113"/>
            <a:chOff x="3503613" y="2027238"/>
            <a:chExt cx="3154362" cy="773113"/>
          </a:xfrm>
        </p:grpSpPr>
        <p:sp>
          <p:nvSpPr>
            <p:cNvPr id="20" name="Freeform 5"/>
            <p:cNvSpPr>
              <a:spLocks/>
            </p:cNvSpPr>
            <p:nvPr/>
          </p:nvSpPr>
          <p:spPr bwMode="auto">
            <a:xfrm>
              <a:off x="3503613" y="2774951"/>
              <a:ext cx="6350" cy="9525"/>
            </a:xfrm>
            <a:custGeom>
              <a:avLst/>
              <a:gdLst>
                <a:gd name="T0" fmla="*/ 1 w 7"/>
                <a:gd name="T1" fmla="*/ 4 h 9"/>
                <a:gd name="T2" fmla="*/ 7 w 7"/>
                <a:gd name="T3" fmla="*/ 8 h 9"/>
                <a:gd name="T4" fmla="*/ 1 w 7"/>
                <a:gd name="T5" fmla="*/ 4 h 9"/>
              </a:gdLst>
              <a:ahLst/>
              <a:cxnLst>
                <a:cxn ang="0">
                  <a:pos x="T0" y="T1"/>
                </a:cxn>
                <a:cxn ang="0">
                  <a:pos x="T2" y="T3"/>
                </a:cxn>
                <a:cxn ang="0">
                  <a:pos x="T4" y="T5"/>
                </a:cxn>
              </a:cxnLst>
              <a:rect l="0" t="0" r="r" b="b"/>
              <a:pathLst>
                <a:path w="7" h="9">
                  <a:moveTo>
                    <a:pt x="1" y="4"/>
                  </a:moveTo>
                  <a:cubicBezTo>
                    <a:pt x="1" y="9"/>
                    <a:pt x="6" y="7"/>
                    <a:pt x="7" y="8"/>
                  </a:cubicBezTo>
                  <a:cubicBezTo>
                    <a:pt x="6" y="0"/>
                    <a:pt x="0" y="4"/>
                    <a:pt x="1"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6"/>
            <p:cNvSpPr>
              <a:spLocks/>
            </p:cNvSpPr>
            <p:nvPr/>
          </p:nvSpPr>
          <p:spPr bwMode="auto">
            <a:xfrm>
              <a:off x="3508375" y="2676526"/>
              <a:ext cx="1587" cy="15875"/>
            </a:xfrm>
            <a:custGeom>
              <a:avLst/>
              <a:gdLst>
                <a:gd name="T0" fmla="*/ 0 w 1"/>
                <a:gd name="T1" fmla="*/ 12 h 14"/>
                <a:gd name="T2" fmla="*/ 1 w 1"/>
                <a:gd name="T3" fmla="*/ 14 h 14"/>
                <a:gd name="T4" fmla="*/ 1 w 1"/>
                <a:gd name="T5" fmla="*/ 7 h 14"/>
                <a:gd name="T6" fmla="*/ 0 w 1"/>
                <a:gd name="T7" fmla="*/ 0 h 14"/>
                <a:gd name="T8" fmla="*/ 0 w 1"/>
                <a:gd name="T9" fmla="*/ 6 h 14"/>
                <a:gd name="T10" fmla="*/ 0 w 1"/>
                <a:gd name="T11" fmla="*/ 12 h 14"/>
              </a:gdLst>
              <a:ahLst/>
              <a:cxnLst>
                <a:cxn ang="0">
                  <a:pos x="T0" y="T1"/>
                </a:cxn>
                <a:cxn ang="0">
                  <a:pos x="T2" y="T3"/>
                </a:cxn>
                <a:cxn ang="0">
                  <a:pos x="T4" y="T5"/>
                </a:cxn>
                <a:cxn ang="0">
                  <a:pos x="T6" y="T7"/>
                </a:cxn>
                <a:cxn ang="0">
                  <a:pos x="T8" y="T9"/>
                </a:cxn>
                <a:cxn ang="0">
                  <a:pos x="T10" y="T11"/>
                </a:cxn>
              </a:cxnLst>
              <a:rect l="0" t="0" r="r" b="b"/>
              <a:pathLst>
                <a:path w="1" h="14">
                  <a:moveTo>
                    <a:pt x="0" y="12"/>
                  </a:moveTo>
                  <a:cubicBezTo>
                    <a:pt x="1" y="14"/>
                    <a:pt x="1" y="14"/>
                    <a:pt x="1" y="14"/>
                  </a:cubicBezTo>
                  <a:cubicBezTo>
                    <a:pt x="1" y="14"/>
                    <a:pt x="1" y="10"/>
                    <a:pt x="1" y="7"/>
                  </a:cubicBezTo>
                  <a:cubicBezTo>
                    <a:pt x="0" y="3"/>
                    <a:pt x="0" y="0"/>
                    <a:pt x="0" y="0"/>
                  </a:cubicBezTo>
                  <a:cubicBezTo>
                    <a:pt x="0" y="0"/>
                    <a:pt x="0" y="3"/>
                    <a:pt x="0" y="6"/>
                  </a:cubicBezTo>
                  <a:cubicBezTo>
                    <a:pt x="0" y="9"/>
                    <a:pt x="0" y="12"/>
                    <a:pt x="0" y="1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7"/>
            <p:cNvSpPr>
              <a:spLocks/>
            </p:cNvSpPr>
            <p:nvPr/>
          </p:nvSpPr>
          <p:spPr bwMode="auto">
            <a:xfrm>
              <a:off x="3516313" y="2611438"/>
              <a:ext cx="25400" cy="52388"/>
            </a:xfrm>
            <a:custGeom>
              <a:avLst/>
              <a:gdLst>
                <a:gd name="T0" fmla="*/ 25 w 25"/>
                <a:gd name="T1" fmla="*/ 0 h 48"/>
                <a:gd name="T2" fmla="*/ 13 w 25"/>
                <a:gd name="T3" fmla="*/ 15 h 48"/>
                <a:gd name="T4" fmla="*/ 8 w 25"/>
                <a:gd name="T5" fmla="*/ 27 h 48"/>
                <a:gd name="T6" fmla="*/ 6 w 25"/>
                <a:gd name="T7" fmla="*/ 33 h 48"/>
                <a:gd name="T8" fmla="*/ 3 w 25"/>
                <a:gd name="T9" fmla="*/ 38 h 48"/>
                <a:gd name="T10" fmla="*/ 0 w 25"/>
                <a:gd name="T11" fmla="*/ 39 h 48"/>
                <a:gd name="T12" fmla="*/ 4 w 25"/>
                <a:gd name="T13" fmla="*/ 48 h 48"/>
                <a:gd name="T14" fmla="*/ 25 w 25"/>
                <a:gd name="T15" fmla="*/ 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8">
                  <a:moveTo>
                    <a:pt x="25" y="0"/>
                  </a:moveTo>
                  <a:cubicBezTo>
                    <a:pt x="20" y="1"/>
                    <a:pt x="16" y="8"/>
                    <a:pt x="13" y="15"/>
                  </a:cubicBezTo>
                  <a:cubicBezTo>
                    <a:pt x="11" y="19"/>
                    <a:pt x="10" y="23"/>
                    <a:pt x="8" y="27"/>
                  </a:cubicBezTo>
                  <a:cubicBezTo>
                    <a:pt x="8" y="29"/>
                    <a:pt x="7" y="31"/>
                    <a:pt x="6" y="33"/>
                  </a:cubicBezTo>
                  <a:cubicBezTo>
                    <a:pt x="5" y="35"/>
                    <a:pt x="4" y="36"/>
                    <a:pt x="3" y="38"/>
                  </a:cubicBezTo>
                  <a:cubicBezTo>
                    <a:pt x="0" y="39"/>
                    <a:pt x="0" y="39"/>
                    <a:pt x="0" y="39"/>
                  </a:cubicBezTo>
                  <a:cubicBezTo>
                    <a:pt x="4" y="48"/>
                    <a:pt x="4" y="48"/>
                    <a:pt x="4" y="48"/>
                  </a:cubicBezTo>
                  <a:cubicBezTo>
                    <a:pt x="9" y="32"/>
                    <a:pt x="17" y="10"/>
                    <a:pt x="25"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8"/>
            <p:cNvSpPr>
              <a:spLocks/>
            </p:cNvSpPr>
            <p:nvPr/>
          </p:nvSpPr>
          <p:spPr bwMode="auto">
            <a:xfrm>
              <a:off x="3573463" y="2576513"/>
              <a:ext cx="9525" cy="17463"/>
            </a:xfrm>
            <a:custGeom>
              <a:avLst/>
              <a:gdLst>
                <a:gd name="T0" fmla="*/ 7 w 10"/>
                <a:gd name="T1" fmla="*/ 9 h 16"/>
                <a:gd name="T2" fmla="*/ 0 w 10"/>
                <a:gd name="T3" fmla="*/ 16 h 16"/>
                <a:gd name="T4" fmla="*/ 2 w 10"/>
                <a:gd name="T5" fmla="*/ 15 h 16"/>
                <a:gd name="T6" fmla="*/ 7 w 10"/>
                <a:gd name="T7" fmla="*/ 9 h 16"/>
              </a:gdLst>
              <a:ahLst/>
              <a:cxnLst>
                <a:cxn ang="0">
                  <a:pos x="T0" y="T1"/>
                </a:cxn>
                <a:cxn ang="0">
                  <a:pos x="T2" y="T3"/>
                </a:cxn>
                <a:cxn ang="0">
                  <a:pos x="T4" y="T5"/>
                </a:cxn>
                <a:cxn ang="0">
                  <a:pos x="T6" y="T7"/>
                </a:cxn>
              </a:cxnLst>
              <a:rect l="0" t="0" r="r" b="b"/>
              <a:pathLst>
                <a:path w="10" h="16">
                  <a:moveTo>
                    <a:pt x="7" y="9"/>
                  </a:moveTo>
                  <a:cubicBezTo>
                    <a:pt x="3" y="9"/>
                    <a:pt x="10" y="0"/>
                    <a:pt x="0" y="16"/>
                  </a:cubicBezTo>
                  <a:cubicBezTo>
                    <a:pt x="1" y="16"/>
                    <a:pt x="1" y="16"/>
                    <a:pt x="2" y="15"/>
                  </a:cubicBezTo>
                  <a:cubicBezTo>
                    <a:pt x="3" y="14"/>
                    <a:pt x="4" y="12"/>
                    <a:pt x="7" y="9"/>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9"/>
            <p:cNvSpPr>
              <a:spLocks/>
            </p:cNvSpPr>
            <p:nvPr/>
          </p:nvSpPr>
          <p:spPr bwMode="auto">
            <a:xfrm>
              <a:off x="3571875" y="2592388"/>
              <a:ext cx="6350" cy="4763"/>
            </a:xfrm>
            <a:custGeom>
              <a:avLst/>
              <a:gdLst>
                <a:gd name="T0" fmla="*/ 3 w 6"/>
                <a:gd name="T1" fmla="*/ 1 h 5"/>
                <a:gd name="T2" fmla="*/ 3 w 6"/>
                <a:gd name="T3" fmla="*/ 3 h 5"/>
                <a:gd name="T4" fmla="*/ 3 w 6"/>
                <a:gd name="T5" fmla="*/ 1 h 5"/>
              </a:gdLst>
              <a:ahLst/>
              <a:cxnLst>
                <a:cxn ang="0">
                  <a:pos x="T0" y="T1"/>
                </a:cxn>
                <a:cxn ang="0">
                  <a:pos x="T2" y="T3"/>
                </a:cxn>
                <a:cxn ang="0">
                  <a:pos x="T4" y="T5"/>
                </a:cxn>
              </a:cxnLst>
              <a:rect l="0" t="0" r="r" b="b"/>
              <a:pathLst>
                <a:path w="6" h="5">
                  <a:moveTo>
                    <a:pt x="3" y="1"/>
                  </a:moveTo>
                  <a:cubicBezTo>
                    <a:pt x="0" y="5"/>
                    <a:pt x="2" y="4"/>
                    <a:pt x="3" y="3"/>
                  </a:cubicBezTo>
                  <a:cubicBezTo>
                    <a:pt x="4" y="2"/>
                    <a:pt x="6" y="0"/>
                    <a:pt x="3"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0"/>
            <p:cNvSpPr>
              <a:spLocks/>
            </p:cNvSpPr>
            <p:nvPr/>
          </p:nvSpPr>
          <p:spPr bwMode="auto">
            <a:xfrm>
              <a:off x="3592513" y="2557463"/>
              <a:ext cx="12700" cy="14288"/>
            </a:xfrm>
            <a:custGeom>
              <a:avLst/>
              <a:gdLst>
                <a:gd name="T0" fmla="*/ 5 w 14"/>
                <a:gd name="T1" fmla="*/ 3 h 13"/>
                <a:gd name="T2" fmla="*/ 2 w 14"/>
                <a:gd name="T3" fmla="*/ 8 h 13"/>
                <a:gd name="T4" fmla="*/ 0 w 14"/>
                <a:gd name="T5" fmla="*/ 13 h 13"/>
                <a:gd name="T6" fmla="*/ 8 w 14"/>
                <a:gd name="T7" fmla="*/ 9 h 13"/>
                <a:gd name="T8" fmla="*/ 5 w 14"/>
                <a:gd name="T9" fmla="*/ 3 h 13"/>
              </a:gdLst>
              <a:ahLst/>
              <a:cxnLst>
                <a:cxn ang="0">
                  <a:pos x="T0" y="T1"/>
                </a:cxn>
                <a:cxn ang="0">
                  <a:pos x="T2" y="T3"/>
                </a:cxn>
                <a:cxn ang="0">
                  <a:pos x="T4" y="T5"/>
                </a:cxn>
                <a:cxn ang="0">
                  <a:pos x="T6" y="T7"/>
                </a:cxn>
                <a:cxn ang="0">
                  <a:pos x="T8" y="T9"/>
                </a:cxn>
              </a:cxnLst>
              <a:rect l="0" t="0" r="r" b="b"/>
              <a:pathLst>
                <a:path w="14" h="13">
                  <a:moveTo>
                    <a:pt x="5" y="3"/>
                  </a:moveTo>
                  <a:cubicBezTo>
                    <a:pt x="5" y="3"/>
                    <a:pt x="3" y="5"/>
                    <a:pt x="2" y="8"/>
                  </a:cubicBezTo>
                  <a:cubicBezTo>
                    <a:pt x="1" y="10"/>
                    <a:pt x="0" y="13"/>
                    <a:pt x="0" y="13"/>
                  </a:cubicBezTo>
                  <a:cubicBezTo>
                    <a:pt x="3" y="12"/>
                    <a:pt x="9" y="5"/>
                    <a:pt x="8" y="9"/>
                  </a:cubicBezTo>
                  <a:cubicBezTo>
                    <a:pt x="14" y="0"/>
                    <a:pt x="11" y="0"/>
                    <a:pt x="5"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1"/>
            <p:cNvSpPr>
              <a:spLocks/>
            </p:cNvSpPr>
            <p:nvPr/>
          </p:nvSpPr>
          <p:spPr bwMode="auto">
            <a:xfrm>
              <a:off x="3595688" y="2547938"/>
              <a:ext cx="3175" cy="4763"/>
            </a:xfrm>
            <a:custGeom>
              <a:avLst/>
              <a:gdLst>
                <a:gd name="T0" fmla="*/ 3 w 3"/>
                <a:gd name="T1" fmla="*/ 0 h 5"/>
                <a:gd name="T2" fmla="*/ 0 w 3"/>
                <a:gd name="T3" fmla="*/ 5 h 5"/>
                <a:gd name="T4" fmla="*/ 3 w 3"/>
                <a:gd name="T5" fmla="*/ 0 h 5"/>
              </a:gdLst>
              <a:ahLst/>
              <a:cxnLst>
                <a:cxn ang="0">
                  <a:pos x="T0" y="T1"/>
                </a:cxn>
                <a:cxn ang="0">
                  <a:pos x="T2" y="T3"/>
                </a:cxn>
                <a:cxn ang="0">
                  <a:pos x="T4" y="T5"/>
                </a:cxn>
              </a:cxnLst>
              <a:rect l="0" t="0" r="r" b="b"/>
              <a:pathLst>
                <a:path w="3" h="5">
                  <a:moveTo>
                    <a:pt x="3" y="0"/>
                  </a:moveTo>
                  <a:cubicBezTo>
                    <a:pt x="0" y="5"/>
                    <a:pt x="0" y="5"/>
                    <a:pt x="0" y="5"/>
                  </a:cubicBezTo>
                  <a:cubicBezTo>
                    <a:pt x="1" y="5"/>
                    <a:pt x="3" y="4"/>
                    <a:pt x="3"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2"/>
            <p:cNvSpPr>
              <a:spLocks/>
            </p:cNvSpPr>
            <p:nvPr/>
          </p:nvSpPr>
          <p:spPr bwMode="auto">
            <a:xfrm>
              <a:off x="3590925" y="2551113"/>
              <a:ext cx="4762" cy="14288"/>
            </a:xfrm>
            <a:custGeom>
              <a:avLst/>
              <a:gdLst>
                <a:gd name="T0" fmla="*/ 0 w 6"/>
                <a:gd name="T1" fmla="*/ 13 h 13"/>
                <a:gd name="T2" fmla="*/ 3 w 6"/>
                <a:gd name="T3" fmla="*/ 7 h 13"/>
                <a:gd name="T4" fmla="*/ 6 w 6"/>
                <a:gd name="T5" fmla="*/ 2 h 13"/>
                <a:gd name="T6" fmla="*/ 3 w 6"/>
                <a:gd name="T7" fmla="*/ 7 h 13"/>
                <a:gd name="T8" fmla="*/ 0 w 6"/>
                <a:gd name="T9" fmla="*/ 13 h 13"/>
              </a:gdLst>
              <a:ahLst/>
              <a:cxnLst>
                <a:cxn ang="0">
                  <a:pos x="T0" y="T1"/>
                </a:cxn>
                <a:cxn ang="0">
                  <a:pos x="T2" y="T3"/>
                </a:cxn>
                <a:cxn ang="0">
                  <a:pos x="T4" y="T5"/>
                </a:cxn>
                <a:cxn ang="0">
                  <a:pos x="T6" y="T7"/>
                </a:cxn>
                <a:cxn ang="0">
                  <a:pos x="T8" y="T9"/>
                </a:cxn>
              </a:cxnLst>
              <a:rect l="0" t="0" r="r" b="b"/>
              <a:pathLst>
                <a:path w="6" h="13">
                  <a:moveTo>
                    <a:pt x="0" y="13"/>
                  </a:moveTo>
                  <a:cubicBezTo>
                    <a:pt x="0" y="13"/>
                    <a:pt x="1" y="10"/>
                    <a:pt x="3" y="7"/>
                  </a:cubicBezTo>
                  <a:cubicBezTo>
                    <a:pt x="5" y="4"/>
                    <a:pt x="6" y="2"/>
                    <a:pt x="6" y="2"/>
                  </a:cubicBezTo>
                  <a:cubicBezTo>
                    <a:pt x="4" y="2"/>
                    <a:pt x="2" y="0"/>
                    <a:pt x="3" y="7"/>
                  </a:cubicBezTo>
                  <a:cubicBezTo>
                    <a:pt x="2" y="4"/>
                    <a:pt x="2" y="8"/>
                    <a:pt x="0" y="1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3"/>
            <p:cNvSpPr>
              <a:spLocks/>
            </p:cNvSpPr>
            <p:nvPr/>
          </p:nvSpPr>
          <p:spPr bwMode="auto">
            <a:xfrm>
              <a:off x="3570288" y="2568576"/>
              <a:ext cx="15875" cy="14288"/>
            </a:xfrm>
            <a:custGeom>
              <a:avLst/>
              <a:gdLst>
                <a:gd name="T0" fmla="*/ 15 w 15"/>
                <a:gd name="T1" fmla="*/ 1 h 13"/>
                <a:gd name="T2" fmla="*/ 8 w 15"/>
                <a:gd name="T3" fmla="*/ 0 h 13"/>
                <a:gd name="T4" fmla="*/ 2 w 15"/>
                <a:gd name="T5" fmla="*/ 13 h 13"/>
                <a:gd name="T6" fmla="*/ 7 w 15"/>
                <a:gd name="T7" fmla="*/ 10 h 13"/>
                <a:gd name="T8" fmla="*/ 10 w 15"/>
                <a:gd name="T9" fmla="*/ 7 h 13"/>
                <a:gd name="T10" fmla="*/ 15 w 15"/>
                <a:gd name="T11" fmla="*/ 1 h 13"/>
              </a:gdLst>
              <a:ahLst/>
              <a:cxnLst>
                <a:cxn ang="0">
                  <a:pos x="T0" y="T1"/>
                </a:cxn>
                <a:cxn ang="0">
                  <a:pos x="T2" y="T3"/>
                </a:cxn>
                <a:cxn ang="0">
                  <a:pos x="T4" y="T5"/>
                </a:cxn>
                <a:cxn ang="0">
                  <a:pos x="T6" y="T7"/>
                </a:cxn>
                <a:cxn ang="0">
                  <a:pos x="T8" y="T9"/>
                </a:cxn>
                <a:cxn ang="0">
                  <a:pos x="T10" y="T11"/>
                </a:cxn>
              </a:cxnLst>
              <a:rect l="0" t="0" r="r" b="b"/>
              <a:pathLst>
                <a:path w="15" h="13">
                  <a:moveTo>
                    <a:pt x="15" y="1"/>
                  </a:moveTo>
                  <a:cubicBezTo>
                    <a:pt x="9" y="5"/>
                    <a:pt x="3" y="10"/>
                    <a:pt x="8" y="0"/>
                  </a:cubicBezTo>
                  <a:cubicBezTo>
                    <a:pt x="2" y="8"/>
                    <a:pt x="0" y="13"/>
                    <a:pt x="2" y="13"/>
                  </a:cubicBezTo>
                  <a:cubicBezTo>
                    <a:pt x="3" y="13"/>
                    <a:pt x="5" y="13"/>
                    <a:pt x="7" y="10"/>
                  </a:cubicBezTo>
                  <a:cubicBezTo>
                    <a:pt x="8" y="9"/>
                    <a:pt x="9" y="8"/>
                    <a:pt x="10" y="7"/>
                  </a:cubicBezTo>
                  <a:cubicBezTo>
                    <a:pt x="12" y="5"/>
                    <a:pt x="13" y="3"/>
                    <a:pt x="15"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4"/>
            <p:cNvSpPr>
              <a:spLocks/>
            </p:cNvSpPr>
            <p:nvPr/>
          </p:nvSpPr>
          <p:spPr bwMode="auto">
            <a:xfrm>
              <a:off x="3529013" y="2603501"/>
              <a:ext cx="7937" cy="14288"/>
            </a:xfrm>
            <a:custGeom>
              <a:avLst/>
              <a:gdLst>
                <a:gd name="T0" fmla="*/ 8 w 9"/>
                <a:gd name="T1" fmla="*/ 0 h 14"/>
                <a:gd name="T2" fmla="*/ 5 w 9"/>
                <a:gd name="T3" fmla="*/ 3 h 14"/>
                <a:gd name="T4" fmla="*/ 1 w 9"/>
                <a:gd name="T5" fmla="*/ 6 h 14"/>
                <a:gd name="T6" fmla="*/ 0 w 9"/>
                <a:gd name="T7" fmla="*/ 14 h 14"/>
                <a:gd name="T8" fmla="*/ 5 w 9"/>
                <a:gd name="T9" fmla="*/ 6 h 14"/>
                <a:gd name="T10" fmla="*/ 8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8" y="0"/>
                  </a:moveTo>
                  <a:cubicBezTo>
                    <a:pt x="8" y="0"/>
                    <a:pt x="6" y="2"/>
                    <a:pt x="5" y="3"/>
                  </a:cubicBezTo>
                  <a:cubicBezTo>
                    <a:pt x="3" y="4"/>
                    <a:pt x="1" y="6"/>
                    <a:pt x="1" y="6"/>
                  </a:cubicBezTo>
                  <a:cubicBezTo>
                    <a:pt x="0" y="14"/>
                    <a:pt x="0" y="14"/>
                    <a:pt x="0" y="14"/>
                  </a:cubicBezTo>
                  <a:cubicBezTo>
                    <a:pt x="0" y="12"/>
                    <a:pt x="3" y="9"/>
                    <a:pt x="5" y="6"/>
                  </a:cubicBezTo>
                  <a:cubicBezTo>
                    <a:pt x="8" y="3"/>
                    <a:pt x="9" y="1"/>
                    <a:pt x="8"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5"/>
            <p:cNvSpPr>
              <a:spLocks/>
            </p:cNvSpPr>
            <p:nvPr/>
          </p:nvSpPr>
          <p:spPr bwMode="auto">
            <a:xfrm>
              <a:off x="3633788" y="2509838"/>
              <a:ext cx="12700" cy="7938"/>
            </a:xfrm>
            <a:custGeom>
              <a:avLst/>
              <a:gdLst>
                <a:gd name="T0" fmla="*/ 13 w 13"/>
                <a:gd name="T1" fmla="*/ 2 h 7"/>
                <a:gd name="T2" fmla="*/ 4 w 13"/>
                <a:gd name="T3" fmla="*/ 0 h 7"/>
                <a:gd name="T4" fmla="*/ 2 w 13"/>
                <a:gd name="T5" fmla="*/ 4 h 7"/>
                <a:gd name="T6" fmla="*/ 0 w 13"/>
                <a:gd name="T7" fmla="*/ 7 h 7"/>
                <a:gd name="T8" fmla="*/ 13 w 13"/>
                <a:gd name="T9" fmla="*/ 2 h 7"/>
              </a:gdLst>
              <a:ahLst/>
              <a:cxnLst>
                <a:cxn ang="0">
                  <a:pos x="T0" y="T1"/>
                </a:cxn>
                <a:cxn ang="0">
                  <a:pos x="T2" y="T3"/>
                </a:cxn>
                <a:cxn ang="0">
                  <a:pos x="T4" y="T5"/>
                </a:cxn>
                <a:cxn ang="0">
                  <a:pos x="T6" y="T7"/>
                </a:cxn>
                <a:cxn ang="0">
                  <a:pos x="T8" y="T9"/>
                </a:cxn>
              </a:cxnLst>
              <a:rect l="0" t="0" r="r" b="b"/>
              <a:pathLst>
                <a:path w="13" h="7">
                  <a:moveTo>
                    <a:pt x="13" y="2"/>
                  </a:moveTo>
                  <a:cubicBezTo>
                    <a:pt x="12" y="0"/>
                    <a:pt x="7" y="1"/>
                    <a:pt x="4" y="0"/>
                  </a:cubicBezTo>
                  <a:cubicBezTo>
                    <a:pt x="4" y="0"/>
                    <a:pt x="3" y="2"/>
                    <a:pt x="2" y="4"/>
                  </a:cubicBezTo>
                  <a:cubicBezTo>
                    <a:pt x="1" y="5"/>
                    <a:pt x="0" y="7"/>
                    <a:pt x="0" y="7"/>
                  </a:cubicBezTo>
                  <a:cubicBezTo>
                    <a:pt x="4" y="5"/>
                    <a:pt x="10" y="1"/>
                    <a:pt x="13"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6"/>
            <p:cNvSpPr>
              <a:spLocks/>
            </p:cNvSpPr>
            <p:nvPr/>
          </p:nvSpPr>
          <p:spPr bwMode="auto">
            <a:xfrm>
              <a:off x="3636963" y="2497138"/>
              <a:ext cx="9525" cy="12700"/>
            </a:xfrm>
            <a:custGeom>
              <a:avLst/>
              <a:gdLst>
                <a:gd name="T0" fmla="*/ 2 w 10"/>
                <a:gd name="T1" fmla="*/ 11 h 11"/>
                <a:gd name="T2" fmla="*/ 10 w 10"/>
                <a:gd name="T3" fmla="*/ 0 h 11"/>
                <a:gd name="T4" fmla="*/ 2 w 10"/>
                <a:gd name="T5" fmla="*/ 11 h 11"/>
              </a:gdLst>
              <a:ahLst/>
              <a:cxnLst>
                <a:cxn ang="0">
                  <a:pos x="T0" y="T1"/>
                </a:cxn>
                <a:cxn ang="0">
                  <a:pos x="T2" y="T3"/>
                </a:cxn>
                <a:cxn ang="0">
                  <a:pos x="T4" y="T5"/>
                </a:cxn>
              </a:cxnLst>
              <a:rect l="0" t="0" r="r" b="b"/>
              <a:pathLst>
                <a:path w="10" h="11">
                  <a:moveTo>
                    <a:pt x="2" y="11"/>
                  </a:moveTo>
                  <a:cubicBezTo>
                    <a:pt x="10" y="0"/>
                    <a:pt x="10" y="0"/>
                    <a:pt x="10" y="0"/>
                  </a:cubicBezTo>
                  <a:cubicBezTo>
                    <a:pt x="1" y="8"/>
                    <a:pt x="0" y="10"/>
                    <a:pt x="2" y="1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48" name="Freeform 17"/>
            <p:cNvSpPr>
              <a:spLocks/>
            </p:cNvSpPr>
            <p:nvPr/>
          </p:nvSpPr>
          <p:spPr bwMode="auto">
            <a:xfrm>
              <a:off x="3586163" y="2536826"/>
              <a:ext cx="9525" cy="22225"/>
            </a:xfrm>
            <a:custGeom>
              <a:avLst/>
              <a:gdLst>
                <a:gd name="T0" fmla="*/ 8 w 11"/>
                <a:gd name="T1" fmla="*/ 3 h 22"/>
                <a:gd name="T2" fmla="*/ 4 w 11"/>
                <a:gd name="T3" fmla="*/ 13 h 22"/>
                <a:gd name="T4" fmla="*/ 0 w 11"/>
                <a:gd name="T5" fmla="*/ 22 h 22"/>
                <a:gd name="T6" fmla="*/ 5 w 11"/>
                <a:gd name="T7" fmla="*/ 11 h 22"/>
                <a:gd name="T8" fmla="*/ 11 w 11"/>
                <a:gd name="T9" fmla="*/ 0 h 22"/>
                <a:gd name="T10" fmla="*/ 8 w 11"/>
                <a:gd name="T11" fmla="*/ 3 h 22"/>
              </a:gdLst>
              <a:ahLst/>
              <a:cxnLst>
                <a:cxn ang="0">
                  <a:pos x="T0" y="T1"/>
                </a:cxn>
                <a:cxn ang="0">
                  <a:pos x="T2" y="T3"/>
                </a:cxn>
                <a:cxn ang="0">
                  <a:pos x="T4" y="T5"/>
                </a:cxn>
                <a:cxn ang="0">
                  <a:pos x="T6" y="T7"/>
                </a:cxn>
                <a:cxn ang="0">
                  <a:pos x="T8" y="T9"/>
                </a:cxn>
                <a:cxn ang="0">
                  <a:pos x="T10" y="T11"/>
                </a:cxn>
              </a:cxnLst>
              <a:rect l="0" t="0" r="r" b="b"/>
              <a:pathLst>
                <a:path w="11" h="22">
                  <a:moveTo>
                    <a:pt x="8" y="3"/>
                  </a:moveTo>
                  <a:cubicBezTo>
                    <a:pt x="8" y="3"/>
                    <a:pt x="6" y="8"/>
                    <a:pt x="4" y="13"/>
                  </a:cubicBezTo>
                  <a:cubicBezTo>
                    <a:pt x="2" y="17"/>
                    <a:pt x="0" y="22"/>
                    <a:pt x="0" y="22"/>
                  </a:cubicBezTo>
                  <a:cubicBezTo>
                    <a:pt x="0" y="22"/>
                    <a:pt x="2" y="17"/>
                    <a:pt x="5" y="11"/>
                  </a:cubicBezTo>
                  <a:cubicBezTo>
                    <a:pt x="8" y="5"/>
                    <a:pt x="11" y="0"/>
                    <a:pt x="11" y="0"/>
                  </a:cubicBezTo>
                  <a:lnTo>
                    <a:pt x="8" y="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49" name="Freeform 18"/>
            <p:cNvSpPr>
              <a:spLocks/>
            </p:cNvSpPr>
            <p:nvPr/>
          </p:nvSpPr>
          <p:spPr bwMode="auto">
            <a:xfrm>
              <a:off x="3678238" y="2474913"/>
              <a:ext cx="6350" cy="12700"/>
            </a:xfrm>
            <a:custGeom>
              <a:avLst/>
              <a:gdLst>
                <a:gd name="T0" fmla="*/ 2 w 4"/>
                <a:gd name="T1" fmla="*/ 3 h 8"/>
                <a:gd name="T2" fmla="*/ 0 w 4"/>
                <a:gd name="T3" fmla="*/ 8 h 8"/>
                <a:gd name="T4" fmla="*/ 4 w 4"/>
                <a:gd name="T5" fmla="*/ 0 h 8"/>
                <a:gd name="T6" fmla="*/ 2 w 4"/>
                <a:gd name="T7" fmla="*/ 3 h 8"/>
              </a:gdLst>
              <a:ahLst/>
              <a:cxnLst>
                <a:cxn ang="0">
                  <a:pos x="T0" y="T1"/>
                </a:cxn>
                <a:cxn ang="0">
                  <a:pos x="T2" y="T3"/>
                </a:cxn>
                <a:cxn ang="0">
                  <a:pos x="T4" y="T5"/>
                </a:cxn>
                <a:cxn ang="0">
                  <a:pos x="T6" y="T7"/>
                </a:cxn>
              </a:cxnLst>
              <a:rect l="0" t="0" r="r" b="b"/>
              <a:pathLst>
                <a:path w="4" h="8">
                  <a:moveTo>
                    <a:pt x="2" y="3"/>
                  </a:moveTo>
                  <a:lnTo>
                    <a:pt x="0" y="8"/>
                  </a:lnTo>
                  <a:lnTo>
                    <a:pt x="4" y="0"/>
                  </a:lnTo>
                  <a:lnTo>
                    <a:pt x="2" y="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0" name="Freeform 19"/>
            <p:cNvSpPr>
              <a:spLocks/>
            </p:cNvSpPr>
            <p:nvPr/>
          </p:nvSpPr>
          <p:spPr bwMode="auto">
            <a:xfrm>
              <a:off x="3703638" y="2446338"/>
              <a:ext cx="20637" cy="19050"/>
            </a:xfrm>
            <a:custGeom>
              <a:avLst/>
              <a:gdLst>
                <a:gd name="T0" fmla="*/ 3 w 23"/>
                <a:gd name="T1" fmla="*/ 12 h 18"/>
                <a:gd name="T2" fmla="*/ 9 w 23"/>
                <a:gd name="T3" fmla="*/ 18 h 18"/>
                <a:gd name="T4" fmla="*/ 23 w 23"/>
                <a:gd name="T5" fmla="*/ 0 h 18"/>
                <a:gd name="T6" fmla="*/ 3 w 23"/>
                <a:gd name="T7" fmla="*/ 12 h 18"/>
              </a:gdLst>
              <a:ahLst/>
              <a:cxnLst>
                <a:cxn ang="0">
                  <a:pos x="T0" y="T1"/>
                </a:cxn>
                <a:cxn ang="0">
                  <a:pos x="T2" y="T3"/>
                </a:cxn>
                <a:cxn ang="0">
                  <a:pos x="T4" y="T5"/>
                </a:cxn>
                <a:cxn ang="0">
                  <a:pos x="T6" y="T7"/>
                </a:cxn>
              </a:cxnLst>
              <a:rect l="0" t="0" r="r" b="b"/>
              <a:pathLst>
                <a:path w="23" h="18">
                  <a:moveTo>
                    <a:pt x="3" y="12"/>
                  </a:moveTo>
                  <a:cubicBezTo>
                    <a:pt x="0" y="18"/>
                    <a:pt x="12" y="13"/>
                    <a:pt x="9" y="18"/>
                  </a:cubicBezTo>
                  <a:cubicBezTo>
                    <a:pt x="15" y="12"/>
                    <a:pt x="19" y="6"/>
                    <a:pt x="23" y="0"/>
                  </a:cubicBezTo>
                  <a:cubicBezTo>
                    <a:pt x="18" y="5"/>
                    <a:pt x="12" y="9"/>
                    <a:pt x="3" y="1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1" name="Freeform 20"/>
            <p:cNvSpPr>
              <a:spLocks/>
            </p:cNvSpPr>
            <p:nvPr/>
          </p:nvSpPr>
          <p:spPr bwMode="auto">
            <a:xfrm>
              <a:off x="3724275" y="2435226"/>
              <a:ext cx="7937" cy="11113"/>
            </a:xfrm>
            <a:custGeom>
              <a:avLst/>
              <a:gdLst>
                <a:gd name="T0" fmla="*/ 7 w 7"/>
                <a:gd name="T1" fmla="*/ 0 h 10"/>
                <a:gd name="T2" fmla="*/ 0 w 7"/>
                <a:gd name="T3" fmla="*/ 10 h 10"/>
                <a:gd name="T4" fmla="*/ 7 w 7"/>
                <a:gd name="T5" fmla="*/ 0 h 10"/>
              </a:gdLst>
              <a:ahLst/>
              <a:cxnLst>
                <a:cxn ang="0">
                  <a:pos x="T0" y="T1"/>
                </a:cxn>
                <a:cxn ang="0">
                  <a:pos x="T2" y="T3"/>
                </a:cxn>
                <a:cxn ang="0">
                  <a:pos x="T4" y="T5"/>
                </a:cxn>
              </a:cxnLst>
              <a:rect l="0" t="0" r="r" b="b"/>
              <a:pathLst>
                <a:path w="7" h="10">
                  <a:moveTo>
                    <a:pt x="7" y="0"/>
                  </a:moveTo>
                  <a:cubicBezTo>
                    <a:pt x="5" y="3"/>
                    <a:pt x="3" y="6"/>
                    <a:pt x="0" y="10"/>
                  </a:cubicBezTo>
                  <a:cubicBezTo>
                    <a:pt x="3" y="7"/>
                    <a:pt x="5" y="4"/>
                    <a:pt x="7"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3" name="Freeform 21"/>
            <p:cNvSpPr>
              <a:spLocks/>
            </p:cNvSpPr>
            <p:nvPr/>
          </p:nvSpPr>
          <p:spPr bwMode="auto">
            <a:xfrm>
              <a:off x="3660775" y="2481263"/>
              <a:ext cx="11112" cy="4763"/>
            </a:xfrm>
            <a:custGeom>
              <a:avLst/>
              <a:gdLst>
                <a:gd name="T0" fmla="*/ 0 w 11"/>
                <a:gd name="T1" fmla="*/ 3 h 5"/>
                <a:gd name="T2" fmla="*/ 11 w 11"/>
                <a:gd name="T3" fmla="*/ 1 h 5"/>
                <a:gd name="T4" fmla="*/ 4 w 11"/>
                <a:gd name="T5" fmla="*/ 0 h 5"/>
                <a:gd name="T6" fmla="*/ 0 w 11"/>
                <a:gd name="T7" fmla="*/ 3 h 5"/>
              </a:gdLst>
              <a:ahLst/>
              <a:cxnLst>
                <a:cxn ang="0">
                  <a:pos x="T0" y="T1"/>
                </a:cxn>
                <a:cxn ang="0">
                  <a:pos x="T2" y="T3"/>
                </a:cxn>
                <a:cxn ang="0">
                  <a:pos x="T4" y="T5"/>
                </a:cxn>
                <a:cxn ang="0">
                  <a:pos x="T6" y="T7"/>
                </a:cxn>
              </a:cxnLst>
              <a:rect l="0" t="0" r="r" b="b"/>
              <a:pathLst>
                <a:path w="11" h="5">
                  <a:moveTo>
                    <a:pt x="0" y="3"/>
                  </a:moveTo>
                  <a:cubicBezTo>
                    <a:pt x="2" y="4"/>
                    <a:pt x="5" y="5"/>
                    <a:pt x="11" y="1"/>
                  </a:cubicBezTo>
                  <a:cubicBezTo>
                    <a:pt x="4" y="0"/>
                    <a:pt x="4" y="0"/>
                    <a:pt x="4" y="0"/>
                  </a:cubicBezTo>
                  <a:cubicBezTo>
                    <a:pt x="3" y="1"/>
                    <a:pt x="2" y="2"/>
                    <a:pt x="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4" name="Freeform 22"/>
            <p:cNvSpPr>
              <a:spLocks/>
            </p:cNvSpPr>
            <p:nvPr/>
          </p:nvSpPr>
          <p:spPr bwMode="auto">
            <a:xfrm>
              <a:off x="3665538" y="2474913"/>
              <a:ext cx="7937" cy="6350"/>
            </a:xfrm>
            <a:custGeom>
              <a:avLst/>
              <a:gdLst>
                <a:gd name="T0" fmla="*/ 0 w 9"/>
                <a:gd name="T1" fmla="*/ 6 h 6"/>
                <a:gd name="T2" fmla="*/ 0 w 9"/>
                <a:gd name="T3" fmla="*/ 6 h 6"/>
                <a:gd name="T4" fmla="*/ 9 w 9"/>
                <a:gd name="T5" fmla="*/ 0 h 6"/>
                <a:gd name="T6" fmla="*/ 0 w 9"/>
                <a:gd name="T7" fmla="*/ 6 h 6"/>
              </a:gdLst>
              <a:ahLst/>
              <a:cxnLst>
                <a:cxn ang="0">
                  <a:pos x="T0" y="T1"/>
                </a:cxn>
                <a:cxn ang="0">
                  <a:pos x="T2" y="T3"/>
                </a:cxn>
                <a:cxn ang="0">
                  <a:pos x="T4" y="T5"/>
                </a:cxn>
                <a:cxn ang="0">
                  <a:pos x="T6" y="T7"/>
                </a:cxn>
              </a:cxnLst>
              <a:rect l="0" t="0" r="r" b="b"/>
              <a:pathLst>
                <a:path w="9" h="6">
                  <a:moveTo>
                    <a:pt x="0" y="6"/>
                  </a:moveTo>
                  <a:cubicBezTo>
                    <a:pt x="0" y="6"/>
                    <a:pt x="0" y="6"/>
                    <a:pt x="0" y="6"/>
                  </a:cubicBezTo>
                  <a:cubicBezTo>
                    <a:pt x="5" y="3"/>
                    <a:pt x="8" y="1"/>
                    <a:pt x="9" y="0"/>
                  </a:cubicBezTo>
                  <a:cubicBezTo>
                    <a:pt x="8" y="1"/>
                    <a:pt x="5" y="3"/>
                    <a:pt x="0" y="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5" name="Freeform 23"/>
            <p:cNvSpPr>
              <a:spLocks/>
            </p:cNvSpPr>
            <p:nvPr/>
          </p:nvSpPr>
          <p:spPr bwMode="auto">
            <a:xfrm>
              <a:off x="3660775" y="2484438"/>
              <a:ext cx="0" cy="0"/>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1"/>
                    <a:pt x="1" y="0"/>
                  </a:cubicBezTo>
                  <a:cubicBezTo>
                    <a:pt x="1" y="0"/>
                    <a:pt x="0" y="0"/>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6" name="Freeform 24"/>
            <p:cNvSpPr>
              <a:spLocks/>
            </p:cNvSpPr>
            <p:nvPr/>
          </p:nvSpPr>
          <p:spPr bwMode="auto">
            <a:xfrm>
              <a:off x="3616325" y="2497138"/>
              <a:ext cx="14287" cy="20638"/>
            </a:xfrm>
            <a:custGeom>
              <a:avLst/>
              <a:gdLst>
                <a:gd name="T0" fmla="*/ 3 w 15"/>
                <a:gd name="T1" fmla="*/ 20 h 20"/>
                <a:gd name="T2" fmla="*/ 1 w 15"/>
                <a:gd name="T3" fmla="*/ 7 h 20"/>
                <a:gd name="T4" fmla="*/ 3 w 15"/>
                <a:gd name="T5" fmla="*/ 20 h 20"/>
              </a:gdLst>
              <a:ahLst/>
              <a:cxnLst>
                <a:cxn ang="0">
                  <a:pos x="T0" y="T1"/>
                </a:cxn>
                <a:cxn ang="0">
                  <a:pos x="T2" y="T3"/>
                </a:cxn>
                <a:cxn ang="0">
                  <a:pos x="T4" y="T5"/>
                </a:cxn>
              </a:cxnLst>
              <a:rect l="0" t="0" r="r" b="b"/>
              <a:pathLst>
                <a:path w="15" h="20">
                  <a:moveTo>
                    <a:pt x="3" y="20"/>
                  </a:moveTo>
                  <a:cubicBezTo>
                    <a:pt x="6" y="12"/>
                    <a:pt x="15" y="0"/>
                    <a:pt x="1" y="7"/>
                  </a:cubicBezTo>
                  <a:cubicBezTo>
                    <a:pt x="0" y="13"/>
                    <a:pt x="8" y="9"/>
                    <a:pt x="3" y="2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7" name="Freeform 25"/>
            <p:cNvSpPr>
              <a:spLocks/>
            </p:cNvSpPr>
            <p:nvPr/>
          </p:nvSpPr>
          <p:spPr bwMode="auto">
            <a:xfrm>
              <a:off x="3641725" y="2484438"/>
              <a:ext cx="11112" cy="12700"/>
            </a:xfrm>
            <a:custGeom>
              <a:avLst/>
              <a:gdLst>
                <a:gd name="T0" fmla="*/ 11 w 11"/>
                <a:gd name="T1" fmla="*/ 0 h 12"/>
                <a:gd name="T2" fmla="*/ 0 w 11"/>
                <a:gd name="T3" fmla="*/ 8 h 12"/>
                <a:gd name="T4" fmla="*/ 2 w 11"/>
                <a:gd name="T5" fmla="*/ 12 h 12"/>
                <a:gd name="T6" fmla="*/ 6 w 11"/>
                <a:gd name="T7" fmla="*/ 6 h 12"/>
                <a:gd name="T8" fmla="*/ 11 w 11"/>
                <a:gd name="T9" fmla="*/ 0 h 12"/>
              </a:gdLst>
              <a:ahLst/>
              <a:cxnLst>
                <a:cxn ang="0">
                  <a:pos x="T0" y="T1"/>
                </a:cxn>
                <a:cxn ang="0">
                  <a:pos x="T2" y="T3"/>
                </a:cxn>
                <a:cxn ang="0">
                  <a:pos x="T4" y="T5"/>
                </a:cxn>
                <a:cxn ang="0">
                  <a:pos x="T6" y="T7"/>
                </a:cxn>
                <a:cxn ang="0">
                  <a:pos x="T8" y="T9"/>
                </a:cxn>
              </a:cxnLst>
              <a:rect l="0" t="0" r="r" b="b"/>
              <a:pathLst>
                <a:path w="11" h="12">
                  <a:moveTo>
                    <a:pt x="11" y="0"/>
                  </a:moveTo>
                  <a:cubicBezTo>
                    <a:pt x="0" y="8"/>
                    <a:pt x="0" y="8"/>
                    <a:pt x="0" y="8"/>
                  </a:cubicBezTo>
                  <a:cubicBezTo>
                    <a:pt x="1" y="9"/>
                    <a:pt x="4" y="9"/>
                    <a:pt x="2" y="12"/>
                  </a:cubicBezTo>
                  <a:cubicBezTo>
                    <a:pt x="2" y="12"/>
                    <a:pt x="4" y="9"/>
                    <a:pt x="6" y="6"/>
                  </a:cubicBezTo>
                  <a:cubicBezTo>
                    <a:pt x="8" y="3"/>
                    <a:pt x="11" y="0"/>
                    <a:pt x="1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8" name="Freeform 26"/>
            <p:cNvSpPr>
              <a:spLocks/>
            </p:cNvSpPr>
            <p:nvPr/>
          </p:nvSpPr>
          <p:spPr bwMode="auto">
            <a:xfrm>
              <a:off x="3652838" y="2478088"/>
              <a:ext cx="3175" cy="6350"/>
            </a:xfrm>
            <a:custGeom>
              <a:avLst/>
              <a:gdLst>
                <a:gd name="T0" fmla="*/ 2 w 2"/>
                <a:gd name="T1" fmla="*/ 0 h 4"/>
                <a:gd name="T2" fmla="*/ 0 w 2"/>
                <a:gd name="T3" fmla="*/ 4 h 4"/>
                <a:gd name="T4" fmla="*/ 2 w 2"/>
                <a:gd name="T5" fmla="*/ 2 h 4"/>
                <a:gd name="T6" fmla="*/ 2 w 2"/>
                <a:gd name="T7" fmla="*/ 0 h 4"/>
              </a:gdLst>
              <a:ahLst/>
              <a:cxnLst>
                <a:cxn ang="0">
                  <a:pos x="T0" y="T1"/>
                </a:cxn>
                <a:cxn ang="0">
                  <a:pos x="T2" y="T3"/>
                </a:cxn>
                <a:cxn ang="0">
                  <a:pos x="T4" y="T5"/>
                </a:cxn>
                <a:cxn ang="0">
                  <a:pos x="T6" y="T7"/>
                </a:cxn>
              </a:cxnLst>
              <a:rect l="0" t="0" r="r" b="b"/>
              <a:pathLst>
                <a:path w="2" h="4">
                  <a:moveTo>
                    <a:pt x="2" y="0"/>
                  </a:moveTo>
                  <a:lnTo>
                    <a:pt x="0" y="4"/>
                  </a:lnTo>
                  <a:lnTo>
                    <a:pt x="2" y="2"/>
                  </a:lnTo>
                  <a:lnTo>
                    <a:pt x="2"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9" name="Freeform 27"/>
            <p:cNvSpPr>
              <a:spLocks/>
            </p:cNvSpPr>
            <p:nvPr/>
          </p:nvSpPr>
          <p:spPr bwMode="auto">
            <a:xfrm>
              <a:off x="3705225" y="2432051"/>
              <a:ext cx="19050" cy="19050"/>
            </a:xfrm>
            <a:custGeom>
              <a:avLst/>
              <a:gdLst>
                <a:gd name="T0" fmla="*/ 7 w 21"/>
                <a:gd name="T1" fmla="*/ 13 h 18"/>
                <a:gd name="T2" fmla="*/ 21 w 21"/>
                <a:gd name="T3" fmla="*/ 0 h 18"/>
                <a:gd name="T4" fmla="*/ 11 w 21"/>
                <a:gd name="T5" fmla="*/ 5 h 18"/>
                <a:gd name="T6" fmla="*/ 1 w 21"/>
                <a:gd name="T7" fmla="*/ 12 h 18"/>
                <a:gd name="T8" fmla="*/ 7 w 21"/>
                <a:gd name="T9" fmla="*/ 13 h 18"/>
              </a:gdLst>
              <a:ahLst/>
              <a:cxnLst>
                <a:cxn ang="0">
                  <a:pos x="T0" y="T1"/>
                </a:cxn>
                <a:cxn ang="0">
                  <a:pos x="T2" y="T3"/>
                </a:cxn>
                <a:cxn ang="0">
                  <a:pos x="T4" y="T5"/>
                </a:cxn>
                <a:cxn ang="0">
                  <a:pos x="T6" y="T7"/>
                </a:cxn>
                <a:cxn ang="0">
                  <a:pos x="T8" y="T9"/>
                </a:cxn>
              </a:cxnLst>
              <a:rect l="0" t="0" r="r" b="b"/>
              <a:pathLst>
                <a:path w="21" h="18">
                  <a:moveTo>
                    <a:pt x="7" y="13"/>
                  </a:moveTo>
                  <a:cubicBezTo>
                    <a:pt x="10" y="8"/>
                    <a:pt x="15" y="4"/>
                    <a:pt x="21" y="0"/>
                  </a:cubicBezTo>
                  <a:cubicBezTo>
                    <a:pt x="18" y="2"/>
                    <a:pt x="14" y="4"/>
                    <a:pt x="11" y="5"/>
                  </a:cubicBezTo>
                  <a:cubicBezTo>
                    <a:pt x="7" y="7"/>
                    <a:pt x="4" y="10"/>
                    <a:pt x="1" y="12"/>
                  </a:cubicBezTo>
                  <a:cubicBezTo>
                    <a:pt x="1" y="14"/>
                    <a:pt x="0" y="18"/>
                    <a:pt x="7" y="1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0" name="Freeform 28"/>
            <p:cNvSpPr>
              <a:spLocks/>
            </p:cNvSpPr>
            <p:nvPr/>
          </p:nvSpPr>
          <p:spPr bwMode="auto">
            <a:xfrm>
              <a:off x="3687763" y="2462213"/>
              <a:ext cx="1587" cy="0"/>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1" y="0"/>
                    <a:pt x="2" y="0"/>
                    <a:pt x="2" y="0"/>
                  </a:cubicBezTo>
                  <a:cubicBezTo>
                    <a:pt x="1" y="0"/>
                    <a:pt x="0" y="0"/>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1" name="Freeform 29"/>
            <p:cNvSpPr>
              <a:spLocks/>
            </p:cNvSpPr>
            <p:nvPr/>
          </p:nvSpPr>
          <p:spPr bwMode="auto">
            <a:xfrm>
              <a:off x="3781425" y="2392363"/>
              <a:ext cx="1587" cy="1588"/>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0"/>
                  </a:cubicBezTo>
                  <a:cubicBezTo>
                    <a:pt x="0" y="0"/>
                    <a:pt x="0" y="0"/>
                    <a:pt x="0" y="1"/>
                  </a:cubicBezTo>
                  <a:lnTo>
                    <a:pt x="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2" name="Freeform 30"/>
            <p:cNvSpPr>
              <a:spLocks/>
            </p:cNvSpPr>
            <p:nvPr/>
          </p:nvSpPr>
          <p:spPr bwMode="auto">
            <a:xfrm>
              <a:off x="3695700" y="2441576"/>
              <a:ext cx="9525" cy="11113"/>
            </a:xfrm>
            <a:custGeom>
              <a:avLst/>
              <a:gdLst>
                <a:gd name="T0" fmla="*/ 10 w 11"/>
                <a:gd name="T1" fmla="*/ 2 h 10"/>
                <a:gd name="T2" fmla="*/ 0 w 11"/>
                <a:gd name="T3" fmla="*/ 10 h 10"/>
                <a:gd name="T4" fmla="*/ 11 w 11"/>
                <a:gd name="T5" fmla="*/ 2 h 10"/>
                <a:gd name="T6" fmla="*/ 10 w 11"/>
                <a:gd name="T7" fmla="*/ 2 h 10"/>
              </a:gdLst>
              <a:ahLst/>
              <a:cxnLst>
                <a:cxn ang="0">
                  <a:pos x="T0" y="T1"/>
                </a:cxn>
                <a:cxn ang="0">
                  <a:pos x="T2" y="T3"/>
                </a:cxn>
                <a:cxn ang="0">
                  <a:pos x="T4" y="T5"/>
                </a:cxn>
                <a:cxn ang="0">
                  <a:pos x="T6" y="T7"/>
                </a:cxn>
              </a:cxnLst>
              <a:rect l="0" t="0" r="r" b="b"/>
              <a:pathLst>
                <a:path w="11" h="10">
                  <a:moveTo>
                    <a:pt x="10" y="2"/>
                  </a:moveTo>
                  <a:cubicBezTo>
                    <a:pt x="4" y="4"/>
                    <a:pt x="2" y="7"/>
                    <a:pt x="0" y="10"/>
                  </a:cubicBezTo>
                  <a:cubicBezTo>
                    <a:pt x="4" y="7"/>
                    <a:pt x="7" y="5"/>
                    <a:pt x="11" y="2"/>
                  </a:cubicBezTo>
                  <a:cubicBezTo>
                    <a:pt x="11" y="1"/>
                    <a:pt x="11" y="0"/>
                    <a:pt x="10"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3" name="Freeform 31"/>
            <p:cNvSpPr>
              <a:spLocks/>
            </p:cNvSpPr>
            <p:nvPr/>
          </p:nvSpPr>
          <p:spPr bwMode="auto">
            <a:xfrm>
              <a:off x="3736975" y="2422526"/>
              <a:ext cx="9525" cy="3175"/>
            </a:xfrm>
            <a:custGeom>
              <a:avLst/>
              <a:gdLst>
                <a:gd name="T0" fmla="*/ 9 w 9"/>
                <a:gd name="T1" fmla="*/ 0 h 3"/>
                <a:gd name="T2" fmla="*/ 0 w 9"/>
                <a:gd name="T3" fmla="*/ 3 h 3"/>
                <a:gd name="T4" fmla="*/ 9 w 9"/>
                <a:gd name="T5" fmla="*/ 0 h 3"/>
              </a:gdLst>
              <a:ahLst/>
              <a:cxnLst>
                <a:cxn ang="0">
                  <a:pos x="T0" y="T1"/>
                </a:cxn>
                <a:cxn ang="0">
                  <a:pos x="T2" y="T3"/>
                </a:cxn>
                <a:cxn ang="0">
                  <a:pos x="T4" y="T5"/>
                </a:cxn>
              </a:cxnLst>
              <a:rect l="0" t="0" r="r" b="b"/>
              <a:pathLst>
                <a:path w="9" h="3">
                  <a:moveTo>
                    <a:pt x="9" y="0"/>
                  </a:moveTo>
                  <a:cubicBezTo>
                    <a:pt x="6" y="0"/>
                    <a:pt x="3" y="1"/>
                    <a:pt x="0" y="3"/>
                  </a:cubicBezTo>
                  <a:cubicBezTo>
                    <a:pt x="3" y="2"/>
                    <a:pt x="9" y="1"/>
                    <a:pt x="9"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4" name="Freeform 32"/>
            <p:cNvSpPr>
              <a:spLocks/>
            </p:cNvSpPr>
            <p:nvPr/>
          </p:nvSpPr>
          <p:spPr bwMode="auto">
            <a:xfrm>
              <a:off x="3690938" y="2460626"/>
              <a:ext cx="1587" cy="1588"/>
            </a:xfrm>
            <a:custGeom>
              <a:avLst/>
              <a:gdLst>
                <a:gd name="T0" fmla="*/ 0 w 2"/>
                <a:gd name="T1" fmla="*/ 0 h 1"/>
                <a:gd name="T2" fmla="*/ 0 w 2"/>
                <a:gd name="T3" fmla="*/ 1 h 1"/>
                <a:gd name="T4" fmla="*/ 0 w 2"/>
                <a:gd name="T5" fmla="*/ 0 h 1"/>
              </a:gdLst>
              <a:ahLst/>
              <a:cxnLst>
                <a:cxn ang="0">
                  <a:pos x="T0" y="T1"/>
                </a:cxn>
                <a:cxn ang="0">
                  <a:pos x="T2" y="T3"/>
                </a:cxn>
                <a:cxn ang="0">
                  <a:pos x="T4" y="T5"/>
                </a:cxn>
              </a:cxnLst>
              <a:rect l="0" t="0" r="r" b="b"/>
              <a:pathLst>
                <a:path w="2" h="1">
                  <a:moveTo>
                    <a:pt x="0" y="0"/>
                  </a:moveTo>
                  <a:cubicBezTo>
                    <a:pt x="0" y="1"/>
                    <a:pt x="0" y="1"/>
                    <a:pt x="0" y="1"/>
                  </a:cubicBezTo>
                  <a:cubicBezTo>
                    <a:pt x="2" y="1"/>
                    <a:pt x="1"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5" name="Freeform 33"/>
            <p:cNvSpPr>
              <a:spLocks/>
            </p:cNvSpPr>
            <p:nvPr/>
          </p:nvSpPr>
          <p:spPr bwMode="auto">
            <a:xfrm>
              <a:off x="3689350" y="2452688"/>
              <a:ext cx="6350" cy="9525"/>
            </a:xfrm>
            <a:custGeom>
              <a:avLst/>
              <a:gdLst>
                <a:gd name="T0" fmla="*/ 2 w 6"/>
                <a:gd name="T1" fmla="*/ 7 h 8"/>
                <a:gd name="T2" fmla="*/ 6 w 6"/>
                <a:gd name="T3" fmla="*/ 0 h 8"/>
                <a:gd name="T4" fmla="*/ 0 w 6"/>
                <a:gd name="T5" fmla="*/ 8 h 8"/>
                <a:gd name="T6" fmla="*/ 2 w 6"/>
                <a:gd name="T7" fmla="*/ 7 h 8"/>
              </a:gdLst>
              <a:ahLst/>
              <a:cxnLst>
                <a:cxn ang="0">
                  <a:pos x="T0" y="T1"/>
                </a:cxn>
                <a:cxn ang="0">
                  <a:pos x="T2" y="T3"/>
                </a:cxn>
                <a:cxn ang="0">
                  <a:pos x="T4" y="T5"/>
                </a:cxn>
                <a:cxn ang="0">
                  <a:pos x="T6" y="T7"/>
                </a:cxn>
              </a:cxnLst>
              <a:rect l="0" t="0" r="r" b="b"/>
              <a:pathLst>
                <a:path w="6" h="8">
                  <a:moveTo>
                    <a:pt x="2" y="7"/>
                  </a:moveTo>
                  <a:cubicBezTo>
                    <a:pt x="4" y="5"/>
                    <a:pt x="5" y="3"/>
                    <a:pt x="6" y="0"/>
                  </a:cubicBezTo>
                  <a:cubicBezTo>
                    <a:pt x="4" y="3"/>
                    <a:pt x="2" y="5"/>
                    <a:pt x="0" y="8"/>
                  </a:cubicBezTo>
                  <a:cubicBezTo>
                    <a:pt x="1" y="7"/>
                    <a:pt x="2" y="7"/>
                    <a:pt x="2" y="7"/>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6" name="Freeform 34"/>
            <p:cNvSpPr>
              <a:spLocks/>
            </p:cNvSpPr>
            <p:nvPr/>
          </p:nvSpPr>
          <p:spPr bwMode="auto">
            <a:xfrm>
              <a:off x="3752850" y="2344738"/>
              <a:ext cx="52387" cy="47625"/>
            </a:xfrm>
            <a:custGeom>
              <a:avLst/>
              <a:gdLst>
                <a:gd name="T0" fmla="*/ 34 w 55"/>
                <a:gd name="T1" fmla="*/ 6 h 45"/>
                <a:gd name="T2" fmla="*/ 10 w 55"/>
                <a:gd name="T3" fmla="*/ 24 h 45"/>
                <a:gd name="T4" fmla="*/ 30 w 55"/>
                <a:gd name="T5" fmla="*/ 45 h 45"/>
                <a:gd name="T6" fmla="*/ 38 w 55"/>
                <a:gd name="T7" fmla="*/ 32 h 45"/>
                <a:gd name="T8" fmla="*/ 17 w 55"/>
                <a:gd name="T9" fmla="*/ 32 h 45"/>
                <a:gd name="T10" fmla="*/ 39 w 55"/>
                <a:gd name="T11" fmla="*/ 24 h 45"/>
                <a:gd name="T12" fmla="*/ 48 w 55"/>
                <a:gd name="T13" fmla="*/ 0 h 45"/>
                <a:gd name="T14" fmla="*/ 35 w 55"/>
                <a:gd name="T15" fmla="*/ 10 h 45"/>
                <a:gd name="T16" fmla="*/ 34 w 55"/>
                <a:gd name="T17" fmla="*/ 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45">
                  <a:moveTo>
                    <a:pt x="34" y="6"/>
                  </a:moveTo>
                  <a:cubicBezTo>
                    <a:pt x="35" y="10"/>
                    <a:pt x="24" y="22"/>
                    <a:pt x="10" y="24"/>
                  </a:cubicBezTo>
                  <a:cubicBezTo>
                    <a:pt x="0" y="34"/>
                    <a:pt x="15" y="43"/>
                    <a:pt x="30" y="45"/>
                  </a:cubicBezTo>
                  <a:cubicBezTo>
                    <a:pt x="29" y="43"/>
                    <a:pt x="28" y="41"/>
                    <a:pt x="38" y="32"/>
                  </a:cubicBezTo>
                  <a:cubicBezTo>
                    <a:pt x="33" y="32"/>
                    <a:pt x="9" y="41"/>
                    <a:pt x="17" y="32"/>
                  </a:cubicBezTo>
                  <a:cubicBezTo>
                    <a:pt x="31" y="21"/>
                    <a:pt x="31" y="26"/>
                    <a:pt x="39" y="24"/>
                  </a:cubicBezTo>
                  <a:cubicBezTo>
                    <a:pt x="30" y="23"/>
                    <a:pt x="55" y="6"/>
                    <a:pt x="48" y="0"/>
                  </a:cubicBezTo>
                  <a:cubicBezTo>
                    <a:pt x="35" y="10"/>
                    <a:pt x="35" y="10"/>
                    <a:pt x="35" y="10"/>
                  </a:cubicBezTo>
                  <a:cubicBezTo>
                    <a:pt x="34" y="9"/>
                    <a:pt x="38" y="5"/>
                    <a:pt x="34" y="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7" name="Freeform 35"/>
            <p:cNvSpPr>
              <a:spLocks/>
            </p:cNvSpPr>
            <p:nvPr/>
          </p:nvSpPr>
          <p:spPr bwMode="auto">
            <a:xfrm>
              <a:off x="3756025" y="2393951"/>
              <a:ext cx="25400" cy="14288"/>
            </a:xfrm>
            <a:custGeom>
              <a:avLst/>
              <a:gdLst>
                <a:gd name="T0" fmla="*/ 5 w 27"/>
                <a:gd name="T1" fmla="*/ 11 h 14"/>
                <a:gd name="T2" fmla="*/ 0 w 27"/>
                <a:gd name="T3" fmla="*/ 14 h 14"/>
                <a:gd name="T4" fmla="*/ 20 w 27"/>
                <a:gd name="T5" fmla="*/ 10 h 14"/>
                <a:gd name="T6" fmla="*/ 27 w 27"/>
                <a:gd name="T7" fmla="*/ 0 h 14"/>
                <a:gd name="T8" fmla="*/ 23 w 27"/>
                <a:gd name="T9" fmla="*/ 2 h 14"/>
                <a:gd name="T10" fmla="*/ 15 w 27"/>
                <a:gd name="T11" fmla="*/ 6 h 14"/>
                <a:gd name="T12" fmla="*/ 3 w 27"/>
                <a:gd name="T13" fmla="*/ 13 h 14"/>
                <a:gd name="T14" fmla="*/ 5 w 27"/>
                <a:gd name="T15" fmla="*/ 11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4">
                  <a:moveTo>
                    <a:pt x="5" y="11"/>
                  </a:moveTo>
                  <a:cubicBezTo>
                    <a:pt x="0" y="14"/>
                    <a:pt x="0" y="14"/>
                    <a:pt x="0" y="14"/>
                  </a:cubicBezTo>
                  <a:cubicBezTo>
                    <a:pt x="6" y="12"/>
                    <a:pt x="11" y="11"/>
                    <a:pt x="20" y="10"/>
                  </a:cubicBezTo>
                  <a:cubicBezTo>
                    <a:pt x="26" y="4"/>
                    <a:pt x="27" y="1"/>
                    <a:pt x="27" y="0"/>
                  </a:cubicBezTo>
                  <a:cubicBezTo>
                    <a:pt x="27" y="0"/>
                    <a:pt x="25" y="0"/>
                    <a:pt x="23" y="2"/>
                  </a:cubicBezTo>
                  <a:cubicBezTo>
                    <a:pt x="21" y="3"/>
                    <a:pt x="18" y="4"/>
                    <a:pt x="15" y="6"/>
                  </a:cubicBezTo>
                  <a:cubicBezTo>
                    <a:pt x="9" y="9"/>
                    <a:pt x="3" y="13"/>
                    <a:pt x="3" y="13"/>
                  </a:cubicBezTo>
                  <a:lnTo>
                    <a:pt x="5" y="1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8" name="Freeform 36"/>
            <p:cNvSpPr>
              <a:spLocks/>
            </p:cNvSpPr>
            <p:nvPr/>
          </p:nvSpPr>
          <p:spPr bwMode="auto">
            <a:xfrm>
              <a:off x="3719513" y="2406651"/>
              <a:ext cx="36512" cy="25400"/>
            </a:xfrm>
            <a:custGeom>
              <a:avLst/>
              <a:gdLst>
                <a:gd name="T0" fmla="*/ 17 w 38"/>
                <a:gd name="T1" fmla="*/ 16 h 24"/>
                <a:gd name="T2" fmla="*/ 18 w 38"/>
                <a:gd name="T3" fmla="*/ 0 h 24"/>
                <a:gd name="T4" fmla="*/ 4 w 38"/>
                <a:gd name="T5" fmla="*/ 17 h 24"/>
                <a:gd name="T6" fmla="*/ 17 w 38"/>
                <a:gd name="T7" fmla="*/ 15 h 24"/>
                <a:gd name="T8" fmla="*/ 6 w 38"/>
                <a:gd name="T9" fmla="*/ 24 h 24"/>
                <a:gd name="T10" fmla="*/ 19 w 38"/>
                <a:gd name="T11" fmla="*/ 19 h 24"/>
                <a:gd name="T12" fmla="*/ 18 w 38"/>
                <a:gd name="T13" fmla="*/ 19 h 24"/>
                <a:gd name="T14" fmla="*/ 18 w 38"/>
                <a:gd name="T15" fmla="*/ 19 h 24"/>
                <a:gd name="T16" fmla="*/ 18 w 38"/>
                <a:gd name="T17" fmla="*/ 19 h 24"/>
                <a:gd name="T18" fmla="*/ 17 w 38"/>
                <a:gd name="T19" fmla="*/ 18 h 24"/>
                <a:gd name="T20" fmla="*/ 18 w 38"/>
                <a:gd name="T21" fmla="*/ 18 h 24"/>
                <a:gd name="T22" fmla="*/ 17 w 38"/>
                <a:gd name="T23" fmla="*/ 16 h 24"/>
                <a:gd name="T24" fmla="*/ 18 w 38"/>
                <a:gd name="T25" fmla="*/ 18 h 24"/>
                <a:gd name="T26" fmla="*/ 18 w 38"/>
                <a:gd name="T27" fmla="*/ 19 h 24"/>
                <a:gd name="T28" fmla="*/ 18 w 38"/>
                <a:gd name="T29" fmla="*/ 19 h 24"/>
                <a:gd name="T30" fmla="*/ 28 w 38"/>
                <a:gd name="T31" fmla="*/ 11 h 24"/>
                <a:gd name="T32" fmla="*/ 35 w 38"/>
                <a:gd name="T33" fmla="*/ 5 h 24"/>
                <a:gd name="T34" fmla="*/ 38 w 38"/>
                <a:gd name="T35" fmla="*/ 2 h 24"/>
                <a:gd name="T36" fmla="*/ 17 w 38"/>
                <a:gd name="T37"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24">
                  <a:moveTo>
                    <a:pt x="17" y="16"/>
                  </a:moveTo>
                  <a:cubicBezTo>
                    <a:pt x="18" y="9"/>
                    <a:pt x="28" y="0"/>
                    <a:pt x="18" y="0"/>
                  </a:cubicBezTo>
                  <a:cubicBezTo>
                    <a:pt x="5" y="9"/>
                    <a:pt x="11" y="9"/>
                    <a:pt x="4" y="17"/>
                  </a:cubicBezTo>
                  <a:cubicBezTo>
                    <a:pt x="25" y="1"/>
                    <a:pt x="0" y="23"/>
                    <a:pt x="17" y="15"/>
                  </a:cubicBezTo>
                  <a:cubicBezTo>
                    <a:pt x="13" y="19"/>
                    <a:pt x="10" y="21"/>
                    <a:pt x="6" y="24"/>
                  </a:cubicBezTo>
                  <a:cubicBezTo>
                    <a:pt x="10" y="22"/>
                    <a:pt x="14" y="20"/>
                    <a:pt x="19" y="19"/>
                  </a:cubicBezTo>
                  <a:cubicBezTo>
                    <a:pt x="18" y="19"/>
                    <a:pt x="18" y="19"/>
                    <a:pt x="18" y="19"/>
                  </a:cubicBezTo>
                  <a:cubicBezTo>
                    <a:pt x="18" y="19"/>
                    <a:pt x="18" y="19"/>
                    <a:pt x="18" y="19"/>
                  </a:cubicBezTo>
                  <a:cubicBezTo>
                    <a:pt x="18" y="19"/>
                    <a:pt x="18" y="19"/>
                    <a:pt x="18" y="19"/>
                  </a:cubicBezTo>
                  <a:cubicBezTo>
                    <a:pt x="16" y="19"/>
                    <a:pt x="16" y="19"/>
                    <a:pt x="17" y="18"/>
                  </a:cubicBezTo>
                  <a:cubicBezTo>
                    <a:pt x="17" y="18"/>
                    <a:pt x="17" y="18"/>
                    <a:pt x="18" y="18"/>
                  </a:cubicBezTo>
                  <a:cubicBezTo>
                    <a:pt x="17" y="17"/>
                    <a:pt x="17" y="16"/>
                    <a:pt x="17" y="16"/>
                  </a:cubicBezTo>
                  <a:cubicBezTo>
                    <a:pt x="24" y="12"/>
                    <a:pt x="19" y="16"/>
                    <a:pt x="18" y="18"/>
                  </a:cubicBezTo>
                  <a:cubicBezTo>
                    <a:pt x="18" y="18"/>
                    <a:pt x="18" y="18"/>
                    <a:pt x="18" y="19"/>
                  </a:cubicBezTo>
                  <a:cubicBezTo>
                    <a:pt x="18" y="19"/>
                    <a:pt x="18" y="19"/>
                    <a:pt x="18" y="19"/>
                  </a:cubicBezTo>
                  <a:cubicBezTo>
                    <a:pt x="18" y="19"/>
                    <a:pt x="23" y="15"/>
                    <a:pt x="28" y="11"/>
                  </a:cubicBezTo>
                  <a:cubicBezTo>
                    <a:pt x="31" y="9"/>
                    <a:pt x="33" y="6"/>
                    <a:pt x="35" y="5"/>
                  </a:cubicBezTo>
                  <a:cubicBezTo>
                    <a:pt x="37" y="3"/>
                    <a:pt x="38" y="2"/>
                    <a:pt x="38" y="2"/>
                  </a:cubicBezTo>
                  <a:cubicBezTo>
                    <a:pt x="33" y="5"/>
                    <a:pt x="27" y="9"/>
                    <a:pt x="17" y="1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9" name="Freeform 37"/>
            <p:cNvSpPr>
              <a:spLocks/>
            </p:cNvSpPr>
            <p:nvPr/>
          </p:nvSpPr>
          <p:spPr bwMode="auto">
            <a:xfrm>
              <a:off x="3619500" y="2482851"/>
              <a:ext cx="3175" cy="1588"/>
            </a:xfrm>
            <a:custGeom>
              <a:avLst/>
              <a:gdLst>
                <a:gd name="T0" fmla="*/ 0 w 3"/>
                <a:gd name="T1" fmla="*/ 2 h 2"/>
                <a:gd name="T2" fmla="*/ 2 w 3"/>
                <a:gd name="T3" fmla="*/ 2 h 2"/>
                <a:gd name="T4" fmla="*/ 0 w 3"/>
                <a:gd name="T5" fmla="*/ 2 h 2"/>
              </a:gdLst>
              <a:ahLst/>
              <a:cxnLst>
                <a:cxn ang="0">
                  <a:pos x="T0" y="T1"/>
                </a:cxn>
                <a:cxn ang="0">
                  <a:pos x="T2" y="T3"/>
                </a:cxn>
                <a:cxn ang="0">
                  <a:pos x="T4" y="T5"/>
                </a:cxn>
              </a:cxnLst>
              <a:rect l="0" t="0" r="r" b="b"/>
              <a:pathLst>
                <a:path w="3" h="2">
                  <a:moveTo>
                    <a:pt x="0" y="2"/>
                  </a:moveTo>
                  <a:cubicBezTo>
                    <a:pt x="1" y="2"/>
                    <a:pt x="1" y="2"/>
                    <a:pt x="2" y="2"/>
                  </a:cubicBezTo>
                  <a:cubicBezTo>
                    <a:pt x="3" y="1"/>
                    <a:pt x="3" y="0"/>
                    <a:pt x="0"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0" name="Freeform 38"/>
            <p:cNvSpPr>
              <a:spLocks/>
            </p:cNvSpPr>
            <p:nvPr/>
          </p:nvSpPr>
          <p:spPr bwMode="auto">
            <a:xfrm>
              <a:off x="3614738" y="2478088"/>
              <a:ext cx="33337" cy="19050"/>
            </a:xfrm>
            <a:custGeom>
              <a:avLst/>
              <a:gdLst>
                <a:gd name="T0" fmla="*/ 17 w 35"/>
                <a:gd name="T1" fmla="*/ 1 h 18"/>
                <a:gd name="T2" fmla="*/ 11 w 35"/>
                <a:gd name="T3" fmla="*/ 9 h 18"/>
                <a:gd name="T4" fmla="*/ 8 w 35"/>
                <a:gd name="T5" fmla="*/ 6 h 18"/>
                <a:gd name="T6" fmla="*/ 11 w 35"/>
                <a:gd name="T7" fmla="*/ 12 h 18"/>
                <a:gd name="T8" fmla="*/ 12 w 35"/>
                <a:gd name="T9" fmla="*/ 10 h 18"/>
                <a:gd name="T10" fmla="*/ 34 w 35"/>
                <a:gd name="T11" fmla="*/ 2 h 18"/>
                <a:gd name="T12" fmla="*/ 17 w 35"/>
                <a:gd name="T13" fmla="*/ 1 h 18"/>
              </a:gdLst>
              <a:ahLst/>
              <a:cxnLst>
                <a:cxn ang="0">
                  <a:pos x="T0" y="T1"/>
                </a:cxn>
                <a:cxn ang="0">
                  <a:pos x="T2" y="T3"/>
                </a:cxn>
                <a:cxn ang="0">
                  <a:pos x="T4" y="T5"/>
                </a:cxn>
                <a:cxn ang="0">
                  <a:pos x="T6" y="T7"/>
                </a:cxn>
                <a:cxn ang="0">
                  <a:pos x="T8" y="T9"/>
                </a:cxn>
                <a:cxn ang="0">
                  <a:pos x="T10" y="T11"/>
                </a:cxn>
                <a:cxn ang="0">
                  <a:pos x="T12" y="T13"/>
                </a:cxn>
              </a:cxnLst>
              <a:rect l="0" t="0" r="r" b="b"/>
              <a:pathLst>
                <a:path w="35" h="18">
                  <a:moveTo>
                    <a:pt x="17" y="1"/>
                  </a:moveTo>
                  <a:cubicBezTo>
                    <a:pt x="16" y="3"/>
                    <a:pt x="16" y="6"/>
                    <a:pt x="11" y="9"/>
                  </a:cubicBezTo>
                  <a:cubicBezTo>
                    <a:pt x="6" y="12"/>
                    <a:pt x="9" y="7"/>
                    <a:pt x="8" y="6"/>
                  </a:cubicBezTo>
                  <a:cubicBezTo>
                    <a:pt x="6" y="10"/>
                    <a:pt x="0" y="18"/>
                    <a:pt x="11" y="12"/>
                  </a:cubicBezTo>
                  <a:cubicBezTo>
                    <a:pt x="12" y="10"/>
                    <a:pt x="12" y="10"/>
                    <a:pt x="12" y="10"/>
                  </a:cubicBezTo>
                  <a:cubicBezTo>
                    <a:pt x="21" y="4"/>
                    <a:pt x="35" y="1"/>
                    <a:pt x="34" y="2"/>
                  </a:cubicBezTo>
                  <a:cubicBezTo>
                    <a:pt x="29" y="1"/>
                    <a:pt x="25" y="0"/>
                    <a:pt x="17"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1" name="Freeform 39"/>
            <p:cNvSpPr>
              <a:spLocks/>
            </p:cNvSpPr>
            <p:nvPr/>
          </p:nvSpPr>
          <p:spPr bwMode="auto">
            <a:xfrm>
              <a:off x="3678238" y="2432051"/>
              <a:ext cx="19050" cy="15875"/>
            </a:xfrm>
            <a:custGeom>
              <a:avLst/>
              <a:gdLst>
                <a:gd name="T0" fmla="*/ 5 w 21"/>
                <a:gd name="T1" fmla="*/ 15 h 15"/>
                <a:gd name="T2" fmla="*/ 13 w 21"/>
                <a:gd name="T3" fmla="*/ 7 h 15"/>
                <a:gd name="T4" fmla="*/ 21 w 21"/>
                <a:gd name="T5" fmla="*/ 0 h 15"/>
                <a:gd name="T6" fmla="*/ 9 w 21"/>
                <a:gd name="T7" fmla="*/ 3 h 15"/>
                <a:gd name="T8" fmla="*/ 11 w 21"/>
                <a:gd name="T9" fmla="*/ 5 h 15"/>
                <a:gd name="T10" fmla="*/ 5 w 21"/>
                <a:gd name="T11" fmla="*/ 15 h 15"/>
              </a:gdLst>
              <a:ahLst/>
              <a:cxnLst>
                <a:cxn ang="0">
                  <a:pos x="T0" y="T1"/>
                </a:cxn>
                <a:cxn ang="0">
                  <a:pos x="T2" y="T3"/>
                </a:cxn>
                <a:cxn ang="0">
                  <a:pos x="T4" y="T5"/>
                </a:cxn>
                <a:cxn ang="0">
                  <a:pos x="T6" y="T7"/>
                </a:cxn>
                <a:cxn ang="0">
                  <a:pos x="T8" y="T9"/>
                </a:cxn>
                <a:cxn ang="0">
                  <a:pos x="T10" y="T11"/>
                </a:cxn>
              </a:cxnLst>
              <a:rect l="0" t="0" r="r" b="b"/>
              <a:pathLst>
                <a:path w="21" h="15">
                  <a:moveTo>
                    <a:pt x="5" y="15"/>
                  </a:moveTo>
                  <a:cubicBezTo>
                    <a:pt x="5" y="15"/>
                    <a:pt x="9" y="11"/>
                    <a:pt x="13" y="7"/>
                  </a:cubicBezTo>
                  <a:cubicBezTo>
                    <a:pt x="17" y="4"/>
                    <a:pt x="21" y="0"/>
                    <a:pt x="21" y="0"/>
                  </a:cubicBezTo>
                  <a:cubicBezTo>
                    <a:pt x="9" y="3"/>
                    <a:pt x="9" y="3"/>
                    <a:pt x="9" y="3"/>
                  </a:cubicBezTo>
                  <a:cubicBezTo>
                    <a:pt x="11" y="5"/>
                    <a:pt x="11" y="5"/>
                    <a:pt x="11" y="5"/>
                  </a:cubicBezTo>
                  <a:cubicBezTo>
                    <a:pt x="0" y="11"/>
                    <a:pt x="5" y="12"/>
                    <a:pt x="5" y="1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2" name="Freeform 40"/>
            <p:cNvSpPr>
              <a:spLocks/>
            </p:cNvSpPr>
            <p:nvPr/>
          </p:nvSpPr>
          <p:spPr bwMode="auto">
            <a:xfrm>
              <a:off x="3786188" y="2386013"/>
              <a:ext cx="7937" cy="14288"/>
            </a:xfrm>
            <a:custGeom>
              <a:avLst/>
              <a:gdLst>
                <a:gd name="T0" fmla="*/ 0 w 5"/>
                <a:gd name="T1" fmla="*/ 5 h 9"/>
                <a:gd name="T2" fmla="*/ 0 w 5"/>
                <a:gd name="T3" fmla="*/ 9 h 9"/>
                <a:gd name="T4" fmla="*/ 5 w 5"/>
                <a:gd name="T5" fmla="*/ 0 h 9"/>
                <a:gd name="T6" fmla="*/ 0 w 5"/>
                <a:gd name="T7" fmla="*/ 5 h 9"/>
              </a:gdLst>
              <a:ahLst/>
              <a:cxnLst>
                <a:cxn ang="0">
                  <a:pos x="T0" y="T1"/>
                </a:cxn>
                <a:cxn ang="0">
                  <a:pos x="T2" y="T3"/>
                </a:cxn>
                <a:cxn ang="0">
                  <a:pos x="T4" y="T5"/>
                </a:cxn>
                <a:cxn ang="0">
                  <a:pos x="T6" y="T7"/>
                </a:cxn>
              </a:cxnLst>
              <a:rect l="0" t="0" r="r" b="b"/>
              <a:pathLst>
                <a:path w="5" h="9">
                  <a:moveTo>
                    <a:pt x="0" y="5"/>
                  </a:moveTo>
                  <a:lnTo>
                    <a:pt x="0" y="9"/>
                  </a:lnTo>
                  <a:lnTo>
                    <a:pt x="5" y="0"/>
                  </a:lnTo>
                  <a:lnTo>
                    <a:pt x="0" y="5"/>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3" name="Freeform 41"/>
            <p:cNvSpPr>
              <a:spLocks/>
            </p:cNvSpPr>
            <p:nvPr/>
          </p:nvSpPr>
          <p:spPr bwMode="auto">
            <a:xfrm>
              <a:off x="3810000" y="2376488"/>
              <a:ext cx="4762" cy="6350"/>
            </a:xfrm>
            <a:custGeom>
              <a:avLst/>
              <a:gdLst>
                <a:gd name="T0" fmla="*/ 0 w 3"/>
                <a:gd name="T1" fmla="*/ 1 h 4"/>
                <a:gd name="T2" fmla="*/ 0 w 3"/>
                <a:gd name="T3" fmla="*/ 4 h 4"/>
                <a:gd name="T4" fmla="*/ 3 w 3"/>
                <a:gd name="T5" fmla="*/ 0 h 4"/>
                <a:gd name="T6" fmla="*/ 0 w 3"/>
                <a:gd name="T7" fmla="*/ 1 h 4"/>
              </a:gdLst>
              <a:ahLst/>
              <a:cxnLst>
                <a:cxn ang="0">
                  <a:pos x="T0" y="T1"/>
                </a:cxn>
                <a:cxn ang="0">
                  <a:pos x="T2" y="T3"/>
                </a:cxn>
                <a:cxn ang="0">
                  <a:pos x="T4" y="T5"/>
                </a:cxn>
                <a:cxn ang="0">
                  <a:pos x="T6" y="T7"/>
                </a:cxn>
              </a:cxnLst>
              <a:rect l="0" t="0" r="r" b="b"/>
              <a:pathLst>
                <a:path w="3" h="4">
                  <a:moveTo>
                    <a:pt x="0" y="1"/>
                  </a:moveTo>
                  <a:lnTo>
                    <a:pt x="0" y="4"/>
                  </a:lnTo>
                  <a:lnTo>
                    <a:pt x="3" y="0"/>
                  </a:lnTo>
                  <a:lnTo>
                    <a:pt x="0"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4" name="Freeform 42"/>
            <p:cNvSpPr>
              <a:spLocks/>
            </p:cNvSpPr>
            <p:nvPr/>
          </p:nvSpPr>
          <p:spPr bwMode="auto">
            <a:xfrm>
              <a:off x="5322888" y="2052638"/>
              <a:ext cx="7937" cy="1588"/>
            </a:xfrm>
            <a:custGeom>
              <a:avLst/>
              <a:gdLst>
                <a:gd name="T0" fmla="*/ 0 w 7"/>
                <a:gd name="T1" fmla="*/ 1 h 1"/>
                <a:gd name="T2" fmla="*/ 7 w 7"/>
                <a:gd name="T3" fmla="*/ 0 h 1"/>
                <a:gd name="T4" fmla="*/ 0 w 7"/>
                <a:gd name="T5" fmla="*/ 1 h 1"/>
              </a:gdLst>
              <a:ahLst/>
              <a:cxnLst>
                <a:cxn ang="0">
                  <a:pos x="T0" y="T1"/>
                </a:cxn>
                <a:cxn ang="0">
                  <a:pos x="T2" y="T3"/>
                </a:cxn>
                <a:cxn ang="0">
                  <a:pos x="T4" y="T5"/>
                </a:cxn>
              </a:cxnLst>
              <a:rect l="0" t="0" r="r" b="b"/>
              <a:pathLst>
                <a:path w="7" h="1">
                  <a:moveTo>
                    <a:pt x="0" y="1"/>
                  </a:moveTo>
                  <a:cubicBezTo>
                    <a:pt x="7" y="0"/>
                    <a:pt x="7" y="0"/>
                    <a:pt x="7" y="0"/>
                  </a:cubicBezTo>
                  <a:cubicBezTo>
                    <a:pt x="4" y="1"/>
                    <a:pt x="2" y="1"/>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5" name="Freeform 43"/>
            <p:cNvSpPr>
              <a:spLocks/>
            </p:cNvSpPr>
            <p:nvPr/>
          </p:nvSpPr>
          <p:spPr bwMode="auto">
            <a:xfrm>
              <a:off x="5276850" y="2049463"/>
              <a:ext cx="3175" cy="3175"/>
            </a:xfrm>
            <a:custGeom>
              <a:avLst/>
              <a:gdLst>
                <a:gd name="T0" fmla="*/ 1 w 3"/>
                <a:gd name="T1" fmla="*/ 0 h 3"/>
                <a:gd name="T2" fmla="*/ 0 w 3"/>
                <a:gd name="T3" fmla="*/ 3 h 3"/>
                <a:gd name="T4" fmla="*/ 1 w 3"/>
                <a:gd name="T5" fmla="*/ 0 h 3"/>
              </a:gdLst>
              <a:ahLst/>
              <a:cxnLst>
                <a:cxn ang="0">
                  <a:pos x="T0" y="T1"/>
                </a:cxn>
                <a:cxn ang="0">
                  <a:pos x="T2" y="T3"/>
                </a:cxn>
                <a:cxn ang="0">
                  <a:pos x="T4" y="T5"/>
                </a:cxn>
              </a:cxnLst>
              <a:rect l="0" t="0" r="r" b="b"/>
              <a:pathLst>
                <a:path w="3" h="3">
                  <a:moveTo>
                    <a:pt x="1" y="0"/>
                  </a:moveTo>
                  <a:cubicBezTo>
                    <a:pt x="0" y="3"/>
                    <a:pt x="0" y="3"/>
                    <a:pt x="0" y="3"/>
                  </a:cubicBezTo>
                  <a:cubicBezTo>
                    <a:pt x="2" y="1"/>
                    <a:pt x="3" y="1"/>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6" name="Freeform 44"/>
            <p:cNvSpPr>
              <a:spLocks/>
            </p:cNvSpPr>
            <p:nvPr/>
          </p:nvSpPr>
          <p:spPr bwMode="auto">
            <a:xfrm>
              <a:off x="4446588" y="2152651"/>
              <a:ext cx="19050" cy="9525"/>
            </a:xfrm>
            <a:custGeom>
              <a:avLst/>
              <a:gdLst>
                <a:gd name="T0" fmla="*/ 0 w 21"/>
                <a:gd name="T1" fmla="*/ 2 h 10"/>
                <a:gd name="T2" fmla="*/ 19 w 21"/>
                <a:gd name="T3" fmla="*/ 5 h 10"/>
                <a:gd name="T4" fmla="*/ 16 w 21"/>
                <a:gd name="T5" fmla="*/ 0 h 10"/>
                <a:gd name="T6" fmla="*/ 0 w 21"/>
                <a:gd name="T7" fmla="*/ 2 h 10"/>
              </a:gdLst>
              <a:ahLst/>
              <a:cxnLst>
                <a:cxn ang="0">
                  <a:pos x="T0" y="T1"/>
                </a:cxn>
                <a:cxn ang="0">
                  <a:pos x="T2" y="T3"/>
                </a:cxn>
                <a:cxn ang="0">
                  <a:pos x="T4" y="T5"/>
                </a:cxn>
                <a:cxn ang="0">
                  <a:pos x="T6" y="T7"/>
                </a:cxn>
              </a:cxnLst>
              <a:rect l="0" t="0" r="r" b="b"/>
              <a:pathLst>
                <a:path w="21" h="10">
                  <a:moveTo>
                    <a:pt x="0" y="2"/>
                  </a:moveTo>
                  <a:cubicBezTo>
                    <a:pt x="10" y="5"/>
                    <a:pt x="21" y="10"/>
                    <a:pt x="19" y="5"/>
                  </a:cubicBezTo>
                  <a:cubicBezTo>
                    <a:pt x="16" y="0"/>
                    <a:pt x="16" y="0"/>
                    <a:pt x="16" y="0"/>
                  </a:cubicBezTo>
                  <a:cubicBezTo>
                    <a:pt x="9" y="2"/>
                    <a:pt x="4" y="2"/>
                    <a:pt x="0"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7" name="Freeform 45"/>
            <p:cNvSpPr>
              <a:spLocks/>
            </p:cNvSpPr>
            <p:nvPr/>
          </p:nvSpPr>
          <p:spPr bwMode="auto">
            <a:xfrm>
              <a:off x="4895850" y="2070101"/>
              <a:ext cx="7937" cy="6350"/>
            </a:xfrm>
            <a:custGeom>
              <a:avLst/>
              <a:gdLst>
                <a:gd name="T0" fmla="*/ 9 w 9"/>
                <a:gd name="T1" fmla="*/ 2 h 6"/>
                <a:gd name="T2" fmla="*/ 7 w 9"/>
                <a:gd name="T3" fmla="*/ 0 h 6"/>
                <a:gd name="T4" fmla="*/ 0 w 9"/>
                <a:gd name="T5" fmla="*/ 6 h 6"/>
                <a:gd name="T6" fmla="*/ 9 w 9"/>
                <a:gd name="T7" fmla="*/ 2 h 6"/>
              </a:gdLst>
              <a:ahLst/>
              <a:cxnLst>
                <a:cxn ang="0">
                  <a:pos x="T0" y="T1"/>
                </a:cxn>
                <a:cxn ang="0">
                  <a:pos x="T2" y="T3"/>
                </a:cxn>
                <a:cxn ang="0">
                  <a:pos x="T4" y="T5"/>
                </a:cxn>
                <a:cxn ang="0">
                  <a:pos x="T6" y="T7"/>
                </a:cxn>
              </a:cxnLst>
              <a:rect l="0" t="0" r="r" b="b"/>
              <a:pathLst>
                <a:path w="9" h="6">
                  <a:moveTo>
                    <a:pt x="9" y="2"/>
                  </a:moveTo>
                  <a:cubicBezTo>
                    <a:pt x="8" y="1"/>
                    <a:pt x="7" y="1"/>
                    <a:pt x="7" y="0"/>
                  </a:cubicBezTo>
                  <a:cubicBezTo>
                    <a:pt x="4" y="2"/>
                    <a:pt x="2" y="4"/>
                    <a:pt x="0" y="6"/>
                  </a:cubicBezTo>
                  <a:cubicBezTo>
                    <a:pt x="3" y="4"/>
                    <a:pt x="6" y="3"/>
                    <a:pt x="9"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8" name="Freeform 46"/>
            <p:cNvSpPr>
              <a:spLocks/>
            </p:cNvSpPr>
            <p:nvPr/>
          </p:nvSpPr>
          <p:spPr bwMode="auto">
            <a:xfrm>
              <a:off x="4910138" y="2047876"/>
              <a:ext cx="12700" cy="3175"/>
            </a:xfrm>
            <a:custGeom>
              <a:avLst/>
              <a:gdLst>
                <a:gd name="T0" fmla="*/ 0 w 13"/>
                <a:gd name="T1" fmla="*/ 0 h 3"/>
                <a:gd name="T2" fmla="*/ 13 w 13"/>
                <a:gd name="T3" fmla="*/ 3 h 3"/>
                <a:gd name="T4" fmla="*/ 0 w 13"/>
                <a:gd name="T5" fmla="*/ 0 h 3"/>
              </a:gdLst>
              <a:ahLst/>
              <a:cxnLst>
                <a:cxn ang="0">
                  <a:pos x="T0" y="T1"/>
                </a:cxn>
                <a:cxn ang="0">
                  <a:pos x="T2" y="T3"/>
                </a:cxn>
                <a:cxn ang="0">
                  <a:pos x="T4" y="T5"/>
                </a:cxn>
              </a:cxnLst>
              <a:rect l="0" t="0" r="r" b="b"/>
              <a:pathLst>
                <a:path w="13" h="3">
                  <a:moveTo>
                    <a:pt x="0" y="0"/>
                  </a:moveTo>
                  <a:cubicBezTo>
                    <a:pt x="13" y="3"/>
                    <a:pt x="13" y="3"/>
                    <a:pt x="13" y="3"/>
                  </a:cubicBezTo>
                  <a:cubicBezTo>
                    <a:pt x="10" y="2"/>
                    <a:pt x="6"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9" name="Freeform 47"/>
            <p:cNvSpPr>
              <a:spLocks/>
            </p:cNvSpPr>
            <p:nvPr/>
          </p:nvSpPr>
          <p:spPr bwMode="auto">
            <a:xfrm>
              <a:off x="5568950" y="2074863"/>
              <a:ext cx="11112" cy="6350"/>
            </a:xfrm>
            <a:custGeom>
              <a:avLst/>
              <a:gdLst>
                <a:gd name="T0" fmla="*/ 4 w 12"/>
                <a:gd name="T1" fmla="*/ 6 h 6"/>
                <a:gd name="T2" fmla="*/ 12 w 12"/>
                <a:gd name="T3" fmla="*/ 2 h 6"/>
                <a:gd name="T4" fmla="*/ 4 w 12"/>
                <a:gd name="T5" fmla="*/ 6 h 6"/>
              </a:gdLst>
              <a:ahLst/>
              <a:cxnLst>
                <a:cxn ang="0">
                  <a:pos x="T0" y="T1"/>
                </a:cxn>
                <a:cxn ang="0">
                  <a:pos x="T2" y="T3"/>
                </a:cxn>
                <a:cxn ang="0">
                  <a:pos x="T4" y="T5"/>
                </a:cxn>
              </a:cxnLst>
              <a:rect l="0" t="0" r="r" b="b"/>
              <a:pathLst>
                <a:path w="12" h="6">
                  <a:moveTo>
                    <a:pt x="4" y="6"/>
                  </a:moveTo>
                  <a:cubicBezTo>
                    <a:pt x="12" y="2"/>
                    <a:pt x="12" y="2"/>
                    <a:pt x="12" y="2"/>
                  </a:cubicBezTo>
                  <a:cubicBezTo>
                    <a:pt x="0" y="0"/>
                    <a:pt x="5" y="4"/>
                    <a:pt x="4" y="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0" name="Freeform 48"/>
            <p:cNvSpPr>
              <a:spLocks/>
            </p:cNvSpPr>
            <p:nvPr/>
          </p:nvSpPr>
          <p:spPr bwMode="auto">
            <a:xfrm>
              <a:off x="4065588" y="2249488"/>
              <a:ext cx="19050" cy="6350"/>
            </a:xfrm>
            <a:custGeom>
              <a:avLst/>
              <a:gdLst>
                <a:gd name="T0" fmla="*/ 0 w 20"/>
                <a:gd name="T1" fmla="*/ 5 h 5"/>
                <a:gd name="T2" fmla="*/ 20 w 20"/>
                <a:gd name="T3" fmla="*/ 2 h 5"/>
                <a:gd name="T4" fmla="*/ 0 w 20"/>
                <a:gd name="T5" fmla="*/ 5 h 5"/>
              </a:gdLst>
              <a:ahLst/>
              <a:cxnLst>
                <a:cxn ang="0">
                  <a:pos x="T0" y="T1"/>
                </a:cxn>
                <a:cxn ang="0">
                  <a:pos x="T2" y="T3"/>
                </a:cxn>
                <a:cxn ang="0">
                  <a:pos x="T4" y="T5"/>
                </a:cxn>
              </a:cxnLst>
              <a:rect l="0" t="0" r="r" b="b"/>
              <a:pathLst>
                <a:path w="20" h="5">
                  <a:moveTo>
                    <a:pt x="0" y="5"/>
                  </a:moveTo>
                  <a:cubicBezTo>
                    <a:pt x="8" y="4"/>
                    <a:pt x="15" y="3"/>
                    <a:pt x="20" y="2"/>
                  </a:cubicBezTo>
                  <a:cubicBezTo>
                    <a:pt x="10" y="2"/>
                    <a:pt x="1" y="0"/>
                    <a:pt x="0" y="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1" name="Freeform 49"/>
            <p:cNvSpPr>
              <a:spLocks/>
            </p:cNvSpPr>
            <p:nvPr/>
          </p:nvSpPr>
          <p:spPr bwMode="auto">
            <a:xfrm>
              <a:off x="5300663" y="2108201"/>
              <a:ext cx="6350" cy="3175"/>
            </a:xfrm>
            <a:custGeom>
              <a:avLst/>
              <a:gdLst>
                <a:gd name="T0" fmla="*/ 1 w 6"/>
                <a:gd name="T1" fmla="*/ 3 h 3"/>
                <a:gd name="T2" fmla="*/ 6 w 6"/>
                <a:gd name="T3" fmla="*/ 0 h 3"/>
                <a:gd name="T4" fmla="*/ 1 w 6"/>
                <a:gd name="T5" fmla="*/ 3 h 3"/>
              </a:gdLst>
              <a:ahLst/>
              <a:cxnLst>
                <a:cxn ang="0">
                  <a:pos x="T0" y="T1"/>
                </a:cxn>
                <a:cxn ang="0">
                  <a:pos x="T2" y="T3"/>
                </a:cxn>
                <a:cxn ang="0">
                  <a:pos x="T4" y="T5"/>
                </a:cxn>
              </a:cxnLst>
              <a:rect l="0" t="0" r="r" b="b"/>
              <a:pathLst>
                <a:path w="6" h="3">
                  <a:moveTo>
                    <a:pt x="1" y="3"/>
                  </a:moveTo>
                  <a:cubicBezTo>
                    <a:pt x="5" y="2"/>
                    <a:pt x="6" y="1"/>
                    <a:pt x="6" y="0"/>
                  </a:cubicBezTo>
                  <a:cubicBezTo>
                    <a:pt x="2" y="1"/>
                    <a:pt x="0" y="2"/>
                    <a:pt x="1"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2" name="Freeform 50"/>
            <p:cNvSpPr>
              <a:spLocks/>
            </p:cNvSpPr>
            <p:nvPr/>
          </p:nvSpPr>
          <p:spPr bwMode="auto">
            <a:xfrm>
              <a:off x="4084638" y="2244726"/>
              <a:ext cx="20637" cy="7938"/>
            </a:xfrm>
            <a:custGeom>
              <a:avLst/>
              <a:gdLst>
                <a:gd name="T0" fmla="*/ 22 w 22"/>
                <a:gd name="T1" fmla="*/ 0 h 7"/>
                <a:gd name="T2" fmla="*/ 18 w 22"/>
                <a:gd name="T3" fmla="*/ 0 h 7"/>
                <a:gd name="T4" fmla="*/ 0 w 22"/>
                <a:gd name="T5" fmla="*/ 7 h 7"/>
                <a:gd name="T6" fmla="*/ 22 w 22"/>
                <a:gd name="T7" fmla="*/ 0 h 7"/>
              </a:gdLst>
              <a:ahLst/>
              <a:cxnLst>
                <a:cxn ang="0">
                  <a:pos x="T0" y="T1"/>
                </a:cxn>
                <a:cxn ang="0">
                  <a:pos x="T2" y="T3"/>
                </a:cxn>
                <a:cxn ang="0">
                  <a:pos x="T4" y="T5"/>
                </a:cxn>
                <a:cxn ang="0">
                  <a:pos x="T6" y="T7"/>
                </a:cxn>
              </a:cxnLst>
              <a:rect l="0" t="0" r="r" b="b"/>
              <a:pathLst>
                <a:path w="22" h="7">
                  <a:moveTo>
                    <a:pt x="22" y="0"/>
                  </a:moveTo>
                  <a:cubicBezTo>
                    <a:pt x="21" y="0"/>
                    <a:pt x="20" y="0"/>
                    <a:pt x="18" y="0"/>
                  </a:cubicBezTo>
                  <a:cubicBezTo>
                    <a:pt x="13" y="2"/>
                    <a:pt x="7" y="5"/>
                    <a:pt x="0" y="7"/>
                  </a:cubicBezTo>
                  <a:cubicBezTo>
                    <a:pt x="8" y="7"/>
                    <a:pt x="16" y="5"/>
                    <a:pt x="22"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3" name="Freeform 51"/>
            <p:cNvSpPr>
              <a:spLocks/>
            </p:cNvSpPr>
            <p:nvPr/>
          </p:nvSpPr>
          <p:spPr bwMode="auto">
            <a:xfrm>
              <a:off x="6416675" y="2441576"/>
              <a:ext cx="1587" cy="3175"/>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1" y="2"/>
                    <a:pt x="1" y="2"/>
                  </a:cubicBezTo>
                  <a:cubicBezTo>
                    <a:pt x="2" y="2"/>
                    <a:pt x="1"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4" name="Freeform 52"/>
            <p:cNvSpPr>
              <a:spLocks/>
            </p:cNvSpPr>
            <p:nvPr/>
          </p:nvSpPr>
          <p:spPr bwMode="auto">
            <a:xfrm>
              <a:off x="6523038" y="2695576"/>
              <a:ext cx="3175" cy="11113"/>
            </a:xfrm>
            <a:custGeom>
              <a:avLst/>
              <a:gdLst>
                <a:gd name="T0" fmla="*/ 3 w 3"/>
                <a:gd name="T1" fmla="*/ 10 h 10"/>
                <a:gd name="T2" fmla="*/ 0 w 3"/>
                <a:gd name="T3" fmla="*/ 0 h 10"/>
                <a:gd name="T4" fmla="*/ 3 w 3"/>
                <a:gd name="T5" fmla="*/ 10 h 10"/>
              </a:gdLst>
              <a:ahLst/>
              <a:cxnLst>
                <a:cxn ang="0">
                  <a:pos x="T0" y="T1"/>
                </a:cxn>
                <a:cxn ang="0">
                  <a:pos x="T2" y="T3"/>
                </a:cxn>
                <a:cxn ang="0">
                  <a:pos x="T4" y="T5"/>
                </a:cxn>
              </a:cxnLst>
              <a:rect l="0" t="0" r="r" b="b"/>
              <a:pathLst>
                <a:path w="3" h="10">
                  <a:moveTo>
                    <a:pt x="3" y="10"/>
                  </a:moveTo>
                  <a:cubicBezTo>
                    <a:pt x="2" y="8"/>
                    <a:pt x="1" y="4"/>
                    <a:pt x="0" y="0"/>
                  </a:cubicBezTo>
                  <a:cubicBezTo>
                    <a:pt x="0" y="2"/>
                    <a:pt x="1" y="5"/>
                    <a:pt x="3" y="1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5" name="Freeform 53"/>
            <p:cNvSpPr>
              <a:spLocks/>
            </p:cNvSpPr>
            <p:nvPr/>
          </p:nvSpPr>
          <p:spPr bwMode="auto">
            <a:xfrm>
              <a:off x="3903663" y="2327276"/>
              <a:ext cx="4762" cy="3175"/>
            </a:xfrm>
            <a:custGeom>
              <a:avLst/>
              <a:gdLst>
                <a:gd name="T0" fmla="*/ 5 w 5"/>
                <a:gd name="T1" fmla="*/ 0 h 3"/>
                <a:gd name="T2" fmla="*/ 5 w 5"/>
                <a:gd name="T3" fmla="*/ 0 h 3"/>
              </a:gdLst>
              <a:ahLst/>
              <a:cxnLst>
                <a:cxn ang="0">
                  <a:pos x="T0" y="T1"/>
                </a:cxn>
                <a:cxn ang="0">
                  <a:pos x="T2" y="T3"/>
                </a:cxn>
              </a:cxnLst>
              <a:rect l="0" t="0" r="r" b="b"/>
              <a:pathLst>
                <a:path w="5" h="3">
                  <a:moveTo>
                    <a:pt x="5" y="0"/>
                  </a:moveTo>
                  <a:cubicBezTo>
                    <a:pt x="0" y="3"/>
                    <a:pt x="5" y="1"/>
                    <a:pt x="5"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6" name="Freeform 54"/>
            <p:cNvSpPr>
              <a:spLocks/>
            </p:cNvSpPr>
            <p:nvPr/>
          </p:nvSpPr>
          <p:spPr bwMode="auto">
            <a:xfrm>
              <a:off x="3873500" y="2316163"/>
              <a:ext cx="3175" cy="3175"/>
            </a:xfrm>
            <a:custGeom>
              <a:avLst/>
              <a:gdLst>
                <a:gd name="T0" fmla="*/ 0 w 2"/>
                <a:gd name="T1" fmla="*/ 3 h 3"/>
                <a:gd name="T2" fmla="*/ 1 w 2"/>
                <a:gd name="T3" fmla="*/ 0 h 3"/>
                <a:gd name="T4" fmla="*/ 0 w 2"/>
                <a:gd name="T5" fmla="*/ 3 h 3"/>
              </a:gdLst>
              <a:ahLst/>
              <a:cxnLst>
                <a:cxn ang="0">
                  <a:pos x="T0" y="T1"/>
                </a:cxn>
                <a:cxn ang="0">
                  <a:pos x="T2" y="T3"/>
                </a:cxn>
                <a:cxn ang="0">
                  <a:pos x="T4" y="T5"/>
                </a:cxn>
              </a:cxnLst>
              <a:rect l="0" t="0" r="r" b="b"/>
              <a:pathLst>
                <a:path w="2" h="3">
                  <a:moveTo>
                    <a:pt x="0" y="3"/>
                  </a:moveTo>
                  <a:cubicBezTo>
                    <a:pt x="1" y="2"/>
                    <a:pt x="2" y="1"/>
                    <a:pt x="1" y="0"/>
                  </a:cubicBezTo>
                  <a:cubicBezTo>
                    <a:pt x="1" y="1"/>
                    <a:pt x="1" y="2"/>
                    <a:pt x="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7" name="Freeform 55"/>
            <p:cNvSpPr>
              <a:spLocks/>
            </p:cNvSpPr>
            <p:nvPr/>
          </p:nvSpPr>
          <p:spPr bwMode="auto">
            <a:xfrm>
              <a:off x="4151313" y="2192338"/>
              <a:ext cx="1587" cy="0"/>
            </a:xfrm>
            <a:custGeom>
              <a:avLst/>
              <a:gdLst>
                <a:gd name="T0" fmla="*/ 1 w 2"/>
                <a:gd name="T1" fmla="*/ 2 w 2"/>
                <a:gd name="T2" fmla="*/ 1 w 2"/>
              </a:gdLst>
              <a:ahLst/>
              <a:cxnLst>
                <a:cxn ang="0">
                  <a:pos x="T0" y="0"/>
                </a:cxn>
                <a:cxn ang="0">
                  <a:pos x="T1" y="0"/>
                </a:cxn>
                <a:cxn ang="0">
                  <a:pos x="T2" y="0"/>
                </a:cxn>
              </a:cxnLst>
              <a:rect l="0" t="0" r="r" b="b"/>
              <a:pathLst>
                <a:path w="2">
                  <a:moveTo>
                    <a:pt x="1" y="0"/>
                  </a:moveTo>
                  <a:cubicBezTo>
                    <a:pt x="1" y="0"/>
                    <a:pt x="1" y="0"/>
                    <a:pt x="2" y="0"/>
                  </a:cubicBezTo>
                  <a:cubicBezTo>
                    <a:pt x="0" y="0"/>
                    <a:pt x="0" y="0"/>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8" name="Freeform 56"/>
            <p:cNvSpPr>
              <a:spLocks/>
            </p:cNvSpPr>
            <p:nvPr/>
          </p:nvSpPr>
          <p:spPr bwMode="auto">
            <a:xfrm>
              <a:off x="3898900" y="2327276"/>
              <a:ext cx="7937" cy="1588"/>
            </a:xfrm>
            <a:custGeom>
              <a:avLst/>
              <a:gdLst>
                <a:gd name="T0" fmla="*/ 0 w 8"/>
                <a:gd name="T1" fmla="*/ 2 h 2"/>
                <a:gd name="T2" fmla="*/ 8 w 8"/>
                <a:gd name="T3" fmla="*/ 0 h 2"/>
                <a:gd name="T4" fmla="*/ 0 w 8"/>
                <a:gd name="T5" fmla="*/ 2 h 2"/>
              </a:gdLst>
              <a:ahLst/>
              <a:cxnLst>
                <a:cxn ang="0">
                  <a:pos x="T0" y="T1"/>
                </a:cxn>
                <a:cxn ang="0">
                  <a:pos x="T2" y="T3"/>
                </a:cxn>
                <a:cxn ang="0">
                  <a:pos x="T4" y="T5"/>
                </a:cxn>
              </a:cxnLst>
              <a:rect l="0" t="0" r="r" b="b"/>
              <a:pathLst>
                <a:path w="8" h="2">
                  <a:moveTo>
                    <a:pt x="0" y="2"/>
                  </a:moveTo>
                  <a:cubicBezTo>
                    <a:pt x="3" y="1"/>
                    <a:pt x="5" y="1"/>
                    <a:pt x="8" y="0"/>
                  </a:cubicBezTo>
                  <a:cubicBezTo>
                    <a:pt x="7" y="0"/>
                    <a:pt x="4" y="0"/>
                    <a:pt x="0"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9" name="Freeform 57"/>
            <p:cNvSpPr>
              <a:spLocks/>
            </p:cNvSpPr>
            <p:nvPr/>
          </p:nvSpPr>
          <p:spPr bwMode="auto">
            <a:xfrm>
              <a:off x="3895725" y="2330451"/>
              <a:ext cx="4762" cy="3175"/>
            </a:xfrm>
            <a:custGeom>
              <a:avLst/>
              <a:gdLst>
                <a:gd name="T0" fmla="*/ 5 w 5"/>
                <a:gd name="T1" fmla="*/ 0 h 3"/>
                <a:gd name="T2" fmla="*/ 0 w 5"/>
                <a:gd name="T3" fmla="*/ 2 h 3"/>
                <a:gd name="T4" fmla="*/ 5 w 5"/>
                <a:gd name="T5" fmla="*/ 0 h 3"/>
              </a:gdLst>
              <a:ahLst/>
              <a:cxnLst>
                <a:cxn ang="0">
                  <a:pos x="T0" y="T1"/>
                </a:cxn>
                <a:cxn ang="0">
                  <a:pos x="T2" y="T3"/>
                </a:cxn>
                <a:cxn ang="0">
                  <a:pos x="T4" y="T5"/>
                </a:cxn>
              </a:cxnLst>
              <a:rect l="0" t="0" r="r" b="b"/>
              <a:pathLst>
                <a:path w="5" h="3">
                  <a:moveTo>
                    <a:pt x="5" y="0"/>
                  </a:moveTo>
                  <a:cubicBezTo>
                    <a:pt x="3" y="1"/>
                    <a:pt x="2" y="1"/>
                    <a:pt x="0" y="2"/>
                  </a:cubicBezTo>
                  <a:cubicBezTo>
                    <a:pt x="0" y="3"/>
                    <a:pt x="1" y="3"/>
                    <a:pt x="5"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0" name="Freeform 58"/>
            <p:cNvSpPr>
              <a:spLocks/>
            </p:cNvSpPr>
            <p:nvPr/>
          </p:nvSpPr>
          <p:spPr bwMode="auto">
            <a:xfrm>
              <a:off x="3906838" y="2322513"/>
              <a:ext cx="9525" cy="4763"/>
            </a:xfrm>
            <a:custGeom>
              <a:avLst/>
              <a:gdLst>
                <a:gd name="T0" fmla="*/ 9 w 9"/>
                <a:gd name="T1" fmla="*/ 0 h 4"/>
                <a:gd name="T2" fmla="*/ 0 w 9"/>
                <a:gd name="T3" fmla="*/ 4 h 4"/>
                <a:gd name="T4" fmla="*/ 1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2"/>
                    <a:pt x="3" y="3"/>
                    <a:pt x="0" y="4"/>
                  </a:cubicBezTo>
                  <a:cubicBezTo>
                    <a:pt x="1" y="4"/>
                    <a:pt x="2" y="4"/>
                    <a:pt x="1" y="4"/>
                  </a:cubicBezTo>
                  <a:cubicBezTo>
                    <a:pt x="3" y="3"/>
                    <a:pt x="5" y="2"/>
                    <a:pt x="9"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1" name="Freeform 59"/>
            <p:cNvSpPr>
              <a:spLocks/>
            </p:cNvSpPr>
            <p:nvPr/>
          </p:nvSpPr>
          <p:spPr bwMode="auto">
            <a:xfrm>
              <a:off x="5976938" y="2208213"/>
              <a:ext cx="7937" cy="1588"/>
            </a:xfrm>
            <a:custGeom>
              <a:avLst/>
              <a:gdLst>
                <a:gd name="T0" fmla="*/ 0 w 8"/>
                <a:gd name="T1" fmla="*/ 0 h 1"/>
                <a:gd name="T2" fmla="*/ 1 w 8"/>
                <a:gd name="T3" fmla="*/ 1 h 1"/>
                <a:gd name="T4" fmla="*/ 0 w 8"/>
                <a:gd name="T5" fmla="*/ 0 h 1"/>
              </a:gdLst>
              <a:ahLst/>
              <a:cxnLst>
                <a:cxn ang="0">
                  <a:pos x="T0" y="T1"/>
                </a:cxn>
                <a:cxn ang="0">
                  <a:pos x="T2" y="T3"/>
                </a:cxn>
                <a:cxn ang="0">
                  <a:pos x="T4" y="T5"/>
                </a:cxn>
              </a:cxnLst>
              <a:rect l="0" t="0" r="r" b="b"/>
              <a:pathLst>
                <a:path w="8" h="1">
                  <a:moveTo>
                    <a:pt x="0" y="0"/>
                  </a:moveTo>
                  <a:cubicBezTo>
                    <a:pt x="0" y="0"/>
                    <a:pt x="1" y="0"/>
                    <a:pt x="1" y="1"/>
                  </a:cubicBezTo>
                  <a:cubicBezTo>
                    <a:pt x="8" y="1"/>
                    <a:pt x="5" y="0"/>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2" name="Freeform 60"/>
            <p:cNvSpPr>
              <a:spLocks/>
            </p:cNvSpPr>
            <p:nvPr/>
          </p:nvSpPr>
          <p:spPr bwMode="auto">
            <a:xfrm>
              <a:off x="4589463" y="2073276"/>
              <a:ext cx="1587"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3" name="Freeform 61"/>
            <p:cNvSpPr>
              <a:spLocks/>
            </p:cNvSpPr>
            <p:nvPr/>
          </p:nvSpPr>
          <p:spPr bwMode="auto">
            <a:xfrm>
              <a:off x="4591050" y="2066926"/>
              <a:ext cx="19050" cy="20638"/>
            </a:xfrm>
            <a:custGeom>
              <a:avLst/>
              <a:gdLst>
                <a:gd name="T0" fmla="*/ 21 w 21"/>
                <a:gd name="T1" fmla="*/ 0 h 20"/>
                <a:gd name="T2" fmla="*/ 0 w 21"/>
                <a:gd name="T3" fmla="*/ 6 h 20"/>
                <a:gd name="T4" fmla="*/ 9 w 21"/>
                <a:gd name="T5" fmla="*/ 20 h 20"/>
                <a:gd name="T6" fmla="*/ 21 w 21"/>
                <a:gd name="T7" fmla="*/ 0 h 20"/>
              </a:gdLst>
              <a:ahLst/>
              <a:cxnLst>
                <a:cxn ang="0">
                  <a:pos x="T0" y="T1"/>
                </a:cxn>
                <a:cxn ang="0">
                  <a:pos x="T2" y="T3"/>
                </a:cxn>
                <a:cxn ang="0">
                  <a:pos x="T4" y="T5"/>
                </a:cxn>
                <a:cxn ang="0">
                  <a:pos x="T6" y="T7"/>
                </a:cxn>
              </a:cxnLst>
              <a:rect l="0" t="0" r="r" b="b"/>
              <a:pathLst>
                <a:path w="21" h="20">
                  <a:moveTo>
                    <a:pt x="21" y="0"/>
                  </a:moveTo>
                  <a:cubicBezTo>
                    <a:pt x="12" y="7"/>
                    <a:pt x="7" y="7"/>
                    <a:pt x="0" y="6"/>
                  </a:cubicBezTo>
                  <a:cubicBezTo>
                    <a:pt x="9" y="20"/>
                    <a:pt x="9" y="20"/>
                    <a:pt x="9" y="20"/>
                  </a:cubicBezTo>
                  <a:lnTo>
                    <a:pt x="2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4" name="Freeform 62"/>
            <p:cNvSpPr>
              <a:spLocks noEditPoints="1"/>
            </p:cNvSpPr>
            <p:nvPr/>
          </p:nvSpPr>
          <p:spPr bwMode="auto">
            <a:xfrm>
              <a:off x="3817938" y="2027238"/>
              <a:ext cx="2751137" cy="738188"/>
            </a:xfrm>
            <a:custGeom>
              <a:avLst/>
              <a:gdLst>
                <a:gd name="T0" fmla="*/ 1613 w 2856"/>
                <a:gd name="T1" fmla="*/ 26 h 692"/>
                <a:gd name="T2" fmla="*/ 1514 w 2856"/>
                <a:gd name="T3" fmla="*/ 24 h 692"/>
                <a:gd name="T4" fmla="*/ 1468 w 2856"/>
                <a:gd name="T5" fmla="*/ 14 h 692"/>
                <a:gd name="T6" fmla="*/ 1383 w 2856"/>
                <a:gd name="T7" fmla="*/ 17 h 692"/>
                <a:gd name="T8" fmla="*/ 1262 w 2856"/>
                <a:gd name="T9" fmla="*/ 25 h 692"/>
                <a:gd name="T10" fmla="*/ 1140 w 2856"/>
                <a:gd name="T11" fmla="*/ 48 h 692"/>
                <a:gd name="T12" fmla="*/ 1128 w 2856"/>
                <a:gd name="T13" fmla="*/ 28 h 692"/>
                <a:gd name="T14" fmla="*/ 1006 w 2856"/>
                <a:gd name="T15" fmla="*/ 30 h 692"/>
                <a:gd name="T16" fmla="*/ 978 w 2856"/>
                <a:gd name="T17" fmla="*/ 29 h 692"/>
                <a:gd name="T18" fmla="*/ 816 w 2856"/>
                <a:gd name="T19" fmla="*/ 59 h 692"/>
                <a:gd name="T20" fmla="*/ 738 w 2856"/>
                <a:gd name="T21" fmla="*/ 52 h 692"/>
                <a:gd name="T22" fmla="*/ 626 w 2856"/>
                <a:gd name="T23" fmla="*/ 71 h 692"/>
                <a:gd name="T24" fmla="*/ 603 w 2856"/>
                <a:gd name="T25" fmla="*/ 63 h 692"/>
                <a:gd name="T26" fmla="*/ 534 w 2856"/>
                <a:gd name="T27" fmla="*/ 85 h 692"/>
                <a:gd name="T28" fmla="*/ 429 w 2856"/>
                <a:gd name="T29" fmla="*/ 137 h 692"/>
                <a:gd name="T30" fmla="*/ 347 w 2856"/>
                <a:gd name="T31" fmla="*/ 155 h 692"/>
                <a:gd name="T32" fmla="*/ 264 w 2856"/>
                <a:gd name="T33" fmla="*/ 171 h 692"/>
                <a:gd name="T34" fmla="*/ 164 w 2856"/>
                <a:gd name="T35" fmla="*/ 221 h 692"/>
                <a:gd name="T36" fmla="*/ 90 w 2856"/>
                <a:gd name="T37" fmla="*/ 248 h 692"/>
                <a:gd name="T38" fmla="*/ 24 w 2856"/>
                <a:gd name="T39" fmla="*/ 291 h 692"/>
                <a:gd name="T40" fmla="*/ 75 w 2856"/>
                <a:gd name="T41" fmla="*/ 293 h 692"/>
                <a:gd name="T42" fmla="*/ 106 w 2856"/>
                <a:gd name="T43" fmla="*/ 260 h 692"/>
                <a:gd name="T44" fmla="*/ 210 w 2856"/>
                <a:gd name="T45" fmla="*/ 230 h 692"/>
                <a:gd name="T46" fmla="*/ 446 w 2856"/>
                <a:gd name="T47" fmla="*/ 164 h 692"/>
                <a:gd name="T48" fmla="*/ 640 w 2856"/>
                <a:gd name="T49" fmla="*/ 118 h 692"/>
                <a:gd name="T50" fmla="*/ 670 w 2856"/>
                <a:gd name="T51" fmla="*/ 109 h 692"/>
                <a:gd name="T52" fmla="*/ 793 w 2856"/>
                <a:gd name="T53" fmla="*/ 80 h 692"/>
                <a:gd name="T54" fmla="*/ 1005 w 2856"/>
                <a:gd name="T55" fmla="*/ 73 h 692"/>
                <a:gd name="T56" fmla="*/ 1111 w 2856"/>
                <a:gd name="T57" fmla="*/ 58 h 692"/>
                <a:gd name="T58" fmla="*/ 1237 w 2856"/>
                <a:gd name="T59" fmla="*/ 56 h 692"/>
                <a:gd name="T60" fmla="*/ 1379 w 2856"/>
                <a:gd name="T61" fmla="*/ 61 h 692"/>
                <a:gd name="T62" fmla="*/ 1489 w 2856"/>
                <a:gd name="T63" fmla="*/ 68 h 692"/>
                <a:gd name="T64" fmla="*/ 1663 w 2856"/>
                <a:gd name="T65" fmla="*/ 86 h 692"/>
                <a:gd name="T66" fmla="*/ 1804 w 2856"/>
                <a:gd name="T67" fmla="*/ 102 h 692"/>
                <a:gd name="T68" fmla="*/ 1983 w 2856"/>
                <a:gd name="T69" fmla="*/ 134 h 692"/>
                <a:gd name="T70" fmla="*/ 2217 w 2856"/>
                <a:gd name="T71" fmla="*/ 205 h 692"/>
                <a:gd name="T72" fmla="*/ 2254 w 2856"/>
                <a:gd name="T73" fmla="*/ 220 h 692"/>
                <a:gd name="T74" fmla="*/ 2317 w 2856"/>
                <a:gd name="T75" fmla="*/ 241 h 692"/>
                <a:gd name="T76" fmla="*/ 2466 w 2856"/>
                <a:gd name="T77" fmla="*/ 294 h 692"/>
                <a:gd name="T78" fmla="*/ 2635 w 2856"/>
                <a:gd name="T79" fmla="*/ 408 h 692"/>
                <a:gd name="T80" fmla="*/ 2798 w 2856"/>
                <a:gd name="T81" fmla="*/ 595 h 692"/>
                <a:gd name="T82" fmla="*/ 2816 w 2856"/>
                <a:gd name="T83" fmla="*/ 623 h 692"/>
                <a:gd name="T84" fmla="*/ 2827 w 2856"/>
                <a:gd name="T85" fmla="*/ 682 h 692"/>
                <a:gd name="T86" fmla="*/ 2844 w 2856"/>
                <a:gd name="T87" fmla="*/ 590 h 692"/>
                <a:gd name="T88" fmla="*/ 2791 w 2856"/>
                <a:gd name="T89" fmla="*/ 493 h 692"/>
                <a:gd name="T90" fmla="*/ 2741 w 2856"/>
                <a:gd name="T91" fmla="*/ 441 h 692"/>
                <a:gd name="T92" fmla="*/ 2664 w 2856"/>
                <a:gd name="T93" fmla="*/ 362 h 692"/>
                <a:gd name="T94" fmla="*/ 2504 w 2856"/>
                <a:gd name="T95" fmla="*/ 274 h 692"/>
                <a:gd name="T96" fmla="*/ 2418 w 2856"/>
                <a:gd name="T97" fmla="*/ 231 h 692"/>
                <a:gd name="T98" fmla="*/ 2276 w 2856"/>
                <a:gd name="T99" fmla="*/ 172 h 692"/>
                <a:gd name="T100" fmla="*/ 2222 w 2856"/>
                <a:gd name="T101" fmla="*/ 162 h 692"/>
                <a:gd name="T102" fmla="*/ 2195 w 2856"/>
                <a:gd name="T103" fmla="*/ 143 h 692"/>
                <a:gd name="T104" fmla="*/ 2123 w 2856"/>
                <a:gd name="T105" fmla="*/ 121 h 692"/>
                <a:gd name="T106" fmla="*/ 2022 w 2856"/>
                <a:gd name="T107" fmla="*/ 99 h 692"/>
                <a:gd name="T108" fmla="*/ 1980 w 2856"/>
                <a:gd name="T109" fmla="*/ 83 h 692"/>
                <a:gd name="T110" fmla="*/ 1922 w 2856"/>
                <a:gd name="T111" fmla="*/ 65 h 692"/>
                <a:gd name="T112" fmla="*/ 1724 w 2856"/>
                <a:gd name="T113" fmla="*/ 45 h 692"/>
                <a:gd name="T114" fmla="*/ 1094 w 2856"/>
                <a:gd name="T115" fmla="*/ 32 h 692"/>
                <a:gd name="T116" fmla="*/ 132 w 2856"/>
                <a:gd name="T117" fmla="*/ 259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56" h="692">
                  <a:moveTo>
                    <a:pt x="1677" y="35"/>
                  </a:moveTo>
                  <a:cubicBezTo>
                    <a:pt x="1662" y="28"/>
                    <a:pt x="1662" y="28"/>
                    <a:pt x="1662" y="28"/>
                  </a:cubicBezTo>
                  <a:cubicBezTo>
                    <a:pt x="1681" y="23"/>
                    <a:pt x="1695" y="27"/>
                    <a:pt x="1681" y="19"/>
                  </a:cubicBezTo>
                  <a:cubicBezTo>
                    <a:pt x="1679" y="27"/>
                    <a:pt x="1664" y="25"/>
                    <a:pt x="1649" y="24"/>
                  </a:cubicBezTo>
                  <a:cubicBezTo>
                    <a:pt x="1633" y="23"/>
                    <a:pt x="1618" y="22"/>
                    <a:pt x="1617" y="30"/>
                  </a:cubicBezTo>
                  <a:cubicBezTo>
                    <a:pt x="1607" y="26"/>
                    <a:pt x="1607" y="26"/>
                    <a:pt x="1607" y="26"/>
                  </a:cubicBezTo>
                  <a:cubicBezTo>
                    <a:pt x="1610" y="26"/>
                    <a:pt x="1610" y="25"/>
                    <a:pt x="1613" y="26"/>
                  </a:cubicBezTo>
                  <a:cubicBezTo>
                    <a:pt x="1594" y="16"/>
                    <a:pt x="1597" y="36"/>
                    <a:pt x="1572" y="31"/>
                  </a:cubicBezTo>
                  <a:cubicBezTo>
                    <a:pt x="1563" y="30"/>
                    <a:pt x="1557" y="27"/>
                    <a:pt x="1563" y="25"/>
                  </a:cubicBezTo>
                  <a:cubicBezTo>
                    <a:pt x="1543" y="28"/>
                    <a:pt x="1543" y="28"/>
                    <a:pt x="1543" y="28"/>
                  </a:cubicBezTo>
                  <a:cubicBezTo>
                    <a:pt x="1537" y="27"/>
                    <a:pt x="1539" y="24"/>
                    <a:pt x="1545" y="25"/>
                  </a:cubicBezTo>
                  <a:cubicBezTo>
                    <a:pt x="1545" y="25"/>
                    <a:pt x="1537" y="25"/>
                    <a:pt x="1530" y="24"/>
                  </a:cubicBezTo>
                  <a:cubicBezTo>
                    <a:pt x="1526" y="24"/>
                    <a:pt x="1522" y="24"/>
                    <a:pt x="1519" y="24"/>
                  </a:cubicBezTo>
                  <a:cubicBezTo>
                    <a:pt x="1516" y="24"/>
                    <a:pt x="1514" y="24"/>
                    <a:pt x="1514" y="24"/>
                  </a:cubicBezTo>
                  <a:cubicBezTo>
                    <a:pt x="1515" y="24"/>
                    <a:pt x="1515" y="24"/>
                    <a:pt x="1515" y="24"/>
                  </a:cubicBezTo>
                  <a:cubicBezTo>
                    <a:pt x="1510" y="26"/>
                    <a:pt x="1500" y="29"/>
                    <a:pt x="1495" y="31"/>
                  </a:cubicBezTo>
                  <a:cubicBezTo>
                    <a:pt x="1488" y="28"/>
                    <a:pt x="1499" y="29"/>
                    <a:pt x="1497" y="27"/>
                  </a:cubicBezTo>
                  <a:cubicBezTo>
                    <a:pt x="1480" y="30"/>
                    <a:pt x="1480" y="30"/>
                    <a:pt x="1480" y="30"/>
                  </a:cubicBezTo>
                  <a:cubicBezTo>
                    <a:pt x="1474" y="25"/>
                    <a:pt x="1488" y="22"/>
                    <a:pt x="1500" y="23"/>
                  </a:cubicBezTo>
                  <a:cubicBezTo>
                    <a:pt x="1485" y="6"/>
                    <a:pt x="1485" y="27"/>
                    <a:pt x="1452" y="15"/>
                  </a:cubicBezTo>
                  <a:cubicBezTo>
                    <a:pt x="1468" y="14"/>
                    <a:pt x="1468" y="14"/>
                    <a:pt x="1468" y="14"/>
                  </a:cubicBezTo>
                  <a:cubicBezTo>
                    <a:pt x="1463" y="9"/>
                    <a:pt x="1458" y="7"/>
                    <a:pt x="1451" y="6"/>
                  </a:cubicBezTo>
                  <a:cubicBezTo>
                    <a:pt x="1445" y="5"/>
                    <a:pt x="1437" y="4"/>
                    <a:pt x="1428" y="0"/>
                  </a:cubicBezTo>
                  <a:cubicBezTo>
                    <a:pt x="1432" y="4"/>
                    <a:pt x="1463" y="16"/>
                    <a:pt x="1445" y="20"/>
                  </a:cubicBezTo>
                  <a:cubicBezTo>
                    <a:pt x="1440" y="18"/>
                    <a:pt x="1433" y="17"/>
                    <a:pt x="1423" y="20"/>
                  </a:cubicBezTo>
                  <a:cubicBezTo>
                    <a:pt x="1423" y="15"/>
                    <a:pt x="1414" y="16"/>
                    <a:pt x="1402" y="15"/>
                  </a:cubicBezTo>
                  <a:cubicBezTo>
                    <a:pt x="1403" y="8"/>
                    <a:pt x="1403" y="8"/>
                    <a:pt x="1403" y="8"/>
                  </a:cubicBezTo>
                  <a:cubicBezTo>
                    <a:pt x="1390" y="9"/>
                    <a:pt x="1391" y="13"/>
                    <a:pt x="1383" y="17"/>
                  </a:cubicBezTo>
                  <a:cubicBezTo>
                    <a:pt x="1368" y="15"/>
                    <a:pt x="1366" y="9"/>
                    <a:pt x="1362" y="4"/>
                  </a:cubicBezTo>
                  <a:cubicBezTo>
                    <a:pt x="1339" y="3"/>
                    <a:pt x="1378" y="14"/>
                    <a:pt x="1351" y="15"/>
                  </a:cubicBezTo>
                  <a:cubicBezTo>
                    <a:pt x="1331" y="12"/>
                    <a:pt x="1318" y="14"/>
                    <a:pt x="1295" y="19"/>
                  </a:cubicBezTo>
                  <a:cubicBezTo>
                    <a:pt x="1281" y="16"/>
                    <a:pt x="1297" y="14"/>
                    <a:pt x="1292" y="12"/>
                  </a:cubicBezTo>
                  <a:cubicBezTo>
                    <a:pt x="1280" y="18"/>
                    <a:pt x="1280" y="18"/>
                    <a:pt x="1280" y="18"/>
                  </a:cubicBezTo>
                  <a:cubicBezTo>
                    <a:pt x="1277" y="18"/>
                    <a:pt x="1278" y="16"/>
                    <a:pt x="1279" y="15"/>
                  </a:cubicBezTo>
                  <a:cubicBezTo>
                    <a:pt x="1269" y="17"/>
                    <a:pt x="1278" y="23"/>
                    <a:pt x="1262" y="25"/>
                  </a:cubicBezTo>
                  <a:cubicBezTo>
                    <a:pt x="1260" y="29"/>
                    <a:pt x="1252" y="26"/>
                    <a:pt x="1242" y="23"/>
                  </a:cubicBezTo>
                  <a:cubicBezTo>
                    <a:pt x="1232" y="20"/>
                    <a:pt x="1220" y="17"/>
                    <a:pt x="1210" y="22"/>
                  </a:cubicBezTo>
                  <a:cubicBezTo>
                    <a:pt x="1205" y="20"/>
                    <a:pt x="1212" y="17"/>
                    <a:pt x="1211" y="14"/>
                  </a:cubicBezTo>
                  <a:cubicBezTo>
                    <a:pt x="1184" y="21"/>
                    <a:pt x="1188" y="19"/>
                    <a:pt x="1166" y="28"/>
                  </a:cubicBezTo>
                  <a:cubicBezTo>
                    <a:pt x="1147" y="23"/>
                    <a:pt x="1147" y="23"/>
                    <a:pt x="1147" y="23"/>
                  </a:cubicBezTo>
                  <a:cubicBezTo>
                    <a:pt x="1161" y="29"/>
                    <a:pt x="1144" y="36"/>
                    <a:pt x="1128" y="42"/>
                  </a:cubicBezTo>
                  <a:cubicBezTo>
                    <a:pt x="1133" y="45"/>
                    <a:pt x="1138" y="47"/>
                    <a:pt x="1140" y="48"/>
                  </a:cubicBezTo>
                  <a:cubicBezTo>
                    <a:pt x="1116" y="53"/>
                    <a:pt x="1116" y="53"/>
                    <a:pt x="1116" y="53"/>
                  </a:cubicBezTo>
                  <a:cubicBezTo>
                    <a:pt x="1113" y="52"/>
                    <a:pt x="1115" y="49"/>
                    <a:pt x="1119" y="46"/>
                  </a:cubicBezTo>
                  <a:cubicBezTo>
                    <a:pt x="1118" y="46"/>
                    <a:pt x="1116" y="47"/>
                    <a:pt x="1115" y="48"/>
                  </a:cubicBezTo>
                  <a:cubicBezTo>
                    <a:pt x="1106" y="45"/>
                    <a:pt x="1110" y="41"/>
                    <a:pt x="1117" y="36"/>
                  </a:cubicBezTo>
                  <a:cubicBezTo>
                    <a:pt x="1120" y="37"/>
                    <a:pt x="1123" y="39"/>
                    <a:pt x="1126" y="40"/>
                  </a:cubicBezTo>
                  <a:cubicBezTo>
                    <a:pt x="1131" y="36"/>
                    <a:pt x="1137" y="30"/>
                    <a:pt x="1136" y="26"/>
                  </a:cubicBezTo>
                  <a:cubicBezTo>
                    <a:pt x="1134" y="27"/>
                    <a:pt x="1131" y="28"/>
                    <a:pt x="1128" y="28"/>
                  </a:cubicBezTo>
                  <a:cubicBezTo>
                    <a:pt x="1129" y="27"/>
                    <a:pt x="1130" y="26"/>
                    <a:pt x="1129" y="25"/>
                  </a:cubicBezTo>
                  <a:cubicBezTo>
                    <a:pt x="1128" y="24"/>
                    <a:pt x="1126" y="26"/>
                    <a:pt x="1122" y="28"/>
                  </a:cubicBezTo>
                  <a:cubicBezTo>
                    <a:pt x="1116" y="20"/>
                    <a:pt x="1116" y="20"/>
                    <a:pt x="1116" y="20"/>
                  </a:cubicBezTo>
                  <a:cubicBezTo>
                    <a:pt x="1115" y="23"/>
                    <a:pt x="1115" y="23"/>
                    <a:pt x="1115" y="23"/>
                  </a:cubicBezTo>
                  <a:cubicBezTo>
                    <a:pt x="1082" y="19"/>
                    <a:pt x="1082" y="19"/>
                    <a:pt x="1082" y="19"/>
                  </a:cubicBezTo>
                  <a:cubicBezTo>
                    <a:pt x="1060" y="29"/>
                    <a:pt x="1040" y="42"/>
                    <a:pt x="1004" y="48"/>
                  </a:cubicBezTo>
                  <a:cubicBezTo>
                    <a:pt x="1013" y="41"/>
                    <a:pt x="1005" y="38"/>
                    <a:pt x="1006" y="30"/>
                  </a:cubicBezTo>
                  <a:cubicBezTo>
                    <a:pt x="1016" y="37"/>
                    <a:pt x="1034" y="25"/>
                    <a:pt x="1053" y="26"/>
                  </a:cubicBezTo>
                  <a:cubicBezTo>
                    <a:pt x="1043" y="25"/>
                    <a:pt x="1045" y="22"/>
                    <a:pt x="1047" y="20"/>
                  </a:cubicBezTo>
                  <a:cubicBezTo>
                    <a:pt x="1047" y="20"/>
                    <a:pt x="1039" y="23"/>
                    <a:pt x="1030" y="25"/>
                  </a:cubicBezTo>
                  <a:cubicBezTo>
                    <a:pt x="1022" y="27"/>
                    <a:pt x="1014" y="29"/>
                    <a:pt x="1014" y="29"/>
                  </a:cubicBezTo>
                  <a:cubicBezTo>
                    <a:pt x="1014" y="23"/>
                    <a:pt x="1006" y="25"/>
                    <a:pt x="997" y="23"/>
                  </a:cubicBezTo>
                  <a:cubicBezTo>
                    <a:pt x="1005" y="35"/>
                    <a:pt x="973" y="33"/>
                    <a:pt x="959" y="38"/>
                  </a:cubicBezTo>
                  <a:cubicBezTo>
                    <a:pt x="958" y="34"/>
                    <a:pt x="961" y="29"/>
                    <a:pt x="978" y="29"/>
                  </a:cubicBezTo>
                  <a:cubicBezTo>
                    <a:pt x="959" y="21"/>
                    <a:pt x="955" y="45"/>
                    <a:pt x="936" y="39"/>
                  </a:cubicBezTo>
                  <a:cubicBezTo>
                    <a:pt x="940" y="38"/>
                    <a:pt x="943" y="39"/>
                    <a:pt x="944" y="37"/>
                  </a:cubicBezTo>
                  <a:cubicBezTo>
                    <a:pt x="935" y="41"/>
                    <a:pt x="911" y="40"/>
                    <a:pt x="916" y="36"/>
                  </a:cubicBezTo>
                  <a:cubicBezTo>
                    <a:pt x="921" y="36"/>
                    <a:pt x="921" y="36"/>
                    <a:pt x="921" y="36"/>
                  </a:cubicBezTo>
                  <a:cubicBezTo>
                    <a:pt x="893" y="36"/>
                    <a:pt x="838" y="43"/>
                    <a:pt x="835" y="54"/>
                  </a:cubicBezTo>
                  <a:cubicBezTo>
                    <a:pt x="835" y="53"/>
                    <a:pt x="837" y="42"/>
                    <a:pt x="839" y="39"/>
                  </a:cubicBezTo>
                  <a:cubicBezTo>
                    <a:pt x="839" y="39"/>
                    <a:pt x="828" y="49"/>
                    <a:pt x="816" y="59"/>
                  </a:cubicBezTo>
                  <a:cubicBezTo>
                    <a:pt x="805" y="69"/>
                    <a:pt x="795" y="79"/>
                    <a:pt x="795" y="79"/>
                  </a:cubicBezTo>
                  <a:cubicBezTo>
                    <a:pt x="798" y="70"/>
                    <a:pt x="779" y="51"/>
                    <a:pt x="801" y="43"/>
                  </a:cubicBezTo>
                  <a:cubicBezTo>
                    <a:pt x="794" y="43"/>
                    <a:pt x="786" y="42"/>
                    <a:pt x="773" y="47"/>
                  </a:cubicBezTo>
                  <a:cubicBezTo>
                    <a:pt x="777" y="48"/>
                    <a:pt x="785" y="58"/>
                    <a:pt x="779" y="60"/>
                  </a:cubicBezTo>
                  <a:cubicBezTo>
                    <a:pt x="762" y="52"/>
                    <a:pt x="767" y="56"/>
                    <a:pt x="746" y="51"/>
                  </a:cubicBezTo>
                  <a:cubicBezTo>
                    <a:pt x="753" y="52"/>
                    <a:pt x="747" y="66"/>
                    <a:pt x="737" y="67"/>
                  </a:cubicBezTo>
                  <a:cubicBezTo>
                    <a:pt x="738" y="65"/>
                    <a:pt x="734" y="54"/>
                    <a:pt x="738" y="52"/>
                  </a:cubicBezTo>
                  <a:cubicBezTo>
                    <a:pt x="738" y="52"/>
                    <a:pt x="732" y="56"/>
                    <a:pt x="726" y="60"/>
                  </a:cubicBezTo>
                  <a:cubicBezTo>
                    <a:pt x="720" y="65"/>
                    <a:pt x="714" y="69"/>
                    <a:pt x="714" y="69"/>
                  </a:cubicBezTo>
                  <a:cubicBezTo>
                    <a:pt x="720" y="66"/>
                    <a:pt x="713" y="58"/>
                    <a:pt x="707" y="55"/>
                  </a:cubicBezTo>
                  <a:cubicBezTo>
                    <a:pt x="710" y="57"/>
                    <a:pt x="685" y="58"/>
                    <a:pt x="678" y="60"/>
                  </a:cubicBezTo>
                  <a:cubicBezTo>
                    <a:pt x="689" y="62"/>
                    <a:pt x="689" y="62"/>
                    <a:pt x="689" y="62"/>
                  </a:cubicBezTo>
                  <a:cubicBezTo>
                    <a:pt x="660" y="64"/>
                    <a:pt x="664" y="85"/>
                    <a:pt x="635" y="89"/>
                  </a:cubicBezTo>
                  <a:cubicBezTo>
                    <a:pt x="638" y="86"/>
                    <a:pt x="640" y="71"/>
                    <a:pt x="626" y="71"/>
                  </a:cubicBezTo>
                  <a:cubicBezTo>
                    <a:pt x="623" y="75"/>
                    <a:pt x="617" y="85"/>
                    <a:pt x="608" y="95"/>
                  </a:cubicBezTo>
                  <a:cubicBezTo>
                    <a:pt x="600" y="104"/>
                    <a:pt x="590" y="114"/>
                    <a:pt x="578" y="119"/>
                  </a:cubicBezTo>
                  <a:cubicBezTo>
                    <a:pt x="572" y="116"/>
                    <a:pt x="572" y="116"/>
                    <a:pt x="572" y="116"/>
                  </a:cubicBezTo>
                  <a:cubicBezTo>
                    <a:pt x="554" y="125"/>
                    <a:pt x="554" y="125"/>
                    <a:pt x="554" y="125"/>
                  </a:cubicBezTo>
                  <a:cubicBezTo>
                    <a:pt x="564" y="112"/>
                    <a:pt x="593" y="84"/>
                    <a:pt x="611" y="72"/>
                  </a:cubicBezTo>
                  <a:cubicBezTo>
                    <a:pt x="599" y="71"/>
                    <a:pt x="607" y="68"/>
                    <a:pt x="590" y="72"/>
                  </a:cubicBezTo>
                  <a:cubicBezTo>
                    <a:pt x="584" y="69"/>
                    <a:pt x="598" y="64"/>
                    <a:pt x="603" y="63"/>
                  </a:cubicBezTo>
                  <a:cubicBezTo>
                    <a:pt x="603" y="63"/>
                    <a:pt x="594" y="65"/>
                    <a:pt x="584" y="66"/>
                  </a:cubicBezTo>
                  <a:cubicBezTo>
                    <a:pt x="574" y="67"/>
                    <a:pt x="565" y="68"/>
                    <a:pt x="565" y="68"/>
                  </a:cubicBezTo>
                  <a:cubicBezTo>
                    <a:pt x="568" y="76"/>
                    <a:pt x="537" y="82"/>
                    <a:pt x="540" y="88"/>
                  </a:cubicBezTo>
                  <a:cubicBezTo>
                    <a:pt x="540" y="88"/>
                    <a:pt x="550" y="84"/>
                    <a:pt x="560" y="80"/>
                  </a:cubicBezTo>
                  <a:cubicBezTo>
                    <a:pt x="570" y="76"/>
                    <a:pt x="580" y="72"/>
                    <a:pt x="580" y="72"/>
                  </a:cubicBezTo>
                  <a:cubicBezTo>
                    <a:pt x="583" y="80"/>
                    <a:pt x="560" y="99"/>
                    <a:pt x="533" y="103"/>
                  </a:cubicBezTo>
                  <a:cubicBezTo>
                    <a:pt x="526" y="101"/>
                    <a:pt x="535" y="88"/>
                    <a:pt x="534" y="85"/>
                  </a:cubicBezTo>
                  <a:cubicBezTo>
                    <a:pt x="531" y="89"/>
                    <a:pt x="510" y="96"/>
                    <a:pt x="507" y="94"/>
                  </a:cubicBezTo>
                  <a:cubicBezTo>
                    <a:pt x="518" y="88"/>
                    <a:pt x="518" y="88"/>
                    <a:pt x="518" y="88"/>
                  </a:cubicBezTo>
                  <a:cubicBezTo>
                    <a:pt x="502" y="88"/>
                    <a:pt x="496" y="103"/>
                    <a:pt x="476" y="100"/>
                  </a:cubicBezTo>
                  <a:cubicBezTo>
                    <a:pt x="470" y="101"/>
                    <a:pt x="455" y="94"/>
                    <a:pt x="455" y="99"/>
                  </a:cubicBezTo>
                  <a:cubicBezTo>
                    <a:pt x="468" y="106"/>
                    <a:pt x="476" y="133"/>
                    <a:pt x="471" y="141"/>
                  </a:cubicBezTo>
                  <a:cubicBezTo>
                    <a:pt x="470" y="141"/>
                    <a:pt x="461" y="141"/>
                    <a:pt x="452" y="140"/>
                  </a:cubicBezTo>
                  <a:cubicBezTo>
                    <a:pt x="443" y="140"/>
                    <a:pt x="433" y="139"/>
                    <a:pt x="429" y="137"/>
                  </a:cubicBezTo>
                  <a:cubicBezTo>
                    <a:pt x="417" y="133"/>
                    <a:pt x="440" y="117"/>
                    <a:pt x="430" y="113"/>
                  </a:cubicBezTo>
                  <a:cubicBezTo>
                    <a:pt x="430" y="115"/>
                    <a:pt x="425" y="119"/>
                    <a:pt x="423" y="121"/>
                  </a:cubicBezTo>
                  <a:cubicBezTo>
                    <a:pt x="416" y="121"/>
                    <a:pt x="424" y="113"/>
                    <a:pt x="410" y="118"/>
                  </a:cubicBezTo>
                  <a:cubicBezTo>
                    <a:pt x="410" y="126"/>
                    <a:pt x="382" y="125"/>
                    <a:pt x="406" y="126"/>
                  </a:cubicBezTo>
                  <a:cubicBezTo>
                    <a:pt x="393" y="132"/>
                    <a:pt x="391" y="128"/>
                    <a:pt x="375" y="133"/>
                  </a:cubicBezTo>
                  <a:cubicBezTo>
                    <a:pt x="381" y="137"/>
                    <a:pt x="365" y="154"/>
                    <a:pt x="352" y="160"/>
                  </a:cubicBezTo>
                  <a:cubicBezTo>
                    <a:pt x="353" y="158"/>
                    <a:pt x="349" y="156"/>
                    <a:pt x="347" y="155"/>
                  </a:cubicBezTo>
                  <a:cubicBezTo>
                    <a:pt x="319" y="163"/>
                    <a:pt x="304" y="163"/>
                    <a:pt x="278" y="171"/>
                  </a:cubicBezTo>
                  <a:cubicBezTo>
                    <a:pt x="275" y="170"/>
                    <a:pt x="262" y="172"/>
                    <a:pt x="266" y="167"/>
                  </a:cubicBezTo>
                  <a:cubicBezTo>
                    <a:pt x="263" y="169"/>
                    <a:pt x="260" y="173"/>
                    <a:pt x="253" y="176"/>
                  </a:cubicBezTo>
                  <a:cubicBezTo>
                    <a:pt x="244" y="175"/>
                    <a:pt x="248" y="173"/>
                    <a:pt x="253" y="171"/>
                  </a:cubicBezTo>
                  <a:cubicBezTo>
                    <a:pt x="258" y="169"/>
                    <a:pt x="263" y="167"/>
                    <a:pt x="256" y="165"/>
                  </a:cubicBezTo>
                  <a:cubicBezTo>
                    <a:pt x="256" y="170"/>
                    <a:pt x="237" y="178"/>
                    <a:pt x="227" y="184"/>
                  </a:cubicBezTo>
                  <a:cubicBezTo>
                    <a:pt x="233" y="190"/>
                    <a:pt x="253" y="177"/>
                    <a:pt x="264" y="171"/>
                  </a:cubicBezTo>
                  <a:cubicBezTo>
                    <a:pt x="267" y="180"/>
                    <a:pt x="251" y="197"/>
                    <a:pt x="226" y="210"/>
                  </a:cubicBezTo>
                  <a:cubicBezTo>
                    <a:pt x="206" y="220"/>
                    <a:pt x="215" y="207"/>
                    <a:pt x="212" y="210"/>
                  </a:cubicBezTo>
                  <a:cubicBezTo>
                    <a:pt x="172" y="222"/>
                    <a:pt x="185" y="238"/>
                    <a:pt x="150" y="244"/>
                  </a:cubicBezTo>
                  <a:cubicBezTo>
                    <a:pt x="135" y="243"/>
                    <a:pt x="145" y="232"/>
                    <a:pt x="140" y="229"/>
                  </a:cubicBezTo>
                  <a:cubicBezTo>
                    <a:pt x="156" y="220"/>
                    <a:pt x="168" y="222"/>
                    <a:pt x="179" y="218"/>
                  </a:cubicBezTo>
                  <a:cubicBezTo>
                    <a:pt x="179" y="218"/>
                    <a:pt x="175" y="219"/>
                    <a:pt x="171" y="219"/>
                  </a:cubicBezTo>
                  <a:cubicBezTo>
                    <a:pt x="168" y="220"/>
                    <a:pt x="164" y="221"/>
                    <a:pt x="164" y="221"/>
                  </a:cubicBezTo>
                  <a:cubicBezTo>
                    <a:pt x="168" y="216"/>
                    <a:pt x="179" y="211"/>
                    <a:pt x="186" y="210"/>
                  </a:cubicBezTo>
                  <a:cubicBezTo>
                    <a:pt x="183" y="210"/>
                    <a:pt x="177" y="211"/>
                    <a:pt x="170" y="213"/>
                  </a:cubicBezTo>
                  <a:cubicBezTo>
                    <a:pt x="162" y="216"/>
                    <a:pt x="154" y="219"/>
                    <a:pt x="144" y="223"/>
                  </a:cubicBezTo>
                  <a:cubicBezTo>
                    <a:pt x="135" y="226"/>
                    <a:pt x="125" y="230"/>
                    <a:pt x="115" y="234"/>
                  </a:cubicBezTo>
                  <a:cubicBezTo>
                    <a:pt x="105" y="237"/>
                    <a:pt x="96" y="240"/>
                    <a:pt x="88" y="242"/>
                  </a:cubicBezTo>
                  <a:cubicBezTo>
                    <a:pt x="84" y="246"/>
                    <a:pt x="76" y="253"/>
                    <a:pt x="81" y="253"/>
                  </a:cubicBezTo>
                  <a:cubicBezTo>
                    <a:pt x="90" y="248"/>
                    <a:pt x="90" y="248"/>
                    <a:pt x="90" y="248"/>
                  </a:cubicBezTo>
                  <a:cubicBezTo>
                    <a:pt x="101" y="249"/>
                    <a:pt x="76" y="262"/>
                    <a:pt x="88" y="259"/>
                  </a:cubicBezTo>
                  <a:cubicBezTo>
                    <a:pt x="83" y="264"/>
                    <a:pt x="77" y="269"/>
                    <a:pt x="71" y="274"/>
                  </a:cubicBezTo>
                  <a:cubicBezTo>
                    <a:pt x="64" y="278"/>
                    <a:pt x="57" y="283"/>
                    <a:pt x="48" y="285"/>
                  </a:cubicBezTo>
                  <a:cubicBezTo>
                    <a:pt x="41" y="280"/>
                    <a:pt x="41" y="280"/>
                    <a:pt x="41" y="280"/>
                  </a:cubicBezTo>
                  <a:cubicBezTo>
                    <a:pt x="42" y="282"/>
                    <a:pt x="54" y="279"/>
                    <a:pt x="58" y="274"/>
                  </a:cubicBezTo>
                  <a:cubicBezTo>
                    <a:pt x="55" y="278"/>
                    <a:pt x="48" y="278"/>
                    <a:pt x="40" y="280"/>
                  </a:cubicBezTo>
                  <a:cubicBezTo>
                    <a:pt x="33" y="282"/>
                    <a:pt x="26" y="284"/>
                    <a:pt x="24" y="291"/>
                  </a:cubicBezTo>
                  <a:cubicBezTo>
                    <a:pt x="38" y="289"/>
                    <a:pt x="38" y="289"/>
                    <a:pt x="38" y="289"/>
                  </a:cubicBezTo>
                  <a:cubicBezTo>
                    <a:pt x="33" y="294"/>
                    <a:pt x="27" y="300"/>
                    <a:pt x="21" y="305"/>
                  </a:cubicBezTo>
                  <a:cubicBezTo>
                    <a:pt x="15" y="311"/>
                    <a:pt x="8" y="316"/>
                    <a:pt x="0" y="319"/>
                  </a:cubicBezTo>
                  <a:cubicBezTo>
                    <a:pt x="10" y="322"/>
                    <a:pt x="3" y="316"/>
                    <a:pt x="18" y="318"/>
                  </a:cubicBezTo>
                  <a:cubicBezTo>
                    <a:pt x="11" y="316"/>
                    <a:pt x="20" y="311"/>
                    <a:pt x="29" y="307"/>
                  </a:cubicBezTo>
                  <a:cubicBezTo>
                    <a:pt x="38" y="302"/>
                    <a:pt x="46" y="298"/>
                    <a:pt x="36" y="297"/>
                  </a:cubicBezTo>
                  <a:cubicBezTo>
                    <a:pt x="52" y="300"/>
                    <a:pt x="57" y="292"/>
                    <a:pt x="75" y="293"/>
                  </a:cubicBezTo>
                  <a:cubicBezTo>
                    <a:pt x="74" y="291"/>
                    <a:pt x="68" y="291"/>
                    <a:pt x="81" y="286"/>
                  </a:cubicBezTo>
                  <a:cubicBezTo>
                    <a:pt x="82" y="285"/>
                    <a:pt x="83" y="284"/>
                    <a:pt x="83" y="283"/>
                  </a:cubicBezTo>
                  <a:cubicBezTo>
                    <a:pt x="84" y="283"/>
                    <a:pt x="84" y="283"/>
                    <a:pt x="84" y="283"/>
                  </a:cubicBezTo>
                  <a:cubicBezTo>
                    <a:pt x="84" y="283"/>
                    <a:pt x="84" y="283"/>
                    <a:pt x="83" y="283"/>
                  </a:cubicBezTo>
                  <a:cubicBezTo>
                    <a:pt x="84" y="282"/>
                    <a:pt x="84" y="282"/>
                    <a:pt x="83" y="283"/>
                  </a:cubicBezTo>
                  <a:cubicBezTo>
                    <a:pt x="80" y="283"/>
                    <a:pt x="77" y="283"/>
                    <a:pt x="75" y="282"/>
                  </a:cubicBezTo>
                  <a:cubicBezTo>
                    <a:pt x="79" y="274"/>
                    <a:pt x="100" y="265"/>
                    <a:pt x="106" y="260"/>
                  </a:cubicBezTo>
                  <a:cubicBezTo>
                    <a:pt x="114" y="257"/>
                    <a:pt x="103" y="264"/>
                    <a:pt x="109" y="264"/>
                  </a:cubicBezTo>
                  <a:cubicBezTo>
                    <a:pt x="117" y="256"/>
                    <a:pt x="117" y="256"/>
                    <a:pt x="117" y="256"/>
                  </a:cubicBezTo>
                  <a:cubicBezTo>
                    <a:pt x="120" y="260"/>
                    <a:pt x="141" y="256"/>
                    <a:pt x="124" y="266"/>
                  </a:cubicBezTo>
                  <a:cubicBezTo>
                    <a:pt x="141" y="260"/>
                    <a:pt x="141" y="260"/>
                    <a:pt x="141" y="260"/>
                  </a:cubicBezTo>
                  <a:cubicBezTo>
                    <a:pt x="152" y="258"/>
                    <a:pt x="165" y="254"/>
                    <a:pt x="173" y="249"/>
                  </a:cubicBezTo>
                  <a:cubicBezTo>
                    <a:pt x="181" y="247"/>
                    <a:pt x="190" y="236"/>
                    <a:pt x="185" y="242"/>
                  </a:cubicBezTo>
                  <a:cubicBezTo>
                    <a:pt x="210" y="230"/>
                    <a:pt x="210" y="230"/>
                    <a:pt x="210" y="230"/>
                  </a:cubicBezTo>
                  <a:cubicBezTo>
                    <a:pt x="211" y="231"/>
                    <a:pt x="211" y="231"/>
                    <a:pt x="211" y="231"/>
                  </a:cubicBezTo>
                  <a:cubicBezTo>
                    <a:pt x="236" y="222"/>
                    <a:pt x="261" y="204"/>
                    <a:pt x="294" y="204"/>
                  </a:cubicBezTo>
                  <a:cubicBezTo>
                    <a:pt x="302" y="200"/>
                    <a:pt x="311" y="195"/>
                    <a:pt x="326" y="192"/>
                  </a:cubicBezTo>
                  <a:cubicBezTo>
                    <a:pt x="331" y="196"/>
                    <a:pt x="331" y="196"/>
                    <a:pt x="331" y="196"/>
                  </a:cubicBezTo>
                  <a:cubicBezTo>
                    <a:pt x="341" y="191"/>
                    <a:pt x="366" y="191"/>
                    <a:pt x="370" y="185"/>
                  </a:cubicBezTo>
                  <a:cubicBezTo>
                    <a:pt x="385" y="193"/>
                    <a:pt x="426" y="172"/>
                    <a:pt x="447" y="170"/>
                  </a:cubicBezTo>
                  <a:cubicBezTo>
                    <a:pt x="446" y="164"/>
                    <a:pt x="446" y="164"/>
                    <a:pt x="446" y="164"/>
                  </a:cubicBezTo>
                  <a:cubicBezTo>
                    <a:pt x="460" y="160"/>
                    <a:pt x="473" y="156"/>
                    <a:pt x="490" y="149"/>
                  </a:cubicBezTo>
                  <a:cubicBezTo>
                    <a:pt x="488" y="144"/>
                    <a:pt x="488" y="144"/>
                    <a:pt x="488" y="144"/>
                  </a:cubicBezTo>
                  <a:cubicBezTo>
                    <a:pt x="502" y="137"/>
                    <a:pt x="527" y="139"/>
                    <a:pt x="551" y="134"/>
                  </a:cubicBezTo>
                  <a:cubicBezTo>
                    <a:pt x="550" y="136"/>
                    <a:pt x="544" y="137"/>
                    <a:pt x="539" y="137"/>
                  </a:cubicBezTo>
                  <a:cubicBezTo>
                    <a:pt x="570" y="143"/>
                    <a:pt x="598" y="116"/>
                    <a:pt x="626" y="120"/>
                  </a:cubicBezTo>
                  <a:cubicBezTo>
                    <a:pt x="632" y="117"/>
                    <a:pt x="637" y="117"/>
                    <a:pt x="641" y="118"/>
                  </a:cubicBezTo>
                  <a:cubicBezTo>
                    <a:pt x="641" y="118"/>
                    <a:pt x="640" y="118"/>
                    <a:pt x="640" y="118"/>
                  </a:cubicBezTo>
                  <a:cubicBezTo>
                    <a:pt x="640" y="118"/>
                    <a:pt x="641" y="118"/>
                    <a:pt x="642" y="118"/>
                  </a:cubicBezTo>
                  <a:cubicBezTo>
                    <a:pt x="645" y="118"/>
                    <a:pt x="649" y="119"/>
                    <a:pt x="652" y="119"/>
                  </a:cubicBezTo>
                  <a:cubicBezTo>
                    <a:pt x="649" y="118"/>
                    <a:pt x="646" y="118"/>
                    <a:pt x="644" y="117"/>
                  </a:cubicBezTo>
                  <a:cubicBezTo>
                    <a:pt x="649" y="117"/>
                    <a:pt x="656" y="115"/>
                    <a:pt x="664" y="112"/>
                  </a:cubicBezTo>
                  <a:cubicBezTo>
                    <a:pt x="668" y="117"/>
                    <a:pt x="668" y="117"/>
                    <a:pt x="668" y="117"/>
                  </a:cubicBezTo>
                  <a:cubicBezTo>
                    <a:pt x="668" y="117"/>
                    <a:pt x="669" y="117"/>
                    <a:pt x="669" y="117"/>
                  </a:cubicBezTo>
                  <a:cubicBezTo>
                    <a:pt x="677" y="118"/>
                    <a:pt x="675" y="113"/>
                    <a:pt x="670" y="109"/>
                  </a:cubicBezTo>
                  <a:cubicBezTo>
                    <a:pt x="674" y="108"/>
                    <a:pt x="677" y="106"/>
                    <a:pt x="680" y="104"/>
                  </a:cubicBezTo>
                  <a:cubicBezTo>
                    <a:pt x="687" y="113"/>
                    <a:pt x="699" y="98"/>
                    <a:pt x="708" y="107"/>
                  </a:cubicBezTo>
                  <a:cubicBezTo>
                    <a:pt x="713" y="101"/>
                    <a:pt x="746" y="98"/>
                    <a:pt x="748" y="87"/>
                  </a:cubicBezTo>
                  <a:cubicBezTo>
                    <a:pt x="749" y="88"/>
                    <a:pt x="751" y="89"/>
                    <a:pt x="747" y="89"/>
                  </a:cubicBezTo>
                  <a:cubicBezTo>
                    <a:pt x="755" y="89"/>
                    <a:pt x="764" y="89"/>
                    <a:pt x="771" y="86"/>
                  </a:cubicBezTo>
                  <a:cubicBezTo>
                    <a:pt x="776" y="92"/>
                    <a:pt x="776" y="92"/>
                    <a:pt x="776" y="92"/>
                  </a:cubicBezTo>
                  <a:cubicBezTo>
                    <a:pt x="793" y="80"/>
                    <a:pt x="793" y="80"/>
                    <a:pt x="793" y="80"/>
                  </a:cubicBezTo>
                  <a:cubicBezTo>
                    <a:pt x="804" y="83"/>
                    <a:pt x="809" y="85"/>
                    <a:pt x="799" y="92"/>
                  </a:cubicBezTo>
                  <a:cubicBezTo>
                    <a:pt x="825" y="81"/>
                    <a:pt x="820" y="87"/>
                    <a:pt x="842" y="76"/>
                  </a:cubicBezTo>
                  <a:cubicBezTo>
                    <a:pt x="841" y="80"/>
                    <a:pt x="841" y="80"/>
                    <a:pt x="841" y="80"/>
                  </a:cubicBezTo>
                  <a:cubicBezTo>
                    <a:pt x="849" y="79"/>
                    <a:pt x="862" y="72"/>
                    <a:pt x="867" y="75"/>
                  </a:cubicBezTo>
                  <a:cubicBezTo>
                    <a:pt x="877" y="79"/>
                    <a:pt x="899" y="77"/>
                    <a:pt x="925" y="75"/>
                  </a:cubicBezTo>
                  <a:cubicBezTo>
                    <a:pt x="938" y="74"/>
                    <a:pt x="952" y="73"/>
                    <a:pt x="966" y="72"/>
                  </a:cubicBezTo>
                  <a:cubicBezTo>
                    <a:pt x="980" y="72"/>
                    <a:pt x="993" y="72"/>
                    <a:pt x="1005" y="73"/>
                  </a:cubicBezTo>
                  <a:cubicBezTo>
                    <a:pt x="995" y="60"/>
                    <a:pt x="1027" y="78"/>
                    <a:pt x="1028" y="67"/>
                  </a:cubicBezTo>
                  <a:cubicBezTo>
                    <a:pt x="1031" y="71"/>
                    <a:pt x="1038" y="72"/>
                    <a:pt x="1030" y="75"/>
                  </a:cubicBezTo>
                  <a:cubicBezTo>
                    <a:pt x="1054" y="71"/>
                    <a:pt x="1066" y="79"/>
                    <a:pt x="1083" y="69"/>
                  </a:cubicBezTo>
                  <a:cubicBezTo>
                    <a:pt x="1085" y="72"/>
                    <a:pt x="1078" y="74"/>
                    <a:pt x="1080" y="76"/>
                  </a:cubicBezTo>
                  <a:cubicBezTo>
                    <a:pt x="1082" y="75"/>
                    <a:pt x="1088" y="73"/>
                    <a:pt x="1090" y="74"/>
                  </a:cubicBezTo>
                  <a:cubicBezTo>
                    <a:pt x="1093" y="76"/>
                    <a:pt x="1087" y="77"/>
                    <a:pt x="1083" y="79"/>
                  </a:cubicBezTo>
                  <a:cubicBezTo>
                    <a:pt x="1107" y="77"/>
                    <a:pt x="1110" y="67"/>
                    <a:pt x="1111" y="58"/>
                  </a:cubicBezTo>
                  <a:cubicBezTo>
                    <a:pt x="1124" y="62"/>
                    <a:pt x="1130" y="61"/>
                    <a:pt x="1138" y="54"/>
                  </a:cubicBezTo>
                  <a:cubicBezTo>
                    <a:pt x="1143" y="57"/>
                    <a:pt x="1150" y="60"/>
                    <a:pt x="1135" y="62"/>
                  </a:cubicBezTo>
                  <a:cubicBezTo>
                    <a:pt x="1139" y="62"/>
                    <a:pt x="1152" y="63"/>
                    <a:pt x="1164" y="63"/>
                  </a:cubicBezTo>
                  <a:cubicBezTo>
                    <a:pt x="1177" y="63"/>
                    <a:pt x="1188" y="62"/>
                    <a:pt x="1188" y="58"/>
                  </a:cubicBezTo>
                  <a:cubicBezTo>
                    <a:pt x="1191" y="60"/>
                    <a:pt x="1200" y="58"/>
                    <a:pt x="1202" y="57"/>
                  </a:cubicBezTo>
                  <a:cubicBezTo>
                    <a:pt x="1222" y="58"/>
                    <a:pt x="1223" y="58"/>
                    <a:pt x="1242" y="57"/>
                  </a:cubicBezTo>
                  <a:cubicBezTo>
                    <a:pt x="1237" y="56"/>
                    <a:pt x="1237" y="56"/>
                    <a:pt x="1237" y="56"/>
                  </a:cubicBezTo>
                  <a:cubicBezTo>
                    <a:pt x="1244" y="47"/>
                    <a:pt x="1253" y="54"/>
                    <a:pt x="1268" y="53"/>
                  </a:cubicBezTo>
                  <a:cubicBezTo>
                    <a:pt x="1267" y="54"/>
                    <a:pt x="1267" y="54"/>
                    <a:pt x="1267" y="54"/>
                  </a:cubicBezTo>
                  <a:cubicBezTo>
                    <a:pt x="1302" y="61"/>
                    <a:pt x="1282" y="51"/>
                    <a:pt x="1317" y="59"/>
                  </a:cubicBezTo>
                  <a:cubicBezTo>
                    <a:pt x="1315" y="53"/>
                    <a:pt x="1315" y="53"/>
                    <a:pt x="1315" y="53"/>
                  </a:cubicBezTo>
                  <a:cubicBezTo>
                    <a:pt x="1318" y="41"/>
                    <a:pt x="1345" y="61"/>
                    <a:pt x="1365" y="57"/>
                  </a:cubicBezTo>
                  <a:cubicBezTo>
                    <a:pt x="1358" y="53"/>
                    <a:pt x="1358" y="53"/>
                    <a:pt x="1358" y="53"/>
                  </a:cubicBezTo>
                  <a:cubicBezTo>
                    <a:pt x="1364" y="51"/>
                    <a:pt x="1371" y="56"/>
                    <a:pt x="1379" y="61"/>
                  </a:cubicBezTo>
                  <a:cubicBezTo>
                    <a:pt x="1386" y="66"/>
                    <a:pt x="1394" y="72"/>
                    <a:pt x="1399" y="73"/>
                  </a:cubicBezTo>
                  <a:cubicBezTo>
                    <a:pt x="1402" y="74"/>
                    <a:pt x="1395" y="75"/>
                    <a:pt x="1392" y="75"/>
                  </a:cubicBezTo>
                  <a:cubicBezTo>
                    <a:pt x="1420" y="84"/>
                    <a:pt x="1396" y="68"/>
                    <a:pt x="1417" y="67"/>
                  </a:cubicBezTo>
                  <a:cubicBezTo>
                    <a:pt x="1421" y="71"/>
                    <a:pt x="1412" y="77"/>
                    <a:pt x="1426" y="79"/>
                  </a:cubicBezTo>
                  <a:cubicBezTo>
                    <a:pt x="1430" y="80"/>
                    <a:pt x="1440" y="77"/>
                    <a:pt x="1452" y="75"/>
                  </a:cubicBezTo>
                  <a:cubicBezTo>
                    <a:pt x="1464" y="73"/>
                    <a:pt x="1478" y="72"/>
                    <a:pt x="1487" y="76"/>
                  </a:cubicBezTo>
                  <a:cubicBezTo>
                    <a:pt x="1483" y="73"/>
                    <a:pt x="1479" y="70"/>
                    <a:pt x="1489" y="68"/>
                  </a:cubicBezTo>
                  <a:cubicBezTo>
                    <a:pt x="1497" y="68"/>
                    <a:pt x="1507" y="71"/>
                    <a:pt x="1517" y="74"/>
                  </a:cubicBezTo>
                  <a:cubicBezTo>
                    <a:pt x="1527" y="76"/>
                    <a:pt x="1537" y="78"/>
                    <a:pt x="1544" y="73"/>
                  </a:cubicBezTo>
                  <a:cubicBezTo>
                    <a:pt x="1546" y="74"/>
                    <a:pt x="1546" y="75"/>
                    <a:pt x="1546" y="76"/>
                  </a:cubicBezTo>
                  <a:cubicBezTo>
                    <a:pt x="1558" y="75"/>
                    <a:pt x="1584" y="75"/>
                    <a:pt x="1592" y="70"/>
                  </a:cubicBezTo>
                  <a:cubicBezTo>
                    <a:pt x="1596" y="81"/>
                    <a:pt x="1614" y="80"/>
                    <a:pt x="1631" y="79"/>
                  </a:cubicBezTo>
                  <a:cubicBezTo>
                    <a:pt x="1640" y="78"/>
                    <a:pt x="1648" y="78"/>
                    <a:pt x="1654" y="79"/>
                  </a:cubicBezTo>
                  <a:cubicBezTo>
                    <a:pt x="1659" y="79"/>
                    <a:pt x="1663" y="81"/>
                    <a:pt x="1663" y="86"/>
                  </a:cubicBezTo>
                  <a:cubicBezTo>
                    <a:pt x="1698" y="89"/>
                    <a:pt x="1698" y="89"/>
                    <a:pt x="1698" y="89"/>
                  </a:cubicBezTo>
                  <a:cubicBezTo>
                    <a:pt x="1697" y="91"/>
                    <a:pt x="1697" y="91"/>
                    <a:pt x="1697" y="91"/>
                  </a:cubicBezTo>
                  <a:cubicBezTo>
                    <a:pt x="1719" y="95"/>
                    <a:pt x="1728" y="91"/>
                    <a:pt x="1736" y="88"/>
                  </a:cubicBezTo>
                  <a:cubicBezTo>
                    <a:pt x="1742" y="90"/>
                    <a:pt x="1738" y="91"/>
                    <a:pt x="1737" y="92"/>
                  </a:cubicBezTo>
                  <a:cubicBezTo>
                    <a:pt x="1753" y="96"/>
                    <a:pt x="1762" y="98"/>
                    <a:pt x="1771" y="99"/>
                  </a:cubicBezTo>
                  <a:cubicBezTo>
                    <a:pt x="1779" y="99"/>
                    <a:pt x="1787" y="97"/>
                    <a:pt x="1802" y="95"/>
                  </a:cubicBezTo>
                  <a:cubicBezTo>
                    <a:pt x="1804" y="102"/>
                    <a:pt x="1804" y="102"/>
                    <a:pt x="1804" y="102"/>
                  </a:cubicBezTo>
                  <a:cubicBezTo>
                    <a:pt x="1808" y="100"/>
                    <a:pt x="1819" y="105"/>
                    <a:pt x="1834" y="109"/>
                  </a:cubicBezTo>
                  <a:cubicBezTo>
                    <a:pt x="1841" y="111"/>
                    <a:pt x="1849" y="113"/>
                    <a:pt x="1858" y="115"/>
                  </a:cubicBezTo>
                  <a:cubicBezTo>
                    <a:pt x="1866" y="117"/>
                    <a:pt x="1875" y="118"/>
                    <a:pt x="1883" y="117"/>
                  </a:cubicBezTo>
                  <a:cubicBezTo>
                    <a:pt x="1883" y="118"/>
                    <a:pt x="1882" y="119"/>
                    <a:pt x="1879" y="119"/>
                  </a:cubicBezTo>
                  <a:cubicBezTo>
                    <a:pt x="1898" y="119"/>
                    <a:pt x="1919" y="127"/>
                    <a:pt x="1937" y="134"/>
                  </a:cubicBezTo>
                  <a:cubicBezTo>
                    <a:pt x="1955" y="140"/>
                    <a:pt x="1971" y="143"/>
                    <a:pt x="1980" y="134"/>
                  </a:cubicBezTo>
                  <a:cubicBezTo>
                    <a:pt x="1980" y="134"/>
                    <a:pt x="1981" y="134"/>
                    <a:pt x="1983" y="134"/>
                  </a:cubicBezTo>
                  <a:cubicBezTo>
                    <a:pt x="1986" y="134"/>
                    <a:pt x="1989" y="134"/>
                    <a:pt x="1992" y="134"/>
                  </a:cubicBezTo>
                  <a:cubicBezTo>
                    <a:pt x="1998" y="134"/>
                    <a:pt x="2004" y="134"/>
                    <a:pt x="2004" y="134"/>
                  </a:cubicBezTo>
                  <a:cubicBezTo>
                    <a:pt x="1974" y="126"/>
                    <a:pt x="2011" y="126"/>
                    <a:pt x="1999" y="120"/>
                  </a:cubicBezTo>
                  <a:cubicBezTo>
                    <a:pt x="2012" y="122"/>
                    <a:pt x="2029" y="134"/>
                    <a:pt x="2014" y="131"/>
                  </a:cubicBezTo>
                  <a:cubicBezTo>
                    <a:pt x="2012" y="130"/>
                    <a:pt x="2012" y="130"/>
                    <a:pt x="2012" y="130"/>
                  </a:cubicBezTo>
                  <a:cubicBezTo>
                    <a:pt x="2004" y="139"/>
                    <a:pt x="2049" y="143"/>
                    <a:pt x="2046" y="150"/>
                  </a:cubicBezTo>
                  <a:cubicBezTo>
                    <a:pt x="2106" y="165"/>
                    <a:pt x="2163" y="186"/>
                    <a:pt x="2217" y="205"/>
                  </a:cubicBezTo>
                  <a:cubicBezTo>
                    <a:pt x="2213" y="195"/>
                    <a:pt x="2213" y="195"/>
                    <a:pt x="2213" y="195"/>
                  </a:cubicBezTo>
                  <a:cubicBezTo>
                    <a:pt x="2232" y="202"/>
                    <a:pt x="2232" y="202"/>
                    <a:pt x="2232" y="202"/>
                  </a:cubicBezTo>
                  <a:cubicBezTo>
                    <a:pt x="2237" y="205"/>
                    <a:pt x="2237" y="210"/>
                    <a:pt x="2223" y="206"/>
                  </a:cubicBezTo>
                  <a:cubicBezTo>
                    <a:pt x="2229" y="213"/>
                    <a:pt x="2248" y="209"/>
                    <a:pt x="2249" y="207"/>
                  </a:cubicBezTo>
                  <a:cubicBezTo>
                    <a:pt x="2274" y="220"/>
                    <a:pt x="2235" y="213"/>
                    <a:pt x="2243" y="217"/>
                  </a:cubicBezTo>
                  <a:cubicBezTo>
                    <a:pt x="2243" y="217"/>
                    <a:pt x="2246" y="217"/>
                    <a:pt x="2249" y="218"/>
                  </a:cubicBezTo>
                  <a:cubicBezTo>
                    <a:pt x="2251" y="219"/>
                    <a:pt x="2254" y="220"/>
                    <a:pt x="2254" y="220"/>
                  </a:cubicBezTo>
                  <a:cubicBezTo>
                    <a:pt x="2252" y="218"/>
                    <a:pt x="2252" y="218"/>
                    <a:pt x="2252" y="218"/>
                  </a:cubicBezTo>
                  <a:cubicBezTo>
                    <a:pt x="2262" y="218"/>
                    <a:pt x="2264" y="214"/>
                    <a:pt x="2280" y="221"/>
                  </a:cubicBezTo>
                  <a:cubicBezTo>
                    <a:pt x="2290" y="226"/>
                    <a:pt x="2284" y="228"/>
                    <a:pt x="2288" y="229"/>
                  </a:cubicBezTo>
                  <a:cubicBezTo>
                    <a:pt x="2287" y="230"/>
                    <a:pt x="2289" y="231"/>
                    <a:pt x="2294" y="232"/>
                  </a:cubicBezTo>
                  <a:cubicBezTo>
                    <a:pt x="2294" y="232"/>
                    <a:pt x="2300" y="234"/>
                    <a:pt x="2306" y="237"/>
                  </a:cubicBezTo>
                  <a:cubicBezTo>
                    <a:pt x="2309" y="238"/>
                    <a:pt x="2311" y="239"/>
                    <a:pt x="2314" y="240"/>
                  </a:cubicBezTo>
                  <a:cubicBezTo>
                    <a:pt x="2316" y="241"/>
                    <a:pt x="2317" y="241"/>
                    <a:pt x="2317" y="241"/>
                  </a:cubicBezTo>
                  <a:cubicBezTo>
                    <a:pt x="2317" y="241"/>
                    <a:pt x="2316" y="239"/>
                    <a:pt x="2314" y="236"/>
                  </a:cubicBezTo>
                  <a:cubicBezTo>
                    <a:pt x="2312" y="234"/>
                    <a:pt x="2310" y="231"/>
                    <a:pt x="2310" y="231"/>
                  </a:cubicBezTo>
                  <a:cubicBezTo>
                    <a:pt x="2322" y="232"/>
                    <a:pt x="2332" y="240"/>
                    <a:pt x="2324" y="229"/>
                  </a:cubicBezTo>
                  <a:cubicBezTo>
                    <a:pt x="2330" y="237"/>
                    <a:pt x="2352" y="247"/>
                    <a:pt x="2373" y="256"/>
                  </a:cubicBezTo>
                  <a:cubicBezTo>
                    <a:pt x="2394" y="265"/>
                    <a:pt x="2414" y="273"/>
                    <a:pt x="2418" y="276"/>
                  </a:cubicBezTo>
                  <a:cubicBezTo>
                    <a:pt x="2426" y="277"/>
                    <a:pt x="2434" y="280"/>
                    <a:pt x="2442" y="283"/>
                  </a:cubicBezTo>
                  <a:cubicBezTo>
                    <a:pt x="2449" y="286"/>
                    <a:pt x="2457" y="290"/>
                    <a:pt x="2466" y="294"/>
                  </a:cubicBezTo>
                  <a:cubicBezTo>
                    <a:pt x="2462" y="291"/>
                    <a:pt x="2463" y="282"/>
                    <a:pt x="2477" y="291"/>
                  </a:cubicBezTo>
                  <a:cubicBezTo>
                    <a:pt x="2465" y="302"/>
                    <a:pt x="2501" y="311"/>
                    <a:pt x="2507" y="328"/>
                  </a:cubicBezTo>
                  <a:cubicBezTo>
                    <a:pt x="2504" y="321"/>
                    <a:pt x="2515" y="326"/>
                    <a:pt x="2524" y="331"/>
                  </a:cubicBezTo>
                  <a:cubicBezTo>
                    <a:pt x="2534" y="336"/>
                    <a:pt x="2544" y="340"/>
                    <a:pt x="2538" y="330"/>
                  </a:cubicBezTo>
                  <a:cubicBezTo>
                    <a:pt x="2550" y="338"/>
                    <a:pt x="2536" y="336"/>
                    <a:pt x="2543" y="344"/>
                  </a:cubicBezTo>
                  <a:cubicBezTo>
                    <a:pt x="2559" y="350"/>
                    <a:pt x="2573" y="360"/>
                    <a:pt x="2588" y="372"/>
                  </a:cubicBezTo>
                  <a:cubicBezTo>
                    <a:pt x="2603" y="384"/>
                    <a:pt x="2618" y="397"/>
                    <a:pt x="2635" y="408"/>
                  </a:cubicBezTo>
                  <a:cubicBezTo>
                    <a:pt x="2636" y="407"/>
                    <a:pt x="2633" y="400"/>
                    <a:pt x="2642" y="403"/>
                  </a:cubicBezTo>
                  <a:cubicBezTo>
                    <a:pt x="2652" y="425"/>
                    <a:pt x="2652" y="425"/>
                    <a:pt x="2652" y="425"/>
                  </a:cubicBezTo>
                  <a:cubicBezTo>
                    <a:pt x="2659" y="429"/>
                    <a:pt x="2665" y="420"/>
                    <a:pt x="2672" y="435"/>
                  </a:cubicBezTo>
                  <a:cubicBezTo>
                    <a:pt x="2671" y="432"/>
                    <a:pt x="2671" y="428"/>
                    <a:pt x="2675" y="431"/>
                  </a:cubicBezTo>
                  <a:cubicBezTo>
                    <a:pt x="2702" y="460"/>
                    <a:pt x="2731" y="487"/>
                    <a:pt x="2756" y="518"/>
                  </a:cubicBezTo>
                  <a:cubicBezTo>
                    <a:pt x="2768" y="534"/>
                    <a:pt x="2780" y="550"/>
                    <a:pt x="2788" y="568"/>
                  </a:cubicBezTo>
                  <a:cubicBezTo>
                    <a:pt x="2792" y="576"/>
                    <a:pt x="2795" y="586"/>
                    <a:pt x="2798" y="595"/>
                  </a:cubicBezTo>
                  <a:cubicBezTo>
                    <a:pt x="2799" y="598"/>
                    <a:pt x="2799" y="598"/>
                    <a:pt x="2799" y="598"/>
                  </a:cubicBezTo>
                  <a:cubicBezTo>
                    <a:pt x="2800" y="602"/>
                    <a:pt x="2800" y="602"/>
                    <a:pt x="2800" y="602"/>
                  </a:cubicBezTo>
                  <a:cubicBezTo>
                    <a:pt x="2801" y="609"/>
                    <a:pt x="2801" y="609"/>
                    <a:pt x="2801" y="609"/>
                  </a:cubicBezTo>
                  <a:cubicBezTo>
                    <a:pt x="2802" y="614"/>
                    <a:pt x="2803" y="619"/>
                    <a:pt x="2803" y="624"/>
                  </a:cubicBezTo>
                  <a:cubicBezTo>
                    <a:pt x="2804" y="618"/>
                    <a:pt x="2804" y="617"/>
                    <a:pt x="2806" y="618"/>
                  </a:cubicBezTo>
                  <a:cubicBezTo>
                    <a:pt x="2807" y="619"/>
                    <a:pt x="2808" y="623"/>
                    <a:pt x="2809" y="626"/>
                  </a:cubicBezTo>
                  <a:cubicBezTo>
                    <a:pt x="2808" y="621"/>
                    <a:pt x="2814" y="625"/>
                    <a:pt x="2816" y="623"/>
                  </a:cubicBezTo>
                  <a:cubicBezTo>
                    <a:pt x="2816" y="623"/>
                    <a:pt x="2817" y="631"/>
                    <a:pt x="2817" y="640"/>
                  </a:cubicBezTo>
                  <a:cubicBezTo>
                    <a:pt x="2817" y="648"/>
                    <a:pt x="2817" y="656"/>
                    <a:pt x="2817" y="656"/>
                  </a:cubicBezTo>
                  <a:cubicBezTo>
                    <a:pt x="2819" y="657"/>
                    <a:pt x="2821" y="660"/>
                    <a:pt x="2822" y="663"/>
                  </a:cubicBezTo>
                  <a:cubicBezTo>
                    <a:pt x="2823" y="666"/>
                    <a:pt x="2823" y="671"/>
                    <a:pt x="2824" y="675"/>
                  </a:cubicBezTo>
                  <a:cubicBezTo>
                    <a:pt x="2824" y="679"/>
                    <a:pt x="2825" y="683"/>
                    <a:pt x="2826" y="686"/>
                  </a:cubicBezTo>
                  <a:cubicBezTo>
                    <a:pt x="2826" y="689"/>
                    <a:pt x="2828" y="692"/>
                    <a:pt x="2829" y="692"/>
                  </a:cubicBezTo>
                  <a:cubicBezTo>
                    <a:pt x="2829" y="692"/>
                    <a:pt x="2828" y="682"/>
                    <a:pt x="2827" y="682"/>
                  </a:cubicBezTo>
                  <a:cubicBezTo>
                    <a:pt x="2833" y="689"/>
                    <a:pt x="2837" y="684"/>
                    <a:pt x="2842" y="676"/>
                  </a:cubicBezTo>
                  <a:cubicBezTo>
                    <a:pt x="2846" y="669"/>
                    <a:pt x="2851" y="660"/>
                    <a:pt x="2856" y="660"/>
                  </a:cubicBezTo>
                  <a:cubicBezTo>
                    <a:pt x="2853" y="657"/>
                    <a:pt x="2852" y="652"/>
                    <a:pt x="2852" y="647"/>
                  </a:cubicBezTo>
                  <a:cubicBezTo>
                    <a:pt x="2851" y="641"/>
                    <a:pt x="2852" y="635"/>
                    <a:pt x="2852" y="628"/>
                  </a:cubicBezTo>
                  <a:cubicBezTo>
                    <a:pt x="2851" y="622"/>
                    <a:pt x="2851" y="615"/>
                    <a:pt x="2849" y="608"/>
                  </a:cubicBezTo>
                  <a:cubicBezTo>
                    <a:pt x="2847" y="602"/>
                    <a:pt x="2843" y="596"/>
                    <a:pt x="2837" y="591"/>
                  </a:cubicBezTo>
                  <a:cubicBezTo>
                    <a:pt x="2837" y="584"/>
                    <a:pt x="2843" y="594"/>
                    <a:pt x="2844" y="590"/>
                  </a:cubicBezTo>
                  <a:cubicBezTo>
                    <a:pt x="2840" y="588"/>
                    <a:pt x="2838" y="584"/>
                    <a:pt x="2835" y="580"/>
                  </a:cubicBezTo>
                  <a:cubicBezTo>
                    <a:pt x="2833" y="576"/>
                    <a:pt x="2830" y="570"/>
                    <a:pt x="2828" y="563"/>
                  </a:cubicBezTo>
                  <a:cubicBezTo>
                    <a:pt x="2830" y="564"/>
                    <a:pt x="2830" y="564"/>
                    <a:pt x="2830" y="564"/>
                  </a:cubicBezTo>
                  <a:cubicBezTo>
                    <a:pt x="2827" y="559"/>
                    <a:pt x="2825" y="554"/>
                    <a:pt x="2822" y="550"/>
                  </a:cubicBezTo>
                  <a:cubicBezTo>
                    <a:pt x="2820" y="546"/>
                    <a:pt x="2818" y="542"/>
                    <a:pt x="2816" y="538"/>
                  </a:cubicBezTo>
                  <a:cubicBezTo>
                    <a:pt x="2812" y="530"/>
                    <a:pt x="2808" y="523"/>
                    <a:pt x="2804" y="516"/>
                  </a:cubicBezTo>
                  <a:cubicBezTo>
                    <a:pt x="2800" y="508"/>
                    <a:pt x="2795" y="501"/>
                    <a:pt x="2791" y="493"/>
                  </a:cubicBezTo>
                  <a:cubicBezTo>
                    <a:pt x="2788" y="489"/>
                    <a:pt x="2785" y="485"/>
                    <a:pt x="2782" y="480"/>
                  </a:cubicBezTo>
                  <a:cubicBezTo>
                    <a:pt x="2779" y="476"/>
                    <a:pt x="2776" y="471"/>
                    <a:pt x="2772" y="466"/>
                  </a:cubicBezTo>
                  <a:cubicBezTo>
                    <a:pt x="2770" y="472"/>
                    <a:pt x="2770" y="472"/>
                    <a:pt x="2770" y="472"/>
                  </a:cubicBezTo>
                  <a:cubicBezTo>
                    <a:pt x="2764" y="464"/>
                    <a:pt x="2764" y="461"/>
                    <a:pt x="2761" y="456"/>
                  </a:cubicBezTo>
                  <a:cubicBezTo>
                    <a:pt x="2747" y="453"/>
                    <a:pt x="2781" y="479"/>
                    <a:pt x="2766" y="477"/>
                  </a:cubicBezTo>
                  <a:cubicBezTo>
                    <a:pt x="2766" y="473"/>
                    <a:pt x="2763" y="467"/>
                    <a:pt x="2758" y="460"/>
                  </a:cubicBezTo>
                  <a:cubicBezTo>
                    <a:pt x="2754" y="454"/>
                    <a:pt x="2747" y="448"/>
                    <a:pt x="2741" y="441"/>
                  </a:cubicBezTo>
                  <a:cubicBezTo>
                    <a:pt x="2729" y="428"/>
                    <a:pt x="2716" y="416"/>
                    <a:pt x="2717" y="408"/>
                  </a:cubicBezTo>
                  <a:cubicBezTo>
                    <a:pt x="2705" y="397"/>
                    <a:pt x="2716" y="416"/>
                    <a:pt x="2704" y="405"/>
                  </a:cubicBezTo>
                  <a:cubicBezTo>
                    <a:pt x="2703" y="400"/>
                    <a:pt x="2703" y="400"/>
                    <a:pt x="2703" y="400"/>
                  </a:cubicBezTo>
                  <a:cubicBezTo>
                    <a:pt x="2697" y="400"/>
                    <a:pt x="2697" y="400"/>
                    <a:pt x="2697" y="400"/>
                  </a:cubicBezTo>
                  <a:cubicBezTo>
                    <a:pt x="2689" y="393"/>
                    <a:pt x="2688" y="386"/>
                    <a:pt x="2690" y="384"/>
                  </a:cubicBezTo>
                  <a:cubicBezTo>
                    <a:pt x="2691" y="386"/>
                    <a:pt x="2696" y="388"/>
                    <a:pt x="2698" y="389"/>
                  </a:cubicBezTo>
                  <a:cubicBezTo>
                    <a:pt x="2690" y="377"/>
                    <a:pt x="2667" y="366"/>
                    <a:pt x="2664" y="362"/>
                  </a:cubicBezTo>
                  <a:cubicBezTo>
                    <a:pt x="2664" y="362"/>
                    <a:pt x="2667" y="365"/>
                    <a:pt x="2669" y="368"/>
                  </a:cubicBezTo>
                  <a:cubicBezTo>
                    <a:pt x="2672" y="371"/>
                    <a:pt x="2675" y="373"/>
                    <a:pt x="2675" y="373"/>
                  </a:cubicBezTo>
                  <a:cubicBezTo>
                    <a:pt x="2657" y="361"/>
                    <a:pt x="2637" y="346"/>
                    <a:pt x="2617" y="333"/>
                  </a:cubicBezTo>
                  <a:cubicBezTo>
                    <a:pt x="2597" y="320"/>
                    <a:pt x="2576" y="308"/>
                    <a:pt x="2556" y="300"/>
                  </a:cubicBezTo>
                  <a:cubicBezTo>
                    <a:pt x="2557" y="304"/>
                    <a:pt x="2557" y="304"/>
                    <a:pt x="2557" y="304"/>
                  </a:cubicBezTo>
                  <a:cubicBezTo>
                    <a:pt x="2542" y="298"/>
                    <a:pt x="2537" y="294"/>
                    <a:pt x="2531" y="290"/>
                  </a:cubicBezTo>
                  <a:cubicBezTo>
                    <a:pt x="2526" y="286"/>
                    <a:pt x="2520" y="281"/>
                    <a:pt x="2504" y="274"/>
                  </a:cubicBezTo>
                  <a:cubicBezTo>
                    <a:pt x="2505" y="274"/>
                    <a:pt x="2505" y="274"/>
                    <a:pt x="2505" y="274"/>
                  </a:cubicBezTo>
                  <a:cubicBezTo>
                    <a:pt x="2498" y="273"/>
                    <a:pt x="2489" y="270"/>
                    <a:pt x="2481" y="266"/>
                  </a:cubicBezTo>
                  <a:cubicBezTo>
                    <a:pt x="2490" y="267"/>
                    <a:pt x="2468" y="253"/>
                    <a:pt x="2480" y="255"/>
                  </a:cubicBezTo>
                  <a:cubicBezTo>
                    <a:pt x="2447" y="244"/>
                    <a:pt x="2463" y="251"/>
                    <a:pt x="2438" y="250"/>
                  </a:cubicBezTo>
                  <a:cubicBezTo>
                    <a:pt x="2435" y="244"/>
                    <a:pt x="2435" y="244"/>
                    <a:pt x="2435" y="244"/>
                  </a:cubicBezTo>
                  <a:cubicBezTo>
                    <a:pt x="2426" y="245"/>
                    <a:pt x="2425" y="246"/>
                    <a:pt x="2408" y="240"/>
                  </a:cubicBezTo>
                  <a:cubicBezTo>
                    <a:pt x="2423" y="243"/>
                    <a:pt x="2401" y="230"/>
                    <a:pt x="2418" y="231"/>
                  </a:cubicBezTo>
                  <a:cubicBezTo>
                    <a:pt x="2403" y="220"/>
                    <a:pt x="2389" y="217"/>
                    <a:pt x="2378" y="214"/>
                  </a:cubicBezTo>
                  <a:cubicBezTo>
                    <a:pt x="2367" y="212"/>
                    <a:pt x="2358" y="210"/>
                    <a:pt x="2353" y="200"/>
                  </a:cubicBezTo>
                  <a:cubicBezTo>
                    <a:pt x="2333" y="205"/>
                    <a:pt x="2380" y="218"/>
                    <a:pt x="2370" y="217"/>
                  </a:cubicBezTo>
                  <a:cubicBezTo>
                    <a:pt x="2376" y="224"/>
                    <a:pt x="2354" y="220"/>
                    <a:pt x="2344" y="215"/>
                  </a:cubicBezTo>
                  <a:cubicBezTo>
                    <a:pt x="2333" y="211"/>
                    <a:pt x="2331" y="193"/>
                    <a:pt x="2303" y="183"/>
                  </a:cubicBezTo>
                  <a:cubicBezTo>
                    <a:pt x="2306" y="184"/>
                    <a:pt x="2306" y="184"/>
                    <a:pt x="2309" y="185"/>
                  </a:cubicBezTo>
                  <a:cubicBezTo>
                    <a:pt x="2300" y="178"/>
                    <a:pt x="2287" y="181"/>
                    <a:pt x="2276" y="172"/>
                  </a:cubicBezTo>
                  <a:cubicBezTo>
                    <a:pt x="2267" y="176"/>
                    <a:pt x="2260" y="166"/>
                    <a:pt x="2255" y="174"/>
                  </a:cubicBezTo>
                  <a:cubicBezTo>
                    <a:pt x="2255" y="174"/>
                    <a:pt x="2261" y="175"/>
                    <a:pt x="2268" y="177"/>
                  </a:cubicBezTo>
                  <a:cubicBezTo>
                    <a:pt x="2274" y="179"/>
                    <a:pt x="2281" y="181"/>
                    <a:pt x="2281" y="181"/>
                  </a:cubicBezTo>
                  <a:cubicBezTo>
                    <a:pt x="2273" y="179"/>
                    <a:pt x="2265" y="180"/>
                    <a:pt x="2256" y="180"/>
                  </a:cubicBezTo>
                  <a:cubicBezTo>
                    <a:pt x="2247" y="179"/>
                    <a:pt x="2237" y="177"/>
                    <a:pt x="2226" y="171"/>
                  </a:cubicBezTo>
                  <a:cubicBezTo>
                    <a:pt x="2229" y="170"/>
                    <a:pt x="2237" y="170"/>
                    <a:pt x="2242" y="170"/>
                  </a:cubicBezTo>
                  <a:cubicBezTo>
                    <a:pt x="2236" y="165"/>
                    <a:pt x="2228" y="167"/>
                    <a:pt x="2222" y="162"/>
                  </a:cubicBezTo>
                  <a:cubicBezTo>
                    <a:pt x="2224" y="158"/>
                    <a:pt x="2232" y="160"/>
                    <a:pt x="2242" y="163"/>
                  </a:cubicBezTo>
                  <a:cubicBezTo>
                    <a:pt x="2251" y="166"/>
                    <a:pt x="2262" y="169"/>
                    <a:pt x="2271" y="169"/>
                  </a:cubicBezTo>
                  <a:cubicBezTo>
                    <a:pt x="2265" y="162"/>
                    <a:pt x="2240" y="166"/>
                    <a:pt x="2251" y="158"/>
                  </a:cubicBezTo>
                  <a:cubicBezTo>
                    <a:pt x="2235" y="167"/>
                    <a:pt x="2224" y="148"/>
                    <a:pt x="2202" y="151"/>
                  </a:cubicBezTo>
                  <a:cubicBezTo>
                    <a:pt x="2204" y="146"/>
                    <a:pt x="2204" y="146"/>
                    <a:pt x="2204" y="146"/>
                  </a:cubicBezTo>
                  <a:cubicBezTo>
                    <a:pt x="2201" y="146"/>
                    <a:pt x="2194" y="146"/>
                    <a:pt x="2189" y="145"/>
                  </a:cubicBezTo>
                  <a:cubicBezTo>
                    <a:pt x="2189" y="145"/>
                    <a:pt x="2192" y="144"/>
                    <a:pt x="2195" y="143"/>
                  </a:cubicBezTo>
                  <a:cubicBezTo>
                    <a:pt x="2198" y="142"/>
                    <a:pt x="2201" y="141"/>
                    <a:pt x="2201" y="141"/>
                  </a:cubicBezTo>
                  <a:cubicBezTo>
                    <a:pt x="2184" y="142"/>
                    <a:pt x="2173" y="127"/>
                    <a:pt x="2157" y="125"/>
                  </a:cubicBezTo>
                  <a:cubicBezTo>
                    <a:pt x="2188" y="134"/>
                    <a:pt x="2162" y="134"/>
                    <a:pt x="2174" y="142"/>
                  </a:cubicBezTo>
                  <a:cubicBezTo>
                    <a:pt x="2153" y="140"/>
                    <a:pt x="2149" y="135"/>
                    <a:pt x="2144" y="129"/>
                  </a:cubicBezTo>
                  <a:cubicBezTo>
                    <a:pt x="2142" y="126"/>
                    <a:pt x="2139" y="123"/>
                    <a:pt x="2134" y="120"/>
                  </a:cubicBezTo>
                  <a:cubicBezTo>
                    <a:pt x="2130" y="117"/>
                    <a:pt x="2123" y="114"/>
                    <a:pt x="2112" y="112"/>
                  </a:cubicBezTo>
                  <a:cubicBezTo>
                    <a:pt x="2118" y="112"/>
                    <a:pt x="2133" y="121"/>
                    <a:pt x="2123" y="121"/>
                  </a:cubicBezTo>
                  <a:cubicBezTo>
                    <a:pt x="2115" y="118"/>
                    <a:pt x="2105" y="113"/>
                    <a:pt x="2100" y="108"/>
                  </a:cubicBezTo>
                  <a:cubicBezTo>
                    <a:pt x="2071" y="102"/>
                    <a:pt x="2103" y="115"/>
                    <a:pt x="2090" y="115"/>
                  </a:cubicBezTo>
                  <a:cubicBezTo>
                    <a:pt x="2082" y="106"/>
                    <a:pt x="2075" y="114"/>
                    <a:pt x="2062" y="113"/>
                  </a:cubicBezTo>
                  <a:cubicBezTo>
                    <a:pt x="2063" y="107"/>
                    <a:pt x="2063" y="107"/>
                    <a:pt x="2063" y="107"/>
                  </a:cubicBezTo>
                  <a:cubicBezTo>
                    <a:pt x="2031" y="96"/>
                    <a:pt x="2052" y="117"/>
                    <a:pt x="2023" y="106"/>
                  </a:cubicBezTo>
                  <a:cubicBezTo>
                    <a:pt x="2038" y="101"/>
                    <a:pt x="2038" y="101"/>
                    <a:pt x="2038" y="101"/>
                  </a:cubicBezTo>
                  <a:cubicBezTo>
                    <a:pt x="2022" y="99"/>
                    <a:pt x="2022" y="99"/>
                    <a:pt x="2022" y="99"/>
                  </a:cubicBezTo>
                  <a:cubicBezTo>
                    <a:pt x="2026" y="94"/>
                    <a:pt x="2026" y="94"/>
                    <a:pt x="2026" y="94"/>
                  </a:cubicBezTo>
                  <a:cubicBezTo>
                    <a:pt x="2017" y="94"/>
                    <a:pt x="2012" y="94"/>
                    <a:pt x="2006" y="92"/>
                  </a:cubicBezTo>
                  <a:cubicBezTo>
                    <a:pt x="2001" y="91"/>
                    <a:pt x="1995" y="89"/>
                    <a:pt x="1987" y="86"/>
                  </a:cubicBezTo>
                  <a:cubicBezTo>
                    <a:pt x="1990" y="91"/>
                    <a:pt x="1983" y="96"/>
                    <a:pt x="1968" y="93"/>
                  </a:cubicBezTo>
                  <a:cubicBezTo>
                    <a:pt x="1959" y="88"/>
                    <a:pt x="1975" y="89"/>
                    <a:pt x="1954" y="86"/>
                  </a:cubicBezTo>
                  <a:cubicBezTo>
                    <a:pt x="1959" y="83"/>
                    <a:pt x="1966" y="80"/>
                    <a:pt x="1974" y="87"/>
                  </a:cubicBezTo>
                  <a:cubicBezTo>
                    <a:pt x="1975" y="85"/>
                    <a:pt x="1979" y="84"/>
                    <a:pt x="1980" y="83"/>
                  </a:cubicBezTo>
                  <a:cubicBezTo>
                    <a:pt x="1970" y="76"/>
                    <a:pt x="1953" y="76"/>
                    <a:pt x="1946" y="74"/>
                  </a:cubicBezTo>
                  <a:cubicBezTo>
                    <a:pt x="1949" y="75"/>
                    <a:pt x="1952" y="76"/>
                    <a:pt x="1954" y="77"/>
                  </a:cubicBezTo>
                  <a:cubicBezTo>
                    <a:pt x="1954" y="77"/>
                    <a:pt x="1946" y="78"/>
                    <a:pt x="1938" y="78"/>
                  </a:cubicBezTo>
                  <a:cubicBezTo>
                    <a:pt x="1930" y="79"/>
                    <a:pt x="1922" y="79"/>
                    <a:pt x="1922" y="79"/>
                  </a:cubicBezTo>
                  <a:cubicBezTo>
                    <a:pt x="1918" y="76"/>
                    <a:pt x="1922" y="75"/>
                    <a:pt x="1926" y="74"/>
                  </a:cubicBezTo>
                  <a:cubicBezTo>
                    <a:pt x="1919" y="74"/>
                    <a:pt x="1915" y="75"/>
                    <a:pt x="1906" y="74"/>
                  </a:cubicBezTo>
                  <a:cubicBezTo>
                    <a:pt x="1909" y="70"/>
                    <a:pt x="1909" y="65"/>
                    <a:pt x="1922" y="65"/>
                  </a:cubicBezTo>
                  <a:cubicBezTo>
                    <a:pt x="1892" y="65"/>
                    <a:pt x="1892" y="65"/>
                    <a:pt x="1892" y="65"/>
                  </a:cubicBezTo>
                  <a:cubicBezTo>
                    <a:pt x="1891" y="63"/>
                    <a:pt x="1879" y="57"/>
                    <a:pt x="1883" y="56"/>
                  </a:cubicBezTo>
                  <a:cubicBezTo>
                    <a:pt x="1867" y="50"/>
                    <a:pt x="1842" y="58"/>
                    <a:pt x="1821" y="51"/>
                  </a:cubicBezTo>
                  <a:cubicBezTo>
                    <a:pt x="1820" y="52"/>
                    <a:pt x="1817" y="52"/>
                    <a:pt x="1813" y="52"/>
                  </a:cubicBezTo>
                  <a:cubicBezTo>
                    <a:pt x="1793" y="48"/>
                    <a:pt x="1776" y="40"/>
                    <a:pt x="1751" y="43"/>
                  </a:cubicBezTo>
                  <a:cubicBezTo>
                    <a:pt x="1739" y="33"/>
                    <a:pt x="1739" y="33"/>
                    <a:pt x="1739" y="33"/>
                  </a:cubicBezTo>
                  <a:cubicBezTo>
                    <a:pt x="1720" y="32"/>
                    <a:pt x="1756" y="46"/>
                    <a:pt x="1724" y="45"/>
                  </a:cubicBezTo>
                  <a:cubicBezTo>
                    <a:pt x="1702" y="45"/>
                    <a:pt x="1717" y="36"/>
                    <a:pt x="1709" y="33"/>
                  </a:cubicBezTo>
                  <a:cubicBezTo>
                    <a:pt x="1698" y="36"/>
                    <a:pt x="1678" y="43"/>
                    <a:pt x="1658" y="33"/>
                  </a:cubicBezTo>
                  <a:cubicBezTo>
                    <a:pt x="1665" y="33"/>
                    <a:pt x="1670" y="34"/>
                    <a:pt x="1677" y="35"/>
                  </a:cubicBezTo>
                  <a:close/>
                  <a:moveTo>
                    <a:pt x="1445" y="20"/>
                  </a:moveTo>
                  <a:cubicBezTo>
                    <a:pt x="1450" y="19"/>
                    <a:pt x="1459" y="16"/>
                    <a:pt x="1462" y="19"/>
                  </a:cubicBezTo>
                  <a:cubicBezTo>
                    <a:pt x="1457" y="26"/>
                    <a:pt x="1453" y="22"/>
                    <a:pt x="1445" y="20"/>
                  </a:cubicBezTo>
                  <a:close/>
                  <a:moveTo>
                    <a:pt x="1094" y="32"/>
                  </a:moveTo>
                  <a:cubicBezTo>
                    <a:pt x="1097" y="30"/>
                    <a:pt x="1102" y="31"/>
                    <a:pt x="1108" y="33"/>
                  </a:cubicBezTo>
                  <a:cubicBezTo>
                    <a:pt x="1104" y="33"/>
                    <a:pt x="1099" y="33"/>
                    <a:pt x="1094" y="32"/>
                  </a:cubicBezTo>
                  <a:close/>
                  <a:moveTo>
                    <a:pt x="152" y="251"/>
                  </a:moveTo>
                  <a:cubicBezTo>
                    <a:pt x="152" y="251"/>
                    <a:pt x="152" y="251"/>
                    <a:pt x="153" y="251"/>
                  </a:cubicBezTo>
                  <a:cubicBezTo>
                    <a:pt x="162" y="249"/>
                    <a:pt x="159" y="250"/>
                    <a:pt x="152" y="251"/>
                  </a:cubicBezTo>
                  <a:close/>
                  <a:moveTo>
                    <a:pt x="132" y="257"/>
                  </a:moveTo>
                  <a:cubicBezTo>
                    <a:pt x="131" y="258"/>
                    <a:pt x="131" y="259"/>
                    <a:pt x="132" y="259"/>
                  </a:cubicBezTo>
                  <a:cubicBezTo>
                    <a:pt x="133" y="257"/>
                    <a:pt x="137" y="255"/>
                    <a:pt x="142" y="254"/>
                  </a:cubicBezTo>
                  <a:cubicBezTo>
                    <a:pt x="140" y="253"/>
                    <a:pt x="138" y="253"/>
                    <a:pt x="132" y="257"/>
                  </a:cubicBezTo>
                  <a:close/>
                  <a:moveTo>
                    <a:pt x="2291" y="228"/>
                  </a:moveTo>
                  <a:cubicBezTo>
                    <a:pt x="2287" y="225"/>
                    <a:pt x="2287" y="225"/>
                    <a:pt x="2287" y="225"/>
                  </a:cubicBezTo>
                  <a:cubicBezTo>
                    <a:pt x="2296" y="227"/>
                    <a:pt x="2293" y="228"/>
                    <a:pt x="2291" y="22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5" name="Freeform 63"/>
            <p:cNvSpPr>
              <a:spLocks/>
            </p:cNvSpPr>
            <p:nvPr/>
          </p:nvSpPr>
          <p:spPr bwMode="auto">
            <a:xfrm>
              <a:off x="4910138" y="2051051"/>
              <a:ext cx="3175" cy="3175"/>
            </a:xfrm>
            <a:custGeom>
              <a:avLst/>
              <a:gdLst>
                <a:gd name="T0" fmla="*/ 0 w 3"/>
                <a:gd name="T1" fmla="*/ 0 h 3"/>
                <a:gd name="T2" fmla="*/ 2 w 3"/>
                <a:gd name="T3" fmla="*/ 3 h 3"/>
                <a:gd name="T4" fmla="*/ 0 w 3"/>
                <a:gd name="T5" fmla="*/ 0 h 3"/>
              </a:gdLst>
              <a:ahLst/>
              <a:cxnLst>
                <a:cxn ang="0">
                  <a:pos x="T0" y="T1"/>
                </a:cxn>
                <a:cxn ang="0">
                  <a:pos x="T2" y="T3"/>
                </a:cxn>
                <a:cxn ang="0">
                  <a:pos x="T4" y="T5"/>
                </a:cxn>
              </a:cxnLst>
              <a:rect l="0" t="0" r="r" b="b"/>
              <a:pathLst>
                <a:path w="3" h="3">
                  <a:moveTo>
                    <a:pt x="0" y="0"/>
                  </a:moveTo>
                  <a:cubicBezTo>
                    <a:pt x="1" y="1"/>
                    <a:pt x="1" y="2"/>
                    <a:pt x="2" y="3"/>
                  </a:cubicBezTo>
                  <a:cubicBezTo>
                    <a:pt x="3" y="2"/>
                    <a:pt x="3"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6" name="Freeform 64"/>
            <p:cNvSpPr>
              <a:spLocks/>
            </p:cNvSpPr>
            <p:nvPr/>
          </p:nvSpPr>
          <p:spPr bwMode="auto">
            <a:xfrm>
              <a:off x="5570538" y="2081213"/>
              <a:ext cx="1587" cy="0"/>
            </a:xfrm>
            <a:custGeom>
              <a:avLst/>
              <a:gdLst>
                <a:gd name="T0" fmla="*/ 0 w 2"/>
                <a:gd name="T1" fmla="*/ 1 h 1"/>
                <a:gd name="T2" fmla="*/ 1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0" y="1"/>
                    <a:pt x="1" y="1"/>
                    <a:pt x="1" y="1"/>
                  </a:cubicBezTo>
                  <a:cubicBezTo>
                    <a:pt x="1" y="1"/>
                    <a:pt x="2" y="0"/>
                    <a:pt x="2" y="0"/>
                  </a:cubicBezTo>
                  <a:lnTo>
                    <a:pt x="0"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7" name="Freeform 65"/>
            <p:cNvSpPr>
              <a:spLocks/>
            </p:cNvSpPr>
            <p:nvPr/>
          </p:nvSpPr>
          <p:spPr bwMode="auto">
            <a:xfrm>
              <a:off x="4224338" y="2146301"/>
              <a:ext cx="7937" cy="1588"/>
            </a:xfrm>
            <a:custGeom>
              <a:avLst/>
              <a:gdLst>
                <a:gd name="T0" fmla="*/ 0 w 9"/>
                <a:gd name="T1" fmla="*/ 1 h 2"/>
                <a:gd name="T2" fmla="*/ 9 w 9"/>
                <a:gd name="T3" fmla="*/ 2 h 2"/>
                <a:gd name="T4" fmla="*/ 0 w 9"/>
                <a:gd name="T5" fmla="*/ 1 h 2"/>
              </a:gdLst>
              <a:ahLst/>
              <a:cxnLst>
                <a:cxn ang="0">
                  <a:pos x="T0" y="T1"/>
                </a:cxn>
                <a:cxn ang="0">
                  <a:pos x="T2" y="T3"/>
                </a:cxn>
                <a:cxn ang="0">
                  <a:pos x="T4" y="T5"/>
                </a:cxn>
              </a:cxnLst>
              <a:rect l="0" t="0" r="r" b="b"/>
              <a:pathLst>
                <a:path w="9" h="2">
                  <a:moveTo>
                    <a:pt x="0" y="1"/>
                  </a:moveTo>
                  <a:cubicBezTo>
                    <a:pt x="5" y="1"/>
                    <a:pt x="7" y="1"/>
                    <a:pt x="9" y="2"/>
                  </a:cubicBezTo>
                  <a:cubicBezTo>
                    <a:pt x="9" y="1"/>
                    <a:pt x="7" y="0"/>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8" name="Freeform 66"/>
            <p:cNvSpPr>
              <a:spLocks/>
            </p:cNvSpPr>
            <p:nvPr/>
          </p:nvSpPr>
          <p:spPr bwMode="auto">
            <a:xfrm>
              <a:off x="3854450" y="2349501"/>
              <a:ext cx="12700" cy="7938"/>
            </a:xfrm>
            <a:custGeom>
              <a:avLst/>
              <a:gdLst>
                <a:gd name="T0" fmla="*/ 1 w 12"/>
                <a:gd name="T1" fmla="*/ 8 h 8"/>
                <a:gd name="T2" fmla="*/ 12 w 12"/>
                <a:gd name="T3" fmla="*/ 0 h 8"/>
                <a:gd name="T4" fmla="*/ 0 w 12"/>
                <a:gd name="T5" fmla="*/ 4 h 8"/>
                <a:gd name="T6" fmla="*/ 1 w 12"/>
                <a:gd name="T7" fmla="*/ 8 h 8"/>
              </a:gdLst>
              <a:ahLst/>
              <a:cxnLst>
                <a:cxn ang="0">
                  <a:pos x="T0" y="T1"/>
                </a:cxn>
                <a:cxn ang="0">
                  <a:pos x="T2" y="T3"/>
                </a:cxn>
                <a:cxn ang="0">
                  <a:pos x="T4" y="T5"/>
                </a:cxn>
                <a:cxn ang="0">
                  <a:pos x="T6" y="T7"/>
                </a:cxn>
              </a:cxnLst>
              <a:rect l="0" t="0" r="r" b="b"/>
              <a:pathLst>
                <a:path w="12" h="8">
                  <a:moveTo>
                    <a:pt x="1" y="8"/>
                  </a:moveTo>
                  <a:cubicBezTo>
                    <a:pt x="12" y="0"/>
                    <a:pt x="12" y="0"/>
                    <a:pt x="12" y="0"/>
                  </a:cubicBezTo>
                  <a:cubicBezTo>
                    <a:pt x="6" y="3"/>
                    <a:pt x="3" y="3"/>
                    <a:pt x="0" y="4"/>
                  </a:cubicBezTo>
                  <a:cubicBezTo>
                    <a:pt x="1" y="5"/>
                    <a:pt x="4" y="6"/>
                    <a:pt x="1" y="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9" name="Freeform 67"/>
            <p:cNvSpPr>
              <a:spLocks/>
            </p:cNvSpPr>
            <p:nvPr/>
          </p:nvSpPr>
          <p:spPr bwMode="auto">
            <a:xfrm>
              <a:off x="3738563" y="2378076"/>
              <a:ext cx="12700" cy="9525"/>
            </a:xfrm>
            <a:custGeom>
              <a:avLst/>
              <a:gdLst>
                <a:gd name="T0" fmla="*/ 5 w 13"/>
                <a:gd name="T1" fmla="*/ 3 h 9"/>
                <a:gd name="T2" fmla="*/ 0 w 13"/>
                <a:gd name="T3" fmla="*/ 7 h 9"/>
                <a:gd name="T4" fmla="*/ 2 w 13"/>
                <a:gd name="T5" fmla="*/ 9 h 9"/>
                <a:gd name="T6" fmla="*/ 5 w 13"/>
                <a:gd name="T7" fmla="*/ 3 h 9"/>
              </a:gdLst>
              <a:ahLst/>
              <a:cxnLst>
                <a:cxn ang="0">
                  <a:pos x="T0" y="T1"/>
                </a:cxn>
                <a:cxn ang="0">
                  <a:pos x="T2" y="T3"/>
                </a:cxn>
                <a:cxn ang="0">
                  <a:pos x="T4" y="T5"/>
                </a:cxn>
                <a:cxn ang="0">
                  <a:pos x="T6" y="T7"/>
                </a:cxn>
              </a:cxnLst>
              <a:rect l="0" t="0" r="r" b="b"/>
              <a:pathLst>
                <a:path w="13" h="9">
                  <a:moveTo>
                    <a:pt x="5" y="3"/>
                  </a:moveTo>
                  <a:cubicBezTo>
                    <a:pt x="4" y="5"/>
                    <a:pt x="2" y="6"/>
                    <a:pt x="0" y="7"/>
                  </a:cubicBezTo>
                  <a:cubicBezTo>
                    <a:pt x="2" y="9"/>
                    <a:pt x="2" y="9"/>
                    <a:pt x="2" y="9"/>
                  </a:cubicBezTo>
                  <a:cubicBezTo>
                    <a:pt x="9" y="5"/>
                    <a:pt x="13" y="0"/>
                    <a:pt x="5"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0" name="Freeform 68"/>
            <p:cNvSpPr>
              <a:spLocks/>
            </p:cNvSpPr>
            <p:nvPr/>
          </p:nvSpPr>
          <p:spPr bwMode="auto">
            <a:xfrm>
              <a:off x="3821113" y="2341563"/>
              <a:ext cx="15875" cy="17463"/>
            </a:xfrm>
            <a:custGeom>
              <a:avLst/>
              <a:gdLst>
                <a:gd name="T0" fmla="*/ 17 w 17"/>
                <a:gd name="T1" fmla="*/ 4 h 17"/>
                <a:gd name="T2" fmla="*/ 0 w 17"/>
                <a:gd name="T3" fmla="*/ 10 h 17"/>
                <a:gd name="T4" fmla="*/ 1 w 17"/>
                <a:gd name="T5" fmla="*/ 9 h 17"/>
                <a:gd name="T6" fmla="*/ 17 w 17"/>
                <a:gd name="T7" fmla="*/ 4 h 17"/>
              </a:gdLst>
              <a:ahLst/>
              <a:cxnLst>
                <a:cxn ang="0">
                  <a:pos x="T0" y="T1"/>
                </a:cxn>
                <a:cxn ang="0">
                  <a:pos x="T2" y="T3"/>
                </a:cxn>
                <a:cxn ang="0">
                  <a:pos x="T4" y="T5"/>
                </a:cxn>
                <a:cxn ang="0">
                  <a:pos x="T6" y="T7"/>
                </a:cxn>
              </a:cxnLst>
              <a:rect l="0" t="0" r="r" b="b"/>
              <a:pathLst>
                <a:path w="17" h="17">
                  <a:moveTo>
                    <a:pt x="17" y="4"/>
                  </a:moveTo>
                  <a:cubicBezTo>
                    <a:pt x="14" y="0"/>
                    <a:pt x="8" y="5"/>
                    <a:pt x="0" y="10"/>
                  </a:cubicBezTo>
                  <a:cubicBezTo>
                    <a:pt x="0" y="10"/>
                    <a:pt x="1" y="9"/>
                    <a:pt x="1" y="9"/>
                  </a:cubicBezTo>
                  <a:cubicBezTo>
                    <a:pt x="2" y="17"/>
                    <a:pt x="10" y="10"/>
                    <a:pt x="17"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1" name="Freeform 69"/>
            <p:cNvSpPr>
              <a:spLocks/>
            </p:cNvSpPr>
            <p:nvPr/>
          </p:nvSpPr>
          <p:spPr bwMode="auto">
            <a:xfrm>
              <a:off x="3811588" y="2352676"/>
              <a:ext cx="6350" cy="7938"/>
            </a:xfrm>
            <a:custGeom>
              <a:avLst/>
              <a:gdLst>
                <a:gd name="T0" fmla="*/ 7 w 7"/>
                <a:gd name="T1" fmla="*/ 0 h 7"/>
                <a:gd name="T2" fmla="*/ 0 w 7"/>
                <a:gd name="T3" fmla="*/ 4 h 7"/>
                <a:gd name="T4" fmla="*/ 7 w 7"/>
                <a:gd name="T5" fmla="*/ 0 h 7"/>
              </a:gdLst>
              <a:ahLst/>
              <a:cxnLst>
                <a:cxn ang="0">
                  <a:pos x="T0" y="T1"/>
                </a:cxn>
                <a:cxn ang="0">
                  <a:pos x="T2" y="T3"/>
                </a:cxn>
                <a:cxn ang="0">
                  <a:pos x="T4" y="T5"/>
                </a:cxn>
              </a:cxnLst>
              <a:rect l="0" t="0" r="r" b="b"/>
              <a:pathLst>
                <a:path w="7" h="7">
                  <a:moveTo>
                    <a:pt x="7" y="0"/>
                  </a:moveTo>
                  <a:cubicBezTo>
                    <a:pt x="5" y="2"/>
                    <a:pt x="2" y="3"/>
                    <a:pt x="0" y="4"/>
                  </a:cubicBezTo>
                  <a:cubicBezTo>
                    <a:pt x="0" y="7"/>
                    <a:pt x="3" y="3"/>
                    <a:pt x="7"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2" name="Freeform 70"/>
            <p:cNvSpPr>
              <a:spLocks/>
            </p:cNvSpPr>
            <p:nvPr/>
          </p:nvSpPr>
          <p:spPr bwMode="auto">
            <a:xfrm>
              <a:off x="3919538" y="2301876"/>
              <a:ext cx="23812" cy="26988"/>
            </a:xfrm>
            <a:custGeom>
              <a:avLst/>
              <a:gdLst>
                <a:gd name="T0" fmla="*/ 5 w 25"/>
                <a:gd name="T1" fmla="*/ 12 h 26"/>
                <a:gd name="T2" fmla="*/ 2 w 25"/>
                <a:gd name="T3" fmla="*/ 18 h 26"/>
                <a:gd name="T4" fmla="*/ 5 w 25"/>
                <a:gd name="T5" fmla="*/ 12 h 26"/>
              </a:gdLst>
              <a:ahLst/>
              <a:cxnLst>
                <a:cxn ang="0">
                  <a:pos x="T0" y="T1"/>
                </a:cxn>
                <a:cxn ang="0">
                  <a:pos x="T2" y="T3"/>
                </a:cxn>
                <a:cxn ang="0">
                  <a:pos x="T4" y="T5"/>
                </a:cxn>
              </a:cxnLst>
              <a:rect l="0" t="0" r="r" b="b"/>
              <a:pathLst>
                <a:path w="25" h="26">
                  <a:moveTo>
                    <a:pt x="5" y="12"/>
                  </a:moveTo>
                  <a:cubicBezTo>
                    <a:pt x="0" y="13"/>
                    <a:pt x="5" y="19"/>
                    <a:pt x="2" y="18"/>
                  </a:cubicBezTo>
                  <a:cubicBezTo>
                    <a:pt x="0" y="26"/>
                    <a:pt x="25" y="0"/>
                    <a:pt x="5" y="1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3" name="Freeform 71"/>
            <p:cNvSpPr>
              <a:spLocks/>
            </p:cNvSpPr>
            <p:nvPr/>
          </p:nvSpPr>
          <p:spPr bwMode="auto">
            <a:xfrm>
              <a:off x="3822700" y="2330451"/>
              <a:ext cx="7937" cy="7938"/>
            </a:xfrm>
            <a:custGeom>
              <a:avLst/>
              <a:gdLst>
                <a:gd name="T0" fmla="*/ 0 w 5"/>
                <a:gd name="T1" fmla="*/ 2 h 5"/>
                <a:gd name="T2" fmla="*/ 4 w 5"/>
                <a:gd name="T3" fmla="*/ 5 h 5"/>
                <a:gd name="T4" fmla="*/ 5 w 5"/>
                <a:gd name="T5" fmla="*/ 0 h 5"/>
                <a:gd name="T6" fmla="*/ 0 w 5"/>
                <a:gd name="T7" fmla="*/ 2 h 5"/>
              </a:gdLst>
              <a:ahLst/>
              <a:cxnLst>
                <a:cxn ang="0">
                  <a:pos x="T0" y="T1"/>
                </a:cxn>
                <a:cxn ang="0">
                  <a:pos x="T2" y="T3"/>
                </a:cxn>
                <a:cxn ang="0">
                  <a:pos x="T4" y="T5"/>
                </a:cxn>
                <a:cxn ang="0">
                  <a:pos x="T6" y="T7"/>
                </a:cxn>
              </a:cxnLst>
              <a:rect l="0" t="0" r="r" b="b"/>
              <a:pathLst>
                <a:path w="5" h="5">
                  <a:moveTo>
                    <a:pt x="0" y="2"/>
                  </a:moveTo>
                  <a:lnTo>
                    <a:pt x="4" y="5"/>
                  </a:lnTo>
                  <a:lnTo>
                    <a:pt x="5" y="0"/>
                  </a:lnTo>
                  <a:lnTo>
                    <a:pt x="0" y="2"/>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4" name="Freeform 72"/>
            <p:cNvSpPr>
              <a:spLocks/>
            </p:cNvSpPr>
            <p:nvPr/>
          </p:nvSpPr>
          <p:spPr bwMode="auto">
            <a:xfrm>
              <a:off x="3871913" y="2303463"/>
              <a:ext cx="17462" cy="7938"/>
            </a:xfrm>
            <a:custGeom>
              <a:avLst/>
              <a:gdLst>
                <a:gd name="T0" fmla="*/ 17 w 18"/>
                <a:gd name="T1" fmla="*/ 0 h 8"/>
                <a:gd name="T2" fmla="*/ 10 w 18"/>
                <a:gd name="T3" fmla="*/ 2 h 8"/>
                <a:gd name="T4" fmla="*/ 3 w 18"/>
                <a:gd name="T5" fmla="*/ 5 h 8"/>
                <a:gd name="T6" fmla="*/ 0 w 18"/>
                <a:gd name="T7" fmla="*/ 8 h 8"/>
                <a:gd name="T8" fmla="*/ 17 w 18"/>
                <a:gd name="T9" fmla="*/ 0 h 8"/>
              </a:gdLst>
              <a:ahLst/>
              <a:cxnLst>
                <a:cxn ang="0">
                  <a:pos x="T0" y="T1"/>
                </a:cxn>
                <a:cxn ang="0">
                  <a:pos x="T2" y="T3"/>
                </a:cxn>
                <a:cxn ang="0">
                  <a:pos x="T4" y="T5"/>
                </a:cxn>
                <a:cxn ang="0">
                  <a:pos x="T6" y="T7"/>
                </a:cxn>
                <a:cxn ang="0">
                  <a:pos x="T8" y="T9"/>
                </a:cxn>
              </a:cxnLst>
              <a:rect l="0" t="0" r="r" b="b"/>
              <a:pathLst>
                <a:path w="18" h="8">
                  <a:moveTo>
                    <a:pt x="17" y="0"/>
                  </a:moveTo>
                  <a:cubicBezTo>
                    <a:pt x="17" y="0"/>
                    <a:pt x="14" y="1"/>
                    <a:pt x="10" y="2"/>
                  </a:cubicBezTo>
                  <a:cubicBezTo>
                    <a:pt x="6" y="4"/>
                    <a:pt x="3" y="5"/>
                    <a:pt x="3" y="5"/>
                  </a:cubicBezTo>
                  <a:cubicBezTo>
                    <a:pt x="4" y="6"/>
                    <a:pt x="2" y="7"/>
                    <a:pt x="0" y="8"/>
                  </a:cubicBezTo>
                  <a:cubicBezTo>
                    <a:pt x="9" y="5"/>
                    <a:pt x="18" y="2"/>
                    <a:pt x="17"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5" name="Freeform 73"/>
            <p:cNvSpPr>
              <a:spLocks/>
            </p:cNvSpPr>
            <p:nvPr/>
          </p:nvSpPr>
          <p:spPr bwMode="auto">
            <a:xfrm>
              <a:off x="3862388" y="2311401"/>
              <a:ext cx="9525" cy="7938"/>
            </a:xfrm>
            <a:custGeom>
              <a:avLst/>
              <a:gdLst>
                <a:gd name="T0" fmla="*/ 10 w 10"/>
                <a:gd name="T1" fmla="*/ 0 h 6"/>
                <a:gd name="T2" fmla="*/ 0 w 10"/>
                <a:gd name="T3" fmla="*/ 6 h 6"/>
                <a:gd name="T4" fmla="*/ 10 w 10"/>
                <a:gd name="T5" fmla="*/ 0 h 6"/>
              </a:gdLst>
              <a:ahLst/>
              <a:cxnLst>
                <a:cxn ang="0">
                  <a:pos x="T0" y="T1"/>
                </a:cxn>
                <a:cxn ang="0">
                  <a:pos x="T2" y="T3"/>
                </a:cxn>
                <a:cxn ang="0">
                  <a:pos x="T4" y="T5"/>
                </a:cxn>
              </a:cxnLst>
              <a:rect l="0" t="0" r="r" b="b"/>
              <a:pathLst>
                <a:path w="10" h="6">
                  <a:moveTo>
                    <a:pt x="10" y="0"/>
                  </a:moveTo>
                  <a:cubicBezTo>
                    <a:pt x="6" y="2"/>
                    <a:pt x="2" y="4"/>
                    <a:pt x="0" y="6"/>
                  </a:cubicBezTo>
                  <a:cubicBezTo>
                    <a:pt x="2" y="5"/>
                    <a:pt x="7" y="3"/>
                    <a:pt x="1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6" name="Freeform 74"/>
            <p:cNvSpPr>
              <a:spLocks/>
            </p:cNvSpPr>
            <p:nvPr/>
          </p:nvSpPr>
          <p:spPr bwMode="auto">
            <a:xfrm>
              <a:off x="3840163" y="2316163"/>
              <a:ext cx="14287" cy="6350"/>
            </a:xfrm>
            <a:custGeom>
              <a:avLst/>
              <a:gdLst>
                <a:gd name="T0" fmla="*/ 0 w 14"/>
                <a:gd name="T1" fmla="*/ 5 h 5"/>
                <a:gd name="T2" fmla="*/ 4 w 14"/>
                <a:gd name="T3" fmla="*/ 4 h 5"/>
                <a:gd name="T4" fmla="*/ 9 w 14"/>
                <a:gd name="T5" fmla="*/ 2 h 5"/>
                <a:gd name="T6" fmla="*/ 14 w 14"/>
                <a:gd name="T7" fmla="*/ 0 h 5"/>
                <a:gd name="T8" fmla="*/ 0 w 14"/>
                <a:gd name="T9" fmla="*/ 5 h 5"/>
              </a:gdLst>
              <a:ahLst/>
              <a:cxnLst>
                <a:cxn ang="0">
                  <a:pos x="T0" y="T1"/>
                </a:cxn>
                <a:cxn ang="0">
                  <a:pos x="T2" y="T3"/>
                </a:cxn>
                <a:cxn ang="0">
                  <a:pos x="T4" y="T5"/>
                </a:cxn>
                <a:cxn ang="0">
                  <a:pos x="T6" y="T7"/>
                </a:cxn>
                <a:cxn ang="0">
                  <a:pos x="T8" y="T9"/>
                </a:cxn>
              </a:cxnLst>
              <a:rect l="0" t="0" r="r" b="b"/>
              <a:pathLst>
                <a:path w="14" h="5">
                  <a:moveTo>
                    <a:pt x="0" y="5"/>
                  </a:moveTo>
                  <a:cubicBezTo>
                    <a:pt x="4" y="4"/>
                    <a:pt x="4" y="4"/>
                    <a:pt x="4" y="4"/>
                  </a:cubicBezTo>
                  <a:cubicBezTo>
                    <a:pt x="4" y="4"/>
                    <a:pt x="7" y="3"/>
                    <a:pt x="9" y="2"/>
                  </a:cubicBezTo>
                  <a:cubicBezTo>
                    <a:pt x="11" y="1"/>
                    <a:pt x="14" y="0"/>
                    <a:pt x="14" y="0"/>
                  </a:cubicBezTo>
                  <a:lnTo>
                    <a:pt x="0" y="5"/>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7" name="Freeform 75"/>
            <p:cNvSpPr>
              <a:spLocks/>
            </p:cNvSpPr>
            <p:nvPr/>
          </p:nvSpPr>
          <p:spPr bwMode="auto">
            <a:xfrm>
              <a:off x="4029075" y="2232026"/>
              <a:ext cx="17462" cy="11113"/>
            </a:xfrm>
            <a:custGeom>
              <a:avLst/>
              <a:gdLst>
                <a:gd name="T0" fmla="*/ 3 w 19"/>
                <a:gd name="T1" fmla="*/ 10 h 10"/>
                <a:gd name="T2" fmla="*/ 10 w 19"/>
                <a:gd name="T3" fmla="*/ 6 h 10"/>
                <a:gd name="T4" fmla="*/ 18 w 19"/>
                <a:gd name="T5" fmla="*/ 3 h 10"/>
                <a:gd name="T6" fmla="*/ 9 w 19"/>
                <a:gd name="T7" fmla="*/ 3 h 10"/>
                <a:gd name="T8" fmla="*/ 3 w 19"/>
                <a:gd name="T9" fmla="*/ 10 h 10"/>
              </a:gdLst>
              <a:ahLst/>
              <a:cxnLst>
                <a:cxn ang="0">
                  <a:pos x="T0" y="T1"/>
                </a:cxn>
                <a:cxn ang="0">
                  <a:pos x="T2" y="T3"/>
                </a:cxn>
                <a:cxn ang="0">
                  <a:pos x="T4" y="T5"/>
                </a:cxn>
                <a:cxn ang="0">
                  <a:pos x="T6" y="T7"/>
                </a:cxn>
                <a:cxn ang="0">
                  <a:pos x="T8" y="T9"/>
                </a:cxn>
              </a:cxnLst>
              <a:rect l="0" t="0" r="r" b="b"/>
              <a:pathLst>
                <a:path w="19" h="10">
                  <a:moveTo>
                    <a:pt x="3" y="10"/>
                  </a:moveTo>
                  <a:cubicBezTo>
                    <a:pt x="3" y="10"/>
                    <a:pt x="7" y="8"/>
                    <a:pt x="10" y="6"/>
                  </a:cubicBezTo>
                  <a:cubicBezTo>
                    <a:pt x="14" y="5"/>
                    <a:pt x="18" y="3"/>
                    <a:pt x="18" y="3"/>
                  </a:cubicBezTo>
                  <a:cubicBezTo>
                    <a:pt x="19" y="0"/>
                    <a:pt x="14" y="1"/>
                    <a:pt x="9" y="3"/>
                  </a:cubicBezTo>
                  <a:cubicBezTo>
                    <a:pt x="5" y="6"/>
                    <a:pt x="0" y="9"/>
                    <a:pt x="3" y="1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8" name="Freeform 76"/>
            <p:cNvSpPr>
              <a:spLocks/>
            </p:cNvSpPr>
            <p:nvPr/>
          </p:nvSpPr>
          <p:spPr bwMode="auto">
            <a:xfrm>
              <a:off x="3981450" y="2238376"/>
              <a:ext cx="7937" cy="7938"/>
            </a:xfrm>
            <a:custGeom>
              <a:avLst/>
              <a:gdLst>
                <a:gd name="T0" fmla="*/ 0 w 9"/>
                <a:gd name="T1" fmla="*/ 5 h 7"/>
                <a:gd name="T2" fmla="*/ 9 w 9"/>
                <a:gd name="T3" fmla="*/ 7 h 7"/>
                <a:gd name="T4" fmla="*/ 7 w 9"/>
                <a:gd name="T5" fmla="*/ 0 h 7"/>
                <a:gd name="T6" fmla="*/ 0 w 9"/>
                <a:gd name="T7" fmla="*/ 5 h 7"/>
              </a:gdLst>
              <a:ahLst/>
              <a:cxnLst>
                <a:cxn ang="0">
                  <a:pos x="T0" y="T1"/>
                </a:cxn>
                <a:cxn ang="0">
                  <a:pos x="T2" y="T3"/>
                </a:cxn>
                <a:cxn ang="0">
                  <a:pos x="T4" y="T5"/>
                </a:cxn>
                <a:cxn ang="0">
                  <a:pos x="T6" y="T7"/>
                </a:cxn>
              </a:cxnLst>
              <a:rect l="0" t="0" r="r" b="b"/>
              <a:pathLst>
                <a:path w="9" h="7">
                  <a:moveTo>
                    <a:pt x="0" y="5"/>
                  </a:moveTo>
                  <a:cubicBezTo>
                    <a:pt x="5" y="5"/>
                    <a:pt x="6" y="6"/>
                    <a:pt x="9" y="7"/>
                  </a:cubicBezTo>
                  <a:cubicBezTo>
                    <a:pt x="7" y="0"/>
                    <a:pt x="7" y="0"/>
                    <a:pt x="7" y="0"/>
                  </a:cubicBezTo>
                  <a:lnTo>
                    <a:pt x="0" y="5"/>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9" name="Freeform 77"/>
            <p:cNvSpPr>
              <a:spLocks/>
            </p:cNvSpPr>
            <p:nvPr/>
          </p:nvSpPr>
          <p:spPr bwMode="auto">
            <a:xfrm>
              <a:off x="4010025" y="2211388"/>
              <a:ext cx="33337" cy="17463"/>
            </a:xfrm>
            <a:custGeom>
              <a:avLst/>
              <a:gdLst>
                <a:gd name="T0" fmla="*/ 14 w 35"/>
                <a:gd name="T1" fmla="*/ 13 h 17"/>
                <a:gd name="T2" fmla="*/ 15 w 35"/>
                <a:gd name="T3" fmla="*/ 7 h 17"/>
                <a:gd name="T4" fmla="*/ 14 w 35"/>
                <a:gd name="T5" fmla="*/ 13 h 17"/>
              </a:gdLst>
              <a:ahLst/>
              <a:cxnLst>
                <a:cxn ang="0">
                  <a:pos x="T0" y="T1"/>
                </a:cxn>
                <a:cxn ang="0">
                  <a:pos x="T2" y="T3"/>
                </a:cxn>
                <a:cxn ang="0">
                  <a:pos x="T4" y="T5"/>
                </a:cxn>
              </a:cxnLst>
              <a:rect l="0" t="0" r="r" b="b"/>
              <a:pathLst>
                <a:path w="35" h="17">
                  <a:moveTo>
                    <a:pt x="14" y="13"/>
                  </a:moveTo>
                  <a:cubicBezTo>
                    <a:pt x="15" y="11"/>
                    <a:pt x="35" y="0"/>
                    <a:pt x="15" y="7"/>
                  </a:cubicBezTo>
                  <a:cubicBezTo>
                    <a:pt x="14" y="10"/>
                    <a:pt x="0" y="17"/>
                    <a:pt x="14" y="1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0" name="Freeform 78"/>
            <p:cNvSpPr>
              <a:spLocks/>
            </p:cNvSpPr>
            <p:nvPr/>
          </p:nvSpPr>
          <p:spPr bwMode="auto">
            <a:xfrm>
              <a:off x="4248150" y="2162176"/>
              <a:ext cx="3175" cy="12700"/>
            </a:xfrm>
            <a:custGeom>
              <a:avLst/>
              <a:gdLst>
                <a:gd name="T0" fmla="*/ 2 w 2"/>
                <a:gd name="T1" fmla="*/ 0 h 8"/>
                <a:gd name="T2" fmla="*/ 0 w 2"/>
                <a:gd name="T3" fmla="*/ 0 h 8"/>
                <a:gd name="T4" fmla="*/ 2 w 2"/>
                <a:gd name="T5" fmla="*/ 8 h 8"/>
                <a:gd name="T6" fmla="*/ 2 w 2"/>
                <a:gd name="T7" fmla="*/ 0 h 8"/>
              </a:gdLst>
              <a:ahLst/>
              <a:cxnLst>
                <a:cxn ang="0">
                  <a:pos x="T0" y="T1"/>
                </a:cxn>
                <a:cxn ang="0">
                  <a:pos x="T2" y="T3"/>
                </a:cxn>
                <a:cxn ang="0">
                  <a:pos x="T4" y="T5"/>
                </a:cxn>
                <a:cxn ang="0">
                  <a:pos x="T6" y="T7"/>
                </a:cxn>
              </a:cxnLst>
              <a:rect l="0" t="0" r="r" b="b"/>
              <a:pathLst>
                <a:path w="2" h="8">
                  <a:moveTo>
                    <a:pt x="2" y="0"/>
                  </a:moveTo>
                  <a:lnTo>
                    <a:pt x="0" y="0"/>
                  </a:lnTo>
                  <a:lnTo>
                    <a:pt x="2" y="8"/>
                  </a:lnTo>
                  <a:lnTo>
                    <a:pt x="2"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1" name="Freeform 79"/>
            <p:cNvSpPr>
              <a:spLocks/>
            </p:cNvSpPr>
            <p:nvPr/>
          </p:nvSpPr>
          <p:spPr bwMode="auto">
            <a:xfrm>
              <a:off x="4425950" y="2085976"/>
              <a:ext cx="30162" cy="11113"/>
            </a:xfrm>
            <a:custGeom>
              <a:avLst/>
              <a:gdLst>
                <a:gd name="T0" fmla="*/ 25 w 32"/>
                <a:gd name="T1" fmla="*/ 0 h 11"/>
                <a:gd name="T2" fmla="*/ 4 w 32"/>
                <a:gd name="T3" fmla="*/ 8 h 11"/>
                <a:gd name="T4" fmla="*/ 15 w 32"/>
                <a:gd name="T5" fmla="*/ 11 h 11"/>
                <a:gd name="T6" fmla="*/ 25 w 32"/>
                <a:gd name="T7" fmla="*/ 0 h 11"/>
              </a:gdLst>
              <a:ahLst/>
              <a:cxnLst>
                <a:cxn ang="0">
                  <a:pos x="T0" y="T1"/>
                </a:cxn>
                <a:cxn ang="0">
                  <a:pos x="T2" y="T3"/>
                </a:cxn>
                <a:cxn ang="0">
                  <a:pos x="T4" y="T5"/>
                </a:cxn>
                <a:cxn ang="0">
                  <a:pos x="T6" y="T7"/>
                </a:cxn>
              </a:cxnLst>
              <a:rect l="0" t="0" r="r" b="b"/>
              <a:pathLst>
                <a:path w="32" h="11">
                  <a:moveTo>
                    <a:pt x="25" y="0"/>
                  </a:moveTo>
                  <a:cubicBezTo>
                    <a:pt x="6" y="0"/>
                    <a:pt x="22" y="8"/>
                    <a:pt x="4" y="8"/>
                  </a:cubicBezTo>
                  <a:cubicBezTo>
                    <a:pt x="0" y="11"/>
                    <a:pt x="19" y="8"/>
                    <a:pt x="15" y="11"/>
                  </a:cubicBezTo>
                  <a:cubicBezTo>
                    <a:pt x="26" y="6"/>
                    <a:pt x="32" y="7"/>
                    <a:pt x="25"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2" name="Freeform 80"/>
            <p:cNvSpPr>
              <a:spLocks/>
            </p:cNvSpPr>
            <p:nvPr/>
          </p:nvSpPr>
          <p:spPr bwMode="auto">
            <a:xfrm>
              <a:off x="4433888" y="2097088"/>
              <a:ext cx="6350" cy="3175"/>
            </a:xfrm>
            <a:custGeom>
              <a:avLst/>
              <a:gdLst>
                <a:gd name="T0" fmla="*/ 6 w 6"/>
                <a:gd name="T1" fmla="*/ 0 h 3"/>
                <a:gd name="T2" fmla="*/ 0 w 6"/>
                <a:gd name="T3" fmla="*/ 3 h 3"/>
                <a:gd name="T4" fmla="*/ 6 w 6"/>
                <a:gd name="T5" fmla="*/ 0 h 3"/>
              </a:gdLst>
              <a:ahLst/>
              <a:cxnLst>
                <a:cxn ang="0">
                  <a:pos x="T0" y="T1"/>
                </a:cxn>
                <a:cxn ang="0">
                  <a:pos x="T2" y="T3"/>
                </a:cxn>
                <a:cxn ang="0">
                  <a:pos x="T4" y="T5"/>
                </a:cxn>
              </a:cxnLst>
              <a:rect l="0" t="0" r="r" b="b"/>
              <a:pathLst>
                <a:path w="6" h="3">
                  <a:moveTo>
                    <a:pt x="6" y="0"/>
                  </a:moveTo>
                  <a:cubicBezTo>
                    <a:pt x="4" y="1"/>
                    <a:pt x="2" y="2"/>
                    <a:pt x="0" y="3"/>
                  </a:cubicBezTo>
                  <a:cubicBezTo>
                    <a:pt x="3" y="2"/>
                    <a:pt x="5" y="1"/>
                    <a:pt x="6"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3" name="Freeform 81"/>
            <p:cNvSpPr>
              <a:spLocks/>
            </p:cNvSpPr>
            <p:nvPr/>
          </p:nvSpPr>
          <p:spPr bwMode="auto">
            <a:xfrm>
              <a:off x="6526213" y="2751138"/>
              <a:ext cx="3175" cy="11113"/>
            </a:xfrm>
            <a:custGeom>
              <a:avLst/>
              <a:gdLst>
                <a:gd name="T0" fmla="*/ 2 w 4"/>
                <a:gd name="T1" fmla="*/ 0 h 11"/>
                <a:gd name="T2" fmla="*/ 1 w 4"/>
                <a:gd name="T3" fmla="*/ 5 h 11"/>
                <a:gd name="T4" fmla="*/ 1 w 4"/>
                <a:gd name="T5" fmla="*/ 9 h 11"/>
                <a:gd name="T6" fmla="*/ 0 w 4"/>
                <a:gd name="T7" fmla="*/ 11 h 11"/>
                <a:gd name="T8" fmla="*/ 2 w 4"/>
                <a:gd name="T9" fmla="*/ 7 h 11"/>
                <a:gd name="T10" fmla="*/ 4 w 4"/>
                <a:gd name="T11" fmla="*/ 3 h 11"/>
                <a:gd name="T12" fmla="*/ 2 w 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2" y="0"/>
                  </a:moveTo>
                  <a:cubicBezTo>
                    <a:pt x="2" y="0"/>
                    <a:pt x="1" y="2"/>
                    <a:pt x="1" y="5"/>
                  </a:cubicBezTo>
                  <a:cubicBezTo>
                    <a:pt x="1" y="7"/>
                    <a:pt x="1" y="8"/>
                    <a:pt x="1" y="9"/>
                  </a:cubicBezTo>
                  <a:cubicBezTo>
                    <a:pt x="0" y="10"/>
                    <a:pt x="0" y="11"/>
                    <a:pt x="0" y="11"/>
                  </a:cubicBezTo>
                  <a:cubicBezTo>
                    <a:pt x="0" y="11"/>
                    <a:pt x="1" y="9"/>
                    <a:pt x="2" y="7"/>
                  </a:cubicBezTo>
                  <a:cubicBezTo>
                    <a:pt x="3" y="5"/>
                    <a:pt x="4" y="3"/>
                    <a:pt x="4" y="3"/>
                  </a:cubicBezTo>
                  <a:lnTo>
                    <a:pt x="2"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4" name="Freeform 82"/>
            <p:cNvSpPr>
              <a:spLocks/>
            </p:cNvSpPr>
            <p:nvPr/>
          </p:nvSpPr>
          <p:spPr bwMode="auto">
            <a:xfrm>
              <a:off x="6530975" y="2771776"/>
              <a:ext cx="6350" cy="11113"/>
            </a:xfrm>
            <a:custGeom>
              <a:avLst/>
              <a:gdLst>
                <a:gd name="T0" fmla="*/ 7 w 7"/>
                <a:gd name="T1" fmla="*/ 0 h 10"/>
                <a:gd name="T2" fmla="*/ 0 w 7"/>
                <a:gd name="T3" fmla="*/ 3 h 10"/>
                <a:gd name="T4" fmla="*/ 7 w 7"/>
                <a:gd name="T5" fmla="*/ 10 h 10"/>
                <a:gd name="T6" fmla="*/ 7 w 7"/>
                <a:gd name="T7" fmla="*/ 0 h 10"/>
              </a:gdLst>
              <a:ahLst/>
              <a:cxnLst>
                <a:cxn ang="0">
                  <a:pos x="T0" y="T1"/>
                </a:cxn>
                <a:cxn ang="0">
                  <a:pos x="T2" y="T3"/>
                </a:cxn>
                <a:cxn ang="0">
                  <a:pos x="T4" y="T5"/>
                </a:cxn>
                <a:cxn ang="0">
                  <a:pos x="T6" y="T7"/>
                </a:cxn>
              </a:cxnLst>
              <a:rect l="0" t="0" r="r" b="b"/>
              <a:pathLst>
                <a:path w="7" h="10">
                  <a:moveTo>
                    <a:pt x="7" y="0"/>
                  </a:moveTo>
                  <a:cubicBezTo>
                    <a:pt x="0" y="3"/>
                    <a:pt x="0" y="3"/>
                    <a:pt x="0" y="3"/>
                  </a:cubicBezTo>
                  <a:cubicBezTo>
                    <a:pt x="7" y="10"/>
                    <a:pt x="7" y="10"/>
                    <a:pt x="7" y="10"/>
                  </a:cubicBezTo>
                  <a:cubicBezTo>
                    <a:pt x="7" y="7"/>
                    <a:pt x="6" y="3"/>
                    <a:pt x="7"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5" name="Freeform 83"/>
            <p:cNvSpPr>
              <a:spLocks/>
            </p:cNvSpPr>
            <p:nvPr/>
          </p:nvSpPr>
          <p:spPr bwMode="auto">
            <a:xfrm>
              <a:off x="5176838" y="2030413"/>
              <a:ext cx="9525" cy="4763"/>
            </a:xfrm>
            <a:custGeom>
              <a:avLst/>
              <a:gdLst>
                <a:gd name="T0" fmla="*/ 1 w 10"/>
                <a:gd name="T1" fmla="*/ 0 h 5"/>
                <a:gd name="T2" fmla="*/ 0 w 10"/>
                <a:gd name="T3" fmla="*/ 2 h 5"/>
                <a:gd name="T4" fmla="*/ 10 w 10"/>
                <a:gd name="T5" fmla="*/ 5 h 5"/>
                <a:gd name="T6" fmla="*/ 1 w 10"/>
                <a:gd name="T7" fmla="*/ 0 h 5"/>
              </a:gdLst>
              <a:ahLst/>
              <a:cxnLst>
                <a:cxn ang="0">
                  <a:pos x="T0" y="T1"/>
                </a:cxn>
                <a:cxn ang="0">
                  <a:pos x="T2" y="T3"/>
                </a:cxn>
                <a:cxn ang="0">
                  <a:pos x="T4" y="T5"/>
                </a:cxn>
                <a:cxn ang="0">
                  <a:pos x="T6" y="T7"/>
                </a:cxn>
              </a:cxnLst>
              <a:rect l="0" t="0" r="r" b="b"/>
              <a:pathLst>
                <a:path w="10" h="5">
                  <a:moveTo>
                    <a:pt x="1" y="0"/>
                  </a:moveTo>
                  <a:cubicBezTo>
                    <a:pt x="0" y="2"/>
                    <a:pt x="0" y="2"/>
                    <a:pt x="0" y="2"/>
                  </a:cubicBezTo>
                  <a:cubicBezTo>
                    <a:pt x="1" y="4"/>
                    <a:pt x="4" y="4"/>
                    <a:pt x="10" y="5"/>
                  </a:cubicBezTo>
                  <a:lnTo>
                    <a:pt x="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6" name="Freeform 84"/>
            <p:cNvSpPr>
              <a:spLocks/>
            </p:cNvSpPr>
            <p:nvPr/>
          </p:nvSpPr>
          <p:spPr bwMode="auto">
            <a:xfrm>
              <a:off x="5337175" y="2046288"/>
              <a:ext cx="4762" cy="7938"/>
            </a:xfrm>
            <a:custGeom>
              <a:avLst/>
              <a:gdLst>
                <a:gd name="T0" fmla="*/ 2 w 3"/>
                <a:gd name="T1" fmla="*/ 1 h 5"/>
                <a:gd name="T2" fmla="*/ 0 w 3"/>
                <a:gd name="T3" fmla="*/ 0 h 5"/>
                <a:gd name="T4" fmla="*/ 3 w 3"/>
                <a:gd name="T5" fmla="*/ 5 h 5"/>
                <a:gd name="T6" fmla="*/ 2 w 3"/>
                <a:gd name="T7" fmla="*/ 1 h 5"/>
              </a:gdLst>
              <a:ahLst/>
              <a:cxnLst>
                <a:cxn ang="0">
                  <a:pos x="T0" y="T1"/>
                </a:cxn>
                <a:cxn ang="0">
                  <a:pos x="T2" y="T3"/>
                </a:cxn>
                <a:cxn ang="0">
                  <a:pos x="T4" y="T5"/>
                </a:cxn>
                <a:cxn ang="0">
                  <a:pos x="T6" y="T7"/>
                </a:cxn>
              </a:cxnLst>
              <a:rect l="0" t="0" r="r" b="b"/>
              <a:pathLst>
                <a:path w="3" h="5">
                  <a:moveTo>
                    <a:pt x="2" y="1"/>
                  </a:moveTo>
                  <a:lnTo>
                    <a:pt x="0" y="0"/>
                  </a:lnTo>
                  <a:lnTo>
                    <a:pt x="3" y="5"/>
                  </a:lnTo>
                  <a:lnTo>
                    <a:pt x="2"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7" name="Freeform 85"/>
            <p:cNvSpPr>
              <a:spLocks/>
            </p:cNvSpPr>
            <p:nvPr/>
          </p:nvSpPr>
          <p:spPr bwMode="auto">
            <a:xfrm>
              <a:off x="5457825" y="2051051"/>
              <a:ext cx="19050" cy="11113"/>
            </a:xfrm>
            <a:custGeom>
              <a:avLst/>
              <a:gdLst>
                <a:gd name="T0" fmla="*/ 19 w 19"/>
                <a:gd name="T1" fmla="*/ 2 h 10"/>
                <a:gd name="T2" fmla="*/ 0 w 19"/>
                <a:gd name="T3" fmla="*/ 0 h 10"/>
                <a:gd name="T4" fmla="*/ 19 w 19"/>
                <a:gd name="T5" fmla="*/ 2 h 10"/>
              </a:gdLst>
              <a:ahLst/>
              <a:cxnLst>
                <a:cxn ang="0">
                  <a:pos x="T0" y="T1"/>
                </a:cxn>
                <a:cxn ang="0">
                  <a:pos x="T2" y="T3"/>
                </a:cxn>
                <a:cxn ang="0">
                  <a:pos x="T4" y="T5"/>
                </a:cxn>
              </a:cxnLst>
              <a:rect l="0" t="0" r="r" b="b"/>
              <a:pathLst>
                <a:path w="19" h="10">
                  <a:moveTo>
                    <a:pt x="19" y="2"/>
                  </a:moveTo>
                  <a:cubicBezTo>
                    <a:pt x="13" y="1"/>
                    <a:pt x="6" y="1"/>
                    <a:pt x="0" y="0"/>
                  </a:cubicBezTo>
                  <a:cubicBezTo>
                    <a:pt x="13" y="1"/>
                    <a:pt x="19" y="10"/>
                    <a:pt x="19"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8" name="Freeform 86"/>
            <p:cNvSpPr>
              <a:spLocks/>
            </p:cNvSpPr>
            <p:nvPr/>
          </p:nvSpPr>
          <p:spPr bwMode="auto">
            <a:xfrm>
              <a:off x="6330950" y="2695576"/>
              <a:ext cx="3175" cy="6350"/>
            </a:xfrm>
            <a:custGeom>
              <a:avLst/>
              <a:gdLst>
                <a:gd name="T0" fmla="*/ 3 w 3"/>
                <a:gd name="T1" fmla="*/ 1 h 6"/>
                <a:gd name="T2" fmla="*/ 0 w 3"/>
                <a:gd name="T3" fmla="*/ 6 h 6"/>
                <a:gd name="T4" fmla="*/ 3 w 3"/>
                <a:gd name="T5" fmla="*/ 1 h 6"/>
              </a:gdLst>
              <a:ahLst/>
              <a:cxnLst>
                <a:cxn ang="0">
                  <a:pos x="T0" y="T1"/>
                </a:cxn>
                <a:cxn ang="0">
                  <a:pos x="T2" y="T3"/>
                </a:cxn>
                <a:cxn ang="0">
                  <a:pos x="T4" y="T5"/>
                </a:cxn>
              </a:cxnLst>
              <a:rect l="0" t="0" r="r" b="b"/>
              <a:pathLst>
                <a:path w="3" h="6">
                  <a:moveTo>
                    <a:pt x="3" y="1"/>
                  </a:moveTo>
                  <a:cubicBezTo>
                    <a:pt x="2" y="0"/>
                    <a:pt x="1" y="5"/>
                    <a:pt x="0" y="6"/>
                  </a:cubicBezTo>
                  <a:cubicBezTo>
                    <a:pt x="2" y="5"/>
                    <a:pt x="3" y="0"/>
                    <a:pt x="3"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9" name="Freeform 87"/>
            <p:cNvSpPr>
              <a:spLocks/>
            </p:cNvSpPr>
            <p:nvPr/>
          </p:nvSpPr>
          <p:spPr bwMode="auto">
            <a:xfrm>
              <a:off x="6346825" y="2686051"/>
              <a:ext cx="3175" cy="4763"/>
            </a:xfrm>
            <a:custGeom>
              <a:avLst/>
              <a:gdLst>
                <a:gd name="T0" fmla="*/ 1 w 2"/>
                <a:gd name="T1" fmla="*/ 2 h 3"/>
                <a:gd name="T2" fmla="*/ 0 w 2"/>
                <a:gd name="T3" fmla="*/ 3 h 3"/>
                <a:gd name="T4" fmla="*/ 2 w 2"/>
                <a:gd name="T5" fmla="*/ 0 h 3"/>
                <a:gd name="T6" fmla="*/ 1 w 2"/>
                <a:gd name="T7" fmla="*/ 2 h 3"/>
              </a:gdLst>
              <a:ahLst/>
              <a:cxnLst>
                <a:cxn ang="0">
                  <a:pos x="T0" y="T1"/>
                </a:cxn>
                <a:cxn ang="0">
                  <a:pos x="T2" y="T3"/>
                </a:cxn>
                <a:cxn ang="0">
                  <a:pos x="T4" y="T5"/>
                </a:cxn>
                <a:cxn ang="0">
                  <a:pos x="T6" y="T7"/>
                </a:cxn>
              </a:cxnLst>
              <a:rect l="0" t="0" r="r" b="b"/>
              <a:pathLst>
                <a:path w="2" h="3">
                  <a:moveTo>
                    <a:pt x="1" y="2"/>
                  </a:moveTo>
                  <a:lnTo>
                    <a:pt x="0" y="3"/>
                  </a:lnTo>
                  <a:lnTo>
                    <a:pt x="2" y="0"/>
                  </a:lnTo>
                  <a:lnTo>
                    <a:pt x="1" y="2"/>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0" name="Freeform 88"/>
            <p:cNvSpPr>
              <a:spLocks/>
            </p:cNvSpPr>
            <p:nvPr/>
          </p:nvSpPr>
          <p:spPr bwMode="auto">
            <a:xfrm>
              <a:off x="6350000" y="2684463"/>
              <a:ext cx="9525" cy="9525"/>
            </a:xfrm>
            <a:custGeom>
              <a:avLst/>
              <a:gdLst>
                <a:gd name="T0" fmla="*/ 8 w 10"/>
                <a:gd name="T1" fmla="*/ 8 h 9"/>
                <a:gd name="T2" fmla="*/ 3 w 10"/>
                <a:gd name="T3" fmla="*/ 5 h 9"/>
                <a:gd name="T4" fmla="*/ 3 w 10"/>
                <a:gd name="T5" fmla="*/ 3 h 9"/>
                <a:gd name="T6" fmla="*/ 0 w 10"/>
                <a:gd name="T7" fmla="*/ 9 h 9"/>
                <a:gd name="T8" fmla="*/ 8 w 10"/>
                <a:gd name="T9" fmla="*/ 8 h 9"/>
              </a:gdLst>
              <a:ahLst/>
              <a:cxnLst>
                <a:cxn ang="0">
                  <a:pos x="T0" y="T1"/>
                </a:cxn>
                <a:cxn ang="0">
                  <a:pos x="T2" y="T3"/>
                </a:cxn>
                <a:cxn ang="0">
                  <a:pos x="T4" y="T5"/>
                </a:cxn>
                <a:cxn ang="0">
                  <a:pos x="T6" y="T7"/>
                </a:cxn>
                <a:cxn ang="0">
                  <a:pos x="T8" y="T9"/>
                </a:cxn>
              </a:cxnLst>
              <a:rect l="0" t="0" r="r" b="b"/>
              <a:pathLst>
                <a:path w="10" h="9">
                  <a:moveTo>
                    <a:pt x="8" y="8"/>
                  </a:moveTo>
                  <a:cubicBezTo>
                    <a:pt x="10" y="0"/>
                    <a:pt x="4" y="8"/>
                    <a:pt x="3" y="5"/>
                  </a:cubicBezTo>
                  <a:cubicBezTo>
                    <a:pt x="3" y="3"/>
                    <a:pt x="3" y="3"/>
                    <a:pt x="3" y="3"/>
                  </a:cubicBezTo>
                  <a:cubicBezTo>
                    <a:pt x="0" y="9"/>
                    <a:pt x="0" y="9"/>
                    <a:pt x="0" y="9"/>
                  </a:cubicBezTo>
                  <a:cubicBezTo>
                    <a:pt x="3" y="9"/>
                    <a:pt x="7" y="5"/>
                    <a:pt x="8" y="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1" name="Freeform 89"/>
            <p:cNvSpPr>
              <a:spLocks/>
            </p:cNvSpPr>
            <p:nvPr/>
          </p:nvSpPr>
          <p:spPr bwMode="auto">
            <a:xfrm>
              <a:off x="6354763" y="2709863"/>
              <a:ext cx="3175" cy="3175"/>
            </a:xfrm>
            <a:custGeom>
              <a:avLst/>
              <a:gdLst>
                <a:gd name="T0" fmla="*/ 1 w 3"/>
                <a:gd name="T1" fmla="*/ 3 h 3"/>
                <a:gd name="T2" fmla="*/ 0 w 3"/>
                <a:gd name="T3" fmla="*/ 2 h 3"/>
                <a:gd name="T4" fmla="*/ 0 w 3"/>
                <a:gd name="T5" fmla="*/ 3 h 3"/>
                <a:gd name="T6" fmla="*/ 1 w 3"/>
                <a:gd name="T7" fmla="*/ 3 h 3"/>
              </a:gdLst>
              <a:ahLst/>
              <a:cxnLst>
                <a:cxn ang="0">
                  <a:pos x="T0" y="T1"/>
                </a:cxn>
                <a:cxn ang="0">
                  <a:pos x="T2" y="T3"/>
                </a:cxn>
                <a:cxn ang="0">
                  <a:pos x="T4" y="T5"/>
                </a:cxn>
                <a:cxn ang="0">
                  <a:pos x="T6" y="T7"/>
                </a:cxn>
              </a:cxnLst>
              <a:rect l="0" t="0" r="r" b="b"/>
              <a:pathLst>
                <a:path w="3" h="3">
                  <a:moveTo>
                    <a:pt x="1" y="3"/>
                  </a:moveTo>
                  <a:cubicBezTo>
                    <a:pt x="2" y="0"/>
                    <a:pt x="3" y="1"/>
                    <a:pt x="0" y="2"/>
                  </a:cubicBezTo>
                  <a:cubicBezTo>
                    <a:pt x="0" y="2"/>
                    <a:pt x="0" y="3"/>
                    <a:pt x="0" y="3"/>
                  </a:cubicBezTo>
                  <a:cubicBezTo>
                    <a:pt x="1" y="3"/>
                    <a:pt x="1" y="3"/>
                    <a:pt x="1"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2" name="Freeform 90"/>
            <p:cNvSpPr>
              <a:spLocks/>
            </p:cNvSpPr>
            <p:nvPr/>
          </p:nvSpPr>
          <p:spPr bwMode="auto">
            <a:xfrm>
              <a:off x="6353175" y="2713038"/>
              <a:ext cx="1587" cy="3175"/>
            </a:xfrm>
            <a:custGeom>
              <a:avLst/>
              <a:gdLst>
                <a:gd name="T0" fmla="*/ 1 w 1"/>
                <a:gd name="T1" fmla="*/ 0 h 3"/>
                <a:gd name="T2" fmla="*/ 1 w 1"/>
                <a:gd name="T3" fmla="*/ 0 h 3"/>
              </a:gdLst>
              <a:ahLst/>
              <a:cxnLst>
                <a:cxn ang="0">
                  <a:pos x="T0" y="T1"/>
                </a:cxn>
                <a:cxn ang="0">
                  <a:pos x="T2" y="T3"/>
                </a:cxn>
              </a:cxnLst>
              <a:rect l="0" t="0" r="r" b="b"/>
              <a:pathLst>
                <a:path w="1" h="3">
                  <a:moveTo>
                    <a:pt x="1" y="0"/>
                  </a:moveTo>
                  <a:cubicBezTo>
                    <a:pt x="0" y="0"/>
                    <a:pt x="1" y="3"/>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3" name="Freeform 91"/>
            <p:cNvSpPr>
              <a:spLocks/>
            </p:cNvSpPr>
            <p:nvPr/>
          </p:nvSpPr>
          <p:spPr bwMode="auto">
            <a:xfrm>
              <a:off x="6357938" y="2713038"/>
              <a:ext cx="3175" cy="6350"/>
            </a:xfrm>
            <a:custGeom>
              <a:avLst/>
              <a:gdLst>
                <a:gd name="T0" fmla="*/ 3 w 3"/>
                <a:gd name="T1" fmla="*/ 0 h 6"/>
                <a:gd name="T2" fmla="*/ 0 w 3"/>
                <a:gd name="T3" fmla="*/ 2 h 6"/>
                <a:gd name="T4" fmla="*/ 0 w 3"/>
                <a:gd name="T5" fmla="*/ 6 h 6"/>
                <a:gd name="T6" fmla="*/ 3 w 3"/>
                <a:gd name="T7" fmla="*/ 0 h 6"/>
              </a:gdLst>
              <a:ahLst/>
              <a:cxnLst>
                <a:cxn ang="0">
                  <a:pos x="T0" y="T1"/>
                </a:cxn>
                <a:cxn ang="0">
                  <a:pos x="T2" y="T3"/>
                </a:cxn>
                <a:cxn ang="0">
                  <a:pos x="T4" y="T5"/>
                </a:cxn>
                <a:cxn ang="0">
                  <a:pos x="T6" y="T7"/>
                </a:cxn>
              </a:cxnLst>
              <a:rect l="0" t="0" r="r" b="b"/>
              <a:pathLst>
                <a:path w="3" h="6">
                  <a:moveTo>
                    <a:pt x="3" y="0"/>
                  </a:moveTo>
                  <a:cubicBezTo>
                    <a:pt x="0" y="2"/>
                    <a:pt x="0" y="2"/>
                    <a:pt x="0" y="2"/>
                  </a:cubicBezTo>
                  <a:cubicBezTo>
                    <a:pt x="0" y="4"/>
                    <a:pt x="1" y="5"/>
                    <a:pt x="0" y="6"/>
                  </a:cubicBezTo>
                  <a:cubicBezTo>
                    <a:pt x="2" y="5"/>
                    <a:pt x="2" y="3"/>
                    <a:pt x="3"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4" name="Freeform 92"/>
            <p:cNvSpPr>
              <a:spLocks/>
            </p:cNvSpPr>
            <p:nvPr/>
          </p:nvSpPr>
          <p:spPr bwMode="auto">
            <a:xfrm>
              <a:off x="6362700" y="2706688"/>
              <a:ext cx="0" cy="3175"/>
            </a:xfrm>
            <a:custGeom>
              <a:avLst/>
              <a:gdLst>
                <a:gd name="T0" fmla="*/ 1 w 1"/>
                <a:gd name="T1" fmla="*/ 0 h 3"/>
                <a:gd name="T2" fmla="*/ 0 w 1"/>
                <a:gd name="T3" fmla="*/ 1 h 3"/>
                <a:gd name="T4" fmla="*/ 1 w 1"/>
                <a:gd name="T5" fmla="*/ 0 h 3"/>
              </a:gdLst>
              <a:ahLst/>
              <a:cxnLst>
                <a:cxn ang="0">
                  <a:pos x="T0" y="T1"/>
                </a:cxn>
                <a:cxn ang="0">
                  <a:pos x="T2" y="T3"/>
                </a:cxn>
                <a:cxn ang="0">
                  <a:pos x="T4" y="T5"/>
                </a:cxn>
              </a:cxnLst>
              <a:rect l="0" t="0" r="r" b="b"/>
              <a:pathLst>
                <a:path w="1" h="3">
                  <a:moveTo>
                    <a:pt x="1" y="0"/>
                  </a:moveTo>
                  <a:cubicBezTo>
                    <a:pt x="0" y="1"/>
                    <a:pt x="0" y="1"/>
                    <a:pt x="0" y="1"/>
                  </a:cubicBezTo>
                  <a:cubicBezTo>
                    <a:pt x="0" y="2"/>
                    <a:pt x="0" y="3"/>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5" name="Freeform 93"/>
            <p:cNvSpPr>
              <a:spLocks/>
            </p:cNvSpPr>
            <p:nvPr/>
          </p:nvSpPr>
          <p:spPr bwMode="auto">
            <a:xfrm>
              <a:off x="6361113" y="2703513"/>
              <a:ext cx="1587" cy="6350"/>
            </a:xfrm>
            <a:custGeom>
              <a:avLst/>
              <a:gdLst>
                <a:gd name="T0" fmla="*/ 0 w 3"/>
                <a:gd name="T1" fmla="*/ 6 h 6"/>
                <a:gd name="T2" fmla="*/ 2 w 3"/>
                <a:gd name="T3" fmla="*/ 4 h 6"/>
                <a:gd name="T4" fmla="*/ 1 w 3"/>
                <a:gd name="T5" fmla="*/ 5 h 6"/>
                <a:gd name="T6" fmla="*/ 0 w 3"/>
                <a:gd name="T7" fmla="*/ 6 h 6"/>
              </a:gdLst>
              <a:ahLst/>
              <a:cxnLst>
                <a:cxn ang="0">
                  <a:pos x="T0" y="T1"/>
                </a:cxn>
                <a:cxn ang="0">
                  <a:pos x="T2" y="T3"/>
                </a:cxn>
                <a:cxn ang="0">
                  <a:pos x="T4" y="T5"/>
                </a:cxn>
                <a:cxn ang="0">
                  <a:pos x="T6" y="T7"/>
                </a:cxn>
              </a:cxnLst>
              <a:rect l="0" t="0" r="r" b="b"/>
              <a:pathLst>
                <a:path w="3" h="6">
                  <a:moveTo>
                    <a:pt x="0" y="6"/>
                  </a:moveTo>
                  <a:cubicBezTo>
                    <a:pt x="2" y="4"/>
                    <a:pt x="2" y="4"/>
                    <a:pt x="2" y="4"/>
                  </a:cubicBezTo>
                  <a:cubicBezTo>
                    <a:pt x="2" y="3"/>
                    <a:pt x="3" y="0"/>
                    <a:pt x="1" y="5"/>
                  </a:cubicBezTo>
                  <a:cubicBezTo>
                    <a:pt x="2" y="3"/>
                    <a:pt x="1" y="5"/>
                    <a:pt x="0" y="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6" name="Freeform 94"/>
            <p:cNvSpPr>
              <a:spLocks/>
            </p:cNvSpPr>
            <p:nvPr/>
          </p:nvSpPr>
          <p:spPr bwMode="auto">
            <a:xfrm>
              <a:off x="6356350" y="2703513"/>
              <a:ext cx="4762" cy="6350"/>
            </a:xfrm>
            <a:custGeom>
              <a:avLst/>
              <a:gdLst>
                <a:gd name="T0" fmla="*/ 3 w 5"/>
                <a:gd name="T1" fmla="*/ 6 h 6"/>
                <a:gd name="T2" fmla="*/ 5 w 5"/>
                <a:gd name="T3" fmla="*/ 0 h 6"/>
                <a:gd name="T4" fmla="*/ 3 w 5"/>
                <a:gd name="T5" fmla="*/ 6 h 6"/>
              </a:gdLst>
              <a:ahLst/>
              <a:cxnLst>
                <a:cxn ang="0">
                  <a:pos x="T0" y="T1"/>
                </a:cxn>
                <a:cxn ang="0">
                  <a:pos x="T2" y="T3"/>
                </a:cxn>
                <a:cxn ang="0">
                  <a:pos x="T4" y="T5"/>
                </a:cxn>
              </a:cxnLst>
              <a:rect l="0" t="0" r="r" b="b"/>
              <a:pathLst>
                <a:path w="5" h="6">
                  <a:moveTo>
                    <a:pt x="3" y="6"/>
                  </a:moveTo>
                  <a:cubicBezTo>
                    <a:pt x="3" y="4"/>
                    <a:pt x="3" y="2"/>
                    <a:pt x="5" y="0"/>
                  </a:cubicBezTo>
                  <a:cubicBezTo>
                    <a:pt x="2" y="0"/>
                    <a:pt x="0" y="6"/>
                    <a:pt x="3" y="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7" name="Freeform 95"/>
            <p:cNvSpPr>
              <a:spLocks/>
            </p:cNvSpPr>
            <p:nvPr/>
          </p:nvSpPr>
          <p:spPr bwMode="auto">
            <a:xfrm>
              <a:off x="6357938" y="2681288"/>
              <a:ext cx="3175" cy="6350"/>
            </a:xfrm>
            <a:custGeom>
              <a:avLst/>
              <a:gdLst>
                <a:gd name="T0" fmla="*/ 2 w 2"/>
                <a:gd name="T1" fmla="*/ 3 h 6"/>
                <a:gd name="T2" fmla="*/ 2 w 2"/>
                <a:gd name="T3" fmla="*/ 0 h 6"/>
                <a:gd name="T4" fmla="*/ 0 w 2"/>
                <a:gd name="T5" fmla="*/ 3 h 6"/>
                <a:gd name="T6" fmla="*/ 2 w 2"/>
                <a:gd name="T7" fmla="*/ 3 h 6"/>
              </a:gdLst>
              <a:ahLst/>
              <a:cxnLst>
                <a:cxn ang="0">
                  <a:pos x="T0" y="T1"/>
                </a:cxn>
                <a:cxn ang="0">
                  <a:pos x="T2" y="T3"/>
                </a:cxn>
                <a:cxn ang="0">
                  <a:pos x="T4" y="T5"/>
                </a:cxn>
                <a:cxn ang="0">
                  <a:pos x="T6" y="T7"/>
                </a:cxn>
              </a:cxnLst>
              <a:rect l="0" t="0" r="r" b="b"/>
              <a:pathLst>
                <a:path w="2" h="6">
                  <a:moveTo>
                    <a:pt x="2" y="3"/>
                  </a:moveTo>
                  <a:cubicBezTo>
                    <a:pt x="2" y="0"/>
                    <a:pt x="2" y="0"/>
                    <a:pt x="2" y="0"/>
                  </a:cubicBezTo>
                  <a:cubicBezTo>
                    <a:pt x="0" y="3"/>
                    <a:pt x="0" y="3"/>
                    <a:pt x="0" y="3"/>
                  </a:cubicBezTo>
                  <a:cubicBezTo>
                    <a:pt x="1" y="1"/>
                    <a:pt x="1" y="6"/>
                    <a:pt x="2"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8" name="Freeform 96"/>
            <p:cNvSpPr>
              <a:spLocks/>
            </p:cNvSpPr>
            <p:nvPr/>
          </p:nvSpPr>
          <p:spPr bwMode="auto">
            <a:xfrm>
              <a:off x="6367463" y="2713038"/>
              <a:ext cx="1587" cy="7938"/>
            </a:xfrm>
            <a:custGeom>
              <a:avLst/>
              <a:gdLst>
                <a:gd name="T0" fmla="*/ 0 w 2"/>
                <a:gd name="T1" fmla="*/ 7 h 7"/>
                <a:gd name="T2" fmla="*/ 2 w 2"/>
                <a:gd name="T3" fmla="*/ 0 h 7"/>
                <a:gd name="T4" fmla="*/ 0 w 2"/>
                <a:gd name="T5" fmla="*/ 2 h 7"/>
                <a:gd name="T6" fmla="*/ 0 w 2"/>
                <a:gd name="T7" fmla="*/ 7 h 7"/>
              </a:gdLst>
              <a:ahLst/>
              <a:cxnLst>
                <a:cxn ang="0">
                  <a:pos x="T0" y="T1"/>
                </a:cxn>
                <a:cxn ang="0">
                  <a:pos x="T2" y="T3"/>
                </a:cxn>
                <a:cxn ang="0">
                  <a:pos x="T4" y="T5"/>
                </a:cxn>
                <a:cxn ang="0">
                  <a:pos x="T6" y="T7"/>
                </a:cxn>
              </a:cxnLst>
              <a:rect l="0" t="0" r="r" b="b"/>
              <a:pathLst>
                <a:path w="2" h="7">
                  <a:moveTo>
                    <a:pt x="0" y="7"/>
                  </a:moveTo>
                  <a:cubicBezTo>
                    <a:pt x="0" y="6"/>
                    <a:pt x="1" y="2"/>
                    <a:pt x="2" y="0"/>
                  </a:cubicBezTo>
                  <a:cubicBezTo>
                    <a:pt x="0" y="2"/>
                    <a:pt x="0" y="2"/>
                    <a:pt x="0" y="2"/>
                  </a:cubicBezTo>
                  <a:cubicBezTo>
                    <a:pt x="0" y="3"/>
                    <a:pt x="0" y="5"/>
                    <a:pt x="0" y="7"/>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9" name="Freeform 97"/>
            <p:cNvSpPr>
              <a:spLocks/>
            </p:cNvSpPr>
            <p:nvPr/>
          </p:nvSpPr>
          <p:spPr bwMode="auto">
            <a:xfrm>
              <a:off x="6369050" y="2709863"/>
              <a:ext cx="1587" cy="3175"/>
            </a:xfrm>
            <a:custGeom>
              <a:avLst/>
              <a:gdLst>
                <a:gd name="T0" fmla="*/ 0 w 2"/>
                <a:gd name="T1" fmla="*/ 3 h 3"/>
                <a:gd name="T2" fmla="*/ 2 w 2"/>
                <a:gd name="T3" fmla="*/ 1 h 3"/>
                <a:gd name="T4" fmla="*/ 0 w 2"/>
                <a:gd name="T5" fmla="*/ 3 h 3"/>
              </a:gdLst>
              <a:ahLst/>
              <a:cxnLst>
                <a:cxn ang="0">
                  <a:pos x="T0" y="T1"/>
                </a:cxn>
                <a:cxn ang="0">
                  <a:pos x="T2" y="T3"/>
                </a:cxn>
                <a:cxn ang="0">
                  <a:pos x="T4" y="T5"/>
                </a:cxn>
              </a:cxnLst>
              <a:rect l="0" t="0" r="r" b="b"/>
              <a:pathLst>
                <a:path w="2" h="3">
                  <a:moveTo>
                    <a:pt x="0" y="3"/>
                  </a:moveTo>
                  <a:cubicBezTo>
                    <a:pt x="2" y="1"/>
                    <a:pt x="2" y="1"/>
                    <a:pt x="2" y="1"/>
                  </a:cubicBezTo>
                  <a:cubicBezTo>
                    <a:pt x="1" y="0"/>
                    <a:pt x="0" y="1"/>
                    <a:pt x="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0" name="Freeform 98"/>
            <p:cNvSpPr>
              <a:spLocks/>
            </p:cNvSpPr>
            <p:nvPr/>
          </p:nvSpPr>
          <p:spPr bwMode="auto">
            <a:xfrm>
              <a:off x="6362700" y="2698751"/>
              <a:ext cx="4762" cy="4763"/>
            </a:xfrm>
            <a:custGeom>
              <a:avLst/>
              <a:gdLst>
                <a:gd name="T0" fmla="*/ 3 w 3"/>
                <a:gd name="T1" fmla="*/ 0 h 3"/>
                <a:gd name="T2" fmla="*/ 0 w 3"/>
                <a:gd name="T3" fmla="*/ 3 h 3"/>
                <a:gd name="T4" fmla="*/ 3 w 3"/>
                <a:gd name="T5" fmla="*/ 0 h 3"/>
                <a:gd name="T6" fmla="*/ 3 w 3"/>
                <a:gd name="T7" fmla="*/ 0 h 3"/>
              </a:gdLst>
              <a:ahLst/>
              <a:cxnLst>
                <a:cxn ang="0">
                  <a:pos x="T0" y="T1"/>
                </a:cxn>
                <a:cxn ang="0">
                  <a:pos x="T2" y="T3"/>
                </a:cxn>
                <a:cxn ang="0">
                  <a:pos x="T4" y="T5"/>
                </a:cxn>
                <a:cxn ang="0">
                  <a:pos x="T6" y="T7"/>
                </a:cxn>
              </a:cxnLst>
              <a:rect l="0" t="0" r="r" b="b"/>
              <a:pathLst>
                <a:path w="3" h="3">
                  <a:moveTo>
                    <a:pt x="3" y="0"/>
                  </a:moveTo>
                  <a:lnTo>
                    <a:pt x="0" y="3"/>
                  </a:lnTo>
                  <a:lnTo>
                    <a:pt x="3" y="0"/>
                  </a:lnTo>
                  <a:lnTo>
                    <a:pt x="3"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1" name="Freeform 99"/>
            <p:cNvSpPr>
              <a:spLocks/>
            </p:cNvSpPr>
            <p:nvPr/>
          </p:nvSpPr>
          <p:spPr bwMode="auto">
            <a:xfrm>
              <a:off x="6370638" y="2722563"/>
              <a:ext cx="3175" cy="4763"/>
            </a:xfrm>
            <a:custGeom>
              <a:avLst/>
              <a:gdLst>
                <a:gd name="T0" fmla="*/ 1 w 2"/>
                <a:gd name="T1" fmla="*/ 1 h 3"/>
                <a:gd name="T2" fmla="*/ 0 w 2"/>
                <a:gd name="T3" fmla="*/ 3 h 3"/>
                <a:gd name="T4" fmla="*/ 2 w 2"/>
                <a:gd name="T5" fmla="*/ 0 h 3"/>
                <a:gd name="T6" fmla="*/ 1 w 2"/>
                <a:gd name="T7" fmla="*/ 1 h 3"/>
              </a:gdLst>
              <a:ahLst/>
              <a:cxnLst>
                <a:cxn ang="0">
                  <a:pos x="T0" y="T1"/>
                </a:cxn>
                <a:cxn ang="0">
                  <a:pos x="T2" y="T3"/>
                </a:cxn>
                <a:cxn ang="0">
                  <a:pos x="T4" y="T5"/>
                </a:cxn>
                <a:cxn ang="0">
                  <a:pos x="T6" y="T7"/>
                </a:cxn>
              </a:cxnLst>
              <a:rect l="0" t="0" r="r" b="b"/>
              <a:pathLst>
                <a:path w="2" h="3">
                  <a:moveTo>
                    <a:pt x="1" y="1"/>
                  </a:moveTo>
                  <a:lnTo>
                    <a:pt x="0" y="3"/>
                  </a:lnTo>
                  <a:lnTo>
                    <a:pt x="2" y="0"/>
                  </a:lnTo>
                  <a:lnTo>
                    <a:pt x="1"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2" name="Freeform 100"/>
            <p:cNvSpPr>
              <a:spLocks/>
            </p:cNvSpPr>
            <p:nvPr/>
          </p:nvSpPr>
          <p:spPr bwMode="auto">
            <a:xfrm>
              <a:off x="6373813" y="2724151"/>
              <a:ext cx="4762" cy="7938"/>
            </a:xfrm>
            <a:custGeom>
              <a:avLst/>
              <a:gdLst>
                <a:gd name="T0" fmla="*/ 2 w 5"/>
                <a:gd name="T1" fmla="*/ 0 h 8"/>
                <a:gd name="T2" fmla="*/ 0 w 5"/>
                <a:gd name="T3" fmla="*/ 8 h 8"/>
                <a:gd name="T4" fmla="*/ 5 w 5"/>
                <a:gd name="T5" fmla="*/ 3 h 8"/>
                <a:gd name="T6" fmla="*/ 2 w 5"/>
                <a:gd name="T7" fmla="*/ 0 h 8"/>
              </a:gdLst>
              <a:ahLst/>
              <a:cxnLst>
                <a:cxn ang="0">
                  <a:pos x="T0" y="T1"/>
                </a:cxn>
                <a:cxn ang="0">
                  <a:pos x="T2" y="T3"/>
                </a:cxn>
                <a:cxn ang="0">
                  <a:pos x="T4" y="T5"/>
                </a:cxn>
                <a:cxn ang="0">
                  <a:pos x="T6" y="T7"/>
                </a:cxn>
              </a:cxnLst>
              <a:rect l="0" t="0" r="r" b="b"/>
              <a:pathLst>
                <a:path w="5" h="8">
                  <a:moveTo>
                    <a:pt x="2" y="0"/>
                  </a:moveTo>
                  <a:cubicBezTo>
                    <a:pt x="0" y="3"/>
                    <a:pt x="1" y="6"/>
                    <a:pt x="0" y="8"/>
                  </a:cubicBezTo>
                  <a:cubicBezTo>
                    <a:pt x="1" y="8"/>
                    <a:pt x="3" y="5"/>
                    <a:pt x="5" y="3"/>
                  </a:cubicBezTo>
                  <a:cubicBezTo>
                    <a:pt x="3" y="4"/>
                    <a:pt x="2" y="3"/>
                    <a:pt x="2"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3" name="Freeform 101"/>
            <p:cNvSpPr>
              <a:spLocks/>
            </p:cNvSpPr>
            <p:nvPr/>
          </p:nvSpPr>
          <p:spPr bwMode="auto">
            <a:xfrm>
              <a:off x="6378575" y="2724151"/>
              <a:ext cx="1587" cy="3175"/>
            </a:xfrm>
            <a:custGeom>
              <a:avLst/>
              <a:gdLst>
                <a:gd name="T0" fmla="*/ 2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2" y="0"/>
                  </a:moveTo>
                  <a:cubicBezTo>
                    <a:pt x="2" y="0"/>
                    <a:pt x="1" y="2"/>
                    <a:pt x="0" y="3"/>
                  </a:cubicBezTo>
                  <a:cubicBezTo>
                    <a:pt x="0" y="2"/>
                    <a:pt x="1" y="2"/>
                    <a:pt x="2"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4" name="Freeform 102"/>
            <p:cNvSpPr>
              <a:spLocks/>
            </p:cNvSpPr>
            <p:nvPr/>
          </p:nvSpPr>
          <p:spPr bwMode="auto">
            <a:xfrm>
              <a:off x="6372225" y="2713038"/>
              <a:ext cx="1587" cy="6350"/>
            </a:xfrm>
            <a:custGeom>
              <a:avLst/>
              <a:gdLst>
                <a:gd name="T0" fmla="*/ 1 w 2"/>
                <a:gd name="T1" fmla="*/ 0 h 5"/>
                <a:gd name="T2" fmla="*/ 1 w 2"/>
                <a:gd name="T3" fmla="*/ 5 h 5"/>
                <a:gd name="T4" fmla="*/ 2 w 2"/>
                <a:gd name="T5" fmla="*/ 0 h 5"/>
                <a:gd name="T6" fmla="*/ 1 w 2"/>
                <a:gd name="T7" fmla="*/ 0 h 5"/>
              </a:gdLst>
              <a:ahLst/>
              <a:cxnLst>
                <a:cxn ang="0">
                  <a:pos x="T0" y="T1"/>
                </a:cxn>
                <a:cxn ang="0">
                  <a:pos x="T2" y="T3"/>
                </a:cxn>
                <a:cxn ang="0">
                  <a:pos x="T4" y="T5"/>
                </a:cxn>
                <a:cxn ang="0">
                  <a:pos x="T6" y="T7"/>
                </a:cxn>
              </a:cxnLst>
              <a:rect l="0" t="0" r="r" b="b"/>
              <a:pathLst>
                <a:path w="2" h="5">
                  <a:moveTo>
                    <a:pt x="1" y="0"/>
                  </a:moveTo>
                  <a:cubicBezTo>
                    <a:pt x="1" y="1"/>
                    <a:pt x="0" y="4"/>
                    <a:pt x="1" y="5"/>
                  </a:cubicBezTo>
                  <a:cubicBezTo>
                    <a:pt x="2" y="0"/>
                    <a:pt x="2" y="0"/>
                    <a:pt x="2" y="0"/>
                  </a:cubicBezTo>
                  <a:cubicBezTo>
                    <a:pt x="2" y="0"/>
                    <a:pt x="2" y="0"/>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5" name="Freeform 103"/>
            <p:cNvSpPr>
              <a:spLocks/>
            </p:cNvSpPr>
            <p:nvPr/>
          </p:nvSpPr>
          <p:spPr bwMode="auto">
            <a:xfrm>
              <a:off x="6373813" y="2713038"/>
              <a:ext cx="1587" cy="1588"/>
            </a:xfrm>
            <a:custGeom>
              <a:avLst/>
              <a:gdLst>
                <a:gd name="T0" fmla="*/ 0 w 1"/>
                <a:gd name="T1" fmla="*/ 0 h 1"/>
                <a:gd name="T2" fmla="*/ 0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1" y="0"/>
                    <a:pt x="1" y="1"/>
                    <a:pt x="1" y="1"/>
                  </a:cubicBezTo>
                  <a:cubicBezTo>
                    <a:pt x="1" y="1"/>
                    <a:pt x="1" y="0"/>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6" name="Freeform 104"/>
            <p:cNvSpPr>
              <a:spLocks/>
            </p:cNvSpPr>
            <p:nvPr/>
          </p:nvSpPr>
          <p:spPr bwMode="auto">
            <a:xfrm>
              <a:off x="6372225" y="2713038"/>
              <a:ext cx="1587" cy="0"/>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1" y="0"/>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7" name="Freeform 105"/>
            <p:cNvSpPr>
              <a:spLocks/>
            </p:cNvSpPr>
            <p:nvPr/>
          </p:nvSpPr>
          <p:spPr bwMode="auto">
            <a:xfrm>
              <a:off x="6369050" y="2693988"/>
              <a:ext cx="4762" cy="11113"/>
            </a:xfrm>
            <a:custGeom>
              <a:avLst/>
              <a:gdLst>
                <a:gd name="T0" fmla="*/ 0 w 5"/>
                <a:gd name="T1" fmla="*/ 10 h 10"/>
                <a:gd name="T2" fmla="*/ 5 w 5"/>
                <a:gd name="T3" fmla="*/ 0 h 10"/>
                <a:gd name="T4" fmla="*/ 0 w 5"/>
                <a:gd name="T5" fmla="*/ 10 h 10"/>
              </a:gdLst>
              <a:ahLst/>
              <a:cxnLst>
                <a:cxn ang="0">
                  <a:pos x="T0" y="T1"/>
                </a:cxn>
                <a:cxn ang="0">
                  <a:pos x="T2" y="T3"/>
                </a:cxn>
                <a:cxn ang="0">
                  <a:pos x="T4" y="T5"/>
                </a:cxn>
              </a:cxnLst>
              <a:rect l="0" t="0" r="r" b="b"/>
              <a:pathLst>
                <a:path w="5" h="10">
                  <a:moveTo>
                    <a:pt x="0" y="10"/>
                  </a:moveTo>
                  <a:cubicBezTo>
                    <a:pt x="2" y="7"/>
                    <a:pt x="5" y="5"/>
                    <a:pt x="5" y="0"/>
                  </a:cubicBezTo>
                  <a:cubicBezTo>
                    <a:pt x="3" y="3"/>
                    <a:pt x="3" y="6"/>
                    <a:pt x="0" y="1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8" name="Freeform 106"/>
            <p:cNvSpPr>
              <a:spLocks/>
            </p:cNvSpPr>
            <p:nvPr/>
          </p:nvSpPr>
          <p:spPr bwMode="auto">
            <a:xfrm>
              <a:off x="6372225" y="2705101"/>
              <a:ext cx="3175" cy="4763"/>
            </a:xfrm>
            <a:custGeom>
              <a:avLst/>
              <a:gdLst>
                <a:gd name="T0" fmla="*/ 3 w 3"/>
                <a:gd name="T1" fmla="*/ 1 h 4"/>
                <a:gd name="T2" fmla="*/ 2 w 3"/>
                <a:gd name="T3" fmla="*/ 0 h 4"/>
                <a:gd name="T4" fmla="*/ 0 w 3"/>
                <a:gd name="T5" fmla="*/ 4 h 4"/>
                <a:gd name="T6" fmla="*/ 3 w 3"/>
                <a:gd name="T7" fmla="*/ 1 h 4"/>
              </a:gdLst>
              <a:ahLst/>
              <a:cxnLst>
                <a:cxn ang="0">
                  <a:pos x="T0" y="T1"/>
                </a:cxn>
                <a:cxn ang="0">
                  <a:pos x="T2" y="T3"/>
                </a:cxn>
                <a:cxn ang="0">
                  <a:pos x="T4" y="T5"/>
                </a:cxn>
                <a:cxn ang="0">
                  <a:pos x="T6" y="T7"/>
                </a:cxn>
              </a:cxnLst>
              <a:rect l="0" t="0" r="r" b="b"/>
              <a:pathLst>
                <a:path w="3" h="4">
                  <a:moveTo>
                    <a:pt x="3" y="1"/>
                  </a:moveTo>
                  <a:cubicBezTo>
                    <a:pt x="2" y="0"/>
                    <a:pt x="2" y="0"/>
                    <a:pt x="2" y="0"/>
                  </a:cubicBezTo>
                  <a:cubicBezTo>
                    <a:pt x="1" y="1"/>
                    <a:pt x="1" y="3"/>
                    <a:pt x="0" y="4"/>
                  </a:cubicBezTo>
                  <a:lnTo>
                    <a:pt x="3"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9" name="Rectangle 107"/>
            <p:cNvSpPr>
              <a:spLocks noChangeArrowheads="1"/>
            </p:cNvSpPr>
            <p:nvPr/>
          </p:nvSpPr>
          <p:spPr bwMode="auto">
            <a:xfrm>
              <a:off x="6375400" y="2705101"/>
              <a:ext cx="1587" cy="1588"/>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0" name="Freeform 108"/>
            <p:cNvSpPr>
              <a:spLocks/>
            </p:cNvSpPr>
            <p:nvPr/>
          </p:nvSpPr>
          <p:spPr bwMode="auto">
            <a:xfrm>
              <a:off x="6378575" y="2713038"/>
              <a:ext cx="4762" cy="4763"/>
            </a:xfrm>
            <a:custGeom>
              <a:avLst/>
              <a:gdLst>
                <a:gd name="T0" fmla="*/ 1 w 5"/>
                <a:gd name="T1" fmla="*/ 4 h 4"/>
                <a:gd name="T2" fmla="*/ 5 w 5"/>
                <a:gd name="T3" fmla="*/ 3 h 4"/>
                <a:gd name="T4" fmla="*/ 2 w 5"/>
                <a:gd name="T5" fmla="*/ 0 h 4"/>
                <a:gd name="T6" fmla="*/ 1 w 5"/>
                <a:gd name="T7" fmla="*/ 4 h 4"/>
              </a:gdLst>
              <a:ahLst/>
              <a:cxnLst>
                <a:cxn ang="0">
                  <a:pos x="T0" y="T1"/>
                </a:cxn>
                <a:cxn ang="0">
                  <a:pos x="T2" y="T3"/>
                </a:cxn>
                <a:cxn ang="0">
                  <a:pos x="T4" y="T5"/>
                </a:cxn>
                <a:cxn ang="0">
                  <a:pos x="T6" y="T7"/>
                </a:cxn>
              </a:cxnLst>
              <a:rect l="0" t="0" r="r" b="b"/>
              <a:pathLst>
                <a:path w="5" h="4">
                  <a:moveTo>
                    <a:pt x="1" y="4"/>
                  </a:moveTo>
                  <a:cubicBezTo>
                    <a:pt x="3" y="3"/>
                    <a:pt x="4" y="3"/>
                    <a:pt x="5" y="3"/>
                  </a:cubicBezTo>
                  <a:cubicBezTo>
                    <a:pt x="4" y="1"/>
                    <a:pt x="3" y="0"/>
                    <a:pt x="2" y="0"/>
                  </a:cubicBezTo>
                  <a:cubicBezTo>
                    <a:pt x="2" y="2"/>
                    <a:pt x="0" y="4"/>
                    <a:pt x="1"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1" name="Freeform 109"/>
            <p:cNvSpPr>
              <a:spLocks/>
            </p:cNvSpPr>
            <p:nvPr/>
          </p:nvSpPr>
          <p:spPr bwMode="auto">
            <a:xfrm>
              <a:off x="6376988" y="2714626"/>
              <a:ext cx="0" cy="1588"/>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1" y="0"/>
                    <a:pt x="1" y="0"/>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2" name="Freeform 110"/>
            <p:cNvSpPr>
              <a:spLocks/>
            </p:cNvSpPr>
            <p:nvPr/>
          </p:nvSpPr>
          <p:spPr bwMode="auto">
            <a:xfrm>
              <a:off x="6391275" y="2719388"/>
              <a:ext cx="0" cy="0"/>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0"/>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3" name="Freeform 111"/>
            <p:cNvSpPr>
              <a:spLocks/>
            </p:cNvSpPr>
            <p:nvPr/>
          </p:nvSpPr>
          <p:spPr bwMode="auto">
            <a:xfrm>
              <a:off x="6378575" y="2711451"/>
              <a:ext cx="3175" cy="1588"/>
            </a:xfrm>
            <a:custGeom>
              <a:avLst/>
              <a:gdLst>
                <a:gd name="T0" fmla="*/ 3 w 3"/>
                <a:gd name="T1" fmla="*/ 1 h 2"/>
                <a:gd name="T2" fmla="*/ 0 w 3"/>
                <a:gd name="T3" fmla="*/ 2 h 2"/>
                <a:gd name="T4" fmla="*/ 2 w 3"/>
                <a:gd name="T5" fmla="*/ 2 h 2"/>
                <a:gd name="T6" fmla="*/ 3 w 3"/>
                <a:gd name="T7" fmla="*/ 1 h 2"/>
              </a:gdLst>
              <a:ahLst/>
              <a:cxnLst>
                <a:cxn ang="0">
                  <a:pos x="T0" y="T1"/>
                </a:cxn>
                <a:cxn ang="0">
                  <a:pos x="T2" y="T3"/>
                </a:cxn>
                <a:cxn ang="0">
                  <a:pos x="T4" y="T5"/>
                </a:cxn>
                <a:cxn ang="0">
                  <a:pos x="T6" y="T7"/>
                </a:cxn>
              </a:cxnLst>
              <a:rect l="0" t="0" r="r" b="b"/>
              <a:pathLst>
                <a:path w="3" h="2">
                  <a:moveTo>
                    <a:pt x="3" y="1"/>
                  </a:moveTo>
                  <a:cubicBezTo>
                    <a:pt x="2" y="0"/>
                    <a:pt x="1" y="1"/>
                    <a:pt x="0" y="2"/>
                  </a:cubicBezTo>
                  <a:cubicBezTo>
                    <a:pt x="1" y="2"/>
                    <a:pt x="2" y="2"/>
                    <a:pt x="2" y="2"/>
                  </a:cubicBezTo>
                  <a:cubicBezTo>
                    <a:pt x="3" y="1"/>
                    <a:pt x="3" y="1"/>
                    <a:pt x="3"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4" name="Freeform 112"/>
            <p:cNvSpPr>
              <a:spLocks/>
            </p:cNvSpPr>
            <p:nvPr/>
          </p:nvSpPr>
          <p:spPr bwMode="auto">
            <a:xfrm>
              <a:off x="6383338" y="2719388"/>
              <a:ext cx="0" cy="4763"/>
            </a:xfrm>
            <a:custGeom>
              <a:avLst/>
              <a:gdLst>
                <a:gd name="T0" fmla="*/ 4 h 5"/>
                <a:gd name="T1" fmla="*/ 0 h 5"/>
                <a:gd name="T2" fmla="*/ 4 h 5"/>
              </a:gdLst>
              <a:ahLst/>
              <a:cxnLst>
                <a:cxn ang="0">
                  <a:pos x="0" y="T0"/>
                </a:cxn>
                <a:cxn ang="0">
                  <a:pos x="0" y="T1"/>
                </a:cxn>
                <a:cxn ang="0">
                  <a:pos x="0" y="T2"/>
                </a:cxn>
              </a:cxnLst>
              <a:rect l="0" t="0" r="r" b="b"/>
              <a:pathLst>
                <a:path h="5">
                  <a:moveTo>
                    <a:pt x="0" y="4"/>
                  </a:moveTo>
                  <a:cubicBezTo>
                    <a:pt x="0" y="2"/>
                    <a:pt x="0" y="1"/>
                    <a:pt x="0" y="0"/>
                  </a:cubicBezTo>
                  <a:cubicBezTo>
                    <a:pt x="0" y="2"/>
                    <a:pt x="0" y="5"/>
                    <a:pt x="0"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5" name="Freeform 113"/>
            <p:cNvSpPr>
              <a:spLocks/>
            </p:cNvSpPr>
            <p:nvPr/>
          </p:nvSpPr>
          <p:spPr bwMode="auto">
            <a:xfrm>
              <a:off x="6376988" y="2716213"/>
              <a:ext cx="0" cy="1588"/>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6" name="Freeform 114"/>
            <p:cNvSpPr>
              <a:spLocks/>
            </p:cNvSpPr>
            <p:nvPr/>
          </p:nvSpPr>
          <p:spPr bwMode="auto">
            <a:xfrm>
              <a:off x="6376988" y="2713038"/>
              <a:ext cx="1587" cy="3175"/>
            </a:xfrm>
            <a:custGeom>
              <a:avLst/>
              <a:gdLst>
                <a:gd name="T0" fmla="*/ 0 w 2"/>
                <a:gd name="T1" fmla="*/ 3 h 3"/>
                <a:gd name="T2" fmla="*/ 2 w 2"/>
                <a:gd name="T3" fmla="*/ 0 h 3"/>
                <a:gd name="T4" fmla="*/ 1 w 2"/>
                <a:gd name="T5" fmla="*/ 2 h 3"/>
                <a:gd name="T6" fmla="*/ 0 w 2"/>
                <a:gd name="T7" fmla="*/ 3 h 3"/>
              </a:gdLst>
              <a:ahLst/>
              <a:cxnLst>
                <a:cxn ang="0">
                  <a:pos x="T0" y="T1"/>
                </a:cxn>
                <a:cxn ang="0">
                  <a:pos x="T2" y="T3"/>
                </a:cxn>
                <a:cxn ang="0">
                  <a:pos x="T4" y="T5"/>
                </a:cxn>
                <a:cxn ang="0">
                  <a:pos x="T6" y="T7"/>
                </a:cxn>
              </a:cxnLst>
              <a:rect l="0" t="0" r="r" b="b"/>
              <a:pathLst>
                <a:path w="2" h="3">
                  <a:moveTo>
                    <a:pt x="0" y="3"/>
                  </a:moveTo>
                  <a:cubicBezTo>
                    <a:pt x="1" y="2"/>
                    <a:pt x="2" y="1"/>
                    <a:pt x="2" y="0"/>
                  </a:cubicBezTo>
                  <a:cubicBezTo>
                    <a:pt x="2" y="1"/>
                    <a:pt x="1" y="1"/>
                    <a:pt x="1" y="2"/>
                  </a:cubicBezTo>
                  <a:cubicBezTo>
                    <a:pt x="1" y="2"/>
                    <a:pt x="0" y="2"/>
                    <a:pt x="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7" name="Freeform 115"/>
            <p:cNvSpPr>
              <a:spLocks/>
            </p:cNvSpPr>
            <p:nvPr/>
          </p:nvSpPr>
          <p:spPr bwMode="auto">
            <a:xfrm>
              <a:off x="6391275" y="2687638"/>
              <a:ext cx="14287" cy="31750"/>
            </a:xfrm>
            <a:custGeom>
              <a:avLst/>
              <a:gdLst>
                <a:gd name="T0" fmla="*/ 14 w 15"/>
                <a:gd name="T1" fmla="*/ 0 h 29"/>
                <a:gd name="T2" fmla="*/ 9 w 15"/>
                <a:gd name="T3" fmla="*/ 2 h 29"/>
                <a:gd name="T4" fmla="*/ 0 w 15"/>
                <a:gd name="T5" fmla="*/ 29 h 29"/>
                <a:gd name="T6" fmla="*/ 4 w 15"/>
                <a:gd name="T7" fmla="*/ 23 h 29"/>
                <a:gd name="T8" fmla="*/ 6 w 15"/>
                <a:gd name="T9" fmla="*/ 13 h 29"/>
                <a:gd name="T10" fmla="*/ 7 w 15"/>
                <a:gd name="T11" fmla="*/ 18 h 29"/>
                <a:gd name="T12" fmla="*/ 15 w 15"/>
                <a:gd name="T13" fmla="*/ 2 h 29"/>
                <a:gd name="T14" fmla="*/ 12 w 15"/>
                <a:gd name="T15" fmla="*/ 4 h 29"/>
                <a:gd name="T16" fmla="*/ 14 w 15"/>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9">
                  <a:moveTo>
                    <a:pt x="14" y="0"/>
                  </a:moveTo>
                  <a:cubicBezTo>
                    <a:pt x="12" y="4"/>
                    <a:pt x="9" y="8"/>
                    <a:pt x="9" y="2"/>
                  </a:cubicBezTo>
                  <a:cubicBezTo>
                    <a:pt x="6" y="5"/>
                    <a:pt x="2" y="20"/>
                    <a:pt x="0" y="29"/>
                  </a:cubicBezTo>
                  <a:cubicBezTo>
                    <a:pt x="1" y="27"/>
                    <a:pt x="1" y="25"/>
                    <a:pt x="4" y="23"/>
                  </a:cubicBezTo>
                  <a:cubicBezTo>
                    <a:pt x="4" y="21"/>
                    <a:pt x="3" y="16"/>
                    <a:pt x="6" y="13"/>
                  </a:cubicBezTo>
                  <a:cubicBezTo>
                    <a:pt x="9" y="11"/>
                    <a:pt x="7" y="15"/>
                    <a:pt x="7" y="18"/>
                  </a:cubicBezTo>
                  <a:cubicBezTo>
                    <a:pt x="8" y="12"/>
                    <a:pt x="13" y="11"/>
                    <a:pt x="15" y="2"/>
                  </a:cubicBezTo>
                  <a:cubicBezTo>
                    <a:pt x="12" y="4"/>
                    <a:pt x="12" y="4"/>
                    <a:pt x="12" y="4"/>
                  </a:cubicBezTo>
                  <a:cubicBezTo>
                    <a:pt x="13" y="3"/>
                    <a:pt x="14" y="1"/>
                    <a:pt x="14"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8" name="Freeform 116"/>
            <p:cNvSpPr>
              <a:spLocks/>
            </p:cNvSpPr>
            <p:nvPr/>
          </p:nvSpPr>
          <p:spPr bwMode="auto">
            <a:xfrm>
              <a:off x="6388100" y="2716213"/>
              <a:ext cx="3175" cy="7938"/>
            </a:xfrm>
            <a:custGeom>
              <a:avLst/>
              <a:gdLst>
                <a:gd name="T0" fmla="*/ 1 w 4"/>
                <a:gd name="T1" fmla="*/ 0 h 7"/>
                <a:gd name="T2" fmla="*/ 0 w 4"/>
                <a:gd name="T3" fmla="*/ 1 h 7"/>
                <a:gd name="T4" fmla="*/ 0 w 4"/>
                <a:gd name="T5" fmla="*/ 7 h 7"/>
                <a:gd name="T6" fmla="*/ 4 w 4"/>
                <a:gd name="T7" fmla="*/ 3 h 7"/>
                <a:gd name="T8" fmla="*/ 1 w 4"/>
                <a:gd name="T9" fmla="*/ 1 h 7"/>
                <a:gd name="T10" fmla="*/ 1 w 4"/>
                <a:gd name="T11" fmla="*/ 0 h 7"/>
              </a:gdLst>
              <a:ahLst/>
              <a:cxnLst>
                <a:cxn ang="0">
                  <a:pos x="T0" y="T1"/>
                </a:cxn>
                <a:cxn ang="0">
                  <a:pos x="T2" y="T3"/>
                </a:cxn>
                <a:cxn ang="0">
                  <a:pos x="T4" y="T5"/>
                </a:cxn>
                <a:cxn ang="0">
                  <a:pos x="T6" y="T7"/>
                </a:cxn>
                <a:cxn ang="0">
                  <a:pos x="T8" y="T9"/>
                </a:cxn>
                <a:cxn ang="0">
                  <a:pos x="T10" y="T11"/>
                </a:cxn>
              </a:cxnLst>
              <a:rect l="0" t="0" r="r" b="b"/>
              <a:pathLst>
                <a:path w="4" h="7">
                  <a:moveTo>
                    <a:pt x="1" y="0"/>
                  </a:moveTo>
                  <a:cubicBezTo>
                    <a:pt x="0" y="1"/>
                    <a:pt x="0" y="1"/>
                    <a:pt x="0" y="1"/>
                  </a:cubicBezTo>
                  <a:cubicBezTo>
                    <a:pt x="1" y="2"/>
                    <a:pt x="1" y="4"/>
                    <a:pt x="0" y="7"/>
                  </a:cubicBezTo>
                  <a:cubicBezTo>
                    <a:pt x="2" y="6"/>
                    <a:pt x="3" y="4"/>
                    <a:pt x="4" y="3"/>
                  </a:cubicBezTo>
                  <a:cubicBezTo>
                    <a:pt x="1" y="1"/>
                    <a:pt x="1" y="1"/>
                    <a:pt x="1" y="1"/>
                  </a:cubicBezTo>
                  <a:lnTo>
                    <a:pt x="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9" name="Freeform 117"/>
            <p:cNvSpPr>
              <a:spLocks/>
            </p:cNvSpPr>
            <p:nvPr/>
          </p:nvSpPr>
          <p:spPr bwMode="auto">
            <a:xfrm>
              <a:off x="6383338" y="2703513"/>
              <a:ext cx="6350" cy="15875"/>
            </a:xfrm>
            <a:custGeom>
              <a:avLst/>
              <a:gdLst>
                <a:gd name="T0" fmla="*/ 1 w 7"/>
                <a:gd name="T1" fmla="*/ 13 h 15"/>
                <a:gd name="T2" fmla="*/ 7 w 7"/>
                <a:gd name="T3" fmla="*/ 1 h 15"/>
                <a:gd name="T4" fmla="*/ 2 w 7"/>
                <a:gd name="T5" fmla="*/ 6 h 15"/>
                <a:gd name="T6" fmla="*/ 2 w 7"/>
                <a:gd name="T7" fmla="*/ 12 h 15"/>
                <a:gd name="T8" fmla="*/ 0 w 7"/>
                <a:gd name="T9" fmla="*/ 13 h 15"/>
                <a:gd name="T10" fmla="*/ 0 w 7"/>
                <a:gd name="T11" fmla="*/ 15 h 15"/>
                <a:gd name="T12" fmla="*/ 0 w 7"/>
                <a:gd name="T13" fmla="*/ 15 h 15"/>
                <a:gd name="T14" fmla="*/ 0 w 7"/>
                <a:gd name="T15" fmla="*/ 15 h 15"/>
                <a:gd name="T16" fmla="*/ 0 w 7"/>
                <a:gd name="T17" fmla="*/ 15 h 15"/>
                <a:gd name="T18" fmla="*/ 1 w 7"/>
                <a:gd name="T19" fmla="*/ 14 h 15"/>
                <a:gd name="T20" fmla="*/ 1 w 7"/>
                <a:gd name="T21" fmla="*/ 14 h 15"/>
                <a:gd name="T22" fmla="*/ 1 w 7"/>
                <a:gd name="T23" fmla="*/ 13 h 15"/>
                <a:gd name="T24" fmla="*/ 1 w 7"/>
                <a:gd name="T25" fmla="*/ 14 h 15"/>
                <a:gd name="T26" fmla="*/ 0 w 7"/>
                <a:gd name="T27" fmla="*/ 15 h 15"/>
                <a:gd name="T28" fmla="*/ 0 w 7"/>
                <a:gd name="T29" fmla="*/ 15 h 15"/>
                <a:gd name="T30" fmla="*/ 4 w 7"/>
                <a:gd name="T31" fmla="*/ 14 h 15"/>
                <a:gd name="T32" fmla="*/ 1 w 7"/>
                <a:gd name="T3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15">
                  <a:moveTo>
                    <a:pt x="1" y="13"/>
                  </a:moveTo>
                  <a:cubicBezTo>
                    <a:pt x="4" y="8"/>
                    <a:pt x="6" y="6"/>
                    <a:pt x="7" y="1"/>
                  </a:cubicBezTo>
                  <a:cubicBezTo>
                    <a:pt x="5" y="0"/>
                    <a:pt x="4" y="4"/>
                    <a:pt x="2" y="6"/>
                  </a:cubicBezTo>
                  <a:cubicBezTo>
                    <a:pt x="6" y="6"/>
                    <a:pt x="0" y="8"/>
                    <a:pt x="2" y="12"/>
                  </a:cubicBezTo>
                  <a:cubicBezTo>
                    <a:pt x="1" y="13"/>
                    <a:pt x="0" y="13"/>
                    <a:pt x="0" y="13"/>
                  </a:cubicBezTo>
                  <a:cubicBezTo>
                    <a:pt x="0" y="13"/>
                    <a:pt x="0" y="14"/>
                    <a:pt x="0" y="15"/>
                  </a:cubicBezTo>
                  <a:cubicBezTo>
                    <a:pt x="0" y="15"/>
                    <a:pt x="0" y="15"/>
                    <a:pt x="0" y="15"/>
                  </a:cubicBezTo>
                  <a:cubicBezTo>
                    <a:pt x="0" y="15"/>
                    <a:pt x="0" y="15"/>
                    <a:pt x="0" y="15"/>
                  </a:cubicBezTo>
                  <a:cubicBezTo>
                    <a:pt x="0" y="15"/>
                    <a:pt x="0" y="15"/>
                    <a:pt x="0" y="15"/>
                  </a:cubicBezTo>
                  <a:cubicBezTo>
                    <a:pt x="0" y="14"/>
                    <a:pt x="1" y="14"/>
                    <a:pt x="1" y="14"/>
                  </a:cubicBezTo>
                  <a:cubicBezTo>
                    <a:pt x="1" y="14"/>
                    <a:pt x="1" y="14"/>
                    <a:pt x="1" y="14"/>
                  </a:cubicBezTo>
                  <a:cubicBezTo>
                    <a:pt x="1" y="14"/>
                    <a:pt x="1" y="13"/>
                    <a:pt x="1" y="13"/>
                  </a:cubicBezTo>
                  <a:cubicBezTo>
                    <a:pt x="2" y="14"/>
                    <a:pt x="1" y="14"/>
                    <a:pt x="1" y="14"/>
                  </a:cubicBezTo>
                  <a:cubicBezTo>
                    <a:pt x="1" y="15"/>
                    <a:pt x="0" y="15"/>
                    <a:pt x="0" y="15"/>
                  </a:cubicBezTo>
                  <a:cubicBezTo>
                    <a:pt x="0" y="15"/>
                    <a:pt x="0" y="15"/>
                    <a:pt x="0" y="15"/>
                  </a:cubicBezTo>
                  <a:cubicBezTo>
                    <a:pt x="4" y="14"/>
                    <a:pt x="4" y="14"/>
                    <a:pt x="4" y="14"/>
                  </a:cubicBezTo>
                  <a:cubicBezTo>
                    <a:pt x="4" y="13"/>
                    <a:pt x="3" y="13"/>
                    <a:pt x="1" y="1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0" name="Freeform 118"/>
            <p:cNvSpPr>
              <a:spLocks/>
            </p:cNvSpPr>
            <p:nvPr/>
          </p:nvSpPr>
          <p:spPr bwMode="auto">
            <a:xfrm>
              <a:off x="6378575" y="2682876"/>
              <a:ext cx="1587" cy="3175"/>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1"/>
                    <a:pt x="0" y="2"/>
                  </a:cubicBezTo>
                  <a:cubicBezTo>
                    <a:pt x="0" y="1"/>
                    <a:pt x="1"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1" name="Freeform 119"/>
            <p:cNvSpPr>
              <a:spLocks/>
            </p:cNvSpPr>
            <p:nvPr/>
          </p:nvSpPr>
          <p:spPr bwMode="auto">
            <a:xfrm>
              <a:off x="6375400" y="2686051"/>
              <a:ext cx="4762" cy="14288"/>
            </a:xfrm>
            <a:custGeom>
              <a:avLst/>
              <a:gdLst>
                <a:gd name="T0" fmla="*/ 4 w 4"/>
                <a:gd name="T1" fmla="*/ 2 h 14"/>
                <a:gd name="T2" fmla="*/ 2 w 4"/>
                <a:gd name="T3" fmla="*/ 4 h 14"/>
                <a:gd name="T4" fmla="*/ 3 w 4"/>
                <a:gd name="T5" fmla="*/ 0 h 14"/>
                <a:gd name="T6" fmla="*/ 1 w 4"/>
                <a:gd name="T7" fmla="*/ 5 h 14"/>
                <a:gd name="T8" fmla="*/ 1 w 4"/>
                <a:gd name="T9" fmla="*/ 5 h 14"/>
                <a:gd name="T10" fmla="*/ 1 w 4"/>
                <a:gd name="T11" fmla="*/ 14 h 14"/>
                <a:gd name="T12" fmla="*/ 4 w 4"/>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4" h="14">
                  <a:moveTo>
                    <a:pt x="4" y="2"/>
                  </a:moveTo>
                  <a:cubicBezTo>
                    <a:pt x="3" y="2"/>
                    <a:pt x="2" y="4"/>
                    <a:pt x="2" y="4"/>
                  </a:cubicBezTo>
                  <a:cubicBezTo>
                    <a:pt x="1" y="2"/>
                    <a:pt x="2" y="1"/>
                    <a:pt x="3" y="0"/>
                  </a:cubicBezTo>
                  <a:cubicBezTo>
                    <a:pt x="2" y="1"/>
                    <a:pt x="0" y="3"/>
                    <a:pt x="1" y="5"/>
                  </a:cubicBezTo>
                  <a:cubicBezTo>
                    <a:pt x="1" y="5"/>
                    <a:pt x="1" y="5"/>
                    <a:pt x="1" y="5"/>
                  </a:cubicBezTo>
                  <a:cubicBezTo>
                    <a:pt x="2" y="7"/>
                    <a:pt x="1" y="14"/>
                    <a:pt x="1" y="14"/>
                  </a:cubicBezTo>
                  <a:cubicBezTo>
                    <a:pt x="2" y="10"/>
                    <a:pt x="3" y="6"/>
                    <a:pt x="4"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2" name="Freeform 120"/>
            <p:cNvSpPr>
              <a:spLocks/>
            </p:cNvSpPr>
            <p:nvPr/>
          </p:nvSpPr>
          <p:spPr bwMode="auto">
            <a:xfrm>
              <a:off x="6381750" y="2693988"/>
              <a:ext cx="4762" cy="6350"/>
            </a:xfrm>
            <a:custGeom>
              <a:avLst/>
              <a:gdLst>
                <a:gd name="T0" fmla="*/ 0 w 4"/>
                <a:gd name="T1" fmla="*/ 6 h 6"/>
                <a:gd name="T2" fmla="*/ 3 w 4"/>
                <a:gd name="T3" fmla="*/ 5 h 6"/>
                <a:gd name="T4" fmla="*/ 4 w 4"/>
                <a:gd name="T5" fmla="*/ 0 h 6"/>
                <a:gd name="T6" fmla="*/ 3 w 4"/>
                <a:gd name="T7" fmla="*/ 2 h 6"/>
                <a:gd name="T8" fmla="*/ 0 w 4"/>
                <a:gd name="T9" fmla="*/ 6 h 6"/>
              </a:gdLst>
              <a:ahLst/>
              <a:cxnLst>
                <a:cxn ang="0">
                  <a:pos x="T0" y="T1"/>
                </a:cxn>
                <a:cxn ang="0">
                  <a:pos x="T2" y="T3"/>
                </a:cxn>
                <a:cxn ang="0">
                  <a:pos x="T4" y="T5"/>
                </a:cxn>
                <a:cxn ang="0">
                  <a:pos x="T6" y="T7"/>
                </a:cxn>
                <a:cxn ang="0">
                  <a:pos x="T8" y="T9"/>
                </a:cxn>
              </a:cxnLst>
              <a:rect l="0" t="0" r="r" b="b"/>
              <a:pathLst>
                <a:path w="4" h="6">
                  <a:moveTo>
                    <a:pt x="0" y="6"/>
                  </a:moveTo>
                  <a:cubicBezTo>
                    <a:pt x="3" y="5"/>
                    <a:pt x="3" y="5"/>
                    <a:pt x="3" y="5"/>
                  </a:cubicBezTo>
                  <a:cubicBezTo>
                    <a:pt x="4" y="0"/>
                    <a:pt x="4" y="0"/>
                    <a:pt x="4" y="0"/>
                  </a:cubicBezTo>
                  <a:cubicBezTo>
                    <a:pt x="3" y="2"/>
                    <a:pt x="3" y="2"/>
                    <a:pt x="3" y="2"/>
                  </a:cubicBezTo>
                  <a:cubicBezTo>
                    <a:pt x="2" y="1"/>
                    <a:pt x="1" y="4"/>
                    <a:pt x="0" y="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3" name="Freeform 121"/>
            <p:cNvSpPr>
              <a:spLocks/>
            </p:cNvSpPr>
            <p:nvPr/>
          </p:nvSpPr>
          <p:spPr bwMode="auto">
            <a:xfrm>
              <a:off x="6388100" y="2720976"/>
              <a:ext cx="4762" cy="6350"/>
            </a:xfrm>
            <a:custGeom>
              <a:avLst/>
              <a:gdLst>
                <a:gd name="T0" fmla="*/ 1 w 3"/>
                <a:gd name="T1" fmla="*/ 1 h 4"/>
                <a:gd name="T2" fmla="*/ 0 w 3"/>
                <a:gd name="T3" fmla="*/ 4 h 4"/>
                <a:gd name="T4" fmla="*/ 3 w 3"/>
                <a:gd name="T5" fmla="*/ 0 h 4"/>
                <a:gd name="T6" fmla="*/ 1 w 3"/>
                <a:gd name="T7" fmla="*/ 1 h 4"/>
              </a:gdLst>
              <a:ahLst/>
              <a:cxnLst>
                <a:cxn ang="0">
                  <a:pos x="T0" y="T1"/>
                </a:cxn>
                <a:cxn ang="0">
                  <a:pos x="T2" y="T3"/>
                </a:cxn>
                <a:cxn ang="0">
                  <a:pos x="T4" y="T5"/>
                </a:cxn>
                <a:cxn ang="0">
                  <a:pos x="T6" y="T7"/>
                </a:cxn>
              </a:cxnLst>
              <a:rect l="0" t="0" r="r" b="b"/>
              <a:pathLst>
                <a:path w="3" h="4">
                  <a:moveTo>
                    <a:pt x="1" y="1"/>
                  </a:moveTo>
                  <a:lnTo>
                    <a:pt x="0" y="4"/>
                  </a:lnTo>
                  <a:lnTo>
                    <a:pt x="3" y="0"/>
                  </a:lnTo>
                  <a:lnTo>
                    <a:pt x="1"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4" name="Freeform 122"/>
            <p:cNvSpPr>
              <a:spLocks/>
            </p:cNvSpPr>
            <p:nvPr/>
          </p:nvSpPr>
          <p:spPr bwMode="auto">
            <a:xfrm>
              <a:off x="6392863" y="2722563"/>
              <a:ext cx="1587" cy="4763"/>
            </a:xfrm>
            <a:custGeom>
              <a:avLst/>
              <a:gdLst>
                <a:gd name="T0" fmla="*/ 1 w 1"/>
                <a:gd name="T1" fmla="*/ 0 h 3"/>
                <a:gd name="T2" fmla="*/ 0 w 1"/>
                <a:gd name="T3" fmla="*/ 3 h 3"/>
                <a:gd name="T4" fmla="*/ 1 w 1"/>
                <a:gd name="T5" fmla="*/ 2 h 3"/>
                <a:gd name="T6" fmla="*/ 1 w 1"/>
                <a:gd name="T7" fmla="*/ 0 h 3"/>
              </a:gdLst>
              <a:ahLst/>
              <a:cxnLst>
                <a:cxn ang="0">
                  <a:pos x="T0" y="T1"/>
                </a:cxn>
                <a:cxn ang="0">
                  <a:pos x="T2" y="T3"/>
                </a:cxn>
                <a:cxn ang="0">
                  <a:pos x="T4" y="T5"/>
                </a:cxn>
                <a:cxn ang="0">
                  <a:pos x="T6" y="T7"/>
                </a:cxn>
              </a:cxnLst>
              <a:rect l="0" t="0" r="r" b="b"/>
              <a:pathLst>
                <a:path w="1" h="3">
                  <a:moveTo>
                    <a:pt x="1" y="0"/>
                  </a:moveTo>
                  <a:lnTo>
                    <a:pt x="0" y="3"/>
                  </a:lnTo>
                  <a:lnTo>
                    <a:pt x="1" y="2"/>
                  </a:lnTo>
                  <a:lnTo>
                    <a:pt x="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5" name="Freeform 123"/>
            <p:cNvSpPr>
              <a:spLocks/>
            </p:cNvSpPr>
            <p:nvPr/>
          </p:nvSpPr>
          <p:spPr bwMode="auto">
            <a:xfrm>
              <a:off x="6548438" y="2709863"/>
              <a:ext cx="0"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1"/>
                    <a:pt x="1" y="1"/>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6" name="Freeform 124"/>
            <p:cNvSpPr>
              <a:spLocks/>
            </p:cNvSpPr>
            <p:nvPr/>
          </p:nvSpPr>
          <p:spPr bwMode="auto">
            <a:xfrm>
              <a:off x="6548438" y="2713038"/>
              <a:ext cx="1587" cy="3175"/>
            </a:xfrm>
            <a:custGeom>
              <a:avLst/>
              <a:gdLst>
                <a:gd name="T0" fmla="*/ 0 w 2"/>
                <a:gd name="T1" fmla="*/ 0 h 3"/>
                <a:gd name="T2" fmla="*/ 2 w 2"/>
                <a:gd name="T3" fmla="*/ 3 h 3"/>
                <a:gd name="T4" fmla="*/ 0 w 2"/>
                <a:gd name="T5" fmla="*/ 0 h 3"/>
              </a:gdLst>
              <a:ahLst/>
              <a:cxnLst>
                <a:cxn ang="0">
                  <a:pos x="T0" y="T1"/>
                </a:cxn>
                <a:cxn ang="0">
                  <a:pos x="T2" y="T3"/>
                </a:cxn>
                <a:cxn ang="0">
                  <a:pos x="T4" y="T5"/>
                </a:cxn>
              </a:cxnLst>
              <a:rect l="0" t="0" r="r" b="b"/>
              <a:pathLst>
                <a:path w="2" h="3">
                  <a:moveTo>
                    <a:pt x="0" y="0"/>
                  </a:moveTo>
                  <a:cubicBezTo>
                    <a:pt x="2" y="3"/>
                    <a:pt x="2" y="3"/>
                    <a:pt x="2" y="3"/>
                  </a:cubicBezTo>
                  <a:cubicBezTo>
                    <a:pt x="1" y="1"/>
                    <a:pt x="0" y="0"/>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7" name="Freeform 125"/>
            <p:cNvSpPr>
              <a:spLocks/>
            </p:cNvSpPr>
            <p:nvPr/>
          </p:nvSpPr>
          <p:spPr bwMode="auto">
            <a:xfrm>
              <a:off x="6470650" y="2754313"/>
              <a:ext cx="3175" cy="14288"/>
            </a:xfrm>
            <a:custGeom>
              <a:avLst/>
              <a:gdLst>
                <a:gd name="T0" fmla="*/ 2 w 4"/>
                <a:gd name="T1" fmla="*/ 0 h 12"/>
                <a:gd name="T2" fmla="*/ 2 w 4"/>
                <a:gd name="T3" fmla="*/ 7 h 12"/>
                <a:gd name="T4" fmla="*/ 4 w 4"/>
                <a:gd name="T5" fmla="*/ 2 h 12"/>
                <a:gd name="T6" fmla="*/ 2 w 4"/>
                <a:gd name="T7" fmla="*/ 0 h 12"/>
              </a:gdLst>
              <a:ahLst/>
              <a:cxnLst>
                <a:cxn ang="0">
                  <a:pos x="T0" y="T1"/>
                </a:cxn>
                <a:cxn ang="0">
                  <a:pos x="T2" y="T3"/>
                </a:cxn>
                <a:cxn ang="0">
                  <a:pos x="T4" y="T5"/>
                </a:cxn>
                <a:cxn ang="0">
                  <a:pos x="T6" y="T7"/>
                </a:cxn>
              </a:cxnLst>
              <a:rect l="0" t="0" r="r" b="b"/>
              <a:pathLst>
                <a:path w="4" h="12">
                  <a:moveTo>
                    <a:pt x="2" y="0"/>
                  </a:moveTo>
                  <a:cubicBezTo>
                    <a:pt x="2" y="5"/>
                    <a:pt x="0" y="12"/>
                    <a:pt x="2" y="7"/>
                  </a:cubicBezTo>
                  <a:cubicBezTo>
                    <a:pt x="4" y="2"/>
                    <a:pt x="4" y="2"/>
                    <a:pt x="4" y="2"/>
                  </a:cubicBezTo>
                  <a:cubicBezTo>
                    <a:pt x="3" y="2"/>
                    <a:pt x="2" y="2"/>
                    <a:pt x="2"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8" name="Freeform 126"/>
            <p:cNvSpPr>
              <a:spLocks/>
            </p:cNvSpPr>
            <p:nvPr/>
          </p:nvSpPr>
          <p:spPr bwMode="auto">
            <a:xfrm>
              <a:off x="6534150" y="2744788"/>
              <a:ext cx="1587" cy="6350"/>
            </a:xfrm>
            <a:custGeom>
              <a:avLst/>
              <a:gdLst>
                <a:gd name="T0" fmla="*/ 1 w 1"/>
                <a:gd name="T1" fmla="*/ 1 h 5"/>
                <a:gd name="T2" fmla="*/ 1 w 1"/>
                <a:gd name="T3" fmla="*/ 0 h 5"/>
                <a:gd name="T4" fmla="*/ 0 w 1"/>
                <a:gd name="T5" fmla="*/ 5 h 5"/>
                <a:gd name="T6" fmla="*/ 1 w 1"/>
                <a:gd name="T7" fmla="*/ 1 h 5"/>
              </a:gdLst>
              <a:ahLst/>
              <a:cxnLst>
                <a:cxn ang="0">
                  <a:pos x="T0" y="T1"/>
                </a:cxn>
                <a:cxn ang="0">
                  <a:pos x="T2" y="T3"/>
                </a:cxn>
                <a:cxn ang="0">
                  <a:pos x="T4" y="T5"/>
                </a:cxn>
                <a:cxn ang="0">
                  <a:pos x="T6" y="T7"/>
                </a:cxn>
              </a:cxnLst>
              <a:rect l="0" t="0" r="r" b="b"/>
              <a:pathLst>
                <a:path w="1" h="5">
                  <a:moveTo>
                    <a:pt x="1" y="1"/>
                  </a:moveTo>
                  <a:cubicBezTo>
                    <a:pt x="1" y="1"/>
                    <a:pt x="1" y="0"/>
                    <a:pt x="1" y="0"/>
                  </a:cubicBezTo>
                  <a:cubicBezTo>
                    <a:pt x="1" y="1"/>
                    <a:pt x="1" y="3"/>
                    <a:pt x="0" y="5"/>
                  </a:cubicBezTo>
                  <a:cubicBezTo>
                    <a:pt x="1" y="4"/>
                    <a:pt x="1" y="2"/>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9" name="Freeform 127"/>
            <p:cNvSpPr>
              <a:spLocks/>
            </p:cNvSpPr>
            <p:nvPr/>
          </p:nvSpPr>
          <p:spPr bwMode="auto">
            <a:xfrm>
              <a:off x="6537325" y="2722563"/>
              <a:ext cx="0" cy="3175"/>
            </a:xfrm>
            <a:custGeom>
              <a:avLst/>
              <a:gdLst>
                <a:gd name="T0" fmla="*/ 0 w 1"/>
                <a:gd name="T1" fmla="*/ 0 h 4"/>
                <a:gd name="T2" fmla="*/ 0 w 1"/>
                <a:gd name="T3" fmla="*/ 2 h 4"/>
                <a:gd name="T4" fmla="*/ 1 w 1"/>
                <a:gd name="T5" fmla="*/ 4 h 4"/>
                <a:gd name="T6" fmla="*/ 0 w 1"/>
                <a:gd name="T7" fmla="*/ 0 h 4"/>
              </a:gdLst>
              <a:ahLst/>
              <a:cxnLst>
                <a:cxn ang="0">
                  <a:pos x="T0" y="T1"/>
                </a:cxn>
                <a:cxn ang="0">
                  <a:pos x="T2" y="T3"/>
                </a:cxn>
                <a:cxn ang="0">
                  <a:pos x="T4" y="T5"/>
                </a:cxn>
                <a:cxn ang="0">
                  <a:pos x="T6" y="T7"/>
                </a:cxn>
              </a:cxnLst>
              <a:rect l="0" t="0" r="r" b="b"/>
              <a:pathLst>
                <a:path w="1" h="4">
                  <a:moveTo>
                    <a:pt x="0" y="0"/>
                  </a:moveTo>
                  <a:cubicBezTo>
                    <a:pt x="0" y="0"/>
                    <a:pt x="0" y="1"/>
                    <a:pt x="0" y="2"/>
                  </a:cubicBezTo>
                  <a:cubicBezTo>
                    <a:pt x="0" y="3"/>
                    <a:pt x="1" y="4"/>
                    <a:pt x="1" y="4"/>
                  </a:cubicBezTo>
                  <a:cubicBezTo>
                    <a:pt x="0" y="3"/>
                    <a:pt x="0" y="2"/>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0" name="Freeform 128"/>
            <p:cNvSpPr>
              <a:spLocks/>
            </p:cNvSpPr>
            <p:nvPr/>
          </p:nvSpPr>
          <p:spPr bwMode="auto">
            <a:xfrm>
              <a:off x="6545263" y="2689226"/>
              <a:ext cx="4762" cy="1588"/>
            </a:xfrm>
            <a:custGeom>
              <a:avLst/>
              <a:gdLst>
                <a:gd name="T0" fmla="*/ 5 w 5"/>
                <a:gd name="T1" fmla="*/ 2 h 2"/>
                <a:gd name="T2" fmla="*/ 0 w 5"/>
                <a:gd name="T3" fmla="*/ 0 h 2"/>
                <a:gd name="T4" fmla="*/ 5 w 5"/>
                <a:gd name="T5" fmla="*/ 2 h 2"/>
              </a:gdLst>
              <a:ahLst/>
              <a:cxnLst>
                <a:cxn ang="0">
                  <a:pos x="T0" y="T1"/>
                </a:cxn>
                <a:cxn ang="0">
                  <a:pos x="T2" y="T3"/>
                </a:cxn>
                <a:cxn ang="0">
                  <a:pos x="T4" y="T5"/>
                </a:cxn>
              </a:cxnLst>
              <a:rect l="0" t="0" r="r" b="b"/>
              <a:pathLst>
                <a:path w="5" h="2">
                  <a:moveTo>
                    <a:pt x="5" y="2"/>
                  </a:moveTo>
                  <a:cubicBezTo>
                    <a:pt x="0" y="0"/>
                    <a:pt x="0" y="0"/>
                    <a:pt x="0" y="0"/>
                  </a:cubicBezTo>
                  <a:cubicBezTo>
                    <a:pt x="0" y="1"/>
                    <a:pt x="2" y="1"/>
                    <a:pt x="5"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1" name="Freeform 129"/>
            <p:cNvSpPr>
              <a:spLocks/>
            </p:cNvSpPr>
            <p:nvPr/>
          </p:nvSpPr>
          <p:spPr bwMode="auto">
            <a:xfrm>
              <a:off x="6426200" y="2730501"/>
              <a:ext cx="3175" cy="7938"/>
            </a:xfrm>
            <a:custGeom>
              <a:avLst/>
              <a:gdLst>
                <a:gd name="T0" fmla="*/ 0 w 2"/>
                <a:gd name="T1" fmla="*/ 4 h 8"/>
                <a:gd name="T2" fmla="*/ 2 w 2"/>
                <a:gd name="T3" fmla="*/ 8 h 8"/>
                <a:gd name="T4" fmla="*/ 0 w 2"/>
                <a:gd name="T5" fmla="*/ 4 h 8"/>
              </a:gdLst>
              <a:ahLst/>
              <a:cxnLst>
                <a:cxn ang="0">
                  <a:pos x="T0" y="T1"/>
                </a:cxn>
                <a:cxn ang="0">
                  <a:pos x="T2" y="T3"/>
                </a:cxn>
                <a:cxn ang="0">
                  <a:pos x="T4" y="T5"/>
                </a:cxn>
              </a:cxnLst>
              <a:rect l="0" t="0" r="r" b="b"/>
              <a:pathLst>
                <a:path w="2" h="8">
                  <a:moveTo>
                    <a:pt x="0" y="4"/>
                  </a:moveTo>
                  <a:cubicBezTo>
                    <a:pt x="1" y="6"/>
                    <a:pt x="1" y="7"/>
                    <a:pt x="2" y="8"/>
                  </a:cubicBezTo>
                  <a:cubicBezTo>
                    <a:pt x="1" y="5"/>
                    <a:pt x="2" y="0"/>
                    <a:pt x="0"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2" name="Freeform 130"/>
            <p:cNvSpPr>
              <a:spLocks/>
            </p:cNvSpPr>
            <p:nvPr/>
          </p:nvSpPr>
          <p:spPr bwMode="auto">
            <a:xfrm>
              <a:off x="6586538" y="2757488"/>
              <a:ext cx="1587" cy="3175"/>
            </a:xfrm>
            <a:custGeom>
              <a:avLst/>
              <a:gdLst>
                <a:gd name="T0" fmla="*/ 2 w 2"/>
                <a:gd name="T1" fmla="*/ 3 h 3"/>
                <a:gd name="T2" fmla="*/ 0 w 2"/>
                <a:gd name="T3" fmla="*/ 0 h 3"/>
                <a:gd name="T4" fmla="*/ 2 w 2"/>
                <a:gd name="T5" fmla="*/ 3 h 3"/>
              </a:gdLst>
              <a:ahLst/>
              <a:cxnLst>
                <a:cxn ang="0">
                  <a:pos x="T0" y="T1"/>
                </a:cxn>
                <a:cxn ang="0">
                  <a:pos x="T2" y="T3"/>
                </a:cxn>
                <a:cxn ang="0">
                  <a:pos x="T4" y="T5"/>
                </a:cxn>
              </a:cxnLst>
              <a:rect l="0" t="0" r="r" b="b"/>
              <a:pathLst>
                <a:path w="2" h="3">
                  <a:moveTo>
                    <a:pt x="2" y="3"/>
                  </a:moveTo>
                  <a:cubicBezTo>
                    <a:pt x="2" y="2"/>
                    <a:pt x="1" y="1"/>
                    <a:pt x="0" y="0"/>
                  </a:cubicBezTo>
                  <a:cubicBezTo>
                    <a:pt x="1" y="1"/>
                    <a:pt x="1" y="3"/>
                    <a:pt x="2"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3" name="Freeform 131"/>
            <p:cNvSpPr>
              <a:spLocks/>
            </p:cNvSpPr>
            <p:nvPr/>
          </p:nvSpPr>
          <p:spPr bwMode="auto">
            <a:xfrm>
              <a:off x="6429375" y="2738438"/>
              <a:ext cx="1587" cy="4763"/>
            </a:xfrm>
            <a:custGeom>
              <a:avLst/>
              <a:gdLst>
                <a:gd name="T0" fmla="*/ 2 w 2"/>
                <a:gd name="T1" fmla="*/ 1 h 4"/>
                <a:gd name="T2" fmla="*/ 2 w 2"/>
                <a:gd name="T3" fmla="*/ 0 h 4"/>
                <a:gd name="T4" fmla="*/ 0 w 2"/>
                <a:gd name="T5" fmla="*/ 0 h 4"/>
                <a:gd name="T6" fmla="*/ 2 w 2"/>
                <a:gd name="T7" fmla="*/ 1 h 4"/>
              </a:gdLst>
              <a:ahLst/>
              <a:cxnLst>
                <a:cxn ang="0">
                  <a:pos x="T0" y="T1"/>
                </a:cxn>
                <a:cxn ang="0">
                  <a:pos x="T2" y="T3"/>
                </a:cxn>
                <a:cxn ang="0">
                  <a:pos x="T4" y="T5"/>
                </a:cxn>
                <a:cxn ang="0">
                  <a:pos x="T6" y="T7"/>
                </a:cxn>
              </a:cxnLst>
              <a:rect l="0" t="0" r="r" b="b"/>
              <a:pathLst>
                <a:path w="2" h="4">
                  <a:moveTo>
                    <a:pt x="2" y="1"/>
                  </a:moveTo>
                  <a:cubicBezTo>
                    <a:pt x="2" y="0"/>
                    <a:pt x="2" y="0"/>
                    <a:pt x="2" y="0"/>
                  </a:cubicBezTo>
                  <a:cubicBezTo>
                    <a:pt x="1" y="0"/>
                    <a:pt x="0" y="1"/>
                    <a:pt x="0" y="0"/>
                  </a:cubicBezTo>
                  <a:cubicBezTo>
                    <a:pt x="0" y="2"/>
                    <a:pt x="0" y="4"/>
                    <a:pt x="2"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4" name="Freeform 132"/>
            <p:cNvSpPr>
              <a:spLocks/>
            </p:cNvSpPr>
            <p:nvPr/>
          </p:nvSpPr>
          <p:spPr bwMode="auto">
            <a:xfrm>
              <a:off x="6588125" y="2578101"/>
              <a:ext cx="1587"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1" y="0"/>
                    <a:pt x="0" y="0"/>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5" name="Freeform 133"/>
            <p:cNvSpPr>
              <a:spLocks/>
            </p:cNvSpPr>
            <p:nvPr/>
          </p:nvSpPr>
          <p:spPr bwMode="auto">
            <a:xfrm>
              <a:off x="6646863" y="2560638"/>
              <a:ext cx="0" cy="1588"/>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1"/>
                    <a:pt x="0"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6" name="Freeform 134"/>
            <p:cNvSpPr>
              <a:spLocks/>
            </p:cNvSpPr>
            <p:nvPr/>
          </p:nvSpPr>
          <p:spPr bwMode="auto">
            <a:xfrm>
              <a:off x="6403975" y="2730501"/>
              <a:ext cx="1587" cy="1588"/>
            </a:xfrm>
            <a:custGeom>
              <a:avLst/>
              <a:gdLst>
                <a:gd name="T0" fmla="*/ 1 w 1"/>
                <a:gd name="T1" fmla="*/ 0 h 1"/>
                <a:gd name="T2" fmla="*/ 1 w 1"/>
                <a:gd name="T3" fmla="*/ 0 h 1"/>
              </a:gdLst>
              <a:ahLst/>
              <a:cxnLst>
                <a:cxn ang="0">
                  <a:pos x="T0" y="T1"/>
                </a:cxn>
                <a:cxn ang="0">
                  <a:pos x="T2" y="T3"/>
                </a:cxn>
              </a:cxnLst>
              <a:rect l="0" t="0" r="r" b="b"/>
              <a:pathLst>
                <a:path w="1" h="1">
                  <a:moveTo>
                    <a:pt x="1" y="0"/>
                  </a:moveTo>
                  <a:cubicBezTo>
                    <a:pt x="0" y="0"/>
                    <a:pt x="1" y="1"/>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7" name="Freeform 135"/>
            <p:cNvSpPr>
              <a:spLocks/>
            </p:cNvSpPr>
            <p:nvPr/>
          </p:nvSpPr>
          <p:spPr bwMode="auto">
            <a:xfrm>
              <a:off x="6408738" y="2706688"/>
              <a:ext cx="1587" cy="3175"/>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cubicBezTo>
                    <a:pt x="1" y="2"/>
                    <a:pt x="1" y="1"/>
                    <a:pt x="1" y="0"/>
                  </a:cubicBezTo>
                  <a:cubicBezTo>
                    <a:pt x="1" y="2"/>
                    <a:pt x="0" y="2"/>
                    <a:pt x="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8" name="Freeform 136"/>
            <p:cNvSpPr>
              <a:spLocks/>
            </p:cNvSpPr>
            <p:nvPr/>
          </p:nvSpPr>
          <p:spPr bwMode="auto">
            <a:xfrm>
              <a:off x="6448425" y="2709863"/>
              <a:ext cx="0" cy="0"/>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9" name="Freeform 137"/>
            <p:cNvSpPr>
              <a:spLocks/>
            </p:cNvSpPr>
            <p:nvPr/>
          </p:nvSpPr>
          <p:spPr bwMode="auto">
            <a:xfrm>
              <a:off x="6405563" y="2728913"/>
              <a:ext cx="0" cy="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0" name="Freeform 138"/>
            <p:cNvSpPr>
              <a:spLocks/>
            </p:cNvSpPr>
            <p:nvPr/>
          </p:nvSpPr>
          <p:spPr bwMode="auto">
            <a:xfrm>
              <a:off x="6403975" y="2728913"/>
              <a:ext cx="0" cy="3175"/>
            </a:xfrm>
            <a:custGeom>
              <a:avLst/>
              <a:gdLst>
                <a:gd name="T0" fmla="*/ 1 w 1"/>
                <a:gd name="T1" fmla="*/ 1 h 2"/>
                <a:gd name="T2" fmla="*/ 1 w 1"/>
                <a:gd name="T3" fmla="*/ 0 h 2"/>
                <a:gd name="T4" fmla="*/ 1 w 1"/>
                <a:gd name="T5" fmla="*/ 1 h 2"/>
              </a:gdLst>
              <a:ahLst/>
              <a:cxnLst>
                <a:cxn ang="0">
                  <a:pos x="T0" y="T1"/>
                </a:cxn>
                <a:cxn ang="0">
                  <a:pos x="T2" y="T3"/>
                </a:cxn>
                <a:cxn ang="0">
                  <a:pos x="T4" y="T5"/>
                </a:cxn>
              </a:cxnLst>
              <a:rect l="0" t="0" r="r" b="b"/>
              <a:pathLst>
                <a:path w="1" h="2">
                  <a:moveTo>
                    <a:pt x="1" y="1"/>
                  </a:moveTo>
                  <a:cubicBezTo>
                    <a:pt x="1" y="1"/>
                    <a:pt x="1" y="0"/>
                    <a:pt x="1" y="0"/>
                  </a:cubicBezTo>
                  <a:cubicBezTo>
                    <a:pt x="0" y="1"/>
                    <a:pt x="0" y="2"/>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1" name="Freeform 139"/>
            <p:cNvSpPr>
              <a:spLocks/>
            </p:cNvSpPr>
            <p:nvPr/>
          </p:nvSpPr>
          <p:spPr bwMode="auto">
            <a:xfrm>
              <a:off x="6405563" y="2728913"/>
              <a:ext cx="1587" cy="1588"/>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0" y="0"/>
                  </a:cubicBezTo>
                  <a:cubicBezTo>
                    <a:pt x="0" y="1"/>
                    <a:pt x="0" y="1"/>
                    <a:pt x="0" y="1"/>
                  </a:cubicBezTo>
                  <a:cubicBezTo>
                    <a:pt x="0" y="1"/>
                    <a:pt x="1" y="1"/>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2" name="Freeform 140"/>
            <p:cNvSpPr>
              <a:spLocks/>
            </p:cNvSpPr>
            <p:nvPr/>
          </p:nvSpPr>
          <p:spPr bwMode="auto">
            <a:xfrm>
              <a:off x="6581775" y="2643188"/>
              <a:ext cx="1587" cy="1588"/>
            </a:xfrm>
            <a:custGeom>
              <a:avLst/>
              <a:gdLst>
                <a:gd name="T0" fmla="*/ 1 w 2"/>
                <a:gd name="T1" fmla="*/ 1 h 1"/>
                <a:gd name="T2" fmla="*/ 2 w 2"/>
                <a:gd name="T3" fmla="*/ 1 h 1"/>
                <a:gd name="T4" fmla="*/ 1 w 2"/>
                <a:gd name="T5" fmla="*/ 1 h 1"/>
              </a:gdLst>
              <a:ahLst/>
              <a:cxnLst>
                <a:cxn ang="0">
                  <a:pos x="T0" y="T1"/>
                </a:cxn>
                <a:cxn ang="0">
                  <a:pos x="T2" y="T3"/>
                </a:cxn>
                <a:cxn ang="0">
                  <a:pos x="T4" y="T5"/>
                </a:cxn>
              </a:cxnLst>
              <a:rect l="0" t="0" r="r" b="b"/>
              <a:pathLst>
                <a:path w="2" h="1">
                  <a:moveTo>
                    <a:pt x="1" y="1"/>
                  </a:moveTo>
                  <a:cubicBezTo>
                    <a:pt x="2" y="1"/>
                    <a:pt x="2" y="1"/>
                    <a:pt x="2" y="1"/>
                  </a:cubicBezTo>
                  <a:cubicBezTo>
                    <a:pt x="0" y="0"/>
                    <a:pt x="0" y="0"/>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3" name="Freeform 141"/>
            <p:cNvSpPr>
              <a:spLocks/>
            </p:cNvSpPr>
            <p:nvPr/>
          </p:nvSpPr>
          <p:spPr bwMode="auto">
            <a:xfrm>
              <a:off x="6507163" y="2709863"/>
              <a:ext cx="1587"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0" y="0"/>
                  </a:cubicBezTo>
                  <a:lnTo>
                    <a:pt x="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4" name="Freeform 142"/>
            <p:cNvSpPr>
              <a:spLocks/>
            </p:cNvSpPr>
            <p:nvPr/>
          </p:nvSpPr>
          <p:spPr bwMode="auto">
            <a:xfrm>
              <a:off x="6503988" y="2706688"/>
              <a:ext cx="7937" cy="19050"/>
            </a:xfrm>
            <a:custGeom>
              <a:avLst/>
              <a:gdLst>
                <a:gd name="T0" fmla="*/ 9 w 9"/>
                <a:gd name="T1" fmla="*/ 0 h 18"/>
                <a:gd name="T2" fmla="*/ 4 w 9"/>
                <a:gd name="T3" fmla="*/ 3 h 18"/>
                <a:gd name="T4" fmla="*/ 0 w 9"/>
                <a:gd name="T5" fmla="*/ 18 h 18"/>
                <a:gd name="T6" fmla="*/ 9 w 9"/>
                <a:gd name="T7" fmla="*/ 0 h 18"/>
              </a:gdLst>
              <a:ahLst/>
              <a:cxnLst>
                <a:cxn ang="0">
                  <a:pos x="T0" y="T1"/>
                </a:cxn>
                <a:cxn ang="0">
                  <a:pos x="T2" y="T3"/>
                </a:cxn>
                <a:cxn ang="0">
                  <a:pos x="T4" y="T5"/>
                </a:cxn>
                <a:cxn ang="0">
                  <a:pos x="T6" y="T7"/>
                </a:cxn>
              </a:cxnLst>
              <a:rect l="0" t="0" r="r" b="b"/>
              <a:pathLst>
                <a:path w="9" h="18">
                  <a:moveTo>
                    <a:pt x="9" y="0"/>
                  </a:moveTo>
                  <a:cubicBezTo>
                    <a:pt x="5" y="6"/>
                    <a:pt x="5" y="5"/>
                    <a:pt x="4" y="3"/>
                  </a:cubicBezTo>
                  <a:cubicBezTo>
                    <a:pt x="0" y="18"/>
                    <a:pt x="0" y="18"/>
                    <a:pt x="0" y="18"/>
                  </a:cubicBezTo>
                  <a:lnTo>
                    <a:pt x="9"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5" name="Freeform 143"/>
            <p:cNvSpPr>
              <a:spLocks noEditPoints="1"/>
            </p:cNvSpPr>
            <p:nvPr/>
          </p:nvSpPr>
          <p:spPr bwMode="auto">
            <a:xfrm>
              <a:off x="6394450" y="2544763"/>
              <a:ext cx="257175" cy="255588"/>
            </a:xfrm>
            <a:custGeom>
              <a:avLst/>
              <a:gdLst>
                <a:gd name="T0" fmla="*/ 161 w 266"/>
                <a:gd name="T1" fmla="*/ 153 h 239"/>
                <a:gd name="T2" fmla="*/ 161 w 266"/>
                <a:gd name="T3" fmla="*/ 158 h 239"/>
                <a:gd name="T4" fmla="*/ 164 w 266"/>
                <a:gd name="T5" fmla="*/ 165 h 239"/>
                <a:gd name="T6" fmla="*/ 155 w 266"/>
                <a:gd name="T7" fmla="*/ 155 h 239"/>
                <a:gd name="T8" fmla="*/ 152 w 266"/>
                <a:gd name="T9" fmla="*/ 153 h 239"/>
                <a:gd name="T10" fmla="*/ 156 w 266"/>
                <a:gd name="T11" fmla="*/ 170 h 239"/>
                <a:gd name="T12" fmla="*/ 154 w 266"/>
                <a:gd name="T13" fmla="*/ 173 h 239"/>
                <a:gd name="T14" fmla="*/ 148 w 266"/>
                <a:gd name="T15" fmla="*/ 170 h 239"/>
                <a:gd name="T16" fmla="*/ 145 w 266"/>
                <a:gd name="T17" fmla="*/ 194 h 239"/>
                <a:gd name="T18" fmla="*/ 146 w 266"/>
                <a:gd name="T19" fmla="*/ 174 h 239"/>
                <a:gd name="T20" fmla="*/ 139 w 266"/>
                <a:gd name="T21" fmla="*/ 169 h 239"/>
                <a:gd name="T22" fmla="*/ 136 w 266"/>
                <a:gd name="T23" fmla="*/ 169 h 239"/>
                <a:gd name="T24" fmla="*/ 130 w 266"/>
                <a:gd name="T25" fmla="*/ 163 h 239"/>
                <a:gd name="T26" fmla="*/ 110 w 266"/>
                <a:gd name="T27" fmla="*/ 166 h 239"/>
                <a:gd name="T28" fmla="*/ 103 w 266"/>
                <a:gd name="T29" fmla="*/ 148 h 239"/>
                <a:gd name="T30" fmla="*/ 73 w 266"/>
                <a:gd name="T31" fmla="*/ 182 h 239"/>
                <a:gd name="T32" fmla="*/ 94 w 266"/>
                <a:gd name="T33" fmla="*/ 139 h 239"/>
                <a:gd name="T34" fmla="*/ 79 w 266"/>
                <a:gd name="T35" fmla="*/ 135 h 239"/>
                <a:gd name="T36" fmla="*/ 68 w 266"/>
                <a:gd name="T37" fmla="*/ 146 h 239"/>
                <a:gd name="T38" fmla="*/ 48 w 266"/>
                <a:gd name="T39" fmla="*/ 144 h 239"/>
                <a:gd name="T40" fmla="*/ 23 w 266"/>
                <a:gd name="T41" fmla="*/ 166 h 239"/>
                <a:gd name="T42" fmla="*/ 22 w 266"/>
                <a:gd name="T43" fmla="*/ 146 h 239"/>
                <a:gd name="T44" fmla="*/ 11 w 266"/>
                <a:gd name="T45" fmla="*/ 152 h 239"/>
                <a:gd name="T46" fmla="*/ 10 w 266"/>
                <a:gd name="T47" fmla="*/ 173 h 239"/>
                <a:gd name="T48" fmla="*/ 19 w 266"/>
                <a:gd name="T49" fmla="*/ 161 h 239"/>
                <a:gd name="T50" fmla="*/ 23 w 266"/>
                <a:gd name="T51" fmla="*/ 178 h 239"/>
                <a:gd name="T52" fmla="*/ 45 w 266"/>
                <a:gd name="T53" fmla="*/ 188 h 239"/>
                <a:gd name="T54" fmla="*/ 68 w 266"/>
                <a:gd name="T55" fmla="*/ 189 h 239"/>
                <a:gd name="T56" fmla="*/ 80 w 266"/>
                <a:gd name="T57" fmla="*/ 194 h 239"/>
                <a:gd name="T58" fmla="*/ 88 w 266"/>
                <a:gd name="T59" fmla="*/ 197 h 239"/>
                <a:gd name="T60" fmla="*/ 99 w 266"/>
                <a:gd name="T61" fmla="*/ 199 h 239"/>
                <a:gd name="T62" fmla="*/ 122 w 266"/>
                <a:gd name="T63" fmla="*/ 205 h 239"/>
                <a:gd name="T64" fmla="*/ 138 w 266"/>
                <a:gd name="T65" fmla="*/ 213 h 239"/>
                <a:gd name="T66" fmla="*/ 147 w 266"/>
                <a:gd name="T67" fmla="*/ 211 h 239"/>
                <a:gd name="T68" fmla="*/ 167 w 266"/>
                <a:gd name="T69" fmla="*/ 212 h 239"/>
                <a:gd name="T70" fmla="*/ 179 w 266"/>
                <a:gd name="T71" fmla="*/ 214 h 239"/>
                <a:gd name="T72" fmla="*/ 190 w 266"/>
                <a:gd name="T73" fmla="*/ 221 h 239"/>
                <a:gd name="T74" fmla="*/ 197 w 266"/>
                <a:gd name="T75" fmla="*/ 198 h 239"/>
                <a:gd name="T76" fmla="*/ 209 w 266"/>
                <a:gd name="T77" fmla="*/ 173 h 239"/>
                <a:gd name="T78" fmla="*/ 211 w 266"/>
                <a:gd name="T79" fmla="*/ 157 h 239"/>
                <a:gd name="T80" fmla="*/ 210 w 266"/>
                <a:gd name="T81" fmla="*/ 128 h 239"/>
                <a:gd name="T82" fmla="*/ 233 w 266"/>
                <a:gd name="T83" fmla="*/ 107 h 239"/>
                <a:gd name="T84" fmla="*/ 237 w 266"/>
                <a:gd name="T85" fmla="*/ 99 h 239"/>
                <a:gd name="T86" fmla="*/ 235 w 266"/>
                <a:gd name="T87" fmla="*/ 74 h 239"/>
                <a:gd name="T88" fmla="*/ 244 w 266"/>
                <a:gd name="T89" fmla="*/ 49 h 239"/>
                <a:gd name="T90" fmla="*/ 254 w 266"/>
                <a:gd name="T91" fmla="*/ 14 h 239"/>
                <a:gd name="T92" fmla="*/ 218 w 266"/>
                <a:gd name="T93" fmla="*/ 6 h 239"/>
                <a:gd name="T94" fmla="*/ 220 w 266"/>
                <a:gd name="T95" fmla="*/ 23 h 239"/>
                <a:gd name="T96" fmla="*/ 202 w 266"/>
                <a:gd name="T97" fmla="*/ 31 h 239"/>
                <a:gd name="T98" fmla="*/ 202 w 266"/>
                <a:gd name="T99" fmla="*/ 60 h 239"/>
                <a:gd name="T100" fmla="*/ 198 w 266"/>
                <a:gd name="T101" fmla="*/ 70 h 239"/>
                <a:gd name="T102" fmla="*/ 188 w 266"/>
                <a:gd name="T103" fmla="*/ 87 h 239"/>
                <a:gd name="T104" fmla="*/ 187 w 266"/>
                <a:gd name="T105" fmla="*/ 87 h 239"/>
                <a:gd name="T106" fmla="*/ 176 w 266"/>
                <a:gd name="T107" fmla="*/ 99 h 239"/>
                <a:gd name="T108" fmla="*/ 184 w 266"/>
                <a:gd name="T109" fmla="*/ 114 h 239"/>
                <a:gd name="T110" fmla="*/ 172 w 266"/>
                <a:gd name="T111" fmla="*/ 120 h 239"/>
                <a:gd name="T112" fmla="*/ 169 w 266"/>
                <a:gd name="T113" fmla="*/ 123 h 239"/>
                <a:gd name="T114" fmla="*/ 159 w 266"/>
                <a:gd name="T115" fmla="*/ 129 h 239"/>
                <a:gd name="T116" fmla="*/ 159 w 266"/>
                <a:gd name="T117" fmla="*/ 146 h 239"/>
                <a:gd name="T118" fmla="*/ 160 w 266"/>
                <a:gd name="T119" fmla="*/ 163 h 239"/>
                <a:gd name="T120" fmla="*/ 21 w 266"/>
                <a:gd name="T121" fmla="*/ 173 h 239"/>
                <a:gd name="T122" fmla="*/ 19 w 266"/>
                <a:gd name="T123" fmla="*/ 16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 h="239">
                  <a:moveTo>
                    <a:pt x="161" y="150"/>
                  </a:moveTo>
                  <a:cubicBezTo>
                    <a:pt x="161" y="150"/>
                    <a:pt x="160" y="149"/>
                    <a:pt x="159" y="149"/>
                  </a:cubicBezTo>
                  <a:cubicBezTo>
                    <a:pt x="157" y="148"/>
                    <a:pt x="156" y="148"/>
                    <a:pt x="156" y="148"/>
                  </a:cubicBezTo>
                  <a:cubicBezTo>
                    <a:pt x="150" y="143"/>
                    <a:pt x="152" y="144"/>
                    <a:pt x="146" y="141"/>
                  </a:cubicBezTo>
                  <a:cubicBezTo>
                    <a:pt x="154" y="145"/>
                    <a:pt x="154" y="146"/>
                    <a:pt x="154" y="146"/>
                  </a:cubicBezTo>
                  <a:cubicBezTo>
                    <a:pt x="154" y="147"/>
                    <a:pt x="154" y="148"/>
                    <a:pt x="161" y="153"/>
                  </a:cubicBezTo>
                  <a:cubicBezTo>
                    <a:pt x="161" y="153"/>
                    <a:pt x="160" y="153"/>
                    <a:pt x="160" y="152"/>
                  </a:cubicBezTo>
                  <a:cubicBezTo>
                    <a:pt x="159" y="152"/>
                    <a:pt x="158" y="151"/>
                    <a:pt x="158" y="151"/>
                  </a:cubicBezTo>
                  <a:cubicBezTo>
                    <a:pt x="158" y="151"/>
                    <a:pt x="158" y="151"/>
                    <a:pt x="158" y="151"/>
                  </a:cubicBezTo>
                  <a:cubicBezTo>
                    <a:pt x="151" y="146"/>
                    <a:pt x="167" y="160"/>
                    <a:pt x="165" y="159"/>
                  </a:cubicBezTo>
                  <a:cubicBezTo>
                    <a:pt x="163" y="159"/>
                    <a:pt x="162" y="157"/>
                    <a:pt x="160" y="155"/>
                  </a:cubicBezTo>
                  <a:cubicBezTo>
                    <a:pt x="160" y="155"/>
                    <a:pt x="161" y="157"/>
                    <a:pt x="161" y="158"/>
                  </a:cubicBezTo>
                  <a:cubicBezTo>
                    <a:pt x="162" y="159"/>
                    <a:pt x="163" y="160"/>
                    <a:pt x="163" y="160"/>
                  </a:cubicBezTo>
                  <a:cubicBezTo>
                    <a:pt x="162" y="160"/>
                    <a:pt x="160" y="157"/>
                    <a:pt x="161" y="157"/>
                  </a:cubicBezTo>
                  <a:cubicBezTo>
                    <a:pt x="161" y="160"/>
                    <a:pt x="161" y="160"/>
                    <a:pt x="161" y="160"/>
                  </a:cubicBezTo>
                  <a:cubicBezTo>
                    <a:pt x="161" y="160"/>
                    <a:pt x="161" y="160"/>
                    <a:pt x="161" y="160"/>
                  </a:cubicBezTo>
                  <a:cubicBezTo>
                    <a:pt x="163" y="162"/>
                    <a:pt x="165" y="166"/>
                    <a:pt x="166" y="168"/>
                  </a:cubicBezTo>
                  <a:cubicBezTo>
                    <a:pt x="164" y="167"/>
                    <a:pt x="165" y="166"/>
                    <a:pt x="164" y="165"/>
                  </a:cubicBezTo>
                  <a:cubicBezTo>
                    <a:pt x="164" y="165"/>
                    <a:pt x="164" y="166"/>
                    <a:pt x="165" y="167"/>
                  </a:cubicBezTo>
                  <a:cubicBezTo>
                    <a:pt x="165" y="168"/>
                    <a:pt x="166" y="170"/>
                    <a:pt x="166" y="170"/>
                  </a:cubicBezTo>
                  <a:cubicBezTo>
                    <a:pt x="163" y="166"/>
                    <a:pt x="160" y="161"/>
                    <a:pt x="161" y="161"/>
                  </a:cubicBezTo>
                  <a:cubicBezTo>
                    <a:pt x="155" y="153"/>
                    <a:pt x="156" y="154"/>
                    <a:pt x="157" y="156"/>
                  </a:cubicBezTo>
                  <a:cubicBezTo>
                    <a:pt x="158" y="159"/>
                    <a:pt x="160" y="162"/>
                    <a:pt x="156" y="157"/>
                  </a:cubicBezTo>
                  <a:cubicBezTo>
                    <a:pt x="155" y="155"/>
                    <a:pt x="155" y="155"/>
                    <a:pt x="155" y="155"/>
                  </a:cubicBezTo>
                  <a:cubicBezTo>
                    <a:pt x="149" y="145"/>
                    <a:pt x="151" y="149"/>
                    <a:pt x="147" y="143"/>
                  </a:cubicBezTo>
                  <a:cubicBezTo>
                    <a:pt x="148" y="144"/>
                    <a:pt x="151" y="148"/>
                    <a:pt x="153" y="152"/>
                  </a:cubicBezTo>
                  <a:cubicBezTo>
                    <a:pt x="156" y="156"/>
                    <a:pt x="158" y="160"/>
                    <a:pt x="160" y="163"/>
                  </a:cubicBezTo>
                  <a:cubicBezTo>
                    <a:pt x="159" y="162"/>
                    <a:pt x="158" y="162"/>
                    <a:pt x="160" y="166"/>
                  </a:cubicBezTo>
                  <a:cubicBezTo>
                    <a:pt x="156" y="159"/>
                    <a:pt x="157" y="161"/>
                    <a:pt x="157" y="162"/>
                  </a:cubicBezTo>
                  <a:cubicBezTo>
                    <a:pt x="152" y="153"/>
                    <a:pt x="152" y="153"/>
                    <a:pt x="152" y="153"/>
                  </a:cubicBezTo>
                  <a:cubicBezTo>
                    <a:pt x="154" y="156"/>
                    <a:pt x="156" y="161"/>
                    <a:pt x="158" y="165"/>
                  </a:cubicBezTo>
                  <a:cubicBezTo>
                    <a:pt x="158" y="165"/>
                    <a:pt x="157" y="163"/>
                    <a:pt x="155" y="160"/>
                  </a:cubicBezTo>
                  <a:cubicBezTo>
                    <a:pt x="154" y="158"/>
                    <a:pt x="152" y="154"/>
                    <a:pt x="151" y="151"/>
                  </a:cubicBezTo>
                  <a:cubicBezTo>
                    <a:pt x="150" y="150"/>
                    <a:pt x="152" y="153"/>
                    <a:pt x="153" y="157"/>
                  </a:cubicBezTo>
                  <a:cubicBezTo>
                    <a:pt x="155" y="160"/>
                    <a:pt x="157" y="164"/>
                    <a:pt x="157" y="165"/>
                  </a:cubicBezTo>
                  <a:cubicBezTo>
                    <a:pt x="154" y="161"/>
                    <a:pt x="155" y="165"/>
                    <a:pt x="156" y="170"/>
                  </a:cubicBezTo>
                  <a:cubicBezTo>
                    <a:pt x="154" y="166"/>
                    <a:pt x="154" y="164"/>
                    <a:pt x="153" y="161"/>
                  </a:cubicBezTo>
                  <a:cubicBezTo>
                    <a:pt x="153" y="161"/>
                    <a:pt x="154" y="163"/>
                    <a:pt x="154" y="165"/>
                  </a:cubicBezTo>
                  <a:cubicBezTo>
                    <a:pt x="154" y="167"/>
                    <a:pt x="155" y="168"/>
                    <a:pt x="155" y="168"/>
                  </a:cubicBezTo>
                  <a:cubicBezTo>
                    <a:pt x="155" y="168"/>
                    <a:pt x="154" y="166"/>
                    <a:pt x="154" y="165"/>
                  </a:cubicBezTo>
                  <a:cubicBezTo>
                    <a:pt x="154" y="167"/>
                    <a:pt x="157" y="174"/>
                    <a:pt x="156" y="176"/>
                  </a:cubicBezTo>
                  <a:cubicBezTo>
                    <a:pt x="157" y="181"/>
                    <a:pt x="156" y="177"/>
                    <a:pt x="154" y="173"/>
                  </a:cubicBezTo>
                  <a:cubicBezTo>
                    <a:pt x="153" y="170"/>
                    <a:pt x="151" y="166"/>
                    <a:pt x="152" y="172"/>
                  </a:cubicBezTo>
                  <a:cubicBezTo>
                    <a:pt x="151" y="169"/>
                    <a:pt x="151" y="166"/>
                    <a:pt x="150" y="163"/>
                  </a:cubicBezTo>
                  <a:cubicBezTo>
                    <a:pt x="150" y="166"/>
                    <a:pt x="150" y="167"/>
                    <a:pt x="150" y="169"/>
                  </a:cubicBezTo>
                  <a:cubicBezTo>
                    <a:pt x="150" y="170"/>
                    <a:pt x="150" y="172"/>
                    <a:pt x="149" y="176"/>
                  </a:cubicBezTo>
                  <a:cubicBezTo>
                    <a:pt x="149" y="176"/>
                    <a:pt x="149" y="175"/>
                    <a:pt x="148" y="173"/>
                  </a:cubicBezTo>
                  <a:cubicBezTo>
                    <a:pt x="148" y="172"/>
                    <a:pt x="148" y="170"/>
                    <a:pt x="148" y="170"/>
                  </a:cubicBezTo>
                  <a:cubicBezTo>
                    <a:pt x="149" y="177"/>
                    <a:pt x="148" y="184"/>
                    <a:pt x="146" y="189"/>
                  </a:cubicBezTo>
                  <a:cubicBezTo>
                    <a:pt x="147" y="193"/>
                    <a:pt x="147" y="195"/>
                    <a:pt x="148" y="197"/>
                  </a:cubicBezTo>
                  <a:cubicBezTo>
                    <a:pt x="148" y="197"/>
                    <a:pt x="147" y="198"/>
                    <a:pt x="146" y="198"/>
                  </a:cubicBezTo>
                  <a:cubicBezTo>
                    <a:pt x="145" y="199"/>
                    <a:pt x="145" y="200"/>
                    <a:pt x="145" y="200"/>
                  </a:cubicBezTo>
                  <a:cubicBezTo>
                    <a:pt x="144" y="198"/>
                    <a:pt x="145" y="196"/>
                    <a:pt x="145" y="193"/>
                  </a:cubicBezTo>
                  <a:cubicBezTo>
                    <a:pt x="145" y="193"/>
                    <a:pt x="145" y="194"/>
                    <a:pt x="145" y="194"/>
                  </a:cubicBezTo>
                  <a:cubicBezTo>
                    <a:pt x="144" y="191"/>
                    <a:pt x="145" y="186"/>
                    <a:pt x="145" y="182"/>
                  </a:cubicBezTo>
                  <a:cubicBezTo>
                    <a:pt x="146" y="184"/>
                    <a:pt x="146" y="186"/>
                    <a:pt x="146" y="188"/>
                  </a:cubicBezTo>
                  <a:cubicBezTo>
                    <a:pt x="147" y="183"/>
                    <a:pt x="147" y="177"/>
                    <a:pt x="147" y="173"/>
                  </a:cubicBezTo>
                  <a:cubicBezTo>
                    <a:pt x="147" y="173"/>
                    <a:pt x="147" y="174"/>
                    <a:pt x="146" y="175"/>
                  </a:cubicBezTo>
                  <a:cubicBezTo>
                    <a:pt x="146" y="173"/>
                    <a:pt x="147" y="172"/>
                    <a:pt x="146" y="171"/>
                  </a:cubicBezTo>
                  <a:cubicBezTo>
                    <a:pt x="146" y="170"/>
                    <a:pt x="146" y="172"/>
                    <a:pt x="146" y="174"/>
                  </a:cubicBezTo>
                  <a:cubicBezTo>
                    <a:pt x="146" y="165"/>
                    <a:pt x="146" y="165"/>
                    <a:pt x="146" y="165"/>
                  </a:cubicBezTo>
                  <a:cubicBezTo>
                    <a:pt x="146" y="168"/>
                    <a:pt x="146" y="168"/>
                    <a:pt x="146" y="168"/>
                  </a:cubicBezTo>
                  <a:cubicBezTo>
                    <a:pt x="145" y="168"/>
                    <a:pt x="144" y="162"/>
                    <a:pt x="144" y="162"/>
                  </a:cubicBezTo>
                  <a:cubicBezTo>
                    <a:pt x="142" y="171"/>
                    <a:pt x="138" y="182"/>
                    <a:pt x="132" y="184"/>
                  </a:cubicBezTo>
                  <a:cubicBezTo>
                    <a:pt x="135" y="179"/>
                    <a:pt x="136" y="174"/>
                    <a:pt x="138" y="167"/>
                  </a:cubicBezTo>
                  <a:cubicBezTo>
                    <a:pt x="137" y="171"/>
                    <a:pt x="138" y="171"/>
                    <a:pt x="139" y="169"/>
                  </a:cubicBezTo>
                  <a:cubicBezTo>
                    <a:pt x="140" y="168"/>
                    <a:pt x="141" y="166"/>
                    <a:pt x="142" y="167"/>
                  </a:cubicBezTo>
                  <a:cubicBezTo>
                    <a:pt x="141" y="166"/>
                    <a:pt x="142" y="162"/>
                    <a:pt x="142" y="161"/>
                  </a:cubicBezTo>
                  <a:cubicBezTo>
                    <a:pt x="142" y="161"/>
                    <a:pt x="142" y="163"/>
                    <a:pt x="141" y="164"/>
                  </a:cubicBezTo>
                  <a:cubicBezTo>
                    <a:pt x="140" y="166"/>
                    <a:pt x="139" y="167"/>
                    <a:pt x="139" y="167"/>
                  </a:cubicBezTo>
                  <a:cubicBezTo>
                    <a:pt x="140" y="162"/>
                    <a:pt x="140" y="163"/>
                    <a:pt x="140" y="160"/>
                  </a:cubicBezTo>
                  <a:cubicBezTo>
                    <a:pt x="138" y="166"/>
                    <a:pt x="137" y="168"/>
                    <a:pt x="136" y="169"/>
                  </a:cubicBezTo>
                  <a:cubicBezTo>
                    <a:pt x="135" y="169"/>
                    <a:pt x="134" y="168"/>
                    <a:pt x="132" y="170"/>
                  </a:cubicBezTo>
                  <a:cubicBezTo>
                    <a:pt x="133" y="166"/>
                    <a:pt x="135" y="162"/>
                    <a:pt x="137" y="164"/>
                  </a:cubicBezTo>
                  <a:cubicBezTo>
                    <a:pt x="138" y="155"/>
                    <a:pt x="129" y="176"/>
                    <a:pt x="130" y="168"/>
                  </a:cubicBezTo>
                  <a:cubicBezTo>
                    <a:pt x="130" y="168"/>
                    <a:pt x="130" y="169"/>
                    <a:pt x="131" y="167"/>
                  </a:cubicBezTo>
                  <a:cubicBezTo>
                    <a:pt x="129" y="170"/>
                    <a:pt x="127" y="166"/>
                    <a:pt x="129" y="163"/>
                  </a:cubicBezTo>
                  <a:cubicBezTo>
                    <a:pt x="130" y="163"/>
                    <a:pt x="130" y="163"/>
                    <a:pt x="130" y="163"/>
                  </a:cubicBezTo>
                  <a:cubicBezTo>
                    <a:pt x="127" y="161"/>
                    <a:pt x="120" y="160"/>
                    <a:pt x="116" y="169"/>
                  </a:cubicBezTo>
                  <a:cubicBezTo>
                    <a:pt x="116" y="168"/>
                    <a:pt x="121" y="158"/>
                    <a:pt x="122" y="156"/>
                  </a:cubicBezTo>
                  <a:cubicBezTo>
                    <a:pt x="104" y="186"/>
                    <a:pt x="104" y="186"/>
                    <a:pt x="104" y="186"/>
                  </a:cubicBezTo>
                  <a:cubicBezTo>
                    <a:pt x="108" y="178"/>
                    <a:pt x="113" y="158"/>
                    <a:pt x="117" y="154"/>
                  </a:cubicBezTo>
                  <a:cubicBezTo>
                    <a:pt x="117" y="153"/>
                    <a:pt x="117" y="151"/>
                    <a:pt x="114" y="153"/>
                  </a:cubicBezTo>
                  <a:cubicBezTo>
                    <a:pt x="114" y="155"/>
                    <a:pt x="111" y="165"/>
                    <a:pt x="110" y="166"/>
                  </a:cubicBezTo>
                  <a:cubicBezTo>
                    <a:pt x="111" y="156"/>
                    <a:pt x="110" y="161"/>
                    <a:pt x="111" y="152"/>
                  </a:cubicBezTo>
                  <a:cubicBezTo>
                    <a:pt x="111" y="154"/>
                    <a:pt x="105" y="166"/>
                    <a:pt x="104" y="166"/>
                  </a:cubicBezTo>
                  <a:cubicBezTo>
                    <a:pt x="105" y="164"/>
                    <a:pt x="109" y="153"/>
                    <a:pt x="110" y="152"/>
                  </a:cubicBezTo>
                  <a:cubicBezTo>
                    <a:pt x="102" y="163"/>
                    <a:pt x="102" y="163"/>
                    <a:pt x="102" y="163"/>
                  </a:cubicBezTo>
                  <a:cubicBezTo>
                    <a:pt x="104" y="161"/>
                    <a:pt x="106" y="153"/>
                    <a:pt x="107" y="149"/>
                  </a:cubicBezTo>
                  <a:cubicBezTo>
                    <a:pt x="106" y="151"/>
                    <a:pt x="105" y="148"/>
                    <a:pt x="103" y="148"/>
                  </a:cubicBezTo>
                  <a:cubicBezTo>
                    <a:pt x="104" y="152"/>
                    <a:pt x="104" y="152"/>
                    <a:pt x="104" y="152"/>
                  </a:cubicBezTo>
                  <a:cubicBezTo>
                    <a:pt x="101" y="149"/>
                    <a:pt x="93" y="168"/>
                    <a:pt x="90" y="166"/>
                  </a:cubicBezTo>
                  <a:cubicBezTo>
                    <a:pt x="92" y="164"/>
                    <a:pt x="97" y="151"/>
                    <a:pt x="96" y="149"/>
                  </a:cubicBezTo>
                  <a:cubicBezTo>
                    <a:pt x="93" y="155"/>
                    <a:pt x="81" y="178"/>
                    <a:pt x="76" y="182"/>
                  </a:cubicBezTo>
                  <a:cubicBezTo>
                    <a:pt x="77" y="178"/>
                    <a:pt x="77" y="178"/>
                    <a:pt x="77" y="178"/>
                  </a:cubicBezTo>
                  <a:cubicBezTo>
                    <a:pt x="73" y="182"/>
                    <a:pt x="73" y="182"/>
                    <a:pt x="73" y="182"/>
                  </a:cubicBezTo>
                  <a:cubicBezTo>
                    <a:pt x="78" y="172"/>
                    <a:pt x="90" y="153"/>
                    <a:pt x="95" y="146"/>
                  </a:cubicBezTo>
                  <a:cubicBezTo>
                    <a:pt x="95" y="143"/>
                    <a:pt x="97" y="142"/>
                    <a:pt x="95" y="141"/>
                  </a:cubicBezTo>
                  <a:cubicBezTo>
                    <a:pt x="95" y="138"/>
                    <a:pt x="98" y="137"/>
                    <a:pt x="98" y="137"/>
                  </a:cubicBezTo>
                  <a:cubicBezTo>
                    <a:pt x="95" y="133"/>
                    <a:pt x="95" y="133"/>
                    <a:pt x="95" y="133"/>
                  </a:cubicBezTo>
                  <a:cubicBezTo>
                    <a:pt x="92" y="140"/>
                    <a:pt x="88" y="139"/>
                    <a:pt x="86" y="145"/>
                  </a:cubicBezTo>
                  <a:cubicBezTo>
                    <a:pt x="94" y="139"/>
                    <a:pt x="94" y="139"/>
                    <a:pt x="94" y="139"/>
                  </a:cubicBezTo>
                  <a:cubicBezTo>
                    <a:pt x="91" y="147"/>
                    <a:pt x="83" y="160"/>
                    <a:pt x="80" y="157"/>
                  </a:cubicBezTo>
                  <a:cubicBezTo>
                    <a:pt x="81" y="154"/>
                    <a:pt x="86" y="144"/>
                    <a:pt x="87" y="141"/>
                  </a:cubicBezTo>
                  <a:cubicBezTo>
                    <a:pt x="86" y="144"/>
                    <a:pt x="82" y="145"/>
                    <a:pt x="83" y="143"/>
                  </a:cubicBezTo>
                  <a:cubicBezTo>
                    <a:pt x="85" y="140"/>
                    <a:pt x="85" y="140"/>
                    <a:pt x="85" y="140"/>
                  </a:cubicBezTo>
                  <a:cubicBezTo>
                    <a:pt x="85" y="136"/>
                    <a:pt x="79" y="149"/>
                    <a:pt x="79" y="141"/>
                  </a:cubicBezTo>
                  <a:cubicBezTo>
                    <a:pt x="79" y="140"/>
                    <a:pt x="81" y="130"/>
                    <a:pt x="79" y="135"/>
                  </a:cubicBezTo>
                  <a:cubicBezTo>
                    <a:pt x="77" y="144"/>
                    <a:pt x="67" y="170"/>
                    <a:pt x="64" y="177"/>
                  </a:cubicBezTo>
                  <a:cubicBezTo>
                    <a:pt x="64" y="176"/>
                    <a:pt x="63" y="167"/>
                    <a:pt x="64" y="162"/>
                  </a:cubicBezTo>
                  <a:cubicBezTo>
                    <a:pt x="65" y="155"/>
                    <a:pt x="72" y="147"/>
                    <a:pt x="73" y="141"/>
                  </a:cubicBezTo>
                  <a:cubicBezTo>
                    <a:pt x="72" y="143"/>
                    <a:pt x="71" y="145"/>
                    <a:pt x="70" y="146"/>
                  </a:cubicBezTo>
                  <a:cubicBezTo>
                    <a:pt x="70" y="144"/>
                    <a:pt x="73" y="139"/>
                    <a:pt x="71" y="140"/>
                  </a:cubicBezTo>
                  <a:cubicBezTo>
                    <a:pt x="68" y="147"/>
                    <a:pt x="68" y="138"/>
                    <a:pt x="68" y="146"/>
                  </a:cubicBezTo>
                  <a:cubicBezTo>
                    <a:pt x="65" y="148"/>
                    <a:pt x="67" y="144"/>
                    <a:pt x="65" y="143"/>
                  </a:cubicBezTo>
                  <a:cubicBezTo>
                    <a:pt x="63" y="149"/>
                    <a:pt x="56" y="160"/>
                    <a:pt x="54" y="161"/>
                  </a:cubicBezTo>
                  <a:cubicBezTo>
                    <a:pt x="55" y="159"/>
                    <a:pt x="55" y="157"/>
                    <a:pt x="56" y="155"/>
                  </a:cubicBezTo>
                  <a:cubicBezTo>
                    <a:pt x="53" y="153"/>
                    <a:pt x="52" y="149"/>
                    <a:pt x="49" y="148"/>
                  </a:cubicBezTo>
                  <a:cubicBezTo>
                    <a:pt x="50" y="146"/>
                    <a:pt x="49" y="143"/>
                    <a:pt x="51" y="140"/>
                  </a:cubicBezTo>
                  <a:cubicBezTo>
                    <a:pt x="50" y="141"/>
                    <a:pt x="49" y="144"/>
                    <a:pt x="48" y="144"/>
                  </a:cubicBezTo>
                  <a:cubicBezTo>
                    <a:pt x="48" y="136"/>
                    <a:pt x="50" y="143"/>
                    <a:pt x="52" y="135"/>
                  </a:cubicBezTo>
                  <a:cubicBezTo>
                    <a:pt x="50" y="139"/>
                    <a:pt x="47" y="140"/>
                    <a:pt x="44" y="142"/>
                  </a:cubicBezTo>
                  <a:cubicBezTo>
                    <a:pt x="42" y="149"/>
                    <a:pt x="47" y="145"/>
                    <a:pt x="50" y="143"/>
                  </a:cubicBezTo>
                  <a:cubicBezTo>
                    <a:pt x="46" y="152"/>
                    <a:pt x="40" y="161"/>
                    <a:pt x="35" y="164"/>
                  </a:cubicBezTo>
                  <a:cubicBezTo>
                    <a:pt x="31" y="166"/>
                    <a:pt x="36" y="158"/>
                    <a:pt x="35" y="159"/>
                  </a:cubicBezTo>
                  <a:cubicBezTo>
                    <a:pt x="31" y="155"/>
                    <a:pt x="25" y="174"/>
                    <a:pt x="23" y="166"/>
                  </a:cubicBezTo>
                  <a:cubicBezTo>
                    <a:pt x="24" y="159"/>
                    <a:pt x="28" y="154"/>
                    <a:pt x="29" y="149"/>
                  </a:cubicBezTo>
                  <a:cubicBezTo>
                    <a:pt x="32" y="148"/>
                    <a:pt x="31" y="154"/>
                    <a:pt x="32" y="154"/>
                  </a:cubicBezTo>
                  <a:cubicBezTo>
                    <a:pt x="32" y="151"/>
                    <a:pt x="32" y="151"/>
                    <a:pt x="32" y="151"/>
                  </a:cubicBezTo>
                  <a:cubicBezTo>
                    <a:pt x="33" y="149"/>
                    <a:pt x="35" y="148"/>
                    <a:pt x="35" y="150"/>
                  </a:cubicBezTo>
                  <a:cubicBezTo>
                    <a:pt x="36" y="144"/>
                    <a:pt x="28" y="146"/>
                    <a:pt x="26" y="140"/>
                  </a:cubicBezTo>
                  <a:cubicBezTo>
                    <a:pt x="24" y="141"/>
                    <a:pt x="22" y="143"/>
                    <a:pt x="22" y="146"/>
                  </a:cubicBezTo>
                  <a:cubicBezTo>
                    <a:pt x="24" y="145"/>
                    <a:pt x="24" y="145"/>
                    <a:pt x="24" y="145"/>
                  </a:cubicBezTo>
                  <a:cubicBezTo>
                    <a:pt x="23" y="151"/>
                    <a:pt x="19" y="151"/>
                    <a:pt x="19" y="154"/>
                  </a:cubicBezTo>
                  <a:cubicBezTo>
                    <a:pt x="17" y="157"/>
                    <a:pt x="13" y="162"/>
                    <a:pt x="12" y="158"/>
                  </a:cubicBezTo>
                  <a:cubicBezTo>
                    <a:pt x="14" y="151"/>
                    <a:pt x="14" y="151"/>
                    <a:pt x="14" y="151"/>
                  </a:cubicBezTo>
                  <a:cubicBezTo>
                    <a:pt x="13" y="153"/>
                    <a:pt x="14" y="156"/>
                    <a:pt x="15" y="154"/>
                  </a:cubicBezTo>
                  <a:cubicBezTo>
                    <a:pt x="13" y="156"/>
                    <a:pt x="15" y="143"/>
                    <a:pt x="11" y="152"/>
                  </a:cubicBezTo>
                  <a:cubicBezTo>
                    <a:pt x="11" y="157"/>
                    <a:pt x="11" y="157"/>
                    <a:pt x="11" y="157"/>
                  </a:cubicBezTo>
                  <a:cubicBezTo>
                    <a:pt x="8" y="160"/>
                    <a:pt x="3" y="166"/>
                    <a:pt x="2" y="164"/>
                  </a:cubicBezTo>
                  <a:cubicBezTo>
                    <a:pt x="0" y="171"/>
                    <a:pt x="3" y="163"/>
                    <a:pt x="1" y="171"/>
                  </a:cubicBezTo>
                  <a:cubicBezTo>
                    <a:pt x="3" y="161"/>
                    <a:pt x="6" y="174"/>
                    <a:pt x="8" y="163"/>
                  </a:cubicBezTo>
                  <a:cubicBezTo>
                    <a:pt x="6" y="172"/>
                    <a:pt x="9" y="167"/>
                    <a:pt x="8" y="176"/>
                  </a:cubicBezTo>
                  <a:cubicBezTo>
                    <a:pt x="8" y="174"/>
                    <a:pt x="9" y="171"/>
                    <a:pt x="10" y="173"/>
                  </a:cubicBezTo>
                  <a:cubicBezTo>
                    <a:pt x="10" y="173"/>
                    <a:pt x="11" y="172"/>
                    <a:pt x="11" y="171"/>
                  </a:cubicBezTo>
                  <a:cubicBezTo>
                    <a:pt x="11" y="171"/>
                    <a:pt x="11" y="171"/>
                    <a:pt x="11" y="172"/>
                  </a:cubicBezTo>
                  <a:cubicBezTo>
                    <a:pt x="11" y="171"/>
                    <a:pt x="11" y="171"/>
                    <a:pt x="11" y="171"/>
                  </a:cubicBezTo>
                  <a:cubicBezTo>
                    <a:pt x="11" y="171"/>
                    <a:pt x="11" y="171"/>
                    <a:pt x="11" y="171"/>
                  </a:cubicBezTo>
                  <a:cubicBezTo>
                    <a:pt x="11" y="170"/>
                    <a:pt x="11" y="169"/>
                    <a:pt x="12" y="167"/>
                  </a:cubicBezTo>
                  <a:cubicBezTo>
                    <a:pt x="14" y="162"/>
                    <a:pt x="17" y="164"/>
                    <a:pt x="19" y="161"/>
                  </a:cubicBezTo>
                  <a:cubicBezTo>
                    <a:pt x="19" y="163"/>
                    <a:pt x="17" y="164"/>
                    <a:pt x="17" y="166"/>
                  </a:cubicBezTo>
                  <a:cubicBezTo>
                    <a:pt x="20" y="163"/>
                    <a:pt x="20" y="163"/>
                    <a:pt x="20" y="163"/>
                  </a:cubicBezTo>
                  <a:cubicBezTo>
                    <a:pt x="18" y="168"/>
                    <a:pt x="19" y="172"/>
                    <a:pt x="16" y="174"/>
                  </a:cubicBezTo>
                  <a:cubicBezTo>
                    <a:pt x="18" y="175"/>
                    <a:pt x="18" y="175"/>
                    <a:pt x="18" y="175"/>
                  </a:cubicBezTo>
                  <a:cubicBezTo>
                    <a:pt x="18" y="179"/>
                    <a:pt x="19" y="180"/>
                    <a:pt x="21" y="179"/>
                  </a:cubicBezTo>
                  <a:cubicBezTo>
                    <a:pt x="22" y="180"/>
                    <a:pt x="26" y="174"/>
                    <a:pt x="23" y="178"/>
                  </a:cubicBezTo>
                  <a:cubicBezTo>
                    <a:pt x="28" y="176"/>
                    <a:pt x="28" y="176"/>
                    <a:pt x="28" y="176"/>
                  </a:cubicBezTo>
                  <a:cubicBezTo>
                    <a:pt x="27" y="177"/>
                    <a:pt x="27" y="177"/>
                    <a:pt x="27" y="177"/>
                  </a:cubicBezTo>
                  <a:cubicBezTo>
                    <a:pt x="30" y="179"/>
                    <a:pt x="37" y="171"/>
                    <a:pt x="37" y="182"/>
                  </a:cubicBezTo>
                  <a:cubicBezTo>
                    <a:pt x="39" y="181"/>
                    <a:pt x="40" y="180"/>
                    <a:pt x="42" y="182"/>
                  </a:cubicBezTo>
                  <a:cubicBezTo>
                    <a:pt x="40" y="186"/>
                    <a:pt x="40" y="186"/>
                    <a:pt x="40" y="186"/>
                  </a:cubicBezTo>
                  <a:cubicBezTo>
                    <a:pt x="42" y="185"/>
                    <a:pt x="43" y="192"/>
                    <a:pt x="45" y="188"/>
                  </a:cubicBezTo>
                  <a:cubicBezTo>
                    <a:pt x="42" y="200"/>
                    <a:pt x="51" y="193"/>
                    <a:pt x="53" y="196"/>
                  </a:cubicBezTo>
                  <a:cubicBezTo>
                    <a:pt x="55" y="190"/>
                    <a:pt x="55" y="190"/>
                    <a:pt x="55" y="190"/>
                  </a:cubicBezTo>
                  <a:cubicBezTo>
                    <a:pt x="56" y="191"/>
                    <a:pt x="59" y="190"/>
                    <a:pt x="62" y="189"/>
                  </a:cubicBezTo>
                  <a:cubicBezTo>
                    <a:pt x="63" y="184"/>
                    <a:pt x="63" y="184"/>
                    <a:pt x="63" y="184"/>
                  </a:cubicBezTo>
                  <a:cubicBezTo>
                    <a:pt x="67" y="180"/>
                    <a:pt x="67" y="189"/>
                    <a:pt x="70" y="190"/>
                  </a:cubicBezTo>
                  <a:cubicBezTo>
                    <a:pt x="69" y="191"/>
                    <a:pt x="68" y="191"/>
                    <a:pt x="68" y="189"/>
                  </a:cubicBezTo>
                  <a:cubicBezTo>
                    <a:pt x="67" y="202"/>
                    <a:pt x="78" y="184"/>
                    <a:pt x="78" y="193"/>
                  </a:cubicBezTo>
                  <a:cubicBezTo>
                    <a:pt x="80" y="192"/>
                    <a:pt x="80" y="192"/>
                    <a:pt x="80" y="194"/>
                  </a:cubicBezTo>
                  <a:cubicBezTo>
                    <a:pt x="80" y="194"/>
                    <a:pt x="80" y="194"/>
                    <a:pt x="80" y="194"/>
                  </a:cubicBezTo>
                  <a:cubicBezTo>
                    <a:pt x="80" y="194"/>
                    <a:pt x="80" y="194"/>
                    <a:pt x="80" y="194"/>
                  </a:cubicBezTo>
                  <a:cubicBezTo>
                    <a:pt x="80" y="195"/>
                    <a:pt x="80" y="196"/>
                    <a:pt x="80" y="197"/>
                  </a:cubicBezTo>
                  <a:cubicBezTo>
                    <a:pt x="80" y="196"/>
                    <a:pt x="80" y="195"/>
                    <a:pt x="80" y="194"/>
                  </a:cubicBezTo>
                  <a:cubicBezTo>
                    <a:pt x="81" y="194"/>
                    <a:pt x="82" y="194"/>
                    <a:pt x="83" y="193"/>
                  </a:cubicBezTo>
                  <a:cubicBezTo>
                    <a:pt x="82" y="199"/>
                    <a:pt x="82" y="199"/>
                    <a:pt x="82" y="199"/>
                  </a:cubicBezTo>
                  <a:cubicBezTo>
                    <a:pt x="82" y="199"/>
                    <a:pt x="82" y="199"/>
                    <a:pt x="82" y="199"/>
                  </a:cubicBezTo>
                  <a:cubicBezTo>
                    <a:pt x="82" y="201"/>
                    <a:pt x="84" y="196"/>
                    <a:pt x="85" y="192"/>
                  </a:cubicBezTo>
                  <a:cubicBezTo>
                    <a:pt x="85" y="191"/>
                    <a:pt x="86" y="191"/>
                    <a:pt x="87" y="189"/>
                  </a:cubicBezTo>
                  <a:cubicBezTo>
                    <a:pt x="84" y="198"/>
                    <a:pt x="91" y="187"/>
                    <a:pt x="88" y="197"/>
                  </a:cubicBezTo>
                  <a:cubicBezTo>
                    <a:pt x="90" y="193"/>
                    <a:pt x="94" y="195"/>
                    <a:pt x="98" y="186"/>
                  </a:cubicBezTo>
                  <a:cubicBezTo>
                    <a:pt x="97" y="187"/>
                    <a:pt x="97" y="188"/>
                    <a:pt x="97" y="188"/>
                  </a:cubicBezTo>
                  <a:cubicBezTo>
                    <a:pt x="97" y="189"/>
                    <a:pt x="98" y="191"/>
                    <a:pt x="100" y="188"/>
                  </a:cubicBezTo>
                  <a:cubicBezTo>
                    <a:pt x="98" y="195"/>
                    <a:pt x="98" y="195"/>
                    <a:pt x="98" y="195"/>
                  </a:cubicBezTo>
                  <a:cubicBezTo>
                    <a:pt x="103" y="187"/>
                    <a:pt x="103" y="187"/>
                    <a:pt x="103" y="187"/>
                  </a:cubicBezTo>
                  <a:cubicBezTo>
                    <a:pt x="103" y="192"/>
                    <a:pt x="103" y="194"/>
                    <a:pt x="99" y="199"/>
                  </a:cubicBezTo>
                  <a:cubicBezTo>
                    <a:pt x="106" y="192"/>
                    <a:pt x="103" y="197"/>
                    <a:pt x="109" y="190"/>
                  </a:cubicBezTo>
                  <a:cubicBezTo>
                    <a:pt x="107" y="194"/>
                    <a:pt x="107" y="194"/>
                    <a:pt x="107" y="194"/>
                  </a:cubicBezTo>
                  <a:cubicBezTo>
                    <a:pt x="108" y="194"/>
                    <a:pt x="112" y="189"/>
                    <a:pt x="111" y="193"/>
                  </a:cubicBezTo>
                  <a:cubicBezTo>
                    <a:pt x="110" y="198"/>
                    <a:pt x="113" y="199"/>
                    <a:pt x="116" y="200"/>
                  </a:cubicBezTo>
                  <a:cubicBezTo>
                    <a:pt x="117" y="201"/>
                    <a:pt x="119" y="202"/>
                    <a:pt x="120" y="203"/>
                  </a:cubicBezTo>
                  <a:cubicBezTo>
                    <a:pt x="121" y="203"/>
                    <a:pt x="121" y="204"/>
                    <a:pt x="122" y="205"/>
                  </a:cubicBezTo>
                  <a:cubicBezTo>
                    <a:pt x="123" y="206"/>
                    <a:pt x="124" y="207"/>
                    <a:pt x="124" y="208"/>
                  </a:cubicBezTo>
                  <a:cubicBezTo>
                    <a:pt x="126" y="201"/>
                    <a:pt x="126" y="203"/>
                    <a:pt x="127" y="206"/>
                  </a:cubicBezTo>
                  <a:cubicBezTo>
                    <a:pt x="127" y="208"/>
                    <a:pt x="128" y="211"/>
                    <a:pt x="130" y="206"/>
                  </a:cubicBezTo>
                  <a:cubicBezTo>
                    <a:pt x="129" y="209"/>
                    <a:pt x="130" y="211"/>
                    <a:pt x="128" y="214"/>
                  </a:cubicBezTo>
                  <a:cubicBezTo>
                    <a:pt x="131" y="213"/>
                    <a:pt x="132" y="215"/>
                    <a:pt x="133" y="216"/>
                  </a:cubicBezTo>
                  <a:cubicBezTo>
                    <a:pt x="135" y="217"/>
                    <a:pt x="136" y="217"/>
                    <a:pt x="138" y="213"/>
                  </a:cubicBezTo>
                  <a:cubicBezTo>
                    <a:pt x="138" y="217"/>
                    <a:pt x="137" y="218"/>
                    <a:pt x="137" y="220"/>
                  </a:cubicBezTo>
                  <a:cubicBezTo>
                    <a:pt x="137" y="219"/>
                    <a:pt x="139" y="218"/>
                    <a:pt x="139" y="220"/>
                  </a:cubicBezTo>
                  <a:cubicBezTo>
                    <a:pt x="139" y="222"/>
                    <a:pt x="138" y="222"/>
                    <a:pt x="137" y="224"/>
                  </a:cubicBezTo>
                  <a:cubicBezTo>
                    <a:pt x="142" y="225"/>
                    <a:pt x="143" y="214"/>
                    <a:pt x="144" y="204"/>
                  </a:cubicBezTo>
                  <a:cubicBezTo>
                    <a:pt x="145" y="210"/>
                    <a:pt x="147" y="210"/>
                    <a:pt x="148" y="203"/>
                  </a:cubicBezTo>
                  <a:cubicBezTo>
                    <a:pt x="148" y="207"/>
                    <a:pt x="150" y="211"/>
                    <a:pt x="147" y="211"/>
                  </a:cubicBezTo>
                  <a:cubicBezTo>
                    <a:pt x="149" y="212"/>
                    <a:pt x="157" y="220"/>
                    <a:pt x="156" y="211"/>
                  </a:cubicBezTo>
                  <a:cubicBezTo>
                    <a:pt x="156" y="213"/>
                    <a:pt x="158" y="212"/>
                    <a:pt x="158" y="212"/>
                  </a:cubicBezTo>
                  <a:cubicBezTo>
                    <a:pt x="161" y="213"/>
                    <a:pt x="161" y="214"/>
                    <a:pt x="164" y="214"/>
                  </a:cubicBezTo>
                  <a:cubicBezTo>
                    <a:pt x="163" y="213"/>
                    <a:pt x="163" y="213"/>
                    <a:pt x="163" y="213"/>
                  </a:cubicBezTo>
                  <a:cubicBezTo>
                    <a:pt x="161" y="202"/>
                    <a:pt x="164" y="211"/>
                    <a:pt x="166" y="211"/>
                  </a:cubicBezTo>
                  <a:cubicBezTo>
                    <a:pt x="167" y="212"/>
                    <a:pt x="167" y="212"/>
                    <a:pt x="167" y="212"/>
                  </a:cubicBezTo>
                  <a:cubicBezTo>
                    <a:pt x="170" y="217"/>
                    <a:pt x="171" y="216"/>
                    <a:pt x="171" y="215"/>
                  </a:cubicBezTo>
                  <a:cubicBezTo>
                    <a:pt x="171" y="215"/>
                    <a:pt x="172" y="214"/>
                    <a:pt x="176" y="220"/>
                  </a:cubicBezTo>
                  <a:cubicBezTo>
                    <a:pt x="173" y="213"/>
                    <a:pt x="173" y="213"/>
                    <a:pt x="173" y="213"/>
                  </a:cubicBezTo>
                  <a:cubicBezTo>
                    <a:pt x="170" y="205"/>
                    <a:pt x="172" y="208"/>
                    <a:pt x="175" y="212"/>
                  </a:cubicBezTo>
                  <a:cubicBezTo>
                    <a:pt x="178" y="216"/>
                    <a:pt x="182" y="221"/>
                    <a:pt x="182" y="219"/>
                  </a:cubicBezTo>
                  <a:cubicBezTo>
                    <a:pt x="179" y="214"/>
                    <a:pt x="179" y="214"/>
                    <a:pt x="179" y="214"/>
                  </a:cubicBezTo>
                  <a:cubicBezTo>
                    <a:pt x="179" y="214"/>
                    <a:pt x="179" y="213"/>
                    <a:pt x="179" y="214"/>
                  </a:cubicBezTo>
                  <a:cubicBezTo>
                    <a:pt x="179" y="214"/>
                    <a:pt x="180" y="215"/>
                    <a:pt x="180" y="215"/>
                  </a:cubicBezTo>
                  <a:cubicBezTo>
                    <a:pt x="181" y="217"/>
                    <a:pt x="183" y="219"/>
                    <a:pt x="185" y="221"/>
                  </a:cubicBezTo>
                  <a:cubicBezTo>
                    <a:pt x="188" y="226"/>
                    <a:pt x="192" y="232"/>
                    <a:pt x="193" y="232"/>
                  </a:cubicBezTo>
                  <a:cubicBezTo>
                    <a:pt x="194" y="233"/>
                    <a:pt x="194" y="235"/>
                    <a:pt x="194" y="236"/>
                  </a:cubicBezTo>
                  <a:cubicBezTo>
                    <a:pt x="201" y="239"/>
                    <a:pt x="190" y="226"/>
                    <a:pt x="190" y="221"/>
                  </a:cubicBezTo>
                  <a:cubicBezTo>
                    <a:pt x="193" y="225"/>
                    <a:pt x="196" y="234"/>
                    <a:pt x="198" y="232"/>
                  </a:cubicBezTo>
                  <a:cubicBezTo>
                    <a:pt x="199" y="233"/>
                    <a:pt x="198" y="227"/>
                    <a:pt x="197" y="222"/>
                  </a:cubicBezTo>
                  <a:cubicBezTo>
                    <a:pt x="196" y="217"/>
                    <a:pt x="195" y="212"/>
                    <a:pt x="198" y="214"/>
                  </a:cubicBezTo>
                  <a:cubicBezTo>
                    <a:pt x="196" y="212"/>
                    <a:pt x="194" y="209"/>
                    <a:pt x="192" y="206"/>
                  </a:cubicBezTo>
                  <a:cubicBezTo>
                    <a:pt x="193" y="204"/>
                    <a:pt x="195" y="205"/>
                    <a:pt x="197" y="205"/>
                  </a:cubicBezTo>
                  <a:cubicBezTo>
                    <a:pt x="199" y="205"/>
                    <a:pt x="201" y="204"/>
                    <a:pt x="197" y="198"/>
                  </a:cubicBezTo>
                  <a:cubicBezTo>
                    <a:pt x="198" y="199"/>
                    <a:pt x="199" y="199"/>
                    <a:pt x="199" y="200"/>
                  </a:cubicBezTo>
                  <a:cubicBezTo>
                    <a:pt x="198" y="196"/>
                    <a:pt x="198" y="190"/>
                    <a:pt x="195" y="185"/>
                  </a:cubicBezTo>
                  <a:cubicBezTo>
                    <a:pt x="203" y="191"/>
                    <a:pt x="202" y="186"/>
                    <a:pt x="201" y="182"/>
                  </a:cubicBezTo>
                  <a:cubicBezTo>
                    <a:pt x="200" y="178"/>
                    <a:pt x="198" y="174"/>
                    <a:pt x="206" y="179"/>
                  </a:cubicBezTo>
                  <a:cubicBezTo>
                    <a:pt x="207" y="172"/>
                    <a:pt x="207" y="172"/>
                    <a:pt x="207" y="172"/>
                  </a:cubicBezTo>
                  <a:cubicBezTo>
                    <a:pt x="209" y="173"/>
                    <a:pt x="209" y="173"/>
                    <a:pt x="209" y="173"/>
                  </a:cubicBezTo>
                  <a:cubicBezTo>
                    <a:pt x="212" y="170"/>
                    <a:pt x="208" y="167"/>
                    <a:pt x="204" y="164"/>
                  </a:cubicBezTo>
                  <a:cubicBezTo>
                    <a:pt x="206" y="163"/>
                    <a:pt x="207" y="165"/>
                    <a:pt x="208" y="165"/>
                  </a:cubicBezTo>
                  <a:cubicBezTo>
                    <a:pt x="210" y="164"/>
                    <a:pt x="210" y="163"/>
                    <a:pt x="211" y="163"/>
                  </a:cubicBezTo>
                  <a:cubicBezTo>
                    <a:pt x="211" y="162"/>
                    <a:pt x="212" y="162"/>
                    <a:pt x="211" y="161"/>
                  </a:cubicBezTo>
                  <a:cubicBezTo>
                    <a:pt x="211" y="160"/>
                    <a:pt x="209" y="158"/>
                    <a:pt x="205" y="155"/>
                  </a:cubicBezTo>
                  <a:cubicBezTo>
                    <a:pt x="211" y="157"/>
                    <a:pt x="211" y="157"/>
                    <a:pt x="211" y="157"/>
                  </a:cubicBezTo>
                  <a:cubicBezTo>
                    <a:pt x="208" y="155"/>
                    <a:pt x="222" y="154"/>
                    <a:pt x="217" y="148"/>
                  </a:cubicBezTo>
                  <a:cubicBezTo>
                    <a:pt x="217" y="148"/>
                    <a:pt x="218" y="149"/>
                    <a:pt x="219" y="149"/>
                  </a:cubicBezTo>
                  <a:cubicBezTo>
                    <a:pt x="214" y="143"/>
                    <a:pt x="238" y="144"/>
                    <a:pt x="218" y="136"/>
                  </a:cubicBezTo>
                  <a:cubicBezTo>
                    <a:pt x="214" y="131"/>
                    <a:pt x="214" y="131"/>
                    <a:pt x="214" y="131"/>
                  </a:cubicBezTo>
                  <a:cubicBezTo>
                    <a:pt x="211" y="134"/>
                    <a:pt x="206" y="127"/>
                    <a:pt x="202" y="128"/>
                  </a:cubicBezTo>
                  <a:cubicBezTo>
                    <a:pt x="201" y="126"/>
                    <a:pt x="209" y="126"/>
                    <a:pt x="210" y="128"/>
                  </a:cubicBezTo>
                  <a:cubicBezTo>
                    <a:pt x="208" y="128"/>
                    <a:pt x="208" y="128"/>
                    <a:pt x="208" y="128"/>
                  </a:cubicBezTo>
                  <a:cubicBezTo>
                    <a:pt x="219" y="132"/>
                    <a:pt x="214" y="125"/>
                    <a:pt x="221" y="127"/>
                  </a:cubicBezTo>
                  <a:cubicBezTo>
                    <a:pt x="223" y="120"/>
                    <a:pt x="231" y="115"/>
                    <a:pt x="234" y="108"/>
                  </a:cubicBezTo>
                  <a:cubicBezTo>
                    <a:pt x="226" y="106"/>
                    <a:pt x="226" y="106"/>
                    <a:pt x="226" y="106"/>
                  </a:cubicBezTo>
                  <a:cubicBezTo>
                    <a:pt x="227" y="104"/>
                    <a:pt x="227" y="104"/>
                    <a:pt x="227" y="104"/>
                  </a:cubicBezTo>
                  <a:cubicBezTo>
                    <a:pt x="229" y="104"/>
                    <a:pt x="234" y="105"/>
                    <a:pt x="233" y="107"/>
                  </a:cubicBezTo>
                  <a:cubicBezTo>
                    <a:pt x="238" y="108"/>
                    <a:pt x="230" y="103"/>
                    <a:pt x="228" y="102"/>
                  </a:cubicBezTo>
                  <a:cubicBezTo>
                    <a:pt x="232" y="100"/>
                    <a:pt x="237" y="107"/>
                    <a:pt x="238" y="106"/>
                  </a:cubicBezTo>
                  <a:cubicBezTo>
                    <a:pt x="238" y="104"/>
                    <a:pt x="238" y="104"/>
                    <a:pt x="238" y="104"/>
                  </a:cubicBezTo>
                  <a:cubicBezTo>
                    <a:pt x="237" y="104"/>
                    <a:pt x="237" y="104"/>
                    <a:pt x="237" y="104"/>
                  </a:cubicBezTo>
                  <a:cubicBezTo>
                    <a:pt x="234" y="102"/>
                    <a:pt x="230" y="101"/>
                    <a:pt x="231" y="99"/>
                  </a:cubicBezTo>
                  <a:cubicBezTo>
                    <a:pt x="233" y="98"/>
                    <a:pt x="236" y="100"/>
                    <a:pt x="237" y="99"/>
                  </a:cubicBezTo>
                  <a:cubicBezTo>
                    <a:pt x="237" y="100"/>
                    <a:pt x="238" y="99"/>
                    <a:pt x="237" y="99"/>
                  </a:cubicBezTo>
                  <a:cubicBezTo>
                    <a:pt x="239" y="96"/>
                    <a:pt x="239" y="96"/>
                    <a:pt x="239" y="96"/>
                  </a:cubicBezTo>
                  <a:cubicBezTo>
                    <a:pt x="232" y="95"/>
                    <a:pt x="232" y="95"/>
                    <a:pt x="232" y="95"/>
                  </a:cubicBezTo>
                  <a:cubicBezTo>
                    <a:pt x="229" y="92"/>
                    <a:pt x="233" y="92"/>
                    <a:pt x="226" y="91"/>
                  </a:cubicBezTo>
                  <a:cubicBezTo>
                    <a:pt x="238" y="93"/>
                    <a:pt x="233" y="81"/>
                    <a:pt x="237" y="81"/>
                  </a:cubicBezTo>
                  <a:cubicBezTo>
                    <a:pt x="233" y="78"/>
                    <a:pt x="234" y="76"/>
                    <a:pt x="235" y="74"/>
                  </a:cubicBezTo>
                  <a:cubicBezTo>
                    <a:pt x="234" y="74"/>
                    <a:pt x="226" y="72"/>
                    <a:pt x="228" y="70"/>
                  </a:cubicBezTo>
                  <a:cubicBezTo>
                    <a:pt x="243" y="76"/>
                    <a:pt x="236" y="69"/>
                    <a:pt x="247" y="71"/>
                  </a:cubicBezTo>
                  <a:cubicBezTo>
                    <a:pt x="239" y="70"/>
                    <a:pt x="247" y="65"/>
                    <a:pt x="236" y="63"/>
                  </a:cubicBezTo>
                  <a:cubicBezTo>
                    <a:pt x="238" y="62"/>
                    <a:pt x="242" y="65"/>
                    <a:pt x="246" y="65"/>
                  </a:cubicBezTo>
                  <a:cubicBezTo>
                    <a:pt x="241" y="59"/>
                    <a:pt x="252" y="58"/>
                    <a:pt x="252" y="52"/>
                  </a:cubicBezTo>
                  <a:cubicBezTo>
                    <a:pt x="250" y="52"/>
                    <a:pt x="247" y="51"/>
                    <a:pt x="244" y="49"/>
                  </a:cubicBezTo>
                  <a:cubicBezTo>
                    <a:pt x="255" y="50"/>
                    <a:pt x="255" y="50"/>
                    <a:pt x="255" y="50"/>
                  </a:cubicBezTo>
                  <a:cubicBezTo>
                    <a:pt x="254" y="49"/>
                    <a:pt x="244" y="45"/>
                    <a:pt x="251" y="46"/>
                  </a:cubicBezTo>
                  <a:cubicBezTo>
                    <a:pt x="249" y="46"/>
                    <a:pt x="247" y="45"/>
                    <a:pt x="246" y="44"/>
                  </a:cubicBezTo>
                  <a:cubicBezTo>
                    <a:pt x="259" y="38"/>
                    <a:pt x="244" y="22"/>
                    <a:pt x="266" y="19"/>
                  </a:cubicBezTo>
                  <a:cubicBezTo>
                    <a:pt x="262" y="19"/>
                    <a:pt x="261" y="18"/>
                    <a:pt x="262" y="17"/>
                  </a:cubicBezTo>
                  <a:cubicBezTo>
                    <a:pt x="261" y="17"/>
                    <a:pt x="257" y="15"/>
                    <a:pt x="254" y="14"/>
                  </a:cubicBezTo>
                  <a:cubicBezTo>
                    <a:pt x="263" y="13"/>
                    <a:pt x="263" y="13"/>
                    <a:pt x="263" y="13"/>
                  </a:cubicBezTo>
                  <a:cubicBezTo>
                    <a:pt x="255" y="10"/>
                    <a:pt x="264" y="8"/>
                    <a:pt x="256" y="5"/>
                  </a:cubicBezTo>
                  <a:cubicBezTo>
                    <a:pt x="257" y="7"/>
                    <a:pt x="257" y="7"/>
                    <a:pt x="257" y="7"/>
                  </a:cubicBezTo>
                  <a:cubicBezTo>
                    <a:pt x="249" y="3"/>
                    <a:pt x="238" y="4"/>
                    <a:pt x="227" y="0"/>
                  </a:cubicBezTo>
                  <a:cubicBezTo>
                    <a:pt x="236" y="5"/>
                    <a:pt x="211" y="0"/>
                    <a:pt x="224" y="8"/>
                  </a:cubicBezTo>
                  <a:cubicBezTo>
                    <a:pt x="221" y="8"/>
                    <a:pt x="220" y="6"/>
                    <a:pt x="218" y="6"/>
                  </a:cubicBezTo>
                  <a:cubicBezTo>
                    <a:pt x="222" y="8"/>
                    <a:pt x="223" y="9"/>
                    <a:pt x="220" y="10"/>
                  </a:cubicBezTo>
                  <a:cubicBezTo>
                    <a:pt x="219" y="10"/>
                    <a:pt x="219" y="10"/>
                    <a:pt x="219" y="10"/>
                  </a:cubicBezTo>
                  <a:cubicBezTo>
                    <a:pt x="219" y="15"/>
                    <a:pt x="213" y="16"/>
                    <a:pt x="209" y="20"/>
                  </a:cubicBezTo>
                  <a:cubicBezTo>
                    <a:pt x="214" y="22"/>
                    <a:pt x="214" y="22"/>
                    <a:pt x="214" y="22"/>
                  </a:cubicBezTo>
                  <a:cubicBezTo>
                    <a:pt x="213" y="23"/>
                    <a:pt x="211" y="22"/>
                    <a:pt x="210" y="22"/>
                  </a:cubicBezTo>
                  <a:cubicBezTo>
                    <a:pt x="217" y="26"/>
                    <a:pt x="211" y="19"/>
                    <a:pt x="220" y="23"/>
                  </a:cubicBezTo>
                  <a:cubicBezTo>
                    <a:pt x="208" y="21"/>
                    <a:pt x="217" y="32"/>
                    <a:pt x="204" y="29"/>
                  </a:cubicBezTo>
                  <a:cubicBezTo>
                    <a:pt x="204" y="30"/>
                    <a:pt x="211" y="30"/>
                    <a:pt x="210" y="32"/>
                  </a:cubicBezTo>
                  <a:cubicBezTo>
                    <a:pt x="206" y="31"/>
                    <a:pt x="206" y="31"/>
                    <a:pt x="206" y="31"/>
                  </a:cubicBezTo>
                  <a:cubicBezTo>
                    <a:pt x="211" y="33"/>
                    <a:pt x="211" y="33"/>
                    <a:pt x="211" y="33"/>
                  </a:cubicBezTo>
                  <a:cubicBezTo>
                    <a:pt x="209" y="34"/>
                    <a:pt x="205" y="33"/>
                    <a:pt x="202" y="33"/>
                  </a:cubicBezTo>
                  <a:cubicBezTo>
                    <a:pt x="203" y="32"/>
                    <a:pt x="202" y="31"/>
                    <a:pt x="202" y="31"/>
                  </a:cubicBezTo>
                  <a:cubicBezTo>
                    <a:pt x="197" y="31"/>
                    <a:pt x="201" y="36"/>
                    <a:pt x="200" y="36"/>
                  </a:cubicBezTo>
                  <a:cubicBezTo>
                    <a:pt x="203" y="35"/>
                    <a:pt x="203" y="35"/>
                    <a:pt x="203" y="35"/>
                  </a:cubicBezTo>
                  <a:cubicBezTo>
                    <a:pt x="204" y="41"/>
                    <a:pt x="198" y="46"/>
                    <a:pt x="203" y="53"/>
                  </a:cubicBezTo>
                  <a:cubicBezTo>
                    <a:pt x="206" y="53"/>
                    <a:pt x="206" y="53"/>
                    <a:pt x="206" y="53"/>
                  </a:cubicBezTo>
                  <a:cubicBezTo>
                    <a:pt x="209" y="58"/>
                    <a:pt x="202" y="55"/>
                    <a:pt x="203" y="60"/>
                  </a:cubicBezTo>
                  <a:cubicBezTo>
                    <a:pt x="202" y="60"/>
                    <a:pt x="202" y="60"/>
                    <a:pt x="202" y="60"/>
                  </a:cubicBezTo>
                  <a:cubicBezTo>
                    <a:pt x="205" y="61"/>
                    <a:pt x="205" y="63"/>
                    <a:pt x="205" y="64"/>
                  </a:cubicBezTo>
                  <a:cubicBezTo>
                    <a:pt x="202" y="62"/>
                    <a:pt x="198" y="64"/>
                    <a:pt x="196" y="61"/>
                  </a:cubicBezTo>
                  <a:cubicBezTo>
                    <a:pt x="199" y="67"/>
                    <a:pt x="199" y="64"/>
                    <a:pt x="207" y="70"/>
                  </a:cubicBezTo>
                  <a:cubicBezTo>
                    <a:pt x="203" y="69"/>
                    <a:pt x="203" y="69"/>
                    <a:pt x="203" y="69"/>
                  </a:cubicBezTo>
                  <a:cubicBezTo>
                    <a:pt x="207" y="72"/>
                    <a:pt x="209" y="72"/>
                    <a:pt x="209" y="75"/>
                  </a:cubicBezTo>
                  <a:cubicBezTo>
                    <a:pt x="206" y="72"/>
                    <a:pt x="202" y="74"/>
                    <a:pt x="198" y="70"/>
                  </a:cubicBezTo>
                  <a:cubicBezTo>
                    <a:pt x="187" y="72"/>
                    <a:pt x="205" y="80"/>
                    <a:pt x="191" y="77"/>
                  </a:cubicBezTo>
                  <a:cubicBezTo>
                    <a:pt x="202" y="83"/>
                    <a:pt x="199" y="76"/>
                    <a:pt x="201" y="78"/>
                  </a:cubicBezTo>
                  <a:cubicBezTo>
                    <a:pt x="205" y="78"/>
                    <a:pt x="209" y="82"/>
                    <a:pt x="207" y="83"/>
                  </a:cubicBezTo>
                  <a:cubicBezTo>
                    <a:pt x="207" y="84"/>
                    <a:pt x="192" y="80"/>
                    <a:pt x="191" y="84"/>
                  </a:cubicBezTo>
                  <a:cubicBezTo>
                    <a:pt x="191" y="84"/>
                    <a:pt x="190" y="83"/>
                    <a:pt x="190" y="83"/>
                  </a:cubicBezTo>
                  <a:cubicBezTo>
                    <a:pt x="187" y="83"/>
                    <a:pt x="193" y="87"/>
                    <a:pt x="188" y="87"/>
                  </a:cubicBezTo>
                  <a:cubicBezTo>
                    <a:pt x="195" y="90"/>
                    <a:pt x="187" y="89"/>
                    <a:pt x="196" y="92"/>
                  </a:cubicBezTo>
                  <a:cubicBezTo>
                    <a:pt x="195" y="88"/>
                    <a:pt x="195" y="88"/>
                    <a:pt x="195" y="88"/>
                  </a:cubicBezTo>
                  <a:cubicBezTo>
                    <a:pt x="197" y="91"/>
                    <a:pt x="207" y="96"/>
                    <a:pt x="200" y="97"/>
                  </a:cubicBezTo>
                  <a:cubicBezTo>
                    <a:pt x="199" y="96"/>
                    <a:pt x="197" y="94"/>
                    <a:pt x="195" y="93"/>
                  </a:cubicBezTo>
                  <a:cubicBezTo>
                    <a:pt x="193" y="93"/>
                    <a:pt x="197" y="96"/>
                    <a:pt x="194" y="96"/>
                  </a:cubicBezTo>
                  <a:cubicBezTo>
                    <a:pt x="185" y="92"/>
                    <a:pt x="193" y="91"/>
                    <a:pt x="187" y="87"/>
                  </a:cubicBezTo>
                  <a:cubicBezTo>
                    <a:pt x="183" y="87"/>
                    <a:pt x="192" y="93"/>
                    <a:pt x="183" y="88"/>
                  </a:cubicBezTo>
                  <a:cubicBezTo>
                    <a:pt x="195" y="94"/>
                    <a:pt x="180" y="91"/>
                    <a:pt x="189" y="97"/>
                  </a:cubicBezTo>
                  <a:cubicBezTo>
                    <a:pt x="183" y="95"/>
                    <a:pt x="183" y="95"/>
                    <a:pt x="183" y="95"/>
                  </a:cubicBezTo>
                  <a:cubicBezTo>
                    <a:pt x="184" y="95"/>
                    <a:pt x="186" y="97"/>
                    <a:pt x="186" y="98"/>
                  </a:cubicBezTo>
                  <a:cubicBezTo>
                    <a:pt x="179" y="94"/>
                    <a:pt x="179" y="94"/>
                    <a:pt x="179" y="94"/>
                  </a:cubicBezTo>
                  <a:cubicBezTo>
                    <a:pt x="185" y="98"/>
                    <a:pt x="173" y="96"/>
                    <a:pt x="176" y="99"/>
                  </a:cubicBezTo>
                  <a:cubicBezTo>
                    <a:pt x="177" y="95"/>
                    <a:pt x="182" y="100"/>
                    <a:pt x="187" y="100"/>
                  </a:cubicBezTo>
                  <a:cubicBezTo>
                    <a:pt x="192" y="107"/>
                    <a:pt x="172" y="98"/>
                    <a:pt x="173" y="104"/>
                  </a:cubicBezTo>
                  <a:cubicBezTo>
                    <a:pt x="172" y="103"/>
                    <a:pt x="177" y="102"/>
                    <a:pt x="179" y="104"/>
                  </a:cubicBezTo>
                  <a:cubicBezTo>
                    <a:pt x="177" y="105"/>
                    <a:pt x="175" y="105"/>
                    <a:pt x="172" y="105"/>
                  </a:cubicBezTo>
                  <a:cubicBezTo>
                    <a:pt x="172" y="109"/>
                    <a:pt x="178" y="106"/>
                    <a:pt x="180" y="109"/>
                  </a:cubicBezTo>
                  <a:cubicBezTo>
                    <a:pt x="173" y="108"/>
                    <a:pt x="183" y="112"/>
                    <a:pt x="184" y="114"/>
                  </a:cubicBezTo>
                  <a:cubicBezTo>
                    <a:pt x="179" y="112"/>
                    <a:pt x="179" y="112"/>
                    <a:pt x="179" y="112"/>
                  </a:cubicBezTo>
                  <a:cubicBezTo>
                    <a:pt x="174" y="115"/>
                    <a:pt x="190" y="117"/>
                    <a:pt x="184" y="119"/>
                  </a:cubicBezTo>
                  <a:cubicBezTo>
                    <a:pt x="177" y="115"/>
                    <a:pt x="177" y="115"/>
                    <a:pt x="177" y="115"/>
                  </a:cubicBezTo>
                  <a:cubicBezTo>
                    <a:pt x="178" y="117"/>
                    <a:pt x="178" y="117"/>
                    <a:pt x="178" y="117"/>
                  </a:cubicBezTo>
                  <a:cubicBezTo>
                    <a:pt x="172" y="115"/>
                    <a:pt x="172" y="115"/>
                    <a:pt x="172" y="115"/>
                  </a:cubicBezTo>
                  <a:cubicBezTo>
                    <a:pt x="176" y="118"/>
                    <a:pt x="175" y="118"/>
                    <a:pt x="172" y="120"/>
                  </a:cubicBezTo>
                  <a:cubicBezTo>
                    <a:pt x="176" y="121"/>
                    <a:pt x="182" y="124"/>
                    <a:pt x="182" y="125"/>
                  </a:cubicBezTo>
                  <a:cubicBezTo>
                    <a:pt x="178" y="125"/>
                    <a:pt x="177" y="123"/>
                    <a:pt x="177" y="126"/>
                  </a:cubicBezTo>
                  <a:cubicBezTo>
                    <a:pt x="174" y="124"/>
                    <a:pt x="170" y="122"/>
                    <a:pt x="175" y="122"/>
                  </a:cubicBezTo>
                  <a:cubicBezTo>
                    <a:pt x="173" y="122"/>
                    <a:pt x="172" y="121"/>
                    <a:pt x="170" y="120"/>
                  </a:cubicBezTo>
                  <a:cubicBezTo>
                    <a:pt x="166" y="120"/>
                    <a:pt x="168" y="123"/>
                    <a:pt x="168" y="124"/>
                  </a:cubicBezTo>
                  <a:cubicBezTo>
                    <a:pt x="168" y="123"/>
                    <a:pt x="169" y="123"/>
                    <a:pt x="169" y="123"/>
                  </a:cubicBezTo>
                  <a:cubicBezTo>
                    <a:pt x="176" y="129"/>
                    <a:pt x="176" y="129"/>
                    <a:pt x="176" y="129"/>
                  </a:cubicBezTo>
                  <a:cubicBezTo>
                    <a:pt x="173" y="129"/>
                    <a:pt x="172" y="128"/>
                    <a:pt x="170" y="127"/>
                  </a:cubicBezTo>
                  <a:cubicBezTo>
                    <a:pt x="171" y="128"/>
                    <a:pt x="173" y="129"/>
                    <a:pt x="173" y="131"/>
                  </a:cubicBezTo>
                  <a:cubicBezTo>
                    <a:pt x="169" y="129"/>
                    <a:pt x="164" y="127"/>
                    <a:pt x="163" y="125"/>
                  </a:cubicBezTo>
                  <a:cubicBezTo>
                    <a:pt x="166" y="130"/>
                    <a:pt x="166" y="130"/>
                    <a:pt x="166" y="130"/>
                  </a:cubicBezTo>
                  <a:cubicBezTo>
                    <a:pt x="164" y="130"/>
                    <a:pt x="161" y="130"/>
                    <a:pt x="159" y="129"/>
                  </a:cubicBezTo>
                  <a:cubicBezTo>
                    <a:pt x="156" y="130"/>
                    <a:pt x="166" y="137"/>
                    <a:pt x="162" y="138"/>
                  </a:cubicBezTo>
                  <a:cubicBezTo>
                    <a:pt x="163" y="138"/>
                    <a:pt x="163" y="139"/>
                    <a:pt x="164" y="140"/>
                  </a:cubicBezTo>
                  <a:cubicBezTo>
                    <a:pt x="162" y="141"/>
                    <a:pt x="156" y="142"/>
                    <a:pt x="161" y="146"/>
                  </a:cubicBezTo>
                  <a:cubicBezTo>
                    <a:pt x="161" y="146"/>
                    <a:pt x="159" y="146"/>
                    <a:pt x="157" y="145"/>
                  </a:cubicBezTo>
                  <a:cubicBezTo>
                    <a:pt x="155" y="144"/>
                    <a:pt x="153" y="144"/>
                    <a:pt x="153" y="144"/>
                  </a:cubicBezTo>
                  <a:cubicBezTo>
                    <a:pt x="154" y="144"/>
                    <a:pt x="156" y="145"/>
                    <a:pt x="159" y="146"/>
                  </a:cubicBezTo>
                  <a:cubicBezTo>
                    <a:pt x="161" y="147"/>
                    <a:pt x="164" y="148"/>
                    <a:pt x="165" y="150"/>
                  </a:cubicBezTo>
                  <a:cubicBezTo>
                    <a:pt x="167" y="152"/>
                    <a:pt x="159" y="147"/>
                    <a:pt x="157" y="146"/>
                  </a:cubicBezTo>
                  <a:cubicBezTo>
                    <a:pt x="158" y="147"/>
                    <a:pt x="161" y="149"/>
                    <a:pt x="163" y="150"/>
                  </a:cubicBezTo>
                  <a:cubicBezTo>
                    <a:pt x="164" y="152"/>
                    <a:pt x="164" y="153"/>
                    <a:pt x="161" y="151"/>
                  </a:cubicBezTo>
                  <a:cubicBezTo>
                    <a:pt x="160" y="150"/>
                    <a:pt x="161" y="150"/>
                    <a:pt x="161" y="150"/>
                  </a:cubicBezTo>
                  <a:close/>
                  <a:moveTo>
                    <a:pt x="160" y="163"/>
                  </a:moveTo>
                  <a:cubicBezTo>
                    <a:pt x="159" y="162"/>
                    <a:pt x="157" y="157"/>
                    <a:pt x="159" y="161"/>
                  </a:cubicBezTo>
                  <a:cubicBezTo>
                    <a:pt x="163" y="168"/>
                    <a:pt x="161" y="165"/>
                    <a:pt x="160" y="163"/>
                  </a:cubicBezTo>
                  <a:close/>
                  <a:moveTo>
                    <a:pt x="144" y="176"/>
                  </a:moveTo>
                  <a:cubicBezTo>
                    <a:pt x="144" y="174"/>
                    <a:pt x="144" y="176"/>
                    <a:pt x="145" y="178"/>
                  </a:cubicBezTo>
                  <a:cubicBezTo>
                    <a:pt x="144" y="178"/>
                    <a:pt x="144" y="178"/>
                    <a:pt x="144" y="176"/>
                  </a:cubicBezTo>
                  <a:close/>
                  <a:moveTo>
                    <a:pt x="21" y="173"/>
                  </a:moveTo>
                  <a:cubicBezTo>
                    <a:pt x="21" y="173"/>
                    <a:pt x="21" y="173"/>
                    <a:pt x="21" y="172"/>
                  </a:cubicBezTo>
                  <a:cubicBezTo>
                    <a:pt x="21" y="175"/>
                    <a:pt x="21" y="174"/>
                    <a:pt x="21" y="173"/>
                  </a:cubicBezTo>
                  <a:close/>
                  <a:moveTo>
                    <a:pt x="19" y="169"/>
                  </a:moveTo>
                  <a:cubicBezTo>
                    <a:pt x="19" y="170"/>
                    <a:pt x="18" y="171"/>
                    <a:pt x="18" y="172"/>
                  </a:cubicBezTo>
                  <a:cubicBezTo>
                    <a:pt x="19" y="170"/>
                    <a:pt x="19" y="170"/>
                    <a:pt x="20" y="171"/>
                  </a:cubicBezTo>
                  <a:cubicBezTo>
                    <a:pt x="20" y="170"/>
                    <a:pt x="20" y="169"/>
                    <a:pt x="19" y="169"/>
                  </a:cubicBezTo>
                  <a:close/>
                  <a:moveTo>
                    <a:pt x="235" y="98"/>
                  </a:moveTo>
                  <a:cubicBezTo>
                    <a:pt x="233" y="98"/>
                    <a:pt x="233" y="98"/>
                    <a:pt x="233" y="98"/>
                  </a:cubicBezTo>
                  <a:cubicBezTo>
                    <a:pt x="232" y="97"/>
                    <a:pt x="233" y="98"/>
                    <a:pt x="235" y="9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6" name="Freeform 144"/>
            <p:cNvSpPr>
              <a:spLocks/>
            </p:cNvSpPr>
            <p:nvPr/>
          </p:nvSpPr>
          <p:spPr bwMode="auto">
            <a:xfrm>
              <a:off x="6537325" y="2725738"/>
              <a:ext cx="0" cy="3175"/>
            </a:xfrm>
            <a:custGeom>
              <a:avLst/>
              <a:gdLst>
                <a:gd name="T0" fmla="*/ 0 h 4"/>
                <a:gd name="T1" fmla="*/ 4 h 4"/>
                <a:gd name="T2" fmla="*/ 0 h 4"/>
              </a:gdLst>
              <a:ahLst/>
              <a:cxnLst>
                <a:cxn ang="0">
                  <a:pos x="0" y="T0"/>
                </a:cxn>
                <a:cxn ang="0">
                  <a:pos x="0" y="T1"/>
                </a:cxn>
                <a:cxn ang="0">
                  <a:pos x="0" y="T2"/>
                </a:cxn>
              </a:cxnLst>
              <a:rect l="0" t="0" r="r" b="b"/>
              <a:pathLst>
                <a:path h="4">
                  <a:moveTo>
                    <a:pt x="0" y="0"/>
                  </a:moveTo>
                  <a:cubicBezTo>
                    <a:pt x="0" y="1"/>
                    <a:pt x="0" y="2"/>
                    <a:pt x="0" y="4"/>
                  </a:cubicBezTo>
                  <a:cubicBezTo>
                    <a:pt x="0" y="3"/>
                    <a:pt x="0"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7" name="Freeform 145"/>
            <p:cNvSpPr>
              <a:spLocks/>
            </p:cNvSpPr>
            <p:nvPr/>
          </p:nvSpPr>
          <p:spPr bwMode="auto">
            <a:xfrm>
              <a:off x="6550025" y="2690813"/>
              <a:ext cx="1587" cy="1588"/>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0" y="1"/>
                    <a:pt x="0" y="0"/>
                    <a:pt x="0" y="0"/>
                  </a:cubicBezTo>
                  <a:lnTo>
                    <a:pt x="1"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8" name="Freeform 146"/>
            <p:cNvSpPr>
              <a:spLocks/>
            </p:cNvSpPr>
            <p:nvPr/>
          </p:nvSpPr>
          <p:spPr bwMode="auto">
            <a:xfrm>
              <a:off x="6465888" y="2692401"/>
              <a:ext cx="0" cy="3175"/>
            </a:xfrm>
            <a:custGeom>
              <a:avLst/>
              <a:gdLst>
                <a:gd name="T0" fmla="*/ 0 w 1"/>
                <a:gd name="T1" fmla="*/ 0 h 3"/>
                <a:gd name="T2" fmla="*/ 0 w 1"/>
                <a:gd name="T3" fmla="*/ 3 h 3"/>
                <a:gd name="T4" fmla="*/ 0 w 1"/>
                <a:gd name="T5" fmla="*/ 0 h 3"/>
              </a:gdLst>
              <a:ahLst/>
              <a:cxnLst>
                <a:cxn ang="0">
                  <a:pos x="T0" y="T1"/>
                </a:cxn>
                <a:cxn ang="0">
                  <a:pos x="T2" y="T3"/>
                </a:cxn>
                <a:cxn ang="0">
                  <a:pos x="T4" y="T5"/>
                </a:cxn>
              </a:cxnLst>
              <a:rect l="0" t="0" r="r" b="b"/>
              <a:pathLst>
                <a:path w="1" h="3">
                  <a:moveTo>
                    <a:pt x="0" y="0"/>
                  </a:moveTo>
                  <a:cubicBezTo>
                    <a:pt x="1" y="1"/>
                    <a:pt x="0" y="2"/>
                    <a:pt x="0" y="3"/>
                  </a:cubicBezTo>
                  <a:cubicBezTo>
                    <a:pt x="1" y="1"/>
                    <a:pt x="1" y="0"/>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9" name="Freeform 147"/>
            <p:cNvSpPr>
              <a:spLocks/>
            </p:cNvSpPr>
            <p:nvPr/>
          </p:nvSpPr>
          <p:spPr bwMode="auto">
            <a:xfrm>
              <a:off x="6397625" y="2727326"/>
              <a:ext cx="1587" cy="3175"/>
            </a:xfrm>
            <a:custGeom>
              <a:avLst/>
              <a:gdLst>
                <a:gd name="T0" fmla="*/ 0 w 2"/>
                <a:gd name="T1" fmla="*/ 3 h 3"/>
                <a:gd name="T2" fmla="*/ 2 w 2"/>
                <a:gd name="T3" fmla="*/ 2 h 3"/>
                <a:gd name="T4" fmla="*/ 1 w 2"/>
                <a:gd name="T5" fmla="*/ 0 h 3"/>
                <a:gd name="T6" fmla="*/ 0 w 2"/>
                <a:gd name="T7" fmla="*/ 3 h 3"/>
              </a:gdLst>
              <a:ahLst/>
              <a:cxnLst>
                <a:cxn ang="0">
                  <a:pos x="T0" y="T1"/>
                </a:cxn>
                <a:cxn ang="0">
                  <a:pos x="T2" y="T3"/>
                </a:cxn>
                <a:cxn ang="0">
                  <a:pos x="T4" y="T5"/>
                </a:cxn>
                <a:cxn ang="0">
                  <a:pos x="T6" y="T7"/>
                </a:cxn>
              </a:cxnLst>
              <a:rect l="0" t="0" r="r" b="b"/>
              <a:pathLst>
                <a:path w="2" h="3">
                  <a:moveTo>
                    <a:pt x="0" y="3"/>
                  </a:moveTo>
                  <a:cubicBezTo>
                    <a:pt x="2" y="2"/>
                    <a:pt x="2" y="2"/>
                    <a:pt x="2" y="2"/>
                  </a:cubicBezTo>
                  <a:cubicBezTo>
                    <a:pt x="1" y="2"/>
                    <a:pt x="1" y="1"/>
                    <a:pt x="1" y="0"/>
                  </a:cubicBezTo>
                  <a:cubicBezTo>
                    <a:pt x="1" y="1"/>
                    <a:pt x="1" y="3"/>
                    <a:pt x="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0" name="Freeform 148"/>
            <p:cNvSpPr>
              <a:spLocks/>
            </p:cNvSpPr>
            <p:nvPr/>
          </p:nvSpPr>
          <p:spPr bwMode="auto">
            <a:xfrm>
              <a:off x="6396038" y="2689226"/>
              <a:ext cx="1587" cy="3175"/>
            </a:xfrm>
            <a:custGeom>
              <a:avLst/>
              <a:gdLst>
                <a:gd name="T0" fmla="*/ 2 w 2"/>
                <a:gd name="T1" fmla="*/ 0 h 4"/>
                <a:gd name="T2" fmla="*/ 1 w 2"/>
                <a:gd name="T3" fmla="*/ 1 h 4"/>
                <a:gd name="T4" fmla="*/ 0 w 2"/>
                <a:gd name="T5" fmla="*/ 3 h 4"/>
                <a:gd name="T6" fmla="*/ 2 w 2"/>
                <a:gd name="T7" fmla="*/ 0 h 4"/>
              </a:gdLst>
              <a:ahLst/>
              <a:cxnLst>
                <a:cxn ang="0">
                  <a:pos x="T0" y="T1"/>
                </a:cxn>
                <a:cxn ang="0">
                  <a:pos x="T2" y="T3"/>
                </a:cxn>
                <a:cxn ang="0">
                  <a:pos x="T4" y="T5"/>
                </a:cxn>
                <a:cxn ang="0">
                  <a:pos x="T6" y="T7"/>
                </a:cxn>
              </a:cxnLst>
              <a:rect l="0" t="0" r="r" b="b"/>
              <a:pathLst>
                <a:path w="2" h="4">
                  <a:moveTo>
                    <a:pt x="2" y="0"/>
                  </a:moveTo>
                  <a:cubicBezTo>
                    <a:pt x="1" y="1"/>
                    <a:pt x="1" y="0"/>
                    <a:pt x="1" y="1"/>
                  </a:cubicBezTo>
                  <a:cubicBezTo>
                    <a:pt x="0" y="3"/>
                    <a:pt x="0" y="3"/>
                    <a:pt x="0" y="3"/>
                  </a:cubicBezTo>
                  <a:cubicBezTo>
                    <a:pt x="1" y="4"/>
                    <a:pt x="2" y="2"/>
                    <a:pt x="2"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1" name="Freeform 149"/>
            <p:cNvSpPr>
              <a:spLocks/>
            </p:cNvSpPr>
            <p:nvPr/>
          </p:nvSpPr>
          <p:spPr bwMode="auto">
            <a:xfrm>
              <a:off x="6399213" y="2706688"/>
              <a:ext cx="4762" cy="7938"/>
            </a:xfrm>
            <a:custGeom>
              <a:avLst/>
              <a:gdLst>
                <a:gd name="T0" fmla="*/ 3 w 5"/>
                <a:gd name="T1" fmla="*/ 4 h 8"/>
                <a:gd name="T2" fmla="*/ 2 w 5"/>
                <a:gd name="T3" fmla="*/ 1 h 8"/>
                <a:gd name="T4" fmla="*/ 2 w 5"/>
                <a:gd name="T5" fmla="*/ 1 h 8"/>
                <a:gd name="T6" fmla="*/ 3 w 5"/>
                <a:gd name="T7" fmla="*/ 4 h 8"/>
              </a:gdLst>
              <a:ahLst/>
              <a:cxnLst>
                <a:cxn ang="0">
                  <a:pos x="T0" y="T1"/>
                </a:cxn>
                <a:cxn ang="0">
                  <a:pos x="T2" y="T3"/>
                </a:cxn>
                <a:cxn ang="0">
                  <a:pos x="T4" y="T5"/>
                </a:cxn>
                <a:cxn ang="0">
                  <a:pos x="T6" y="T7"/>
                </a:cxn>
              </a:cxnLst>
              <a:rect l="0" t="0" r="r" b="b"/>
              <a:pathLst>
                <a:path w="5" h="8">
                  <a:moveTo>
                    <a:pt x="3" y="4"/>
                  </a:moveTo>
                  <a:cubicBezTo>
                    <a:pt x="5" y="0"/>
                    <a:pt x="4" y="1"/>
                    <a:pt x="2" y="1"/>
                  </a:cubicBezTo>
                  <a:cubicBezTo>
                    <a:pt x="2" y="1"/>
                    <a:pt x="2" y="1"/>
                    <a:pt x="2" y="1"/>
                  </a:cubicBezTo>
                  <a:cubicBezTo>
                    <a:pt x="0" y="8"/>
                    <a:pt x="2" y="6"/>
                    <a:pt x="3"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2" name="Freeform 150"/>
            <p:cNvSpPr>
              <a:spLocks/>
            </p:cNvSpPr>
            <p:nvPr/>
          </p:nvSpPr>
          <p:spPr bwMode="auto">
            <a:xfrm>
              <a:off x="6399213" y="2706688"/>
              <a:ext cx="3175" cy="3175"/>
            </a:xfrm>
            <a:custGeom>
              <a:avLst/>
              <a:gdLst>
                <a:gd name="T0" fmla="*/ 2 w 2"/>
                <a:gd name="T1" fmla="*/ 0 h 3"/>
                <a:gd name="T2" fmla="*/ 1 w 2"/>
                <a:gd name="T3" fmla="*/ 0 h 3"/>
                <a:gd name="T4" fmla="*/ 2 w 2"/>
                <a:gd name="T5" fmla="*/ 0 h 3"/>
              </a:gdLst>
              <a:ahLst/>
              <a:cxnLst>
                <a:cxn ang="0">
                  <a:pos x="T0" y="T1"/>
                </a:cxn>
                <a:cxn ang="0">
                  <a:pos x="T2" y="T3"/>
                </a:cxn>
                <a:cxn ang="0">
                  <a:pos x="T4" y="T5"/>
                </a:cxn>
              </a:cxnLst>
              <a:rect l="0" t="0" r="r" b="b"/>
              <a:pathLst>
                <a:path w="2" h="3">
                  <a:moveTo>
                    <a:pt x="2" y="0"/>
                  </a:moveTo>
                  <a:cubicBezTo>
                    <a:pt x="1" y="1"/>
                    <a:pt x="1" y="0"/>
                    <a:pt x="1" y="0"/>
                  </a:cubicBezTo>
                  <a:cubicBezTo>
                    <a:pt x="0" y="3"/>
                    <a:pt x="1" y="1"/>
                    <a:pt x="2"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3" name="Freeform 151"/>
            <p:cNvSpPr>
              <a:spLocks/>
            </p:cNvSpPr>
            <p:nvPr/>
          </p:nvSpPr>
          <p:spPr bwMode="auto">
            <a:xfrm>
              <a:off x="6403975" y="2725738"/>
              <a:ext cx="9525" cy="12700"/>
            </a:xfrm>
            <a:custGeom>
              <a:avLst/>
              <a:gdLst>
                <a:gd name="T0" fmla="*/ 5 w 9"/>
                <a:gd name="T1" fmla="*/ 2 h 12"/>
                <a:gd name="T2" fmla="*/ 3 w 9"/>
                <a:gd name="T3" fmla="*/ 6 h 12"/>
                <a:gd name="T4" fmla="*/ 5 w 9"/>
                <a:gd name="T5" fmla="*/ 2 h 12"/>
              </a:gdLst>
              <a:ahLst/>
              <a:cxnLst>
                <a:cxn ang="0">
                  <a:pos x="T0" y="T1"/>
                </a:cxn>
                <a:cxn ang="0">
                  <a:pos x="T2" y="T3"/>
                </a:cxn>
                <a:cxn ang="0">
                  <a:pos x="T4" y="T5"/>
                </a:cxn>
              </a:cxnLst>
              <a:rect l="0" t="0" r="r" b="b"/>
              <a:pathLst>
                <a:path w="9" h="12">
                  <a:moveTo>
                    <a:pt x="5" y="2"/>
                  </a:moveTo>
                  <a:cubicBezTo>
                    <a:pt x="5" y="1"/>
                    <a:pt x="2" y="8"/>
                    <a:pt x="3" y="6"/>
                  </a:cubicBezTo>
                  <a:cubicBezTo>
                    <a:pt x="0" y="12"/>
                    <a:pt x="9" y="0"/>
                    <a:pt x="5"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4" name="Freeform 152"/>
            <p:cNvSpPr>
              <a:spLocks/>
            </p:cNvSpPr>
            <p:nvPr/>
          </p:nvSpPr>
          <p:spPr bwMode="auto">
            <a:xfrm>
              <a:off x="6407150" y="2693988"/>
              <a:ext cx="1587" cy="6350"/>
            </a:xfrm>
            <a:custGeom>
              <a:avLst/>
              <a:gdLst>
                <a:gd name="T0" fmla="*/ 0 w 1"/>
                <a:gd name="T1" fmla="*/ 0 h 4"/>
                <a:gd name="T2" fmla="*/ 0 w 1"/>
                <a:gd name="T3" fmla="*/ 4 h 4"/>
                <a:gd name="T4" fmla="*/ 1 w 1"/>
                <a:gd name="T5" fmla="*/ 1 h 4"/>
                <a:gd name="T6" fmla="*/ 0 w 1"/>
                <a:gd name="T7" fmla="*/ 0 h 4"/>
              </a:gdLst>
              <a:ahLst/>
              <a:cxnLst>
                <a:cxn ang="0">
                  <a:pos x="T0" y="T1"/>
                </a:cxn>
                <a:cxn ang="0">
                  <a:pos x="T2" y="T3"/>
                </a:cxn>
                <a:cxn ang="0">
                  <a:pos x="T4" y="T5"/>
                </a:cxn>
                <a:cxn ang="0">
                  <a:pos x="T6" y="T7"/>
                </a:cxn>
              </a:cxnLst>
              <a:rect l="0" t="0" r="r" b="b"/>
              <a:pathLst>
                <a:path w="1" h="4">
                  <a:moveTo>
                    <a:pt x="0" y="0"/>
                  </a:moveTo>
                  <a:lnTo>
                    <a:pt x="0" y="4"/>
                  </a:lnTo>
                  <a:lnTo>
                    <a:pt x="1" y="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5" name="Freeform 153"/>
            <p:cNvSpPr>
              <a:spLocks/>
            </p:cNvSpPr>
            <p:nvPr/>
          </p:nvSpPr>
          <p:spPr bwMode="auto">
            <a:xfrm>
              <a:off x="6411913" y="2698751"/>
              <a:ext cx="1587" cy="4763"/>
            </a:xfrm>
            <a:custGeom>
              <a:avLst/>
              <a:gdLst>
                <a:gd name="T0" fmla="*/ 2 w 2"/>
                <a:gd name="T1" fmla="*/ 2 h 4"/>
                <a:gd name="T2" fmla="*/ 1 w 2"/>
                <a:gd name="T3" fmla="*/ 0 h 4"/>
                <a:gd name="T4" fmla="*/ 0 w 2"/>
                <a:gd name="T5" fmla="*/ 2 h 4"/>
                <a:gd name="T6" fmla="*/ 2 w 2"/>
                <a:gd name="T7" fmla="*/ 2 h 4"/>
              </a:gdLst>
              <a:ahLst/>
              <a:cxnLst>
                <a:cxn ang="0">
                  <a:pos x="T0" y="T1"/>
                </a:cxn>
                <a:cxn ang="0">
                  <a:pos x="T2" y="T3"/>
                </a:cxn>
                <a:cxn ang="0">
                  <a:pos x="T4" y="T5"/>
                </a:cxn>
                <a:cxn ang="0">
                  <a:pos x="T6" y="T7"/>
                </a:cxn>
              </a:cxnLst>
              <a:rect l="0" t="0" r="r" b="b"/>
              <a:pathLst>
                <a:path w="2" h="4">
                  <a:moveTo>
                    <a:pt x="2" y="2"/>
                  </a:moveTo>
                  <a:cubicBezTo>
                    <a:pt x="1" y="0"/>
                    <a:pt x="1" y="0"/>
                    <a:pt x="1" y="0"/>
                  </a:cubicBezTo>
                  <a:cubicBezTo>
                    <a:pt x="1" y="1"/>
                    <a:pt x="0" y="2"/>
                    <a:pt x="0" y="2"/>
                  </a:cubicBezTo>
                  <a:cubicBezTo>
                    <a:pt x="1" y="2"/>
                    <a:pt x="2" y="4"/>
                    <a:pt x="2"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6" name="Freeform 154"/>
            <p:cNvSpPr>
              <a:spLocks/>
            </p:cNvSpPr>
            <p:nvPr/>
          </p:nvSpPr>
          <p:spPr bwMode="auto">
            <a:xfrm>
              <a:off x="6410325" y="2700338"/>
              <a:ext cx="1587" cy="1588"/>
            </a:xfrm>
            <a:custGeom>
              <a:avLst/>
              <a:gdLst>
                <a:gd name="T0" fmla="*/ 2 w 2"/>
                <a:gd name="T1" fmla="*/ 1 h 1"/>
                <a:gd name="T2" fmla="*/ 0 w 2"/>
                <a:gd name="T3" fmla="*/ 1 h 1"/>
                <a:gd name="T4" fmla="*/ 2 w 2"/>
                <a:gd name="T5" fmla="*/ 1 h 1"/>
              </a:gdLst>
              <a:ahLst/>
              <a:cxnLst>
                <a:cxn ang="0">
                  <a:pos x="T0" y="T1"/>
                </a:cxn>
                <a:cxn ang="0">
                  <a:pos x="T2" y="T3"/>
                </a:cxn>
                <a:cxn ang="0">
                  <a:pos x="T4" y="T5"/>
                </a:cxn>
              </a:cxnLst>
              <a:rect l="0" t="0" r="r" b="b"/>
              <a:pathLst>
                <a:path w="2" h="1">
                  <a:moveTo>
                    <a:pt x="2" y="1"/>
                  </a:moveTo>
                  <a:cubicBezTo>
                    <a:pt x="1" y="1"/>
                    <a:pt x="1" y="0"/>
                    <a:pt x="0" y="1"/>
                  </a:cubicBezTo>
                  <a:cubicBezTo>
                    <a:pt x="0" y="1"/>
                    <a:pt x="1" y="1"/>
                    <a:pt x="2"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7" name="Freeform 155"/>
            <p:cNvSpPr>
              <a:spLocks/>
            </p:cNvSpPr>
            <p:nvPr/>
          </p:nvSpPr>
          <p:spPr bwMode="auto">
            <a:xfrm>
              <a:off x="6410325" y="2692401"/>
              <a:ext cx="1587" cy="3175"/>
            </a:xfrm>
            <a:custGeom>
              <a:avLst/>
              <a:gdLst>
                <a:gd name="T0" fmla="*/ 0 w 1"/>
                <a:gd name="T1" fmla="*/ 0 h 2"/>
                <a:gd name="T2" fmla="*/ 0 w 1"/>
                <a:gd name="T3" fmla="*/ 2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lnTo>
                    <a:pt x="0" y="2"/>
                  </a:lnTo>
                  <a:lnTo>
                    <a:pt x="1" y="2"/>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8" name="Freeform 156"/>
            <p:cNvSpPr>
              <a:spLocks/>
            </p:cNvSpPr>
            <p:nvPr/>
          </p:nvSpPr>
          <p:spPr bwMode="auto">
            <a:xfrm>
              <a:off x="6430963" y="2706688"/>
              <a:ext cx="3175" cy="3175"/>
            </a:xfrm>
            <a:custGeom>
              <a:avLst/>
              <a:gdLst>
                <a:gd name="T0" fmla="*/ 0 w 3"/>
                <a:gd name="T1" fmla="*/ 4 h 4"/>
                <a:gd name="T2" fmla="*/ 3 w 3"/>
                <a:gd name="T3" fmla="*/ 3 h 4"/>
                <a:gd name="T4" fmla="*/ 2 w 3"/>
                <a:gd name="T5" fmla="*/ 1 h 4"/>
                <a:gd name="T6" fmla="*/ 0 w 3"/>
                <a:gd name="T7" fmla="*/ 4 h 4"/>
              </a:gdLst>
              <a:ahLst/>
              <a:cxnLst>
                <a:cxn ang="0">
                  <a:pos x="T0" y="T1"/>
                </a:cxn>
                <a:cxn ang="0">
                  <a:pos x="T2" y="T3"/>
                </a:cxn>
                <a:cxn ang="0">
                  <a:pos x="T4" y="T5"/>
                </a:cxn>
                <a:cxn ang="0">
                  <a:pos x="T6" y="T7"/>
                </a:cxn>
              </a:cxnLst>
              <a:rect l="0" t="0" r="r" b="b"/>
              <a:pathLst>
                <a:path w="3" h="4">
                  <a:moveTo>
                    <a:pt x="0" y="4"/>
                  </a:moveTo>
                  <a:cubicBezTo>
                    <a:pt x="3" y="3"/>
                    <a:pt x="3" y="3"/>
                    <a:pt x="3" y="3"/>
                  </a:cubicBezTo>
                  <a:cubicBezTo>
                    <a:pt x="3" y="2"/>
                    <a:pt x="3" y="0"/>
                    <a:pt x="2" y="1"/>
                  </a:cubicBezTo>
                  <a:cubicBezTo>
                    <a:pt x="1" y="2"/>
                    <a:pt x="0" y="2"/>
                    <a:pt x="0"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9" name="Freeform 157"/>
            <p:cNvSpPr>
              <a:spLocks/>
            </p:cNvSpPr>
            <p:nvPr/>
          </p:nvSpPr>
          <p:spPr bwMode="auto">
            <a:xfrm>
              <a:off x="6430963" y="2689226"/>
              <a:ext cx="3175" cy="6350"/>
            </a:xfrm>
            <a:custGeom>
              <a:avLst/>
              <a:gdLst>
                <a:gd name="T0" fmla="*/ 1 w 3"/>
                <a:gd name="T1" fmla="*/ 3 h 7"/>
                <a:gd name="T2" fmla="*/ 0 w 3"/>
                <a:gd name="T3" fmla="*/ 7 h 7"/>
                <a:gd name="T4" fmla="*/ 3 w 3"/>
                <a:gd name="T5" fmla="*/ 0 h 7"/>
                <a:gd name="T6" fmla="*/ 1 w 3"/>
                <a:gd name="T7" fmla="*/ 3 h 7"/>
              </a:gdLst>
              <a:ahLst/>
              <a:cxnLst>
                <a:cxn ang="0">
                  <a:pos x="T0" y="T1"/>
                </a:cxn>
                <a:cxn ang="0">
                  <a:pos x="T2" y="T3"/>
                </a:cxn>
                <a:cxn ang="0">
                  <a:pos x="T4" y="T5"/>
                </a:cxn>
                <a:cxn ang="0">
                  <a:pos x="T6" y="T7"/>
                </a:cxn>
              </a:cxnLst>
              <a:rect l="0" t="0" r="r" b="b"/>
              <a:pathLst>
                <a:path w="3" h="7">
                  <a:moveTo>
                    <a:pt x="1" y="3"/>
                  </a:moveTo>
                  <a:cubicBezTo>
                    <a:pt x="1" y="4"/>
                    <a:pt x="1" y="5"/>
                    <a:pt x="0" y="7"/>
                  </a:cubicBezTo>
                  <a:cubicBezTo>
                    <a:pt x="3" y="0"/>
                    <a:pt x="3" y="0"/>
                    <a:pt x="3" y="0"/>
                  </a:cubicBezTo>
                  <a:lnTo>
                    <a:pt x="1" y="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0" name="Freeform 158"/>
            <p:cNvSpPr>
              <a:spLocks/>
            </p:cNvSpPr>
            <p:nvPr/>
          </p:nvSpPr>
          <p:spPr bwMode="auto">
            <a:xfrm>
              <a:off x="6435725" y="2686051"/>
              <a:ext cx="6350" cy="6350"/>
            </a:xfrm>
            <a:custGeom>
              <a:avLst/>
              <a:gdLst>
                <a:gd name="T0" fmla="*/ 1 w 6"/>
                <a:gd name="T1" fmla="*/ 5 h 5"/>
                <a:gd name="T2" fmla="*/ 4 w 6"/>
                <a:gd name="T3" fmla="*/ 0 h 5"/>
                <a:gd name="T4" fmla="*/ 1 w 6"/>
                <a:gd name="T5" fmla="*/ 5 h 5"/>
              </a:gdLst>
              <a:ahLst/>
              <a:cxnLst>
                <a:cxn ang="0">
                  <a:pos x="T0" y="T1"/>
                </a:cxn>
                <a:cxn ang="0">
                  <a:pos x="T2" y="T3"/>
                </a:cxn>
                <a:cxn ang="0">
                  <a:pos x="T4" y="T5"/>
                </a:cxn>
              </a:cxnLst>
              <a:rect l="0" t="0" r="r" b="b"/>
              <a:pathLst>
                <a:path w="6" h="5">
                  <a:moveTo>
                    <a:pt x="1" y="5"/>
                  </a:moveTo>
                  <a:cubicBezTo>
                    <a:pt x="2" y="3"/>
                    <a:pt x="6" y="1"/>
                    <a:pt x="4" y="0"/>
                  </a:cubicBezTo>
                  <a:cubicBezTo>
                    <a:pt x="3" y="2"/>
                    <a:pt x="0" y="3"/>
                    <a:pt x="1" y="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1" name="Freeform 159"/>
            <p:cNvSpPr>
              <a:spLocks/>
            </p:cNvSpPr>
            <p:nvPr/>
          </p:nvSpPr>
          <p:spPr bwMode="auto">
            <a:xfrm>
              <a:off x="6456363" y="2713038"/>
              <a:ext cx="4762" cy="12700"/>
            </a:xfrm>
            <a:custGeom>
              <a:avLst/>
              <a:gdLst>
                <a:gd name="T0" fmla="*/ 3 w 3"/>
                <a:gd name="T1" fmla="*/ 0 h 8"/>
                <a:gd name="T2" fmla="*/ 3 w 3"/>
                <a:gd name="T3" fmla="*/ 0 h 8"/>
                <a:gd name="T4" fmla="*/ 0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3" y="0"/>
                  </a:lnTo>
                  <a:lnTo>
                    <a:pt x="0" y="8"/>
                  </a:lnTo>
                  <a:lnTo>
                    <a:pt x="3"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2" name="Freeform 160"/>
            <p:cNvSpPr>
              <a:spLocks/>
            </p:cNvSpPr>
            <p:nvPr/>
          </p:nvSpPr>
          <p:spPr bwMode="auto">
            <a:xfrm>
              <a:off x="6489700" y="2689226"/>
              <a:ext cx="4762" cy="14288"/>
            </a:xfrm>
            <a:custGeom>
              <a:avLst/>
              <a:gdLst>
                <a:gd name="T0" fmla="*/ 5 w 5"/>
                <a:gd name="T1" fmla="*/ 4 h 12"/>
                <a:gd name="T2" fmla="*/ 1 w 5"/>
                <a:gd name="T3" fmla="*/ 6 h 12"/>
                <a:gd name="T4" fmla="*/ 0 w 5"/>
                <a:gd name="T5" fmla="*/ 12 h 12"/>
                <a:gd name="T6" fmla="*/ 5 w 5"/>
                <a:gd name="T7" fmla="*/ 4 h 12"/>
              </a:gdLst>
              <a:ahLst/>
              <a:cxnLst>
                <a:cxn ang="0">
                  <a:pos x="T0" y="T1"/>
                </a:cxn>
                <a:cxn ang="0">
                  <a:pos x="T2" y="T3"/>
                </a:cxn>
                <a:cxn ang="0">
                  <a:pos x="T4" y="T5"/>
                </a:cxn>
                <a:cxn ang="0">
                  <a:pos x="T6" y="T7"/>
                </a:cxn>
              </a:cxnLst>
              <a:rect l="0" t="0" r="r" b="b"/>
              <a:pathLst>
                <a:path w="5" h="12">
                  <a:moveTo>
                    <a:pt x="5" y="4"/>
                  </a:moveTo>
                  <a:cubicBezTo>
                    <a:pt x="4" y="0"/>
                    <a:pt x="2" y="11"/>
                    <a:pt x="1" y="6"/>
                  </a:cubicBezTo>
                  <a:cubicBezTo>
                    <a:pt x="0" y="9"/>
                    <a:pt x="2" y="10"/>
                    <a:pt x="0" y="12"/>
                  </a:cubicBezTo>
                  <a:cubicBezTo>
                    <a:pt x="3" y="10"/>
                    <a:pt x="3" y="12"/>
                    <a:pt x="5"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3" name="Freeform 161"/>
            <p:cNvSpPr>
              <a:spLocks/>
            </p:cNvSpPr>
            <p:nvPr/>
          </p:nvSpPr>
          <p:spPr bwMode="auto">
            <a:xfrm>
              <a:off x="6489700" y="2703513"/>
              <a:ext cx="0" cy="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1"/>
                    <a:pt x="0" y="1"/>
                  </a:cubicBezTo>
                  <a:cubicBezTo>
                    <a:pt x="1" y="1"/>
                    <a:pt x="1" y="0"/>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4" name="Freeform 162"/>
            <p:cNvSpPr>
              <a:spLocks/>
            </p:cNvSpPr>
            <p:nvPr/>
          </p:nvSpPr>
          <p:spPr bwMode="auto">
            <a:xfrm>
              <a:off x="6653213" y="2555876"/>
              <a:ext cx="4762" cy="1588"/>
            </a:xfrm>
            <a:custGeom>
              <a:avLst/>
              <a:gdLst>
                <a:gd name="T0" fmla="*/ 1 w 3"/>
                <a:gd name="T1" fmla="*/ 1 h 1"/>
                <a:gd name="T2" fmla="*/ 3 w 3"/>
                <a:gd name="T3" fmla="*/ 0 h 1"/>
                <a:gd name="T4" fmla="*/ 0 w 3"/>
                <a:gd name="T5" fmla="*/ 0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0"/>
                  </a:lnTo>
                  <a:lnTo>
                    <a:pt x="1"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5" name="Freeform 163"/>
            <p:cNvSpPr>
              <a:spLocks/>
            </p:cNvSpPr>
            <p:nvPr/>
          </p:nvSpPr>
          <p:spPr bwMode="auto">
            <a:xfrm>
              <a:off x="6646863" y="2549526"/>
              <a:ext cx="7937" cy="3175"/>
            </a:xfrm>
            <a:custGeom>
              <a:avLst/>
              <a:gdLst>
                <a:gd name="T0" fmla="*/ 0 w 7"/>
                <a:gd name="T1" fmla="*/ 1 h 3"/>
                <a:gd name="T2" fmla="*/ 7 w 7"/>
                <a:gd name="T3" fmla="*/ 3 h 3"/>
                <a:gd name="T4" fmla="*/ 1 w 7"/>
                <a:gd name="T5" fmla="*/ 0 h 3"/>
                <a:gd name="T6" fmla="*/ 0 w 7"/>
                <a:gd name="T7" fmla="*/ 1 h 3"/>
              </a:gdLst>
              <a:ahLst/>
              <a:cxnLst>
                <a:cxn ang="0">
                  <a:pos x="T0" y="T1"/>
                </a:cxn>
                <a:cxn ang="0">
                  <a:pos x="T2" y="T3"/>
                </a:cxn>
                <a:cxn ang="0">
                  <a:pos x="T4" y="T5"/>
                </a:cxn>
                <a:cxn ang="0">
                  <a:pos x="T6" y="T7"/>
                </a:cxn>
              </a:cxnLst>
              <a:rect l="0" t="0" r="r" b="b"/>
              <a:pathLst>
                <a:path w="7" h="3">
                  <a:moveTo>
                    <a:pt x="0" y="1"/>
                  </a:moveTo>
                  <a:cubicBezTo>
                    <a:pt x="7" y="3"/>
                    <a:pt x="7" y="3"/>
                    <a:pt x="7" y="3"/>
                  </a:cubicBezTo>
                  <a:cubicBezTo>
                    <a:pt x="1" y="0"/>
                    <a:pt x="1" y="0"/>
                    <a:pt x="1" y="0"/>
                  </a:cubicBezTo>
                  <a:cubicBezTo>
                    <a:pt x="1" y="1"/>
                    <a:pt x="2" y="2"/>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6" name="Freeform 164"/>
            <p:cNvSpPr>
              <a:spLocks/>
            </p:cNvSpPr>
            <p:nvPr/>
          </p:nvSpPr>
          <p:spPr bwMode="auto">
            <a:xfrm>
              <a:off x="6538913" y="2700338"/>
              <a:ext cx="3175" cy="6350"/>
            </a:xfrm>
            <a:custGeom>
              <a:avLst/>
              <a:gdLst>
                <a:gd name="T0" fmla="*/ 0 w 3"/>
                <a:gd name="T1" fmla="*/ 0 h 5"/>
                <a:gd name="T2" fmla="*/ 1 w 3"/>
                <a:gd name="T3" fmla="*/ 3 h 5"/>
                <a:gd name="T4" fmla="*/ 3 w 3"/>
                <a:gd name="T5" fmla="*/ 5 h 5"/>
                <a:gd name="T6" fmla="*/ 0 w 3"/>
                <a:gd name="T7" fmla="*/ 0 h 5"/>
              </a:gdLst>
              <a:ahLst/>
              <a:cxnLst>
                <a:cxn ang="0">
                  <a:pos x="T0" y="T1"/>
                </a:cxn>
                <a:cxn ang="0">
                  <a:pos x="T2" y="T3"/>
                </a:cxn>
                <a:cxn ang="0">
                  <a:pos x="T4" y="T5"/>
                </a:cxn>
                <a:cxn ang="0">
                  <a:pos x="T6" y="T7"/>
                </a:cxn>
              </a:cxnLst>
              <a:rect l="0" t="0" r="r" b="b"/>
              <a:pathLst>
                <a:path w="3" h="5">
                  <a:moveTo>
                    <a:pt x="0" y="0"/>
                  </a:moveTo>
                  <a:cubicBezTo>
                    <a:pt x="1" y="3"/>
                    <a:pt x="1" y="3"/>
                    <a:pt x="1" y="3"/>
                  </a:cubicBezTo>
                  <a:cubicBezTo>
                    <a:pt x="3" y="5"/>
                    <a:pt x="3" y="5"/>
                    <a:pt x="3" y="5"/>
                  </a:cubicBez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7" name="Freeform 165"/>
            <p:cNvSpPr>
              <a:spLocks/>
            </p:cNvSpPr>
            <p:nvPr/>
          </p:nvSpPr>
          <p:spPr bwMode="auto">
            <a:xfrm>
              <a:off x="6543675" y="2703513"/>
              <a:ext cx="4762" cy="6350"/>
            </a:xfrm>
            <a:custGeom>
              <a:avLst/>
              <a:gdLst>
                <a:gd name="T0" fmla="*/ 0 w 3"/>
                <a:gd name="T1" fmla="*/ 0 h 4"/>
                <a:gd name="T2" fmla="*/ 0 w 3"/>
                <a:gd name="T3" fmla="*/ 0 h 4"/>
                <a:gd name="T4" fmla="*/ 3 w 3"/>
                <a:gd name="T5" fmla="*/ 4 h 4"/>
                <a:gd name="T6" fmla="*/ 0 w 3"/>
                <a:gd name="T7" fmla="*/ 0 h 4"/>
              </a:gdLst>
              <a:ahLst/>
              <a:cxnLst>
                <a:cxn ang="0">
                  <a:pos x="T0" y="T1"/>
                </a:cxn>
                <a:cxn ang="0">
                  <a:pos x="T2" y="T3"/>
                </a:cxn>
                <a:cxn ang="0">
                  <a:pos x="T4" y="T5"/>
                </a:cxn>
                <a:cxn ang="0">
                  <a:pos x="T6" y="T7"/>
                </a:cxn>
              </a:cxnLst>
              <a:rect l="0" t="0" r="r" b="b"/>
              <a:pathLst>
                <a:path w="3" h="4">
                  <a:moveTo>
                    <a:pt x="0" y="0"/>
                  </a:moveTo>
                  <a:lnTo>
                    <a:pt x="0" y="0"/>
                  </a:lnTo>
                  <a:lnTo>
                    <a:pt x="3" y="4"/>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8" name="Freeform 166"/>
            <p:cNvSpPr>
              <a:spLocks/>
            </p:cNvSpPr>
            <p:nvPr/>
          </p:nvSpPr>
          <p:spPr bwMode="auto">
            <a:xfrm>
              <a:off x="6537325" y="2695576"/>
              <a:ext cx="7937" cy="3175"/>
            </a:xfrm>
            <a:custGeom>
              <a:avLst/>
              <a:gdLst>
                <a:gd name="T0" fmla="*/ 1 w 9"/>
                <a:gd name="T1" fmla="*/ 1 h 4"/>
                <a:gd name="T2" fmla="*/ 1 w 9"/>
                <a:gd name="T3" fmla="*/ 1 h 4"/>
                <a:gd name="T4" fmla="*/ 1 w 9"/>
                <a:gd name="T5" fmla="*/ 1 h 4"/>
              </a:gdLst>
              <a:ahLst/>
              <a:cxnLst>
                <a:cxn ang="0">
                  <a:pos x="T0" y="T1"/>
                </a:cxn>
                <a:cxn ang="0">
                  <a:pos x="T2" y="T3"/>
                </a:cxn>
                <a:cxn ang="0">
                  <a:pos x="T4" y="T5"/>
                </a:cxn>
              </a:cxnLst>
              <a:rect l="0" t="0" r="r" b="b"/>
              <a:pathLst>
                <a:path w="9" h="4">
                  <a:moveTo>
                    <a:pt x="1" y="1"/>
                  </a:moveTo>
                  <a:cubicBezTo>
                    <a:pt x="0" y="0"/>
                    <a:pt x="2" y="1"/>
                    <a:pt x="1" y="1"/>
                  </a:cubicBezTo>
                  <a:cubicBezTo>
                    <a:pt x="0" y="1"/>
                    <a:pt x="9" y="4"/>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p:cNvSpPr>
            <a:spLocks noGrp="1"/>
          </p:cNvSpPr>
          <p:nvPr>
            <p:ph type="sldNum" sz="quarter" idx="4"/>
          </p:nvPr>
        </p:nvSpPr>
        <p:spPr/>
        <p:txBody>
          <a:bodyPr/>
          <a:lstStyle/>
          <a:p>
            <a:fld id="{13F44AA5-DB92-42C3-A717-A60C9B81A1ED}" type="slidenum">
              <a:rPr lang="en-CA" smtClean="0"/>
              <a:pPr/>
              <a:t>32</a:t>
            </a:fld>
            <a:endParaRPr lang="en-CA"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9146" y="2975165"/>
            <a:ext cx="3824854" cy="2868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823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395899" y="4636170"/>
            <a:ext cx="6804248" cy="764704"/>
          </a:xfrm>
        </p:spPr>
        <p:txBody>
          <a:bodyPr/>
          <a:lstStyle/>
          <a:p>
            <a:r>
              <a:rPr lang="en-US" sz="3200" dirty="0" smtClean="0">
                <a:solidFill>
                  <a:schemeClr val="tx1"/>
                </a:solidFill>
              </a:rPr>
              <a:t>Other Considerations</a:t>
            </a:r>
            <a:endParaRPr lang="en-US" sz="3200" dirty="0">
              <a:solidFill>
                <a:schemeClr val="tx1"/>
              </a:solidFill>
            </a:endParaRPr>
          </a:p>
        </p:txBody>
      </p:sp>
      <p:sp>
        <p:nvSpPr>
          <p:cNvPr id="6" name="Donut 5"/>
          <p:cNvSpPr/>
          <p:nvPr/>
        </p:nvSpPr>
        <p:spPr>
          <a:xfrm>
            <a:off x="3415553" y="1922929"/>
            <a:ext cx="2312894" cy="2312894"/>
          </a:xfrm>
          <a:prstGeom prst="donut">
            <a:avLst>
              <a:gd name="adj" fmla="val 62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endParaRPr>
          </a:p>
        </p:txBody>
      </p:sp>
      <p:sp>
        <p:nvSpPr>
          <p:cNvPr id="7" name="TextBox 6"/>
          <p:cNvSpPr txBox="1"/>
          <p:nvPr/>
        </p:nvSpPr>
        <p:spPr>
          <a:xfrm>
            <a:off x="4161631" y="2135649"/>
            <a:ext cx="820738" cy="1769715"/>
          </a:xfrm>
          <a:prstGeom prst="rect">
            <a:avLst/>
          </a:prstGeom>
          <a:noFill/>
        </p:spPr>
        <p:txBody>
          <a:bodyPr wrap="none" lIns="0" tIns="0" rIns="0" bIns="0" rtlCol="0" anchor="ctr">
            <a:spAutoFit/>
          </a:bodyPr>
          <a:lstStyle/>
          <a:p>
            <a:pPr algn="ctr"/>
            <a:r>
              <a:rPr lang="en-CA" sz="11500" dirty="0">
                <a:solidFill>
                  <a:prstClr val="black"/>
                </a:solidFill>
              </a:rPr>
              <a:t>3</a:t>
            </a:r>
            <a:endParaRPr lang="en-US" sz="11500" dirty="0" err="1" smtClean="0">
              <a:solidFill>
                <a:prstClr val="black"/>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33</a:t>
            </a:fld>
            <a:endParaRPr lang="en-CA" dirty="0"/>
          </a:p>
        </p:txBody>
      </p:sp>
    </p:spTree>
    <p:extLst>
      <p:ext uri="{BB962C8B-B14F-4D97-AF65-F5344CB8AC3E}">
        <p14:creationId xmlns:p14="http://schemas.microsoft.com/office/powerpoint/2010/main" val="189414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494396"/>
            <a:ext cx="9143075" cy="15756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2" name="Title 1"/>
          <p:cNvSpPr>
            <a:spLocks noGrp="1"/>
          </p:cNvSpPr>
          <p:nvPr>
            <p:ph type="ctrTitle"/>
          </p:nvPr>
        </p:nvSpPr>
        <p:spPr/>
        <p:txBody>
          <a:bodyPr/>
          <a:lstStyle/>
          <a:p>
            <a:r>
              <a:rPr lang="en-US" smtClean="0"/>
              <a:t>Other Considerations</a:t>
            </a:r>
            <a:endParaRPr lang="en-US"/>
          </a:p>
        </p:txBody>
      </p:sp>
      <p:sp>
        <p:nvSpPr>
          <p:cNvPr id="5" name="Text Placeholder 4"/>
          <p:cNvSpPr>
            <a:spLocks noGrp="1"/>
          </p:cNvSpPr>
          <p:nvPr>
            <p:ph type="body" idx="4294967295"/>
          </p:nvPr>
        </p:nvSpPr>
        <p:spPr>
          <a:xfrm>
            <a:off x="915988" y="1465263"/>
            <a:ext cx="8228012" cy="536575"/>
          </a:xfrm>
        </p:spPr>
        <p:txBody>
          <a:bodyPr/>
          <a:lstStyle/>
          <a:p>
            <a:pPr marL="0" indent="0">
              <a:buNone/>
            </a:pPr>
            <a:r>
              <a:rPr lang="en-US" sz="2400" dirty="0">
                <a:solidFill>
                  <a:schemeClr val="accent5"/>
                </a:solidFill>
              </a:rPr>
              <a:t>Expanded Thinking: Business Opportunities</a:t>
            </a:r>
          </a:p>
        </p:txBody>
      </p:sp>
      <p:pic>
        <p:nvPicPr>
          <p:cNvPr id="1026" name="Picture 2" descr="http://pngimg.com/upload/cup_PNG197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731" y="2191651"/>
            <a:ext cx="4127716" cy="395004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598894" y="4763336"/>
            <a:ext cx="4572000" cy="830997"/>
          </a:xfrm>
          <a:prstGeom prst="rect">
            <a:avLst/>
          </a:prstGeom>
        </p:spPr>
        <p:txBody>
          <a:bodyPr>
            <a:spAutoFit/>
          </a:bodyPr>
          <a:lstStyle/>
          <a:p>
            <a:r>
              <a:rPr lang="en-US" sz="2400" b="1" dirty="0">
                <a:solidFill>
                  <a:schemeClr val="bg1"/>
                </a:solidFill>
              </a:rPr>
              <a:t>What are the businesses associated </a:t>
            </a:r>
            <a:r>
              <a:rPr lang="en-US" sz="2400" b="1" dirty="0" smtClean="0">
                <a:solidFill>
                  <a:schemeClr val="bg1"/>
                </a:solidFill>
              </a:rPr>
              <a:t>with coffee</a:t>
            </a:r>
            <a:r>
              <a:rPr lang="en-US" sz="2400" b="1" dirty="0">
                <a:solidFill>
                  <a:schemeClr val="bg1"/>
                </a:solidFill>
              </a:rPr>
              <a:t>?</a:t>
            </a:r>
          </a:p>
        </p:txBody>
      </p:sp>
      <p:sp>
        <p:nvSpPr>
          <p:cNvPr id="3" name="Slide Number Placeholder 2"/>
          <p:cNvSpPr>
            <a:spLocks noGrp="1"/>
          </p:cNvSpPr>
          <p:nvPr>
            <p:ph type="sldNum" sz="quarter" idx="4"/>
          </p:nvPr>
        </p:nvSpPr>
        <p:spPr/>
        <p:txBody>
          <a:bodyPr/>
          <a:lstStyle/>
          <a:p>
            <a:fld id="{13F44AA5-DB92-42C3-A717-A60C9B81A1ED}" type="slidenum">
              <a:rPr lang="en-CA" smtClean="0"/>
              <a:pPr/>
              <a:t>34</a:t>
            </a:fld>
            <a:endParaRPr lang="en-CA" dirty="0"/>
          </a:p>
        </p:txBody>
      </p:sp>
    </p:spTree>
    <p:extLst>
      <p:ext uri="{BB962C8B-B14F-4D97-AF65-F5344CB8AC3E}">
        <p14:creationId xmlns:p14="http://schemas.microsoft.com/office/powerpoint/2010/main" val="43056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anim calcmode="lin" valueType="num">
                                      <p:cBhvr>
                                        <p:cTn id="12" dur="1000" fill="hold"/>
                                        <p:tgtEl>
                                          <p:spTgt spid="1026"/>
                                        </p:tgtEl>
                                        <p:attrNameLst>
                                          <p:attrName>ppt_x</p:attrName>
                                        </p:attrNameLst>
                                      </p:cBhvr>
                                      <p:tavLst>
                                        <p:tav tm="0">
                                          <p:val>
                                            <p:strVal val="#ppt_x"/>
                                          </p:val>
                                        </p:tav>
                                        <p:tav tm="100000">
                                          <p:val>
                                            <p:strVal val="#ppt_x"/>
                                          </p:val>
                                        </p:tav>
                                      </p:tavLst>
                                    </p:anim>
                                    <p:anim calcmode="lin" valueType="num">
                                      <p:cBhvr>
                                        <p:cTn id="13" dur="1000" fill="hold"/>
                                        <p:tgtEl>
                                          <p:spTgt spid="102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25757"/>
            <a:ext cx="9144000" cy="1760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114712" y="4640891"/>
            <a:ext cx="2914580" cy="769441"/>
          </a:xfrm>
          <a:prstGeom prst="rect">
            <a:avLst/>
          </a:prstGeom>
          <a:noFill/>
        </p:spPr>
        <p:txBody>
          <a:bodyPr wrap="none" rtlCol="0" anchor="ctr">
            <a:spAutoFit/>
          </a:bodyPr>
          <a:lstStyle/>
          <a:p>
            <a:pPr algn="ctr"/>
            <a:r>
              <a:rPr lang="en-US" sz="4400" dirty="0" smtClean="0">
                <a:solidFill>
                  <a:schemeClr val="bg1"/>
                </a:solidFill>
              </a:rPr>
              <a:t>Any more?</a:t>
            </a:r>
            <a:endParaRPr lang="en-US" sz="4400" dirty="0">
              <a:solidFill>
                <a:schemeClr val="bg1"/>
              </a:solidFill>
            </a:endParaRPr>
          </a:p>
        </p:txBody>
      </p:sp>
    </p:spTree>
    <p:extLst>
      <p:ext uri="{BB962C8B-B14F-4D97-AF65-F5344CB8AC3E}">
        <p14:creationId xmlns:p14="http://schemas.microsoft.com/office/powerpoint/2010/main" val="284959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432201"/>
        </a:solidFill>
        <a:effectLst/>
      </p:bgPr>
    </p:bg>
    <p:spTree>
      <p:nvGrpSpPr>
        <p:cNvPr id="1" name=""/>
        <p:cNvGrpSpPr/>
        <p:nvPr/>
      </p:nvGrpSpPr>
      <p:grpSpPr>
        <a:xfrm>
          <a:off x="0" y="0"/>
          <a:ext cx="0" cy="0"/>
          <a:chOff x="0" y="0"/>
          <a:chExt cx="0" cy="0"/>
        </a:xfrm>
      </p:grpSpPr>
      <p:grpSp>
        <p:nvGrpSpPr>
          <p:cNvPr id="97" name="Group 96"/>
          <p:cNvGrpSpPr/>
          <p:nvPr/>
        </p:nvGrpSpPr>
        <p:grpSpPr>
          <a:xfrm>
            <a:off x="1925638" y="1157288"/>
            <a:ext cx="5299076" cy="5276850"/>
            <a:chOff x="1925638" y="1157288"/>
            <a:chExt cx="5299076" cy="5276850"/>
          </a:xfrm>
          <a:solidFill>
            <a:srgbClr val="2E1700"/>
          </a:solidFill>
        </p:grpSpPr>
        <p:sp>
          <p:nvSpPr>
            <p:cNvPr id="98" name="Freeform 5"/>
            <p:cNvSpPr>
              <a:spLocks noEditPoints="1"/>
            </p:cNvSpPr>
            <p:nvPr/>
          </p:nvSpPr>
          <p:spPr bwMode="auto">
            <a:xfrm>
              <a:off x="2257426" y="3122613"/>
              <a:ext cx="4967288" cy="2646363"/>
            </a:xfrm>
            <a:custGeom>
              <a:avLst/>
              <a:gdLst>
                <a:gd name="T0" fmla="*/ 1440 w 1440"/>
                <a:gd name="T1" fmla="*/ 318 h 767"/>
                <a:gd name="T2" fmla="*/ 1432 w 1440"/>
                <a:gd name="T3" fmla="*/ 357 h 767"/>
                <a:gd name="T4" fmla="*/ 1326 w 1440"/>
                <a:gd name="T5" fmla="*/ 491 h 767"/>
                <a:gd name="T6" fmla="*/ 1215 w 1440"/>
                <a:gd name="T7" fmla="*/ 530 h 767"/>
                <a:gd name="T8" fmla="*/ 1131 w 1440"/>
                <a:gd name="T9" fmla="*/ 562 h 767"/>
                <a:gd name="T10" fmla="*/ 1056 w 1440"/>
                <a:gd name="T11" fmla="*/ 636 h 767"/>
                <a:gd name="T12" fmla="*/ 975 w 1440"/>
                <a:gd name="T13" fmla="*/ 658 h 767"/>
                <a:gd name="T14" fmla="*/ 966 w 1440"/>
                <a:gd name="T15" fmla="*/ 669 h 767"/>
                <a:gd name="T16" fmla="*/ 868 w 1440"/>
                <a:gd name="T17" fmla="*/ 750 h 767"/>
                <a:gd name="T18" fmla="*/ 793 w 1440"/>
                <a:gd name="T19" fmla="*/ 767 h 767"/>
                <a:gd name="T20" fmla="*/ 360 w 1440"/>
                <a:gd name="T21" fmla="*/ 767 h 767"/>
                <a:gd name="T22" fmla="*/ 218 w 1440"/>
                <a:gd name="T23" fmla="*/ 701 h 767"/>
                <a:gd name="T24" fmla="*/ 89 w 1440"/>
                <a:gd name="T25" fmla="*/ 507 h 767"/>
                <a:gd name="T26" fmla="*/ 0 w 1440"/>
                <a:gd name="T27" fmla="*/ 97 h 767"/>
                <a:gd name="T28" fmla="*/ 97 w 1440"/>
                <a:gd name="T29" fmla="*/ 0 h 767"/>
                <a:gd name="T30" fmla="*/ 1061 w 1440"/>
                <a:gd name="T31" fmla="*/ 0 h 767"/>
                <a:gd name="T32" fmla="*/ 1153 w 1440"/>
                <a:gd name="T33" fmla="*/ 87 h 767"/>
                <a:gd name="T34" fmla="*/ 1153 w 1440"/>
                <a:gd name="T35" fmla="*/ 117 h 767"/>
                <a:gd name="T36" fmla="*/ 1217 w 1440"/>
                <a:gd name="T37" fmla="*/ 101 h 767"/>
                <a:gd name="T38" fmla="*/ 1389 w 1440"/>
                <a:gd name="T39" fmla="*/ 148 h 767"/>
                <a:gd name="T40" fmla="*/ 1436 w 1440"/>
                <a:gd name="T41" fmla="*/ 243 h 767"/>
                <a:gd name="T42" fmla="*/ 1440 w 1440"/>
                <a:gd name="T43" fmla="*/ 258 h 767"/>
                <a:gd name="T44" fmla="*/ 1440 w 1440"/>
                <a:gd name="T45" fmla="*/ 318 h 767"/>
                <a:gd name="T46" fmla="*/ 1077 w 1440"/>
                <a:gd name="T47" fmla="*/ 478 h 767"/>
                <a:gd name="T48" fmla="*/ 1180 w 1440"/>
                <a:gd name="T49" fmla="*/ 442 h 767"/>
                <a:gd name="T50" fmla="*/ 1281 w 1440"/>
                <a:gd name="T51" fmla="*/ 407 h 767"/>
                <a:gd name="T52" fmla="*/ 1340 w 1440"/>
                <a:gd name="T53" fmla="*/ 330 h 767"/>
                <a:gd name="T54" fmla="*/ 1343 w 1440"/>
                <a:gd name="T55" fmla="*/ 269 h 767"/>
                <a:gd name="T56" fmla="*/ 1277 w 1440"/>
                <a:gd name="T57" fmla="*/ 193 h 767"/>
                <a:gd name="T58" fmla="*/ 1146 w 1440"/>
                <a:gd name="T59" fmla="*/ 233 h 767"/>
                <a:gd name="T60" fmla="*/ 1142 w 1440"/>
                <a:gd name="T61" fmla="*/ 242 h 767"/>
                <a:gd name="T62" fmla="*/ 1077 w 1440"/>
                <a:gd name="T63" fmla="*/ 478 h 767"/>
                <a:gd name="T64" fmla="*/ 494 w 1440"/>
                <a:gd name="T65" fmla="*/ 572 h 767"/>
                <a:gd name="T66" fmla="*/ 525 w 1440"/>
                <a:gd name="T67" fmla="*/ 576 h 767"/>
                <a:gd name="T68" fmla="*/ 762 w 1440"/>
                <a:gd name="T69" fmla="*/ 395 h 767"/>
                <a:gd name="T70" fmla="*/ 750 w 1440"/>
                <a:gd name="T71" fmla="*/ 266 h 767"/>
                <a:gd name="T72" fmla="*/ 735 w 1440"/>
                <a:gd name="T73" fmla="*/ 256 h 767"/>
                <a:gd name="T74" fmla="*/ 642 w 1440"/>
                <a:gd name="T75" fmla="*/ 299 h 767"/>
                <a:gd name="T76" fmla="*/ 590 w 1440"/>
                <a:gd name="T77" fmla="*/ 408 h 767"/>
                <a:gd name="T78" fmla="*/ 496 w 1440"/>
                <a:gd name="T79" fmla="*/ 567 h 767"/>
                <a:gd name="T80" fmla="*/ 494 w 1440"/>
                <a:gd name="T81" fmla="*/ 572 h 767"/>
                <a:gd name="T82" fmla="*/ 678 w 1440"/>
                <a:gd name="T83" fmla="*/ 206 h 767"/>
                <a:gd name="T84" fmla="*/ 678 w 1440"/>
                <a:gd name="T85" fmla="*/ 200 h 767"/>
                <a:gd name="T86" fmla="*/ 626 w 1440"/>
                <a:gd name="T87" fmla="*/ 192 h 767"/>
                <a:gd name="T88" fmla="*/ 389 w 1440"/>
                <a:gd name="T89" fmla="*/ 381 h 767"/>
                <a:gd name="T90" fmla="*/ 412 w 1440"/>
                <a:gd name="T91" fmla="*/ 517 h 767"/>
                <a:gd name="T92" fmla="*/ 439 w 1440"/>
                <a:gd name="T93" fmla="*/ 526 h 767"/>
                <a:gd name="T94" fmla="*/ 506 w 1440"/>
                <a:gd name="T95" fmla="*/ 464 h 767"/>
                <a:gd name="T96" fmla="*/ 531 w 1440"/>
                <a:gd name="T97" fmla="*/ 389 h 767"/>
                <a:gd name="T98" fmla="*/ 562 w 1440"/>
                <a:gd name="T99" fmla="*/ 299 h 767"/>
                <a:gd name="T100" fmla="*/ 678 w 1440"/>
                <a:gd name="T101" fmla="*/ 20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40" h="767">
                  <a:moveTo>
                    <a:pt x="1440" y="318"/>
                  </a:moveTo>
                  <a:cubicBezTo>
                    <a:pt x="1437" y="331"/>
                    <a:pt x="1435" y="344"/>
                    <a:pt x="1432" y="357"/>
                  </a:cubicBezTo>
                  <a:cubicBezTo>
                    <a:pt x="1418" y="419"/>
                    <a:pt x="1383" y="465"/>
                    <a:pt x="1326" y="491"/>
                  </a:cubicBezTo>
                  <a:cubicBezTo>
                    <a:pt x="1291" y="507"/>
                    <a:pt x="1252" y="517"/>
                    <a:pt x="1215" y="530"/>
                  </a:cubicBezTo>
                  <a:cubicBezTo>
                    <a:pt x="1187" y="540"/>
                    <a:pt x="1158" y="549"/>
                    <a:pt x="1131" y="562"/>
                  </a:cubicBezTo>
                  <a:cubicBezTo>
                    <a:pt x="1097" y="577"/>
                    <a:pt x="1072" y="603"/>
                    <a:pt x="1056" y="636"/>
                  </a:cubicBezTo>
                  <a:cubicBezTo>
                    <a:pt x="1037" y="673"/>
                    <a:pt x="1012" y="681"/>
                    <a:pt x="975" y="658"/>
                  </a:cubicBezTo>
                  <a:cubicBezTo>
                    <a:pt x="972" y="662"/>
                    <a:pt x="969" y="665"/>
                    <a:pt x="966" y="669"/>
                  </a:cubicBezTo>
                  <a:cubicBezTo>
                    <a:pt x="938" y="701"/>
                    <a:pt x="907" y="730"/>
                    <a:pt x="868" y="750"/>
                  </a:cubicBezTo>
                  <a:cubicBezTo>
                    <a:pt x="845" y="761"/>
                    <a:pt x="820" y="767"/>
                    <a:pt x="793" y="767"/>
                  </a:cubicBezTo>
                  <a:cubicBezTo>
                    <a:pt x="649" y="767"/>
                    <a:pt x="504" y="767"/>
                    <a:pt x="360" y="767"/>
                  </a:cubicBezTo>
                  <a:cubicBezTo>
                    <a:pt x="302" y="767"/>
                    <a:pt x="258" y="739"/>
                    <a:pt x="218" y="701"/>
                  </a:cubicBezTo>
                  <a:cubicBezTo>
                    <a:pt x="161" y="646"/>
                    <a:pt x="121" y="579"/>
                    <a:pt x="89" y="507"/>
                  </a:cubicBezTo>
                  <a:cubicBezTo>
                    <a:pt x="31" y="376"/>
                    <a:pt x="1" y="240"/>
                    <a:pt x="0" y="97"/>
                  </a:cubicBezTo>
                  <a:cubicBezTo>
                    <a:pt x="0" y="38"/>
                    <a:pt x="38" y="0"/>
                    <a:pt x="97" y="0"/>
                  </a:cubicBezTo>
                  <a:cubicBezTo>
                    <a:pt x="418" y="0"/>
                    <a:pt x="740" y="0"/>
                    <a:pt x="1061" y="0"/>
                  </a:cubicBezTo>
                  <a:cubicBezTo>
                    <a:pt x="1112" y="0"/>
                    <a:pt x="1150" y="37"/>
                    <a:pt x="1153" y="87"/>
                  </a:cubicBezTo>
                  <a:cubicBezTo>
                    <a:pt x="1153" y="97"/>
                    <a:pt x="1153" y="107"/>
                    <a:pt x="1153" y="117"/>
                  </a:cubicBezTo>
                  <a:cubicBezTo>
                    <a:pt x="1175" y="111"/>
                    <a:pt x="1196" y="104"/>
                    <a:pt x="1217" y="101"/>
                  </a:cubicBezTo>
                  <a:cubicBezTo>
                    <a:pt x="1282" y="89"/>
                    <a:pt x="1341" y="100"/>
                    <a:pt x="1389" y="148"/>
                  </a:cubicBezTo>
                  <a:cubicBezTo>
                    <a:pt x="1415" y="175"/>
                    <a:pt x="1429" y="207"/>
                    <a:pt x="1436" y="243"/>
                  </a:cubicBezTo>
                  <a:cubicBezTo>
                    <a:pt x="1437" y="248"/>
                    <a:pt x="1439" y="253"/>
                    <a:pt x="1440" y="258"/>
                  </a:cubicBezTo>
                  <a:cubicBezTo>
                    <a:pt x="1440" y="278"/>
                    <a:pt x="1440" y="298"/>
                    <a:pt x="1440" y="318"/>
                  </a:cubicBezTo>
                  <a:close/>
                  <a:moveTo>
                    <a:pt x="1077" y="478"/>
                  </a:moveTo>
                  <a:cubicBezTo>
                    <a:pt x="1112" y="466"/>
                    <a:pt x="1146" y="453"/>
                    <a:pt x="1180" y="442"/>
                  </a:cubicBezTo>
                  <a:cubicBezTo>
                    <a:pt x="1214" y="430"/>
                    <a:pt x="1248" y="421"/>
                    <a:pt x="1281" y="407"/>
                  </a:cubicBezTo>
                  <a:cubicBezTo>
                    <a:pt x="1315" y="394"/>
                    <a:pt x="1335" y="367"/>
                    <a:pt x="1340" y="330"/>
                  </a:cubicBezTo>
                  <a:cubicBezTo>
                    <a:pt x="1343" y="310"/>
                    <a:pt x="1344" y="289"/>
                    <a:pt x="1343" y="269"/>
                  </a:cubicBezTo>
                  <a:cubicBezTo>
                    <a:pt x="1341" y="228"/>
                    <a:pt x="1316" y="199"/>
                    <a:pt x="1277" y="193"/>
                  </a:cubicBezTo>
                  <a:cubicBezTo>
                    <a:pt x="1228" y="186"/>
                    <a:pt x="1185" y="205"/>
                    <a:pt x="1146" y="233"/>
                  </a:cubicBezTo>
                  <a:cubicBezTo>
                    <a:pt x="1144" y="235"/>
                    <a:pt x="1143" y="239"/>
                    <a:pt x="1142" y="242"/>
                  </a:cubicBezTo>
                  <a:cubicBezTo>
                    <a:pt x="1129" y="323"/>
                    <a:pt x="1108" y="402"/>
                    <a:pt x="1077" y="478"/>
                  </a:cubicBezTo>
                  <a:close/>
                  <a:moveTo>
                    <a:pt x="494" y="572"/>
                  </a:moveTo>
                  <a:cubicBezTo>
                    <a:pt x="505" y="573"/>
                    <a:pt x="515" y="576"/>
                    <a:pt x="525" y="576"/>
                  </a:cubicBezTo>
                  <a:cubicBezTo>
                    <a:pt x="630" y="579"/>
                    <a:pt x="734" y="500"/>
                    <a:pt x="762" y="395"/>
                  </a:cubicBezTo>
                  <a:cubicBezTo>
                    <a:pt x="774" y="350"/>
                    <a:pt x="773" y="307"/>
                    <a:pt x="750" y="266"/>
                  </a:cubicBezTo>
                  <a:cubicBezTo>
                    <a:pt x="748" y="261"/>
                    <a:pt x="740" y="255"/>
                    <a:pt x="735" y="256"/>
                  </a:cubicBezTo>
                  <a:cubicBezTo>
                    <a:pt x="699" y="260"/>
                    <a:pt x="669" y="275"/>
                    <a:pt x="642" y="299"/>
                  </a:cubicBezTo>
                  <a:cubicBezTo>
                    <a:pt x="609" y="329"/>
                    <a:pt x="599" y="367"/>
                    <a:pt x="590" y="408"/>
                  </a:cubicBezTo>
                  <a:cubicBezTo>
                    <a:pt x="577" y="471"/>
                    <a:pt x="553" y="529"/>
                    <a:pt x="496" y="567"/>
                  </a:cubicBezTo>
                  <a:cubicBezTo>
                    <a:pt x="495" y="567"/>
                    <a:pt x="495" y="569"/>
                    <a:pt x="494" y="572"/>
                  </a:cubicBezTo>
                  <a:close/>
                  <a:moveTo>
                    <a:pt x="678" y="206"/>
                  </a:moveTo>
                  <a:cubicBezTo>
                    <a:pt x="678" y="204"/>
                    <a:pt x="678" y="202"/>
                    <a:pt x="678" y="200"/>
                  </a:cubicBezTo>
                  <a:cubicBezTo>
                    <a:pt x="661" y="197"/>
                    <a:pt x="643" y="192"/>
                    <a:pt x="626" y="192"/>
                  </a:cubicBezTo>
                  <a:cubicBezTo>
                    <a:pt x="520" y="188"/>
                    <a:pt x="414" y="273"/>
                    <a:pt x="389" y="381"/>
                  </a:cubicBezTo>
                  <a:cubicBezTo>
                    <a:pt x="378" y="429"/>
                    <a:pt x="383" y="475"/>
                    <a:pt x="412" y="517"/>
                  </a:cubicBezTo>
                  <a:cubicBezTo>
                    <a:pt x="419" y="528"/>
                    <a:pt x="426" y="531"/>
                    <a:pt x="439" y="526"/>
                  </a:cubicBezTo>
                  <a:cubicBezTo>
                    <a:pt x="470" y="514"/>
                    <a:pt x="493" y="494"/>
                    <a:pt x="506" y="464"/>
                  </a:cubicBezTo>
                  <a:cubicBezTo>
                    <a:pt x="517" y="440"/>
                    <a:pt x="524" y="414"/>
                    <a:pt x="531" y="389"/>
                  </a:cubicBezTo>
                  <a:cubicBezTo>
                    <a:pt x="540" y="358"/>
                    <a:pt x="544" y="326"/>
                    <a:pt x="562" y="299"/>
                  </a:cubicBezTo>
                  <a:cubicBezTo>
                    <a:pt x="592" y="256"/>
                    <a:pt x="629" y="223"/>
                    <a:pt x="678" y="20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6"/>
            <p:cNvSpPr>
              <a:spLocks/>
            </p:cNvSpPr>
            <p:nvPr/>
          </p:nvSpPr>
          <p:spPr bwMode="auto">
            <a:xfrm>
              <a:off x="1925638" y="5919788"/>
              <a:ext cx="4646613" cy="514350"/>
            </a:xfrm>
            <a:custGeom>
              <a:avLst/>
              <a:gdLst>
                <a:gd name="T0" fmla="*/ 0 w 1347"/>
                <a:gd name="T1" fmla="*/ 2 h 149"/>
                <a:gd name="T2" fmla="*/ 103 w 1347"/>
                <a:gd name="T3" fmla="*/ 0 h 149"/>
                <a:gd name="T4" fmla="*/ 1324 w 1347"/>
                <a:gd name="T5" fmla="*/ 0 h 149"/>
                <a:gd name="T6" fmla="*/ 1347 w 1347"/>
                <a:gd name="T7" fmla="*/ 0 h 149"/>
                <a:gd name="T8" fmla="*/ 1307 w 1347"/>
                <a:gd name="T9" fmla="*/ 57 h 149"/>
                <a:gd name="T10" fmla="*/ 1152 w 1347"/>
                <a:gd name="T11" fmla="*/ 145 h 149"/>
                <a:gd name="T12" fmla="*/ 1143 w 1347"/>
                <a:gd name="T13" fmla="*/ 149 h 149"/>
                <a:gd name="T14" fmla="*/ 201 w 1347"/>
                <a:gd name="T15" fmla="*/ 149 h 149"/>
                <a:gd name="T16" fmla="*/ 122 w 1347"/>
                <a:gd name="T17" fmla="*/ 122 h 149"/>
                <a:gd name="T18" fmla="*/ 0 w 1347"/>
                <a:gd name="T19" fmla="*/ 5 h 149"/>
                <a:gd name="T20" fmla="*/ 0 w 1347"/>
                <a:gd name="T21" fmla="*/ 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7" h="149">
                  <a:moveTo>
                    <a:pt x="0" y="2"/>
                  </a:moveTo>
                  <a:cubicBezTo>
                    <a:pt x="34" y="1"/>
                    <a:pt x="69" y="1"/>
                    <a:pt x="103" y="0"/>
                  </a:cubicBezTo>
                  <a:cubicBezTo>
                    <a:pt x="510" y="0"/>
                    <a:pt x="917" y="0"/>
                    <a:pt x="1324" y="0"/>
                  </a:cubicBezTo>
                  <a:cubicBezTo>
                    <a:pt x="1330" y="0"/>
                    <a:pt x="1336" y="0"/>
                    <a:pt x="1347" y="0"/>
                  </a:cubicBezTo>
                  <a:cubicBezTo>
                    <a:pt x="1332" y="22"/>
                    <a:pt x="1321" y="40"/>
                    <a:pt x="1307" y="57"/>
                  </a:cubicBezTo>
                  <a:cubicBezTo>
                    <a:pt x="1266" y="105"/>
                    <a:pt x="1213" y="131"/>
                    <a:pt x="1152" y="145"/>
                  </a:cubicBezTo>
                  <a:cubicBezTo>
                    <a:pt x="1149" y="146"/>
                    <a:pt x="1146" y="148"/>
                    <a:pt x="1143" y="149"/>
                  </a:cubicBezTo>
                  <a:cubicBezTo>
                    <a:pt x="829" y="149"/>
                    <a:pt x="515" y="149"/>
                    <a:pt x="201" y="149"/>
                  </a:cubicBezTo>
                  <a:cubicBezTo>
                    <a:pt x="175" y="140"/>
                    <a:pt x="148" y="132"/>
                    <a:pt x="122" y="122"/>
                  </a:cubicBezTo>
                  <a:cubicBezTo>
                    <a:pt x="66" y="100"/>
                    <a:pt x="18" y="67"/>
                    <a:pt x="0" y="5"/>
                  </a:cubicBezTo>
                  <a:cubicBezTo>
                    <a:pt x="0" y="4"/>
                    <a:pt x="0" y="3"/>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8"/>
            <p:cNvSpPr>
              <a:spLocks/>
            </p:cNvSpPr>
            <p:nvPr/>
          </p:nvSpPr>
          <p:spPr bwMode="auto">
            <a:xfrm>
              <a:off x="3530601" y="1157288"/>
              <a:ext cx="1052513" cy="1938338"/>
            </a:xfrm>
            <a:custGeom>
              <a:avLst/>
              <a:gdLst>
                <a:gd name="T0" fmla="*/ 164 w 305"/>
                <a:gd name="T1" fmla="*/ 562 h 562"/>
                <a:gd name="T2" fmla="*/ 28 w 305"/>
                <a:gd name="T3" fmla="*/ 423 h 562"/>
                <a:gd name="T4" fmla="*/ 70 w 305"/>
                <a:gd name="T5" fmla="*/ 244 h 562"/>
                <a:gd name="T6" fmla="*/ 165 w 305"/>
                <a:gd name="T7" fmla="*/ 177 h 562"/>
                <a:gd name="T8" fmla="*/ 284 w 305"/>
                <a:gd name="T9" fmla="*/ 36 h 562"/>
                <a:gd name="T10" fmla="*/ 294 w 305"/>
                <a:gd name="T11" fmla="*/ 0 h 562"/>
                <a:gd name="T12" fmla="*/ 301 w 305"/>
                <a:gd name="T13" fmla="*/ 101 h 562"/>
                <a:gd name="T14" fmla="*/ 203 w 305"/>
                <a:gd name="T15" fmla="*/ 258 h 562"/>
                <a:gd name="T16" fmla="*/ 143 w 305"/>
                <a:gd name="T17" fmla="*/ 307 h 562"/>
                <a:gd name="T18" fmla="*/ 110 w 305"/>
                <a:gd name="T19" fmla="*/ 450 h 562"/>
                <a:gd name="T20" fmla="*/ 157 w 305"/>
                <a:gd name="T21" fmla="*/ 549 h 562"/>
                <a:gd name="T22" fmla="*/ 164 w 305"/>
                <a:gd name="T23" fmla="*/ 562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5" h="562">
                  <a:moveTo>
                    <a:pt x="164" y="562"/>
                  </a:moveTo>
                  <a:cubicBezTo>
                    <a:pt x="106" y="527"/>
                    <a:pt x="54" y="487"/>
                    <a:pt x="28" y="423"/>
                  </a:cubicBezTo>
                  <a:cubicBezTo>
                    <a:pt x="0" y="355"/>
                    <a:pt x="22" y="296"/>
                    <a:pt x="70" y="244"/>
                  </a:cubicBezTo>
                  <a:cubicBezTo>
                    <a:pt x="97" y="215"/>
                    <a:pt x="131" y="196"/>
                    <a:pt x="165" y="177"/>
                  </a:cubicBezTo>
                  <a:cubicBezTo>
                    <a:pt x="223" y="145"/>
                    <a:pt x="262" y="98"/>
                    <a:pt x="284" y="36"/>
                  </a:cubicBezTo>
                  <a:cubicBezTo>
                    <a:pt x="287" y="25"/>
                    <a:pt x="290" y="15"/>
                    <a:pt x="294" y="0"/>
                  </a:cubicBezTo>
                  <a:cubicBezTo>
                    <a:pt x="304" y="36"/>
                    <a:pt x="305" y="69"/>
                    <a:pt x="301" y="101"/>
                  </a:cubicBezTo>
                  <a:cubicBezTo>
                    <a:pt x="292" y="168"/>
                    <a:pt x="258" y="219"/>
                    <a:pt x="203" y="258"/>
                  </a:cubicBezTo>
                  <a:cubicBezTo>
                    <a:pt x="182" y="273"/>
                    <a:pt x="162" y="289"/>
                    <a:pt x="143" y="307"/>
                  </a:cubicBezTo>
                  <a:cubicBezTo>
                    <a:pt x="101" y="347"/>
                    <a:pt x="89" y="396"/>
                    <a:pt x="110" y="450"/>
                  </a:cubicBezTo>
                  <a:cubicBezTo>
                    <a:pt x="123" y="484"/>
                    <a:pt x="141" y="516"/>
                    <a:pt x="157" y="549"/>
                  </a:cubicBezTo>
                  <a:cubicBezTo>
                    <a:pt x="159" y="554"/>
                    <a:pt x="162" y="558"/>
                    <a:pt x="164" y="5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9"/>
            <p:cNvSpPr>
              <a:spLocks/>
            </p:cNvSpPr>
            <p:nvPr/>
          </p:nvSpPr>
          <p:spPr bwMode="auto">
            <a:xfrm>
              <a:off x="4237038" y="1830388"/>
              <a:ext cx="714375" cy="1276350"/>
            </a:xfrm>
            <a:custGeom>
              <a:avLst/>
              <a:gdLst>
                <a:gd name="T0" fmla="*/ 189 w 207"/>
                <a:gd name="T1" fmla="*/ 0 h 370"/>
                <a:gd name="T2" fmla="*/ 133 w 207"/>
                <a:gd name="T3" fmla="*/ 163 h 370"/>
                <a:gd name="T4" fmla="*/ 88 w 207"/>
                <a:gd name="T5" fmla="*/ 200 h 370"/>
                <a:gd name="T6" fmla="*/ 66 w 207"/>
                <a:gd name="T7" fmla="*/ 296 h 370"/>
                <a:gd name="T8" fmla="*/ 99 w 207"/>
                <a:gd name="T9" fmla="*/ 370 h 370"/>
                <a:gd name="T10" fmla="*/ 4 w 207"/>
                <a:gd name="T11" fmla="*/ 248 h 370"/>
                <a:gd name="T12" fmla="*/ 30 w 207"/>
                <a:gd name="T13" fmla="*/ 169 h 370"/>
                <a:gd name="T14" fmla="*/ 87 w 207"/>
                <a:gd name="T15" fmla="*/ 123 h 370"/>
                <a:gd name="T16" fmla="*/ 187 w 207"/>
                <a:gd name="T17" fmla="*/ 2 h 370"/>
                <a:gd name="T18" fmla="*/ 189 w 207"/>
                <a:gd name="T19"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7" h="370">
                  <a:moveTo>
                    <a:pt x="189" y="0"/>
                  </a:moveTo>
                  <a:cubicBezTo>
                    <a:pt x="207" y="59"/>
                    <a:pt x="184" y="125"/>
                    <a:pt x="133" y="163"/>
                  </a:cubicBezTo>
                  <a:cubicBezTo>
                    <a:pt x="117" y="175"/>
                    <a:pt x="102" y="187"/>
                    <a:pt x="88" y="200"/>
                  </a:cubicBezTo>
                  <a:cubicBezTo>
                    <a:pt x="59" y="227"/>
                    <a:pt x="52" y="260"/>
                    <a:pt x="66" y="296"/>
                  </a:cubicBezTo>
                  <a:cubicBezTo>
                    <a:pt x="75" y="320"/>
                    <a:pt x="87" y="344"/>
                    <a:pt x="99" y="370"/>
                  </a:cubicBezTo>
                  <a:cubicBezTo>
                    <a:pt x="54" y="338"/>
                    <a:pt x="12" y="307"/>
                    <a:pt x="4" y="248"/>
                  </a:cubicBezTo>
                  <a:cubicBezTo>
                    <a:pt x="0" y="218"/>
                    <a:pt x="10" y="190"/>
                    <a:pt x="30" y="169"/>
                  </a:cubicBezTo>
                  <a:cubicBezTo>
                    <a:pt x="47" y="151"/>
                    <a:pt x="66" y="134"/>
                    <a:pt x="87" y="123"/>
                  </a:cubicBezTo>
                  <a:cubicBezTo>
                    <a:pt x="137" y="96"/>
                    <a:pt x="173" y="59"/>
                    <a:pt x="187" y="2"/>
                  </a:cubicBezTo>
                  <a:cubicBezTo>
                    <a:pt x="187" y="2"/>
                    <a:pt x="188" y="1"/>
                    <a:pt x="18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9" name="Group 18"/>
          <p:cNvGrpSpPr/>
          <p:nvPr/>
        </p:nvGrpSpPr>
        <p:grpSpPr>
          <a:xfrm>
            <a:off x="1994028" y="5382830"/>
            <a:ext cx="1569506" cy="1508745"/>
            <a:chOff x="711201" y="2254250"/>
            <a:chExt cx="2665412" cy="2562225"/>
          </a:xfrm>
          <a:solidFill>
            <a:srgbClr val="5F3716"/>
          </a:solidFill>
        </p:grpSpPr>
        <p:sp>
          <p:nvSpPr>
            <p:cNvPr id="13" name="Freeform 7"/>
            <p:cNvSpPr>
              <a:spLocks/>
            </p:cNvSpPr>
            <p:nvPr/>
          </p:nvSpPr>
          <p:spPr bwMode="auto">
            <a:xfrm>
              <a:off x="1131888" y="3502025"/>
              <a:ext cx="1173163" cy="1095375"/>
            </a:xfrm>
            <a:custGeom>
              <a:avLst/>
              <a:gdLst>
                <a:gd name="T0" fmla="*/ 29 w 481"/>
                <a:gd name="T1" fmla="*/ 449 h 449"/>
                <a:gd name="T2" fmla="*/ 15 w 481"/>
                <a:gd name="T3" fmla="*/ 296 h 449"/>
                <a:gd name="T4" fmla="*/ 308 w 481"/>
                <a:gd name="T5" fmla="*/ 14 h 449"/>
                <a:gd name="T6" fmla="*/ 471 w 481"/>
                <a:gd name="T7" fmla="*/ 48 h 449"/>
                <a:gd name="T8" fmla="*/ 477 w 481"/>
                <a:gd name="T9" fmla="*/ 70 h 449"/>
                <a:gd name="T10" fmla="*/ 302 w 481"/>
                <a:gd name="T11" fmla="*/ 244 h 449"/>
                <a:gd name="T12" fmla="*/ 172 w 481"/>
                <a:gd name="T13" fmla="*/ 302 h 449"/>
                <a:gd name="T14" fmla="*/ 32 w 481"/>
                <a:gd name="T15" fmla="*/ 444 h 449"/>
                <a:gd name="T16" fmla="*/ 29 w 481"/>
                <a:gd name="T17" fmla="*/ 449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1" h="449">
                  <a:moveTo>
                    <a:pt x="29" y="449"/>
                  </a:moveTo>
                  <a:cubicBezTo>
                    <a:pt x="3" y="399"/>
                    <a:pt x="0" y="347"/>
                    <a:pt x="15" y="296"/>
                  </a:cubicBezTo>
                  <a:cubicBezTo>
                    <a:pt x="59" y="147"/>
                    <a:pt x="157" y="51"/>
                    <a:pt x="308" y="14"/>
                  </a:cubicBezTo>
                  <a:cubicBezTo>
                    <a:pt x="366" y="0"/>
                    <a:pt x="423" y="9"/>
                    <a:pt x="471" y="48"/>
                  </a:cubicBezTo>
                  <a:cubicBezTo>
                    <a:pt x="480" y="55"/>
                    <a:pt x="481" y="61"/>
                    <a:pt x="477" y="70"/>
                  </a:cubicBezTo>
                  <a:cubicBezTo>
                    <a:pt x="441" y="151"/>
                    <a:pt x="381" y="207"/>
                    <a:pt x="302" y="244"/>
                  </a:cubicBezTo>
                  <a:cubicBezTo>
                    <a:pt x="259" y="264"/>
                    <a:pt x="214" y="280"/>
                    <a:pt x="172" y="302"/>
                  </a:cubicBezTo>
                  <a:cubicBezTo>
                    <a:pt x="111" y="333"/>
                    <a:pt x="62" y="380"/>
                    <a:pt x="32" y="444"/>
                  </a:cubicBezTo>
                  <a:cubicBezTo>
                    <a:pt x="32" y="446"/>
                    <a:pt x="31" y="447"/>
                    <a:pt x="29" y="4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p:cNvSpPr>
            <p:nvPr/>
          </p:nvSpPr>
          <p:spPr bwMode="auto">
            <a:xfrm>
              <a:off x="711201" y="2495550"/>
              <a:ext cx="1414463" cy="723900"/>
            </a:xfrm>
            <a:custGeom>
              <a:avLst/>
              <a:gdLst>
                <a:gd name="T0" fmla="*/ 3 w 580"/>
                <a:gd name="T1" fmla="*/ 296 h 297"/>
                <a:gd name="T2" fmla="*/ 34 w 580"/>
                <a:gd name="T3" fmla="*/ 181 h 297"/>
                <a:gd name="T4" fmla="*/ 223 w 580"/>
                <a:gd name="T5" fmla="*/ 33 h 297"/>
                <a:gd name="T6" fmla="*/ 431 w 580"/>
                <a:gd name="T7" fmla="*/ 15 h 297"/>
                <a:gd name="T8" fmla="*/ 565 w 580"/>
                <a:gd name="T9" fmla="*/ 102 h 297"/>
                <a:gd name="T10" fmla="*/ 566 w 580"/>
                <a:gd name="T11" fmla="*/ 103 h 297"/>
                <a:gd name="T12" fmla="*/ 559 w 580"/>
                <a:gd name="T13" fmla="*/ 145 h 297"/>
                <a:gd name="T14" fmla="*/ 301 w 580"/>
                <a:gd name="T15" fmla="*/ 223 h 297"/>
                <a:gd name="T16" fmla="*/ 115 w 580"/>
                <a:gd name="T17" fmla="*/ 237 h 297"/>
                <a:gd name="T18" fmla="*/ 12 w 580"/>
                <a:gd name="T19" fmla="*/ 292 h 297"/>
                <a:gd name="T20" fmla="*/ 6 w 580"/>
                <a:gd name="T21" fmla="*/ 297 h 297"/>
                <a:gd name="T22" fmla="*/ 3 w 580"/>
                <a:gd name="T23" fmla="*/ 29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0" h="297">
                  <a:moveTo>
                    <a:pt x="3" y="296"/>
                  </a:moveTo>
                  <a:cubicBezTo>
                    <a:pt x="0" y="254"/>
                    <a:pt x="13" y="216"/>
                    <a:pt x="34" y="181"/>
                  </a:cubicBezTo>
                  <a:cubicBezTo>
                    <a:pt x="79" y="108"/>
                    <a:pt x="145" y="62"/>
                    <a:pt x="223" y="33"/>
                  </a:cubicBezTo>
                  <a:cubicBezTo>
                    <a:pt x="291" y="8"/>
                    <a:pt x="360" y="0"/>
                    <a:pt x="431" y="15"/>
                  </a:cubicBezTo>
                  <a:cubicBezTo>
                    <a:pt x="486" y="27"/>
                    <a:pt x="534" y="52"/>
                    <a:pt x="565" y="102"/>
                  </a:cubicBezTo>
                  <a:cubicBezTo>
                    <a:pt x="565" y="103"/>
                    <a:pt x="566" y="103"/>
                    <a:pt x="566" y="103"/>
                  </a:cubicBezTo>
                  <a:cubicBezTo>
                    <a:pt x="580" y="126"/>
                    <a:pt x="579" y="128"/>
                    <a:pt x="559" y="145"/>
                  </a:cubicBezTo>
                  <a:cubicBezTo>
                    <a:pt x="484" y="208"/>
                    <a:pt x="396" y="229"/>
                    <a:pt x="301" y="223"/>
                  </a:cubicBezTo>
                  <a:cubicBezTo>
                    <a:pt x="238" y="220"/>
                    <a:pt x="176" y="218"/>
                    <a:pt x="115" y="237"/>
                  </a:cubicBezTo>
                  <a:cubicBezTo>
                    <a:pt x="77" y="249"/>
                    <a:pt x="42" y="266"/>
                    <a:pt x="12" y="292"/>
                  </a:cubicBezTo>
                  <a:cubicBezTo>
                    <a:pt x="10" y="294"/>
                    <a:pt x="8" y="295"/>
                    <a:pt x="6" y="297"/>
                  </a:cubicBezTo>
                  <a:cubicBezTo>
                    <a:pt x="6" y="297"/>
                    <a:pt x="5" y="297"/>
                    <a:pt x="3" y="2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p:cNvSpPr>
              <a:spLocks/>
            </p:cNvSpPr>
            <p:nvPr/>
          </p:nvSpPr>
          <p:spPr bwMode="auto">
            <a:xfrm>
              <a:off x="2286001" y="2254250"/>
              <a:ext cx="731838" cy="1411288"/>
            </a:xfrm>
            <a:custGeom>
              <a:avLst/>
              <a:gdLst>
                <a:gd name="T0" fmla="*/ 123 w 300"/>
                <a:gd name="T1" fmla="*/ 579 h 579"/>
                <a:gd name="T2" fmla="*/ 44 w 300"/>
                <a:gd name="T3" fmla="*/ 493 h 579"/>
                <a:gd name="T4" fmla="*/ 21 w 300"/>
                <a:gd name="T5" fmla="*/ 239 h 579"/>
                <a:gd name="T6" fmla="*/ 132 w 300"/>
                <a:gd name="T7" fmla="*/ 49 h 579"/>
                <a:gd name="T8" fmla="*/ 257 w 300"/>
                <a:gd name="T9" fmla="*/ 0 h 579"/>
                <a:gd name="T10" fmla="*/ 290 w 300"/>
                <a:gd name="T11" fmla="*/ 29 h 579"/>
                <a:gd name="T12" fmla="*/ 252 w 300"/>
                <a:gd name="T13" fmla="*/ 234 h 579"/>
                <a:gd name="T14" fmla="*/ 199 w 300"/>
                <a:gd name="T15" fmla="*/ 319 h 579"/>
                <a:gd name="T16" fmla="*/ 130 w 300"/>
                <a:gd name="T17" fmla="*/ 474 h 579"/>
                <a:gd name="T18" fmla="*/ 123 w 300"/>
                <a:gd name="T19" fmla="*/ 579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0" h="579">
                  <a:moveTo>
                    <a:pt x="123" y="579"/>
                  </a:moveTo>
                  <a:cubicBezTo>
                    <a:pt x="88" y="560"/>
                    <a:pt x="62" y="530"/>
                    <a:pt x="44" y="493"/>
                  </a:cubicBezTo>
                  <a:cubicBezTo>
                    <a:pt x="3" y="412"/>
                    <a:pt x="0" y="326"/>
                    <a:pt x="21" y="239"/>
                  </a:cubicBezTo>
                  <a:cubicBezTo>
                    <a:pt x="39" y="165"/>
                    <a:pt x="73" y="100"/>
                    <a:pt x="132" y="49"/>
                  </a:cubicBezTo>
                  <a:cubicBezTo>
                    <a:pt x="168" y="19"/>
                    <a:pt x="209" y="0"/>
                    <a:pt x="257" y="0"/>
                  </a:cubicBezTo>
                  <a:cubicBezTo>
                    <a:pt x="283" y="0"/>
                    <a:pt x="286" y="2"/>
                    <a:pt x="290" y="29"/>
                  </a:cubicBezTo>
                  <a:cubicBezTo>
                    <a:pt x="300" y="101"/>
                    <a:pt x="286" y="170"/>
                    <a:pt x="252" y="234"/>
                  </a:cubicBezTo>
                  <a:cubicBezTo>
                    <a:pt x="237" y="264"/>
                    <a:pt x="218" y="292"/>
                    <a:pt x="199" y="319"/>
                  </a:cubicBezTo>
                  <a:cubicBezTo>
                    <a:pt x="166" y="367"/>
                    <a:pt x="139" y="417"/>
                    <a:pt x="130" y="474"/>
                  </a:cubicBezTo>
                  <a:cubicBezTo>
                    <a:pt x="124" y="508"/>
                    <a:pt x="125" y="543"/>
                    <a:pt x="123" y="5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
            <p:cNvSpPr>
              <a:spLocks/>
            </p:cNvSpPr>
            <p:nvPr/>
          </p:nvSpPr>
          <p:spPr bwMode="auto">
            <a:xfrm>
              <a:off x="735013" y="2901950"/>
              <a:ext cx="1412875" cy="727075"/>
            </a:xfrm>
            <a:custGeom>
              <a:avLst/>
              <a:gdLst>
                <a:gd name="T0" fmla="*/ 576 w 579"/>
                <a:gd name="T1" fmla="*/ 0 h 298"/>
                <a:gd name="T2" fmla="*/ 564 w 579"/>
                <a:gd name="T3" fmla="*/ 81 h 298"/>
                <a:gd name="T4" fmla="*/ 428 w 579"/>
                <a:gd name="T5" fmla="*/ 233 h 298"/>
                <a:gd name="T6" fmla="*/ 192 w 579"/>
                <a:gd name="T7" fmla="*/ 292 h 298"/>
                <a:gd name="T8" fmla="*/ 30 w 579"/>
                <a:gd name="T9" fmla="*/ 218 h 298"/>
                <a:gd name="T10" fmla="*/ 8 w 579"/>
                <a:gd name="T11" fmla="*/ 186 h 298"/>
                <a:gd name="T12" fmla="*/ 13 w 579"/>
                <a:gd name="T13" fmla="*/ 158 h 298"/>
                <a:gd name="T14" fmla="*/ 183 w 579"/>
                <a:gd name="T15" fmla="*/ 88 h 298"/>
                <a:gd name="T16" fmla="*/ 286 w 579"/>
                <a:gd name="T17" fmla="*/ 89 h 298"/>
                <a:gd name="T18" fmla="*/ 570 w 579"/>
                <a:gd name="T19" fmla="*/ 3 h 298"/>
                <a:gd name="T20" fmla="*/ 576 w 579"/>
                <a:gd name="T21"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9" h="298">
                  <a:moveTo>
                    <a:pt x="576" y="0"/>
                  </a:moveTo>
                  <a:cubicBezTo>
                    <a:pt x="579" y="29"/>
                    <a:pt x="575" y="56"/>
                    <a:pt x="564" y="81"/>
                  </a:cubicBezTo>
                  <a:cubicBezTo>
                    <a:pt x="538" y="149"/>
                    <a:pt x="489" y="197"/>
                    <a:pt x="428" y="233"/>
                  </a:cubicBezTo>
                  <a:cubicBezTo>
                    <a:pt x="355" y="277"/>
                    <a:pt x="277" y="298"/>
                    <a:pt x="192" y="292"/>
                  </a:cubicBezTo>
                  <a:cubicBezTo>
                    <a:pt x="129" y="287"/>
                    <a:pt x="72" y="268"/>
                    <a:pt x="30" y="218"/>
                  </a:cubicBezTo>
                  <a:cubicBezTo>
                    <a:pt x="21" y="209"/>
                    <a:pt x="16" y="197"/>
                    <a:pt x="8" y="186"/>
                  </a:cubicBezTo>
                  <a:cubicBezTo>
                    <a:pt x="0" y="175"/>
                    <a:pt x="4" y="167"/>
                    <a:pt x="13" y="158"/>
                  </a:cubicBezTo>
                  <a:cubicBezTo>
                    <a:pt x="61" y="114"/>
                    <a:pt x="119" y="93"/>
                    <a:pt x="183" y="88"/>
                  </a:cubicBezTo>
                  <a:cubicBezTo>
                    <a:pt x="217" y="85"/>
                    <a:pt x="252" y="87"/>
                    <a:pt x="286" y="89"/>
                  </a:cubicBezTo>
                  <a:cubicBezTo>
                    <a:pt x="391" y="94"/>
                    <a:pt x="487" y="72"/>
                    <a:pt x="570" y="3"/>
                  </a:cubicBezTo>
                  <a:cubicBezTo>
                    <a:pt x="571" y="2"/>
                    <a:pt x="573" y="1"/>
                    <a:pt x="57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1"/>
            <p:cNvSpPr>
              <a:spLocks/>
            </p:cNvSpPr>
            <p:nvPr/>
          </p:nvSpPr>
          <p:spPr bwMode="auto">
            <a:xfrm>
              <a:off x="2649538" y="2292350"/>
              <a:ext cx="727075" cy="1419225"/>
            </a:xfrm>
            <a:custGeom>
              <a:avLst/>
              <a:gdLst>
                <a:gd name="T0" fmla="*/ 172 w 298"/>
                <a:gd name="T1" fmla="*/ 0 h 582"/>
                <a:gd name="T2" fmla="*/ 234 w 298"/>
                <a:gd name="T3" fmla="*/ 51 h 582"/>
                <a:gd name="T4" fmla="*/ 293 w 298"/>
                <a:gd name="T5" fmla="*/ 218 h 582"/>
                <a:gd name="T6" fmla="*/ 205 w 298"/>
                <a:gd name="T7" fmla="*/ 498 h 582"/>
                <a:gd name="T8" fmla="*/ 47 w 298"/>
                <a:gd name="T9" fmla="*/ 582 h 582"/>
                <a:gd name="T10" fmla="*/ 10 w 298"/>
                <a:gd name="T11" fmla="*/ 551 h 582"/>
                <a:gd name="T12" fmla="*/ 46 w 298"/>
                <a:gd name="T13" fmla="*/ 372 h 582"/>
                <a:gd name="T14" fmla="*/ 100 w 298"/>
                <a:gd name="T15" fmla="*/ 288 h 582"/>
                <a:gd name="T16" fmla="*/ 176 w 298"/>
                <a:gd name="T17" fmla="*/ 61 h 582"/>
                <a:gd name="T18" fmla="*/ 172 w 298"/>
                <a:gd name="T19"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8" h="582">
                  <a:moveTo>
                    <a:pt x="172" y="0"/>
                  </a:moveTo>
                  <a:cubicBezTo>
                    <a:pt x="198" y="12"/>
                    <a:pt x="218" y="29"/>
                    <a:pt x="234" y="51"/>
                  </a:cubicBezTo>
                  <a:cubicBezTo>
                    <a:pt x="273" y="100"/>
                    <a:pt x="290" y="157"/>
                    <a:pt x="293" y="218"/>
                  </a:cubicBezTo>
                  <a:cubicBezTo>
                    <a:pt x="298" y="322"/>
                    <a:pt x="272" y="417"/>
                    <a:pt x="205" y="498"/>
                  </a:cubicBezTo>
                  <a:cubicBezTo>
                    <a:pt x="164" y="547"/>
                    <a:pt x="114" y="581"/>
                    <a:pt x="47" y="582"/>
                  </a:cubicBezTo>
                  <a:cubicBezTo>
                    <a:pt x="16" y="582"/>
                    <a:pt x="15" y="582"/>
                    <a:pt x="10" y="551"/>
                  </a:cubicBezTo>
                  <a:cubicBezTo>
                    <a:pt x="0" y="487"/>
                    <a:pt x="16" y="428"/>
                    <a:pt x="46" y="372"/>
                  </a:cubicBezTo>
                  <a:cubicBezTo>
                    <a:pt x="62" y="343"/>
                    <a:pt x="81" y="315"/>
                    <a:pt x="100" y="288"/>
                  </a:cubicBezTo>
                  <a:cubicBezTo>
                    <a:pt x="146" y="219"/>
                    <a:pt x="175" y="145"/>
                    <a:pt x="176" y="61"/>
                  </a:cubicBezTo>
                  <a:cubicBezTo>
                    <a:pt x="176" y="41"/>
                    <a:pt x="174" y="21"/>
                    <a:pt x="1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2"/>
            <p:cNvSpPr>
              <a:spLocks/>
            </p:cNvSpPr>
            <p:nvPr/>
          </p:nvSpPr>
          <p:spPr bwMode="auto">
            <a:xfrm>
              <a:off x="1263651" y="3724275"/>
              <a:ext cx="1168400" cy="1092200"/>
            </a:xfrm>
            <a:custGeom>
              <a:avLst/>
              <a:gdLst>
                <a:gd name="T0" fmla="*/ 453 w 479"/>
                <a:gd name="T1" fmla="*/ 0 h 448"/>
                <a:gd name="T2" fmla="*/ 473 w 479"/>
                <a:gd name="T3" fmla="*/ 118 h 448"/>
                <a:gd name="T4" fmla="*/ 171 w 479"/>
                <a:gd name="T5" fmla="*/ 436 h 448"/>
                <a:gd name="T6" fmla="*/ 8 w 479"/>
                <a:gd name="T7" fmla="*/ 400 h 448"/>
                <a:gd name="T8" fmla="*/ 3 w 479"/>
                <a:gd name="T9" fmla="*/ 378 h 448"/>
                <a:gd name="T10" fmla="*/ 83 w 479"/>
                <a:gd name="T11" fmla="*/ 272 h 448"/>
                <a:gd name="T12" fmla="*/ 211 w 479"/>
                <a:gd name="T13" fmla="*/ 204 h 448"/>
                <a:gd name="T14" fmla="*/ 398 w 479"/>
                <a:gd name="T15" fmla="*/ 80 h 448"/>
                <a:gd name="T16" fmla="*/ 453 w 479"/>
                <a:gd name="T17"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9" h="448">
                  <a:moveTo>
                    <a:pt x="453" y="0"/>
                  </a:moveTo>
                  <a:cubicBezTo>
                    <a:pt x="473" y="37"/>
                    <a:pt x="479" y="77"/>
                    <a:pt x="473" y="118"/>
                  </a:cubicBezTo>
                  <a:cubicBezTo>
                    <a:pt x="452" y="271"/>
                    <a:pt x="323" y="408"/>
                    <a:pt x="171" y="436"/>
                  </a:cubicBezTo>
                  <a:cubicBezTo>
                    <a:pt x="112" y="448"/>
                    <a:pt x="56" y="440"/>
                    <a:pt x="8" y="400"/>
                  </a:cubicBezTo>
                  <a:cubicBezTo>
                    <a:pt x="0" y="393"/>
                    <a:pt x="0" y="387"/>
                    <a:pt x="3" y="378"/>
                  </a:cubicBezTo>
                  <a:cubicBezTo>
                    <a:pt x="19" y="335"/>
                    <a:pt x="48" y="301"/>
                    <a:pt x="83" y="272"/>
                  </a:cubicBezTo>
                  <a:cubicBezTo>
                    <a:pt x="121" y="241"/>
                    <a:pt x="165" y="220"/>
                    <a:pt x="211" y="204"/>
                  </a:cubicBezTo>
                  <a:cubicBezTo>
                    <a:pt x="283" y="178"/>
                    <a:pt x="348" y="140"/>
                    <a:pt x="398" y="80"/>
                  </a:cubicBezTo>
                  <a:cubicBezTo>
                    <a:pt x="418" y="55"/>
                    <a:pt x="434" y="28"/>
                    <a:pt x="45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extBox 7"/>
          <p:cNvSpPr txBox="1"/>
          <p:nvPr/>
        </p:nvSpPr>
        <p:spPr>
          <a:xfrm>
            <a:off x="2152467" y="161366"/>
            <a:ext cx="4839145" cy="553998"/>
          </a:xfrm>
          <a:prstGeom prst="rect">
            <a:avLst/>
          </a:prstGeom>
          <a:noFill/>
        </p:spPr>
        <p:txBody>
          <a:bodyPr wrap="none" lIns="0" tIns="0" rIns="0" bIns="0" rtlCol="0">
            <a:spAutoFit/>
          </a:bodyPr>
          <a:lstStyle/>
          <a:p>
            <a:pPr algn="ctr"/>
            <a:r>
              <a:rPr lang="tr-TR" sz="3600" dirty="0" smtClean="0">
                <a:solidFill>
                  <a:srgbClr val="DB9963"/>
                </a:solidFill>
                <a:latin typeface="+mj-lt"/>
              </a:rPr>
              <a:t>Coff</a:t>
            </a:r>
            <a:r>
              <a:rPr lang="en-US" sz="3600" dirty="0" smtClean="0">
                <a:solidFill>
                  <a:srgbClr val="DB9963"/>
                </a:solidFill>
                <a:latin typeface="+mj-lt"/>
              </a:rPr>
              <a:t>e</a:t>
            </a:r>
            <a:r>
              <a:rPr lang="tr-TR" sz="3600" dirty="0" smtClean="0">
                <a:solidFill>
                  <a:srgbClr val="DB9963"/>
                </a:solidFill>
                <a:latin typeface="+mj-lt"/>
              </a:rPr>
              <a:t>e Marketing Chain</a:t>
            </a:r>
            <a:endParaRPr lang="en-US" sz="3600" dirty="0" err="1" smtClean="0">
              <a:solidFill>
                <a:srgbClr val="DB9963"/>
              </a:solidFill>
              <a:latin typeface="+mj-lt"/>
            </a:endParaRPr>
          </a:p>
        </p:txBody>
      </p:sp>
      <p:grpSp>
        <p:nvGrpSpPr>
          <p:cNvPr id="54" name="Group 53"/>
          <p:cNvGrpSpPr/>
          <p:nvPr/>
        </p:nvGrpSpPr>
        <p:grpSpPr>
          <a:xfrm>
            <a:off x="588876" y="981053"/>
            <a:ext cx="7869324" cy="5645894"/>
            <a:chOff x="588876" y="981053"/>
            <a:chExt cx="7869324" cy="5645894"/>
          </a:xfrm>
        </p:grpSpPr>
        <p:sp>
          <p:nvSpPr>
            <p:cNvPr id="4" name="Rectangle 3"/>
            <p:cNvSpPr/>
            <p:nvPr/>
          </p:nvSpPr>
          <p:spPr>
            <a:xfrm>
              <a:off x="2138079" y="981635"/>
              <a:ext cx="1653989"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Smallholder</a:t>
              </a:r>
              <a:endParaRPr lang="en-US" sz="1200" dirty="0" err="1" smtClean="0">
                <a:solidFill>
                  <a:srgbClr val="DB9963"/>
                </a:solidFill>
                <a:latin typeface="+mj-lt"/>
              </a:endParaRPr>
            </a:p>
          </p:txBody>
        </p:sp>
        <p:sp>
          <p:nvSpPr>
            <p:cNvPr id="5" name="Rectangle 4"/>
            <p:cNvSpPr/>
            <p:nvPr/>
          </p:nvSpPr>
          <p:spPr>
            <a:xfrm>
              <a:off x="4034117" y="981635"/>
              <a:ext cx="2205317"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Medium-sized farmers</a:t>
              </a:r>
              <a:endParaRPr lang="en-US" sz="1200" dirty="0" err="1" smtClean="0">
                <a:solidFill>
                  <a:srgbClr val="DB9963"/>
                </a:solidFill>
                <a:latin typeface="+mj-lt"/>
              </a:endParaRPr>
            </a:p>
          </p:txBody>
        </p:sp>
        <p:sp>
          <p:nvSpPr>
            <p:cNvPr id="6" name="Rectangle 5"/>
            <p:cNvSpPr/>
            <p:nvPr/>
          </p:nvSpPr>
          <p:spPr>
            <a:xfrm>
              <a:off x="6804211" y="981636"/>
              <a:ext cx="1653989" cy="618564"/>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smtClean="0">
                  <a:solidFill>
                    <a:srgbClr val="DB9963"/>
                  </a:solidFill>
                  <a:latin typeface="+mj-lt"/>
                </a:rPr>
                <a:t>Large farms and estates</a:t>
              </a:r>
              <a:endParaRPr lang="en-US" sz="1200" dirty="0" err="1" smtClean="0">
                <a:solidFill>
                  <a:srgbClr val="DB9963"/>
                </a:solidFill>
                <a:latin typeface="+mj-lt"/>
              </a:endParaRPr>
            </a:p>
          </p:txBody>
        </p:sp>
        <p:sp>
          <p:nvSpPr>
            <p:cNvPr id="21" name="Rectangle 20"/>
            <p:cNvSpPr/>
            <p:nvPr/>
          </p:nvSpPr>
          <p:spPr>
            <a:xfrm>
              <a:off x="4188758" y="1608058"/>
              <a:ext cx="1896034"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Trader</a:t>
              </a:r>
              <a:endParaRPr lang="en-US" sz="1200" dirty="0" err="1" smtClean="0">
                <a:solidFill>
                  <a:srgbClr val="DB9963"/>
                </a:solidFill>
                <a:latin typeface="+mj-lt"/>
              </a:endParaRPr>
            </a:p>
          </p:txBody>
        </p:sp>
        <p:sp>
          <p:nvSpPr>
            <p:cNvPr id="22" name="Rectangle 21"/>
            <p:cNvSpPr/>
            <p:nvPr/>
          </p:nvSpPr>
          <p:spPr>
            <a:xfrm>
              <a:off x="4188758" y="2234481"/>
              <a:ext cx="1896034"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Manufacturer</a:t>
              </a:r>
              <a:endParaRPr lang="en-US" sz="1200" dirty="0" err="1" smtClean="0">
                <a:solidFill>
                  <a:srgbClr val="DB9963"/>
                </a:solidFill>
                <a:latin typeface="+mj-lt"/>
              </a:endParaRPr>
            </a:p>
          </p:txBody>
        </p:sp>
        <p:sp>
          <p:nvSpPr>
            <p:cNvPr id="23" name="Rectangle 22"/>
            <p:cNvSpPr/>
            <p:nvPr/>
          </p:nvSpPr>
          <p:spPr>
            <a:xfrm>
              <a:off x="4188758" y="2860904"/>
              <a:ext cx="1896034"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Trader/Agent</a:t>
              </a:r>
              <a:endParaRPr lang="en-US" sz="1200" dirty="0" err="1" smtClean="0">
                <a:solidFill>
                  <a:srgbClr val="DB9963"/>
                </a:solidFill>
                <a:latin typeface="+mj-lt"/>
              </a:endParaRPr>
            </a:p>
          </p:txBody>
        </p:sp>
        <p:sp>
          <p:nvSpPr>
            <p:cNvPr id="25" name="Rectangle 24"/>
            <p:cNvSpPr/>
            <p:nvPr/>
          </p:nvSpPr>
          <p:spPr>
            <a:xfrm>
              <a:off x="4188758" y="3726483"/>
              <a:ext cx="1896034"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Manufacturer</a:t>
              </a:r>
              <a:endParaRPr lang="en-US" sz="1200" dirty="0" err="1" smtClean="0">
                <a:solidFill>
                  <a:srgbClr val="DB9963"/>
                </a:solidFill>
                <a:latin typeface="+mj-lt"/>
              </a:endParaRPr>
            </a:p>
          </p:txBody>
        </p:sp>
        <p:sp>
          <p:nvSpPr>
            <p:cNvPr id="26" name="Rectangle 25"/>
            <p:cNvSpPr/>
            <p:nvPr/>
          </p:nvSpPr>
          <p:spPr>
            <a:xfrm>
              <a:off x="4188758" y="5098506"/>
              <a:ext cx="1896034"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Domestic roasters</a:t>
              </a:r>
              <a:endParaRPr lang="en-US" sz="1200" dirty="0" err="1" smtClean="0">
                <a:solidFill>
                  <a:srgbClr val="DB9963"/>
                </a:solidFill>
                <a:latin typeface="+mj-lt"/>
              </a:endParaRPr>
            </a:p>
          </p:txBody>
        </p:sp>
        <p:sp>
          <p:nvSpPr>
            <p:cNvPr id="27" name="Rectangle 26"/>
            <p:cNvSpPr/>
            <p:nvPr/>
          </p:nvSpPr>
          <p:spPr>
            <a:xfrm>
              <a:off x="4188758" y="5682727"/>
              <a:ext cx="1896034"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Wholesalers and retailers</a:t>
              </a:r>
              <a:endParaRPr lang="en-US" sz="1200" dirty="0" err="1" smtClean="0">
                <a:solidFill>
                  <a:srgbClr val="DB9963"/>
                </a:solidFill>
                <a:latin typeface="+mj-lt"/>
              </a:endParaRPr>
            </a:p>
          </p:txBody>
        </p:sp>
        <p:sp>
          <p:nvSpPr>
            <p:cNvPr id="29" name="Rectangle 28"/>
            <p:cNvSpPr/>
            <p:nvPr/>
          </p:nvSpPr>
          <p:spPr>
            <a:xfrm>
              <a:off x="4188758" y="6266947"/>
              <a:ext cx="1896034"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Domestic consumer</a:t>
              </a:r>
              <a:endParaRPr lang="en-US" sz="1200" dirty="0" err="1" smtClean="0">
                <a:solidFill>
                  <a:srgbClr val="DB9963"/>
                </a:solidFill>
                <a:latin typeface="+mj-lt"/>
              </a:endParaRPr>
            </a:p>
          </p:txBody>
        </p:sp>
        <p:sp>
          <p:nvSpPr>
            <p:cNvPr id="30" name="Rectangle 29"/>
            <p:cNvSpPr/>
            <p:nvPr/>
          </p:nvSpPr>
          <p:spPr>
            <a:xfrm>
              <a:off x="2138079" y="3726483"/>
              <a:ext cx="1653989"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Cooperative union</a:t>
              </a:r>
              <a:endParaRPr lang="en-US" sz="1200" dirty="0" err="1" smtClean="0">
                <a:solidFill>
                  <a:srgbClr val="DB9963"/>
                </a:solidFill>
                <a:latin typeface="+mj-lt"/>
              </a:endParaRPr>
            </a:p>
          </p:txBody>
        </p:sp>
        <p:sp>
          <p:nvSpPr>
            <p:cNvPr id="31" name="Rectangle 30"/>
            <p:cNvSpPr/>
            <p:nvPr/>
          </p:nvSpPr>
          <p:spPr>
            <a:xfrm>
              <a:off x="3249637" y="4412494"/>
              <a:ext cx="1499035"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Auction/Brokers</a:t>
              </a:r>
              <a:endParaRPr lang="en-US" sz="1200" dirty="0" err="1" smtClean="0">
                <a:solidFill>
                  <a:srgbClr val="DB9963"/>
                </a:solidFill>
                <a:latin typeface="+mj-lt"/>
              </a:endParaRPr>
            </a:p>
          </p:txBody>
        </p:sp>
        <p:sp>
          <p:nvSpPr>
            <p:cNvPr id="32" name="Rectangle 31"/>
            <p:cNvSpPr/>
            <p:nvPr/>
          </p:nvSpPr>
          <p:spPr>
            <a:xfrm>
              <a:off x="6471139" y="4738506"/>
              <a:ext cx="1688124"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Exporters</a:t>
              </a:r>
              <a:endParaRPr lang="en-US" sz="1200" dirty="0" err="1" smtClean="0">
                <a:solidFill>
                  <a:srgbClr val="DB9963"/>
                </a:solidFill>
                <a:latin typeface="+mj-lt"/>
              </a:endParaRPr>
            </a:p>
          </p:txBody>
        </p:sp>
        <p:sp>
          <p:nvSpPr>
            <p:cNvPr id="33" name="Rectangle 32"/>
            <p:cNvSpPr/>
            <p:nvPr/>
          </p:nvSpPr>
          <p:spPr>
            <a:xfrm>
              <a:off x="6471138" y="6266947"/>
              <a:ext cx="1987061"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Importing consumer</a:t>
              </a:r>
              <a:endParaRPr lang="en-US" sz="1200" dirty="0" err="1" smtClean="0">
                <a:solidFill>
                  <a:srgbClr val="DB9963"/>
                </a:solidFill>
                <a:latin typeface="+mj-lt"/>
              </a:endParaRPr>
            </a:p>
          </p:txBody>
        </p:sp>
        <p:cxnSp>
          <p:nvCxnSpPr>
            <p:cNvPr id="2048" name="Straight Arrow Connector 2047"/>
            <p:cNvCxnSpPr>
              <a:stCxn id="5" idx="2"/>
              <a:endCxn id="21" idx="0"/>
            </p:cNvCxnSpPr>
            <p:nvPr/>
          </p:nvCxnSpPr>
          <p:spPr>
            <a:xfrm flipH="1">
              <a:off x="5136775" y="1341635"/>
              <a:ext cx="1" cy="266423"/>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51" name="Straight Arrow Connector 2050"/>
            <p:cNvCxnSpPr>
              <a:stCxn id="21" idx="2"/>
              <a:endCxn id="22" idx="0"/>
            </p:cNvCxnSpPr>
            <p:nvPr/>
          </p:nvCxnSpPr>
          <p:spPr>
            <a:xfrm>
              <a:off x="5136775" y="1968058"/>
              <a:ext cx="0" cy="266423"/>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53" name="Straight Arrow Connector 2052"/>
            <p:cNvCxnSpPr>
              <a:stCxn id="22" idx="2"/>
              <a:endCxn id="23" idx="0"/>
            </p:cNvCxnSpPr>
            <p:nvPr/>
          </p:nvCxnSpPr>
          <p:spPr>
            <a:xfrm>
              <a:off x="5136775" y="2594481"/>
              <a:ext cx="0" cy="266423"/>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55" name="Straight Arrow Connector 2054"/>
            <p:cNvCxnSpPr>
              <a:stCxn id="23" idx="2"/>
              <a:endCxn id="25" idx="0"/>
            </p:cNvCxnSpPr>
            <p:nvPr/>
          </p:nvCxnSpPr>
          <p:spPr>
            <a:xfrm>
              <a:off x="5136775" y="3220904"/>
              <a:ext cx="0" cy="505579"/>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57" name="Straight Arrow Connector 2056"/>
            <p:cNvCxnSpPr>
              <a:stCxn id="25" idx="2"/>
              <a:endCxn id="26" idx="0"/>
            </p:cNvCxnSpPr>
            <p:nvPr/>
          </p:nvCxnSpPr>
          <p:spPr>
            <a:xfrm>
              <a:off x="5136775" y="4086483"/>
              <a:ext cx="0" cy="1012023"/>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59" name="Straight Arrow Connector 2058"/>
            <p:cNvCxnSpPr>
              <a:stCxn id="26" idx="2"/>
              <a:endCxn id="27" idx="0"/>
            </p:cNvCxnSpPr>
            <p:nvPr/>
          </p:nvCxnSpPr>
          <p:spPr>
            <a:xfrm>
              <a:off x="5136775" y="5458506"/>
              <a:ext cx="0" cy="224221"/>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61" name="Straight Arrow Connector 2060"/>
            <p:cNvCxnSpPr>
              <a:stCxn id="27" idx="2"/>
              <a:endCxn id="29" idx="0"/>
            </p:cNvCxnSpPr>
            <p:nvPr/>
          </p:nvCxnSpPr>
          <p:spPr>
            <a:xfrm>
              <a:off x="5136775" y="6042727"/>
              <a:ext cx="0" cy="224220"/>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63" name="Straight Arrow Connector 2062"/>
            <p:cNvCxnSpPr>
              <a:stCxn id="4" idx="2"/>
              <a:endCxn id="30" idx="0"/>
            </p:cNvCxnSpPr>
            <p:nvPr/>
          </p:nvCxnSpPr>
          <p:spPr>
            <a:xfrm>
              <a:off x="2965074" y="1341635"/>
              <a:ext cx="0" cy="2384848"/>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65" name="Elbow Connector 2064"/>
            <p:cNvCxnSpPr>
              <a:stCxn id="30" idx="2"/>
              <a:endCxn id="26" idx="1"/>
            </p:cNvCxnSpPr>
            <p:nvPr/>
          </p:nvCxnSpPr>
          <p:spPr>
            <a:xfrm rot="16200000" flipH="1">
              <a:off x="2980905" y="4070652"/>
              <a:ext cx="1192023" cy="1223684"/>
            </a:xfrm>
            <a:prstGeom prst="bentConnector2">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67" name="Straight Arrow Connector 2066"/>
            <p:cNvCxnSpPr>
              <a:stCxn id="30" idx="3"/>
              <a:endCxn id="25" idx="1"/>
            </p:cNvCxnSpPr>
            <p:nvPr/>
          </p:nvCxnSpPr>
          <p:spPr>
            <a:xfrm>
              <a:off x="3792068" y="3906483"/>
              <a:ext cx="396690" cy="0"/>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70" name="Straight Arrow Connector 2069"/>
            <p:cNvCxnSpPr>
              <a:stCxn id="32" idx="2"/>
            </p:cNvCxnSpPr>
            <p:nvPr/>
          </p:nvCxnSpPr>
          <p:spPr>
            <a:xfrm>
              <a:off x="7315201" y="5098506"/>
              <a:ext cx="14067" cy="1168441"/>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72" name="Straight Arrow Connector 2071"/>
            <p:cNvCxnSpPr/>
            <p:nvPr/>
          </p:nvCxnSpPr>
          <p:spPr>
            <a:xfrm>
              <a:off x="8275315" y="1607008"/>
              <a:ext cx="1" cy="4659939"/>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77" name="Elbow Connector 2076"/>
            <p:cNvCxnSpPr>
              <a:stCxn id="6" idx="2"/>
              <a:endCxn id="25" idx="3"/>
            </p:cNvCxnSpPr>
            <p:nvPr/>
          </p:nvCxnSpPr>
          <p:spPr>
            <a:xfrm rot="5400000">
              <a:off x="5704858" y="1980134"/>
              <a:ext cx="2306283" cy="1546414"/>
            </a:xfrm>
            <a:prstGeom prst="bentConnector2">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79" name="Elbow Connector 2078"/>
            <p:cNvCxnSpPr>
              <a:stCxn id="22" idx="3"/>
              <a:endCxn id="25" idx="3"/>
            </p:cNvCxnSpPr>
            <p:nvPr/>
          </p:nvCxnSpPr>
          <p:spPr>
            <a:xfrm>
              <a:off x="6084792" y="2414481"/>
              <a:ext cx="12700" cy="1492002"/>
            </a:xfrm>
            <a:prstGeom prst="bentConnector3">
              <a:avLst>
                <a:gd name="adj1" fmla="val 1800000"/>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5" idx="3"/>
              <a:endCxn id="23" idx="3"/>
            </p:cNvCxnSpPr>
            <p:nvPr/>
          </p:nvCxnSpPr>
          <p:spPr>
            <a:xfrm flipH="1">
              <a:off x="6084792" y="1161635"/>
              <a:ext cx="154642" cy="1879269"/>
            </a:xfrm>
            <a:prstGeom prst="bentConnector3">
              <a:avLst>
                <a:gd name="adj1" fmla="val -147825"/>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8004517" y="1607008"/>
              <a:ext cx="0" cy="3131498"/>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p:cNvCxnSpPr>
              <a:endCxn id="32" idx="0"/>
            </p:cNvCxnSpPr>
            <p:nvPr/>
          </p:nvCxnSpPr>
          <p:spPr>
            <a:xfrm>
              <a:off x="6095786" y="4086484"/>
              <a:ext cx="1219415" cy="652022"/>
            </a:xfrm>
            <a:prstGeom prst="bentConnector2">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3530991" y="4086482"/>
              <a:ext cx="0" cy="326012"/>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4" idx="2"/>
              <a:endCxn id="21" idx="1"/>
            </p:cNvCxnSpPr>
            <p:nvPr/>
          </p:nvCxnSpPr>
          <p:spPr>
            <a:xfrm rot="16200000" flipH="1">
              <a:off x="3353705" y="953004"/>
              <a:ext cx="446423" cy="1223684"/>
            </a:xfrm>
            <a:prstGeom prst="bentConnector2">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31" idx="3"/>
              <a:endCxn id="32" idx="1"/>
            </p:cNvCxnSpPr>
            <p:nvPr/>
          </p:nvCxnSpPr>
          <p:spPr>
            <a:xfrm>
              <a:off x="4748672" y="4592494"/>
              <a:ext cx="1722467" cy="326012"/>
            </a:xfrm>
            <a:prstGeom prst="bentConnector3">
              <a:avLst>
                <a:gd name="adj1" fmla="val 50000"/>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588876" y="981053"/>
              <a:ext cx="1298758" cy="369332"/>
            </a:xfrm>
            <a:prstGeom prst="rect">
              <a:avLst/>
            </a:prstGeom>
            <a:noFill/>
          </p:spPr>
          <p:txBody>
            <a:bodyPr wrap="square" lIns="0" tIns="0" rIns="0" bIns="0" rtlCol="0">
              <a:spAutoFit/>
            </a:bodyPr>
            <a:lstStyle/>
            <a:p>
              <a:r>
                <a:rPr lang="tr-TR" sz="1200" smtClean="0">
                  <a:solidFill>
                    <a:srgbClr val="DB9963"/>
                  </a:solidFill>
                  <a:latin typeface="+mj-lt"/>
                </a:rPr>
                <a:t>Production Initial processing</a:t>
              </a:r>
              <a:endParaRPr lang="en-US" sz="1200" dirty="0" err="1" smtClean="0">
                <a:solidFill>
                  <a:srgbClr val="DB9963"/>
                </a:solidFill>
                <a:latin typeface="+mj-lt"/>
              </a:endParaRPr>
            </a:p>
          </p:txBody>
        </p:sp>
        <p:sp>
          <p:nvSpPr>
            <p:cNvPr id="86" name="TextBox 85"/>
            <p:cNvSpPr txBox="1"/>
            <p:nvPr/>
          </p:nvSpPr>
          <p:spPr>
            <a:xfrm>
              <a:off x="588876" y="1600199"/>
              <a:ext cx="1298758" cy="184666"/>
            </a:xfrm>
            <a:prstGeom prst="rect">
              <a:avLst/>
            </a:prstGeom>
            <a:noFill/>
          </p:spPr>
          <p:txBody>
            <a:bodyPr wrap="square" lIns="0" tIns="0" rIns="0" bIns="0" rtlCol="0">
              <a:spAutoFit/>
            </a:bodyPr>
            <a:lstStyle/>
            <a:p>
              <a:r>
                <a:rPr lang="tr-TR" sz="1200" smtClean="0">
                  <a:solidFill>
                    <a:srgbClr val="DB9963"/>
                  </a:solidFill>
                  <a:latin typeface="+mj-lt"/>
                </a:rPr>
                <a:t>Collection</a:t>
              </a:r>
              <a:endParaRPr lang="en-US" sz="1200" dirty="0" err="1" smtClean="0">
                <a:solidFill>
                  <a:srgbClr val="DB9963"/>
                </a:solidFill>
                <a:latin typeface="+mj-lt"/>
              </a:endParaRPr>
            </a:p>
          </p:txBody>
        </p:sp>
        <p:sp>
          <p:nvSpPr>
            <p:cNvPr id="87" name="TextBox 86"/>
            <p:cNvSpPr txBox="1"/>
            <p:nvPr/>
          </p:nvSpPr>
          <p:spPr>
            <a:xfrm>
              <a:off x="588876" y="2234481"/>
              <a:ext cx="1298758" cy="369332"/>
            </a:xfrm>
            <a:prstGeom prst="rect">
              <a:avLst/>
            </a:prstGeom>
            <a:noFill/>
          </p:spPr>
          <p:txBody>
            <a:bodyPr wrap="square" lIns="0" tIns="0" rIns="0" bIns="0" rtlCol="0">
              <a:spAutoFit/>
            </a:bodyPr>
            <a:lstStyle/>
            <a:p>
              <a:r>
                <a:rPr lang="tr-TR" sz="1200" smtClean="0">
                  <a:solidFill>
                    <a:srgbClr val="DB9963"/>
                  </a:solidFill>
                  <a:latin typeface="+mj-lt"/>
                </a:rPr>
                <a:t>Initial processing</a:t>
              </a:r>
            </a:p>
            <a:p>
              <a:r>
                <a:rPr lang="tr-TR" sz="1200" smtClean="0">
                  <a:solidFill>
                    <a:srgbClr val="DB9963"/>
                  </a:solidFill>
                  <a:latin typeface="+mj-lt"/>
                </a:rPr>
                <a:t>(wet)</a:t>
              </a:r>
              <a:endParaRPr lang="en-US" sz="1200" dirty="0" err="1" smtClean="0">
                <a:solidFill>
                  <a:srgbClr val="DB9963"/>
                </a:solidFill>
                <a:latin typeface="+mj-lt"/>
              </a:endParaRPr>
            </a:p>
          </p:txBody>
        </p:sp>
        <p:sp>
          <p:nvSpPr>
            <p:cNvPr id="88" name="TextBox 87"/>
            <p:cNvSpPr txBox="1"/>
            <p:nvPr/>
          </p:nvSpPr>
          <p:spPr>
            <a:xfrm>
              <a:off x="588876" y="2853841"/>
              <a:ext cx="1298758" cy="184666"/>
            </a:xfrm>
            <a:prstGeom prst="rect">
              <a:avLst/>
            </a:prstGeom>
            <a:noFill/>
          </p:spPr>
          <p:txBody>
            <a:bodyPr wrap="square" lIns="0" tIns="0" rIns="0" bIns="0" rtlCol="0">
              <a:spAutoFit/>
            </a:bodyPr>
            <a:lstStyle/>
            <a:p>
              <a:r>
                <a:rPr lang="tr-TR" sz="1200" smtClean="0">
                  <a:solidFill>
                    <a:srgbClr val="DB9963"/>
                  </a:solidFill>
                  <a:latin typeface="+mj-lt"/>
                </a:rPr>
                <a:t>Assembling</a:t>
              </a:r>
              <a:endParaRPr lang="en-US" sz="1200" dirty="0" err="1" smtClean="0">
                <a:solidFill>
                  <a:srgbClr val="DB9963"/>
                </a:solidFill>
                <a:latin typeface="+mj-lt"/>
              </a:endParaRPr>
            </a:p>
          </p:txBody>
        </p:sp>
        <p:sp>
          <p:nvSpPr>
            <p:cNvPr id="89" name="TextBox 88"/>
            <p:cNvSpPr txBox="1"/>
            <p:nvPr/>
          </p:nvSpPr>
          <p:spPr>
            <a:xfrm>
              <a:off x="588876" y="3721817"/>
              <a:ext cx="1298758" cy="369332"/>
            </a:xfrm>
            <a:prstGeom prst="rect">
              <a:avLst/>
            </a:prstGeom>
            <a:noFill/>
          </p:spPr>
          <p:txBody>
            <a:bodyPr wrap="square" lIns="0" tIns="0" rIns="0" bIns="0" rtlCol="0">
              <a:spAutoFit/>
            </a:bodyPr>
            <a:lstStyle/>
            <a:p>
              <a:r>
                <a:rPr lang="tr-TR" sz="1200" smtClean="0">
                  <a:solidFill>
                    <a:srgbClr val="DB9963"/>
                  </a:solidFill>
                  <a:latin typeface="+mj-lt"/>
                </a:rPr>
                <a:t>Curing</a:t>
              </a:r>
            </a:p>
            <a:p>
              <a:r>
                <a:rPr lang="tr-TR" sz="1200" smtClean="0">
                  <a:solidFill>
                    <a:srgbClr val="DB9963"/>
                  </a:solidFill>
                  <a:latin typeface="+mj-lt"/>
                </a:rPr>
                <a:t>(hulling, grading)</a:t>
              </a:r>
              <a:endParaRPr lang="en-US" sz="1200" dirty="0" err="1" smtClean="0">
                <a:solidFill>
                  <a:srgbClr val="DB9963"/>
                </a:solidFill>
                <a:latin typeface="+mj-lt"/>
              </a:endParaRPr>
            </a:p>
          </p:txBody>
        </p:sp>
        <p:sp>
          <p:nvSpPr>
            <p:cNvPr id="90" name="TextBox 89"/>
            <p:cNvSpPr txBox="1"/>
            <p:nvPr/>
          </p:nvSpPr>
          <p:spPr>
            <a:xfrm>
              <a:off x="588876" y="4497828"/>
              <a:ext cx="1298758" cy="184666"/>
            </a:xfrm>
            <a:prstGeom prst="rect">
              <a:avLst/>
            </a:prstGeom>
            <a:noFill/>
          </p:spPr>
          <p:txBody>
            <a:bodyPr wrap="square" lIns="0" tIns="0" rIns="0" bIns="0" rtlCol="0">
              <a:spAutoFit/>
            </a:bodyPr>
            <a:lstStyle/>
            <a:p>
              <a:r>
                <a:rPr lang="tr-TR" sz="1200" smtClean="0">
                  <a:solidFill>
                    <a:srgbClr val="DB9963"/>
                  </a:solidFill>
                  <a:latin typeface="+mj-lt"/>
                </a:rPr>
                <a:t>Intermediation</a:t>
              </a:r>
              <a:endParaRPr lang="en-US" sz="1200" dirty="0" err="1" smtClean="0">
                <a:solidFill>
                  <a:srgbClr val="DB9963"/>
                </a:solidFill>
                <a:latin typeface="+mj-lt"/>
              </a:endParaRPr>
            </a:p>
          </p:txBody>
        </p:sp>
        <p:sp>
          <p:nvSpPr>
            <p:cNvPr id="91" name="TextBox 90"/>
            <p:cNvSpPr txBox="1"/>
            <p:nvPr/>
          </p:nvSpPr>
          <p:spPr>
            <a:xfrm>
              <a:off x="588876" y="4826173"/>
              <a:ext cx="1298758" cy="184666"/>
            </a:xfrm>
            <a:prstGeom prst="rect">
              <a:avLst/>
            </a:prstGeom>
            <a:noFill/>
          </p:spPr>
          <p:txBody>
            <a:bodyPr wrap="square" lIns="0" tIns="0" rIns="0" bIns="0" rtlCol="0">
              <a:spAutoFit/>
            </a:bodyPr>
            <a:lstStyle/>
            <a:p>
              <a:r>
                <a:rPr lang="tr-TR" sz="1200" smtClean="0">
                  <a:solidFill>
                    <a:srgbClr val="DB9963"/>
                  </a:solidFill>
                  <a:latin typeface="+mj-lt"/>
                </a:rPr>
                <a:t>Shipping</a:t>
              </a:r>
              <a:endParaRPr lang="en-US" sz="1200" dirty="0" err="1" smtClean="0">
                <a:solidFill>
                  <a:srgbClr val="DB9963"/>
                </a:solidFill>
                <a:latin typeface="+mj-lt"/>
              </a:endParaRPr>
            </a:p>
          </p:txBody>
        </p:sp>
        <p:sp>
          <p:nvSpPr>
            <p:cNvPr id="92" name="TextBox 91"/>
            <p:cNvSpPr txBox="1"/>
            <p:nvPr/>
          </p:nvSpPr>
          <p:spPr>
            <a:xfrm>
              <a:off x="588876" y="5154518"/>
              <a:ext cx="1298758" cy="184666"/>
            </a:xfrm>
            <a:prstGeom prst="rect">
              <a:avLst/>
            </a:prstGeom>
            <a:noFill/>
          </p:spPr>
          <p:txBody>
            <a:bodyPr wrap="square" lIns="0" tIns="0" rIns="0" bIns="0" rtlCol="0">
              <a:spAutoFit/>
            </a:bodyPr>
            <a:lstStyle/>
            <a:p>
              <a:r>
                <a:rPr lang="tr-TR" sz="1200" smtClean="0">
                  <a:solidFill>
                    <a:srgbClr val="DB9963"/>
                  </a:solidFill>
                  <a:latin typeface="+mj-lt"/>
                </a:rPr>
                <a:t>Roasting</a:t>
              </a:r>
              <a:endParaRPr lang="en-US" sz="1200" dirty="0" err="1" smtClean="0">
                <a:solidFill>
                  <a:srgbClr val="DB9963"/>
                </a:solidFill>
                <a:latin typeface="+mj-lt"/>
              </a:endParaRPr>
            </a:p>
          </p:txBody>
        </p:sp>
        <p:sp>
          <p:nvSpPr>
            <p:cNvPr id="93" name="TextBox 92"/>
            <p:cNvSpPr txBox="1"/>
            <p:nvPr/>
          </p:nvSpPr>
          <p:spPr>
            <a:xfrm>
              <a:off x="588876" y="5770394"/>
              <a:ext cx="1298758" cy="184666"/>
            </a:xfrm>
            <a:prstGeom prst="rect">
              <a:avLst/>
            </a:prstGeom>
            <a:noFill/>
          </p:spPr>
          <p:txBody>
            <a:bodyPr wrap="square" lIns="0" tIns="0" rIns="0" bIns="0" rtlCol="0">
              <a:spAutoFit/>
            </a:bodyPr>
            <a:lstStyle/>
            <a:p>
              <a:r>
                <a:rPr lang="tr-TR" sz="1200" smtClean="0">
                  <a:solidFill>
                    <a:srgbClr val="DB9963"/>
                  </a:solidFill>
                  <a:latin typeface="+mj-lt"/>
                </a:rPr>
                <a:t>Distribution</a:t>
              </a:r>
              <a:endParaRPr lang="en-US" sz="1200" dirty="0" err="1" smtClean="0">
                <a:solidFill>
                  <a:srgbClr val="DB9963"/>
                </a:solidFill>
                <a:latin typeface="+mj-lt"/>
              </a:endParaRPr>
            </a:p>
          </p:txBody>
        </p:sp>
        <p:sp>
          <p:nvSpPr>
            <p:cNvPr id="94" name="TextBox 93"/>
            <p:cNvSpPr txBox="1"/>
            <p:nvPr/>
          </p:nvSpPr>
          <p:spPr>
            <a:xfrm>
              <a:off x="588876" y="6354614"/>
              <a:ext cx="1298758" cy="184666"/>
            </a:xfrm>
            <a:prstGeom prst="rect">
              <a:avLst/>
            </a:prstGeom>
            <a:noFill/>
          </p:spPr>
          <p:txBody>
            <a:bodyPr wrap="square" lIns="0" tIns="0" rIns="0" bIns="0" rtlCol="0">
              <a:spAutoFit/>
            </a:bodyPr>
            <a:lstStyle/>
            <a:p>
              <a:r>
                <a:rPr lang="tr-TR" sz="1200" smtClean="0">
                  <a:solidFill>
                    <a:srgbClr val="DB9963"/>
                  </a:solidFill>
                  <a:latin typeface="+mj-lt"/>
                </a:rPr>
                <a:t>Consumption</a:t>
              </a:r>
              <a:endParaRPr lang="en-US" sz="1200" dirty="0" err="1" smtClean="0">
                <a:solidFill>
                  <a:srgbClr val="DB9963"/>
                </a:solidFill>
                <a:latin typeface="+mj-lt"/>
              </a:endParaRPr>
            </a:p>
          </p:txBody>
        </p:sp>
      </p:grpSp>
    </p:spTree>
    <p:extLst>
      <p:ext uri="{BB962C8B-B14F-4D97-AF65-F5344CB8AC3E}">
        <p14:creationId xmlns:p14="http://schemas.microsoft.com/office/powerpoint/2010/main" val="312002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366682"/>
            <a:ext cx="9144000" cy="375173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2" name="Title 1"/>
          <p:cNvSpPr>
            <a:spLocks noGrp="1"/>
          </p:cNvSpPr>
          <p:nvPr>
            <p:ph type="ctrTitle"/>
          </p:nvPr>
        </p:nvSpPr>
        <p:spPr/>
        <p:txBody>
          <a:bodyPr/>
          <a:lstStyle/>
          <a:p>
            <a:r>
              <a:rPr lang="en-US" smtClean="0"/>
              <a:t>Other Considerations</a:t>
            </a:r>
            <a:endParaRPr lang="en-US"/>
          </a:p>
        </p:txBody>
      </p:sp>
      <p:sp>
        <p:nvSpPr>
          <p:cNvPr id="5" name="Text Placeholder 4"/>
          <p:cNvSpPr>
            <a:spLocks noGrp="1"/>
          </p:cNvSpPr>
          <p:nvPr>
            <p:ph type="body" idx="4294967295"/>
          </p:nvPr>
        </p:nvSpPr>
        <p:spPr>
          <a:xfrm>
            <a:off x="457994" y="1147966"/>
            <a:ext cx="8228012" cy="536575"/>
          </a:xfrm>
        </p:spPr>
        <p:txBody>
          <a:bodyPr/>
          <a:lstStyle/>
          <a:p>
            <a:pPr marL="0" indent="0">
              <a:buNone/>
            </a:pPr>
            <a:r>
              <a:rPr lang="en-US" sz="2400" dirty="0" smtClean="0">
                <a:solidFill>
                  <a:schemeClr val="accent5"/>
                </a:solidFill>
              </a:rPr>
              <a:t>User-centered Design</a:t>
            </a:r>
            <a:endParaRPr lang="en-US" sz="2400" dirty="0">
              <a:solidFill>
                <a:schemeClr val="accent5"/>
              </a:solidFill>
            </a:endParaRP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9601"/>
          <a:stretch/>
        </p:blipFill>
        <p:spPr bwMode="auto">
          <a:xfrm>
            <a:off x="2478740" y="2749943"/>
            <a:ext cx="4191002" cy="2950402"/>
          </a:xfrm>
          <a:prstGeom prst="rect">
            <a:avLst/>
          </a:prstGeom>
          <a:solidFill>
            <a:srgbClr val="171717"/>
          </a:solidFill>
          <a:ln w="57150">
            <a:solidFill>
              <a:schemeClr val="bg1"/>
            </a:solidFill>
            <a:miter lim="800000"/>
          </a:ln>
          <a:effectLst>
            <a:outerShdw blurRad="101600" dist="228600" dir="7800000" algn="t" rotWithShape="0">
              <a:prstClr val="black">
                <a:alpha val="46000"/>
              </a:prstClr>
            </a:outerShdw>
          </a:effectLst>
          <a:extLst/>
        </p:spPr>
      </p:pic>
      <p:sp>
        <p:nvSpPr>
          <p:cNvPr id="3" name="Slide Number Placeholder 2"/>
          <p:cNvSpPr>
            <a:spLocks noGrp="1"/>
          </p:cNvSpPr>
          <p:nvPr>
            <p:ph type="sldNum" sz="quarter" idx="4"/>
          </p:nvPr>
        </p:nvSpPr>
        <p:spPr/>
        <p:txBody>
          <a:bodyPr/>
          <a:lstStyle/>
          <a:p>
            <a:fld id="{13F44AA5-DB92-42C3-A717-A60C9B81A1ED}" type="slidenum">
              <a:rPr lang="en-CA" smtClean="0"/>
              <a:pPr/>
              <a:t>37</a:t>
            </a:fld>
            <a:endParaRPr lang="en-CA" dirty="0"/>
          </a:p>
        </p:txBody>
      </p:sp>
    </p:spTree>
    <p:extLst>
      <p:ext uri="{BB962C8B-B14F-4D97-AF65-F5344CB8AC3E}">
        <p14:creationId xmlns:p14="http://schemas.microsoft.com/office/powerpoint/2010/main" val="224992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792854" y="4262589"/>
            <a:ext cx="6804248" cy="764704"/>
          </a:xfrm>
        </p:spPr>
        <p:txBody>
          <a:bodyPr/>
          <a:lstStyle/>
          <a:p>
            <a:r>
              <a:rPr lang="en-US" sz="3600" dirty="0" smtClean="0">
                <a:solidFill>
                  <a:schemeClr val="tx1"/>
                </a:solidFill>
              </a:rPr>
              <a:t>Concluding </a:t>
            </a:r>
            <a:r>
              <a:rPr lang="en-US" sz="3600" dirty="0">
                <a:solidFill>
                  <a:schemeClr val="tx1"/>
                </a:solidFill>
              </a:rPr>
              <a:t>Thoughts</a:t>
            </a:r>
            <a:r>
              <a:rPr lang="en-US" sz="3600" dirty="0" smtClean="0">
                <a:solidFill>
                  <a:schemeClr val="tx1"/>
                </a:solidFill>
              </a:rPr>
              <a:t>?</a:t>
            </a:r>
            <a:endParaRPr lang="en-US" sz="3600" dirty="0">
              <a:solidFill>
                <a:schemeClr val="tx1"/>
              </a:solidFill>
            </a:endParaRPr>
          </a:p>
        </p:txBody>
      </p:sp>
      <p:grpSp>
        <p:nvGrpSpPr>
          <p:cNvPr id="19" name="Group 18"/>
          <p:cNvGrpSpPr/>
          <p:nvPr/>
        </p:nvGrpSpPr>
        <p:grpSpPr>
          <a:xfrm>
            <a:off x="3793041" y="1766201"/>
            <a:ext cx="1550148" cy="1562662"/>
            <a:chOff x="3000376" y="1104901"/>
            <a:chExt cx="3146425" cy="3171825"/>
          </a:xfrm>
          <a:solidFill>
            <a:schemeClr val="accent1"/>
          </a:solidFill>
        </p:grpSpPr>
        <p:sp>
          <p:nvSpPr>
            <p:cNvPr id="9" name="Freeform 7"/>
            <p:cNvSpPr>
              <a:spLocks/>
            </p:cNvSpPr>
            <p:nvPr/>
          </p:nvSpPr>
          <p:spPr bwMode="auto">
            <a:xfrm>
              <a:off x="4449763" y="1104901"/>
              <a:ext cx="244475" cy="603250"/>
            </a:xfrm>
            <a:custGeom>
              <a:avLst/>
              <a:gdLst>
                <a:gd name="T0" fmla="*/ 70 w 120"/>
                <a:gd name="T1" fmla="*/ 0 h 294"/>
                <a:gd name="T2" fmla="*/ 91 w 120"/>
                <a:gd name="T3" fmla="*/ 10 h 294"/>
                <a:gd name="T4" fmla="*/ 119 w 120"/>
                <a:gd name="T5" fmla="*/ 57 h 294"/>
                <a:gd name="T6" fmla="*/ 118 w 120"/>
                <a:gd name="T7" fmla="*/ 242 h 294"/>
                <a:gd name="T8" fmla="*/ 62 w 120"/>
                <a:gd name="T9" fmla="*/ 294 h 294"/>
                <a:gd name="T10" fmla="*/ 4 w 120"/>
                <a:gd name="T11" fmla="*/ 244 h 294"/>
                <a:gd name="T12" fmla="*/ 2 w 120"/>
                <a:gd name="T13" fmla="*/ 222 h 294"/>
                <a:gd name="T14" fmla="*/ 2 w 120"/>
                <a:gd name="T15" fmla="*/ 79 h 294"/>
                <a:gd name="T16" fmla="*/ 52 w 120"/>
                <a:gd name="T17" fmla="*/ 0 h 294"/>
                <a:gd name="T18" fmla="*/ 70 w 120"/>
                <a:gd name="T19"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294">
                  <a:moveTo>
                    <a:pt x="70" y="0"/>
                  </a:moveTo>
                  <a:cubicBezTo>
                    <a:pt x="77" y="3"/>
                    <a:pt x="85" y="5"/>
                    <a:pt x="91" y="10"/>
                  </a:cubicBezTo>
                  <a:cubicBezTo>
                    <a:pt x="108" y="21"/>
                    <a:pt x="118" y="37"/>
                    <a:pt x="119" y="57"/>
                  </a:cubicBezTo>
                  <a:cubicBezTo>
                    <a:pt x="119" y="119"/>
                    <a:pt x="120" y="181"/>
                    <a:pt x="118" y="242"/>
                  </a:cubicBezTo>
                  <a:cubicBezTo>
                    <a:pt x="116" y="273"/>
                    <a:pt x="91" y="293"/>
                    <a:pt x="62" y="294"/>
                  </a:cubicBezTo>
                  <a:cubicBezTo>
                    <a:pt x="32" y="294"/>
                    <a:pt x="8" y="274"/>
                    <a:pt x="4" y="244"/>
                  </a:cubicBezTo>
                  <a:cubicBezTo>
                    <a:pt x="3" y="237"/>
                    <a:pt x="2" y="229"/>
                    <a:pt x="2" y="222"/>
                  </a:cubicBezTo>
                  <a:cubicBezTo>
                    <a:pt x="2" y="174"/>
                    <a:pt x="3" y="127"/>
                    <a:pt x="2" y="79"/>
                  </a:cubicBezTo>
                  <a:cubicBezTo>
                    <a:pt x="0" y="41"/>
                    <a:pt x="12" y="12"/>
                    <a:pt x="52" y="0"/>
                  </a:cubicBezTo>
                  <a:cubicBezTo>
                    <a:pt x="58" y="0"/>
                    <a:pt x="64" y="0"/>
                    <a:pt x="7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p:nvSpPr>
          <p:spPr bwMode="auto">
            <a:xfrm>
              <a:off x="3000376" y="2557463"/>
              <a:ext cx="603250" cy="244475"/>
            </a:xfrm>
            <a:custGeom>
              <a:avLst/>
              <a:gdLst>
                <a:gd name="T0" fmla="*/ 0 w 294"/>
                <a:gd name="T1" fmla="*/ 50 h 119"/>
                <a:gd name="T2" fmla="*/ 10 w 294"/>
                <a:gd name="T3" fmla="*/ 28 h 119"/>
                <a:gd name="T4" fmla="*/ 57 w 294"/>
                <a:gd name="T5" fmla="*/ 1 h 119"/>
                <a:gd name="T6" fmla="*/ 245 w 294"/>
                <a:gd name="T7" fmla="*/ 2 h 119"/>
                <a:gd name="T8" fmla="*/ 294 w 294"/>
                <a:gd name="T9" fmla="*/ 59 h 119"/>
                <a:gd name="T10" fmla="*/ 245 w 294"/>
                <a:gd name="T11" fmla="*/ 115 h 119"/>
                <a:gd name="T12" fmla="*/ 189 w 294"/>
                <a:gd name="T13" fmla="*/ 117 h 119"/>
                <a:gd name="T14" fmla="*/ 79 w 294"/>
                <a:gd name="T15" fmla="*/ 118 h 119"/>
                <a:gd name="T16" fmla="*/ 0 w 294"/>
                <a:gd name="T17" fmla="*/ 68 h 119"/>
                <a:gd name="T18" fmla="*/ 0 w 294"/>
                <a:gd name="T19" fmla="*/ 5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0" y="50"/>
                  </a:moveTo>
                  <a:cubicBezTo>
                    <a:pt x="3" y="43"/>
                    <a:pt x="5" y="35"/>
                    <a:pt x="10" y="28"/>
                  </a:cubicBezTo>
                  <a:cubicBezTo>
                    <a:pt x="21" y="11"/>
                    <a:pt x="37" y="1"/>
                    <a:pt x="57" y="1"/>
                  </a:cubicBezTo>
                  <a:cubicBezTo>
                    <a:pt x="120" y="1"/>
                    <a:pt x="183" y="0"/>
                    <a:pt x="245" y="2"/>
                  </a:cubicBezTo>
                  <a:cubicBezTo>
                    <a:pt x="274" y="3"/>
                    <a:pt x="294" y="30"/>
                    <a:pt x="294" y="59"/>
                  </a:cubicBezTo>
                  <a:cubicBezTo>
                    <a:pt x="294" y="88"/>
                    <a:pt x="274" y="112"/>
                    <a:pt x="245" y="115"/>
                  </a:cubicBezTo>
                  <a:cubicBezTo>
                    <a:pt x="227" y="117"/>
                    <a:pt x="208" y="117"/>
                    <a:pt x="189" y="117"/>
                  </a:cubicBezTo>
                  <a:cubicBezTo>
                    <a:pt x="152" y="118"/>
                    <a:pt x="116" y="116"/>
                    <a:pt x="79" y="118"/>
                  </a:cubicBezTo>
                  <a:cubicBezTo>
                    <a:pt x="41" y="119"/>
                    <a:pt x="12" y="107"/>
                    <a:pt x="0" y="68"/>
                  </a:cubicBezTo>
                  <a:cubicBezTo>
                    <a:pt x="0" y="62"/>
                    <a:pt x="0" y="56"/>
                    <a:pt x="0" y="5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p:cNvSpPr>
            <p:nvPr/>
          </p:nvSpPr>
          <p:spPr bwMode="auto">
            <a:xfrm>
              <a:off x="5545138" y="2554288"/>
              <a:ext cx="601663" cy="242888"/>
            </a:xfrm>
            <a:custGeom>
              <a:avLst/>
              <a:gdLst>
                <a:gd name="T0" fmla="*/ 294 w 294"/>
                <a:gd name="T1" fmla="*/ 70 h 119"/>
                <a:gd name="T2" fmla="*/ 284 w 294"/>
                <a:gd name="T3" fmla="*/ 91 h 119"/>
                <a:gd name="T4" fmla="*/ 237 w 294"/>
                <a:gd name="T5" fmla="*/ 119 h 119"/>
                <a:gd name="T6" fmla="*/ 48 w 294"/>
                <a:gd name="T7" fmla="*/ 117 h 119"/>
                <a:gd name="T8" fmla="*/ 0 w 294"/>
                <a:gd name="T9" fmla="*/ 60 h 119"/>
                <a:gd name="T10" fmla="*/ 48 w 294"/>
                <a:gd name="T11" fmla="*/ 4 h 119"/>
                <a:gd name="T12" fmla="*/ 105 w 294"/>
                <a:gd name="T13" fmla="*/ 2 h 119"/>
                <a:gd name="T14" fmla="*/ 214 w 294"/>
                <a:gd name="T15" fmla="*/ 2 h 119"/>
                <a:gd name="T16" fmla="*/ 294 w 294"/>
                <a:gd name="T17" fmla="*/ 52 h 119"/>
                <a:gd name="T18" fmla="*/ 294 w 294"/>
                <a:gd name="T19"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294" y="70"/>
                  </a:moveTo>
                  <a:cubicBezTo>
                    <a:pt x="290" y="77"/>
                    <a:pt x="288" y="85"/>
                    <a:pt x="284" y="91"/>
                  </a:cubicBezTo>
                  <a:cubicBezTo>
                    <a:pt x="273" y="108"/>
                    <a:pt x="257" y="118"/>
                    <a:pt x="237" y="119"/>
                  </a:cubicBezTo>
                  <a:cubicBezTo>
                    <a:pt x="174" y="119"/>
                    <a:pt x="111" y="119"/>
                    <a:pt x="48" y="117"/>
                  </a:cubicBezTo>
                  <a:cubicBezTo>
                    <a:pt x="20" y="116"/>
                    <a:pt x="0" y="90"/>
                    <a:pt x="0" y="60"/>
                  </a:cubicBezTo>
                  <a:cubicBezTo>
                    <a:pt x="0" y="32"/>
                    <a:pt x="20" y="8"/>
                    <a:pt x="48" y="4"/>
                  </a:cubicBezTo>
                  <a:cubicBezTo>
                    <a:pt x="67" y="2"/>
                    <a:pt x="86" y="2"/>
                    <a:pt x="105" y="2"/>
                  </a:cubicBezTo>
                  <a:cubicBezTo>
                    <a:pt x="141" y="2"/>
                    <a:pt x="178" y="3"/>
                    <a:pt x="214" y="2"/>
                  </a:cubicBezTo>
                  <a:cubicBezTo>
                    <a:pt x="253" y="0"/>
                    <a:pt x="281" y="12"/>
                    <a:pt x="294" y="52"/>
                  </a:cubicBezTo>
                  <a:cubicBezTo>
                    <a:pt x="294" y="58"/>
                    <a:pt x="294" y="64"/>
                    <a:pt x="294" y="7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0"/>
            <p:cNvSpPr>
              <a:spLocks noEditPoints="1"/>
            </p:cNvSpPr>
            <p:nvPr/>
          </p:nvSpPr>
          <p:spPr bwMode="auto">
            <a:xfrm>
              <a:off x="3838576" y="1922463"/>
              <a:ext cx="1458913" cy="1720850"/>
            </a:xfrm>
            <a:custGeom>
              <a:avLst/>
              <a:gdLst>
                <a:gd name="T0" fmla="*/ 358 w 712"/>
                <a:gd name="T1" fmla="*/ 840 h 840"/>
                <a:gd name="T2" fmla="*/ 232 w 712"/>
                <a:gd name="T3" fmla="*/ 840 h 840"/>
                <a:gd name="T4" fmla="*/ 184 w 712"/>
                <a:gd name="T5" fmla="*/ 792 h 840"/>
                <a:gd name="T6" fmla="*/ 150 w 712"/>
                <a:gd name="T7" fmla="*/ 683 h 840"/>
                <a:gd name="T8" fmla="*/ 59 w 712"/>
                <a:gd name="T9" fmla="*/ 532 h 840"/>
                <a:gd name="T10" fmla="*/ 41 w 712"/>
                <a:gd name="T11" fmla="*/ 238 h 840"/>
                <a:gd name="T12" fmla="*/ 304 w 712"/>
                <a:gd name="T13" fmla="*/ 27 h 840"/>
                <a:gd name="T14" fmla="*/ 671 w 712"/>
                <a:gd name="T15" fmla="*/ 225 h 840"/>
                <a:gd name="T16" fmla="*/ 672 w 712"/>
                <a:gd name="T17" fmla="*/ 504 h 840"/>
                <a:gd name="T18" fmla="*/ 604 w 712"/>
                <a:gd name="T19" fmla="*/ 626 h 840"/>
                <a:gd name="T20" fmla="*/ 555 w 712"/>
                <a:gd name="T21" fmla="*/ 704 h 840"/>
                <a:gd name="T22" fmla="*/ 534 w 712"/>
                <a:gd name="T23" fmla="*/ 787 h 840"/>
                <a:gd name="T24" fmla="*/ 481 w 712"/>
                <a:gd name="T25" fmla="*/ 840 h 840"/>
                <a:gd name="T26" fmla="*/ 358 w 712"/>
                <a:gd name="T27" fmla="*/ 840 h 840"/>
                <a:gd name="T28" fmla="*/ 170 w 712"/>
                <a:gd name="T29" fmla="*/ 481 h 840"/>
                <a:gd name="T30" fmla="*/ 469 w 712"/>
                <a:gd name="T31" fmla="*/ 166 h 840"/>
                <a:gd name="T32" fmla="*/ 196 w 712"/>
                <a:gd name="T33" fmla="*/ 203 h 840"/>
                <a:gd name="T34" fmla="*/ 170 w 712"/>
                <a:gd name="T35" fmla="*/ 481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2" h="840">
                  <a:moveTo>
                    <a:pt x="358" y="840"/>
                  </a:moveTo>
                  <a:cubicBezTo>
                    <a:pt x="316" y="840"/>
                    <a:pt x="274" y="840"/>
                    <a:pt x="232" y="840"/>
                  </a:cubicBezTo>
                  <a:cubicBezTo>
                    <a:pt x="200" y="840"/>
                    <a:pt x="183" y="824"/>
                    <a:pt x="184" y="792"/>
                  </a:cubicBezTo>
                  <a:cubicBezTo>
                    <a:pt x="185" y="752"/>
                    <a:pt x="171" y="716"/>
                    <a:pt x="150" y="683"/>
                  </a:cubicBezTo>
                  <a:cubicBezTo>
                    <a:pt x="119" y="633"/>
                    <a:pt x="86" y="584"/>
                    <a:pt x="59" y="532"/>
                  </a:cubicBezTo>
                  <a:cubicBezTo>
                    <a:pt x="9" y="437"/>
                    <a:pt x="0" y="338"/>
                    <a:pt x="41" y="238"/>
                  </a:cubicBezTo>
                  <a:cubicBezTo>
                    <a:pt x="89" y="120"/>
                    <a:pt x="178" y="49"/>
                    <a:pt x="304" y="27"/>
                  </a:cubicBezTo>
                  <a:cubicBezTo>
                    <a:pt x="460" y="0"/>
                    <a:pt x="610" y="86"/>
                    <a:pt x="671" y="225"/>
                  </a:cubicBezTo>
                  <a:cubicBezTo>
                    <a:pt x="712" y="318"/>
                    <a:pt x="712" y="412"/>
                    <a:pt x="672" y="504"/>
                  </a:cubicBezTo>
                  <a:cubicBezTo>
                    <a:pt x="653" y="546"/>
                    <a:pt x="628" y="585"/>
                    <a:pt x="604" y="626"/>
                  </a:cubicBezTo>
                  <a:cubicBezTo>
                    <a:pt x="589" y="652"/>
                    <a:pt x="571" y="678"/>
                    <a:pt x="555" y="704"/>
                  </a:cubicBezTo>
                  <a:cubicBezTo>
                    <a:pt x="540" y="730"/>
                    <a:pt x="533" y="757"/>
                    <a:pt x="534" y="787"/>
                  </a:cubicBezTo>
                  <a:cubicBezTo>
                    <a:pt x="534" y="825"/>
                    <a:pt x="519" y="840"/>
                    <a:pt x="481" y="840"/>
                  </a:cubicBezTo>
                  <a:cubicBezTo>
                    <a:pt x="440" y="840"/>
                    <a:pt x="399" y="840"/>
                    <a:pt x="358" y="840"/>
                  </a:cubicBezTo>
                  <a:close/>
                  <a:moveTo>
                    <a:pt x="170" y="481"/>
                  </a:moveTo>
                  <a:cubicBezTo>
                    <a:pt x="178" y="287"/>
                    <a:pt x="280" y="185"/>
                    <a:pt x="469" y="166"/>
                  </a:cubicBezTo>
                  <a:cubicBezTo>
                    <a:pt x="393" y="118"/>
                    <a:pt x="274" y="123"/>
                    <a:pt x="196" y="203"/>
                  </a:cubicBezTo>
                  <a:cubicBezTo>
                    <a:pt x="122" y="279"/>
                    <a:pt x="111" y="397"/>
                    <a:pt x="170" y="4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1"/>
            <p:cNvSpPr>
              <a:spLocks/>
            </p:cNvSpPr>
            <p:nvPr/>
          </p:nvSpPr>
          <p:spPr bwMode="auto">
            <a:xfrm>
              <a:off x="4210051" y="3765551"/>
              <a:ext cx="723900" cy="511175"/>
            </a:xfrm>
            <a:custGeom>
              <a:avLst/>
              <a:gdLst>
                <a:gd name="T0" fmla="*/ 178 w 354"/>
                <a:gd name="T1" fmla="*/ 1 h 249"/>
                <a:gd name="T2" fmla="*/ 302 w 354"/>
                <a:gd name="T3" fmla="*/ 1 h 249"/>
                <a:gd name="T4" fmla="*/ 354 w 354"/>
                <a:gd name="T5" fmla="*/ 53 h 249"/>
                <a:gd name="T6" fmla="*/ 354 w 354"/>
                <a:gd name="T7" fmla="*/ 127 h 249"/>
                <a:gd name="T8" fmla="*/ 304 w 354"/>
                <a:gd name="T9" fmla="*/ 177 h 249"/>
                <a:gd name="T10" fmla="*/ 299 w 354"/>
                <a:gd name="T11" fmla="*/ 177 h 249"/>
                <a:gd name="T12" fmla="*/ 263 w 354"/>
                <a:gd name="T13" fmla="*/ 193 h 249"/>
                <a:gd name="T14" fmla="*/ 89 w 354"/>
                <a:gd name="T15" fmla="*/ 190 h 249"/>
                <a:gd name="T16" fmla="*/ 62 w 354"/>
                <a:gd name="T17" fmla="*/ 177 h 249"/>
                <a:gd name="T18" fmla="*/ 44 w 354"/>
                <a:gd name="T19" fmla="*/ 177 h 249"/>
                <a:gd name="T20" fmla="*/ 1 w 354"/>
                <a:gd name="T21" fmla="*/ 135 h 249"/>
                <a:gd name="T22" fmla="*/ 1 w 354"/>
                <a:gd name="T23" fmla="*/ 42 h 249"/>
                <a:gd name="T24" fmla="*/ 50 w 354"/>
                <a:gd name="T25" fmla="*/ 1 h 249"/>
                <a:gd name="T26" fmla="*/ 178 w 354"/>
                <a:gd name="T27" fmla="*/ 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4" h="249">
                  <a:moveTo>
                    <a:pt x="178" y="1"/>
                  </a:moveTo>
                  <a:cubicBezTo>
                    <a:pt x="219" y="1"/>
                    <a:pt x="261" y="1"/>
                    <a:pt x="302" y="1"/>
                  </a:cubicBezTo>
                  <a:cubicBezTo>
                    <a:pt x="338" y="1"/>
                    <a:pt x="354" y="18"/>
                    <a:pt x="354" y="53"/>
                  </a:cubicBezTo>
                  <a:cubicBezTo>
                    <a:pt x="354" y="78"/>
                    <a:pt x="354" y="102"/>
                    <a:pt x="354" y="127"/>
                  </a:cubicBezTo>
                  <a:cubicBezTo>
                    <a:pt x="354" y="160"/>
                    <a:pt x="338" y="177"/>
                    <a:pt x="304" y="177"/>
                  </a:cubicBezTo>
                  <a:cubicBezTo>
                    <a:pt x="302" y="177"/>
                    <a:pt x="301" y="177"/>
                    <a:pt x="299" y="177"/>
                  </a:cubicBezTo>
                  <a:cubicBezTo>
                    <a:pt x="284" y="175"/>
                    <a:pt x="273" y="180"/>
                    <a:pt x="263" y="193"/>
                  </a:cubicBezTo>
                  <a:cubicBezTo>
                    <a:pt x="219" y="249"/>
                    <a:pt x="134" y="247"/>
                    <a:pt x="89" y="190"/>
                  </a:cubicBezTo>
                  <a:cubicBezTo>
                    <a:pt x="82" y="180"/>
                    <a:pt x="74" y="175"/>
                    <a:pt x="62" y="177"/>
                  </a:cubicBezTo>
                  <a:cubicBezTo>
                    <a:pt x="56" y="178"/>
                    <a:pt x="50" y="177"/>
                    <a:pt x="44" y="177"/>
                  </a:cubicBezTo>
                  <a:cubicBezTo>
                    <a:pt x="20" y="176"/>
                    <a:pt x="2" y="159"/>
                    <a:pt x="1" y="135"/>
                  </a:cubicBezTo>
                  <a:cubicBezTo>
                    <a:pt x="0" y="104"/>
                    <a:pt x="0" y="73"/>
                    <a:pt x="1" y="42"/>
                  </a:cubicBezTo>
                  <a:cubicBezTo>
                    <a:pt x="2" y="17"/>
                    <a:pt x="22" y="1"/>
                    <a:pt x="50" y="1"/>
                  </a:cubicBezTo>
                  <a:cubicBezTo>
                    <a:pt x="93" y="0"/>
                    <a:pt x="135" y="1"/>
                    <a:pt x="17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2"/>
            <p:cNvSpPr>
              <a:spLocks/>
            </p:cNvSpPr>
            <p:nvPr/>
          </p:nvSpPr>
          <p:spPr bwMode="auto">
            <a:xfrm>
              <a:off x="3416301" y="1514476"/>
              <a:ext cx="506413" cy="520700"/>
            </a:xfrm>
            <a:custGeom>
              <a:avLst/>
              <a:gdLst>
                <a:gd name="T0" fmla="*/ 247 w 247"/>
                <a:gd name="T1" fmla="*/ 184 h 254"/>
                <a:gd name="T2" fmla="*/ 216 w 247"/>
                <a:gd name="T3" fmla="*/ 242 h 254"/>
                <a:gd name="T4" fmla="*/ 156 w 247"/>
                <a:gd name="T5" fmla="*/ 239 h 254"/>
                <a:gd name="T6" fmla="*/ 145 w 247"/>
                <a:gd name="T7" fmla="*/ 231 h 254"/>
                <a:gd name="T8" fmla="*/ 23 w 247"/>
                <a:gd name="T9" fmla="*/ 109 h 254"/>
                <a:gd name="T10" fmla="*/ 20 w 247"/>
                <a:gd name="T11" fmla="*/ 29 h 254"/>
                <a:gd name="T12" fmla="*/ 105 w 247"/>
                <a:gd name="T13" fmla="*/ 26 h 254"/>
                <a:gd name="T14" fmla="*/ 231 w 247"/>
                <a:gd name="T15" fmla="*/ 152 h 254"/>
                <a:gd name="T16" fmla="*/ 247 w 247"/>
                <a:gd name="T17" fmla="*/ 1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54">
                  <a:moveTo>
                    <a:pt x="247" y="184"/>
                  </a:moveTo>
                  <a:cubicBezTo>
                    <a:pt x="246" y="215"/>
                    <a:pt x="236" y="232"/>
                    <a:pt x="216" y="242"/>
                  </a:cubicBezTo>
                  <a:cubicBezTo>
                    <a:pt x="196" y="254"/>
                    <a:pt x="175" y="252"/>
                    <a:pt x="156" y="239"/>
                  </a:cubicBezTo>
                  <a:cubicBezTo>
                    <a:pt x="152" y="237"/>
                    <a:pt x="148" y="234"/>
                    <a:pt x="145" y="231"/>
                  </a:cubicBezTo>
                  <a:cubicBezTo>
                    <a:pt x="104" y="190"/>
                    <a:pt x="63" y="150"/>
                    <a:pt x="23" y="109"/>
                  </a:cubicBezTo>
                  <a:cubicBezTo>
                    <a:pt x="0" y="85"/>
                    <a:pt x="0" y="51"/>
                    <a:pt x="20" y="29"/>
                  </a:cubicBezTo>
                  <a:cubicBezTo>
                    <a:pt x="43" y="3"/>
                    <a:pt x="78" y="0"/>
                    <a:pt x="105" y="26"/>
                  </a:cubicBezTo>
                  <a:cubicBezTo>
                    <a:pt x="148" y="67"/>
                    <a:pt x="190" y="109"/>
                    <a:pt x="231" y="152"/>
                  </a:cubicBezTo>
                  <a:cubicBezTo>
                    <a:pt x="240" y="162"/>
                    <a:pt x="244" y="178"/>
                    <a:pt x="247" y="18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3"/>
            <p:cNvSpPr>
              <a:spLocks/>
            </p:cNvSpPr>
            <p:nvPr/>
          </p:nvSpPr>
          <p:spPr bwMode="auto">
            <a:xfrm>
              <a:off x="5213351" y="1531938"/>
              <a:ext cx="514350" cy="522288"/>
            </a:xfrm>
            <a:custGeom>
              <a:avLst/>
              <a:gdLst>
                <a:gd name="T0" fmla="*/ 188 w 251"/>
                <a:gd name="T1" fmla="*/ 1 h 255"/>
                <a:gd name="T2" fmla="*/ 241 w 251"/>
                <a:gd name="T3" fmla="*/ 34 h 255"/>
                <a:gd name="T4" fmla="*/ 235 w 251"/>
                <a:gd name="T5" fmla="*/ 93 h 255"/>
                <a:gd name="T6" fmla="*/ 230 w 251"/>
                <a:gd name="T7" fmla="*/ 100 h 255"/>
                <a:gd name="T8" fmla="*/ 103 w 251"/>
                <a:gd name="T9" fmla="*/ 226 h 255"/>
                <a:gd name="T10" fmla="*/ 10 w 251"/>
                <a:gd name="T11" fmla="*/ 205 h 255"/>
                <a:gd name="T12" fmla="*/ 24 w 251"/>
                <a:gd name="T13" fmla="*/ 141 h 255"/>
                <a:gd name="T14" fmla="*/ 147 w 251"/>
                <a:gd name="T15" fmla="*/ 18 h 255"/>
                <a:gd name="T16" fmla="*/ 188 w 251"/>
                <a:gd name="T17" fmla="*/ 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5">
                  <a:moveTo>
                    <a:pt x="188" y="1"/>
                  </a:moveTo>
                  <a:cubicBezTo>
                    <a:pt x="213" y="2"/>
                    <a:pt x="231" y="12"/>
                    <a:pt x="241" y="34"/>
                  </a:cubicBezTo>
                  <a:cubicBezTo>
                    <a:pt x="251" y="55"/>
                    <a:pt x="249" y="74"/>
                    <a:pt x="235" y="93"/>
                  </a:cubicBezTo>
                  <a:cubicBezTo>
                    <a:pt x="233" y="95"/>
                    <a:pt x="232" y="98"/>
                    <a:pt x="230" y="100"/>
                  </a:cubicBezTo>
                  <a:cubicBezTo>
                    <a:pt x="188" y="142"/>
                    <a:pt x="147" y="185"/>
                    <a:pt x="103" y="226"/>
                  </a:cubicBezTo>
                  <a:cubicBezTo>
                    <a:pt x="72" y="255"/>
                    <a:pt x="25" y="244"/>
                    <a:pt x="10" y="205"/>
                  </a:cubicBezTo>
                  <a:cubicBezTo>
                    <a:pt x="0" y="181"/>
                    <a:pt x="7" y="159"/>
                    <a:pt x="24" y="141"/>
                  </a:cubicBezTo>
                  <a:cubicBezTo>
                    <a:pt x="64" y="100"/>
                    <a:pt x="106" y="59"/>
                    <a:pt x="147" y="18"/>
                  </a:cubicBezTo>
                  <a:cubicBezTo>
                    <a:pt x="158" y="7"/>
                    <a:pt x="173" y="0"/>
                    <a:pt x="18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4"/>
            <p:cNvSpPr>
              <a:spLocks/>
            </p:cNvSpPr>
            <p:nvPr/>
          </p:nvSpPr>
          <p:spPr bwMode="auto">
            <a:xfrm>
              <a:off x="3421063" y="3303588"/>
              <a:ext cx="514350" cy="520700"/>
            </a:xfrm>
            <a:custGeom>
              <a:avLst/>
              <a:gdLst>
                <a:gd name="T0" fmla="*/ 61 w 251"/>
                <a:gd name="T1" fmla="*/ 254 h 254"/>
                <a:gd name="T2" fmla="*/ 10 w 251"/>
                <a:gd name="T3" fmla="*/ 221 h 254"/>
                <a:gd name="T4" fmla="*/ 16 w 251"/>
                <a:gd name="T5" fmla="*/ 161 h 254"/>
                <a:gd name="T6" fmla="*/ 24 w 251"/>
                <a:gd name="T7" fmla="*/ 150 h 254"/>
                <a:gd name="T8" fmla="*/ 142 w 251"/>
                <a:gd name="T9" fmla="*/ 33 h 254"/>
                <a:gd name="T10" fmla="*/ 240 w 251"/>
                <a:gd name="T11" fmla="*/ 49 h 254"/>
                <a:gd name="T12" fmla="*/ 226 w 251"/>
                <a:gd name="T13" fmla="*/ 114 h 254"/>
                <a:gd name="T14" fmla="*/ 104 w 251"/>
                <a:gd name="T15" fmla="*/ 236 h 254"/>
                <a:gd name="T16" fmla="*/ 61 w 251"/>
                <a:gd name="T17"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4">
                  <a:moveTo>
                    <a:pt x="61" y="254"/>
                  </a:moveTo>
                  <a:cubicBezTo>
                    <a:pt x="38" y="253"/>
                    <a:pt x="20" y="243"/>
                    <a:pt x="10" y="221"/>
                  </a:cubicBezTo>
                  <a:cubicBezTo>
                    <a:pt x="0" y="200"/>
                    <a:pt x="2" y="180"/>
                    <a:pt x="16" y="161"/>
                  </a:cubicBezTo>
                  <a:cubicBezTo>
                    <a:pt x="18" y="157"/>
                    <a:pt x="21" y="154"/>
                    <a:pt x="24" y="150"/>
                  </a:cubicBezTo>
                  <a:cubicBezTo>
                    <a:pt x="63" y="111"/>
                    <a:pt x="102" y="72"/>
                    <a:pt x="142" y="33"/>
                  </a:cubicBezTo>
                  <a:cubicBezTo>
                    <a:pt x="175" y="0"/>
                    <a:pt x="223" y="8"/>
                    <a:pt x="240" y="49"/>
                  </a:cubicBezTo>
                  <a:cubicBezTo>
                    <a:pt x="251" y="74"/>
                    <a:pt x="244" y="96"/>
                    <a:pt x="226" y="114"/>
                  </a:cubicBezTo>
                  <a:cubicBezTo>
                    <a:pt x="186" y="155"/>
                    <a:pt x="145" y="195"/>
                    <a:pt x="104" y="236"/>
                  </a:cubicBezTo>
                  <a:cubicBezTo>
                    <a:pt x="92" y="248"/>
                    <a:pt x="78" y="254"/>
                    <a:pt x="61" y="25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5"/>
            <p:cNvSpPr>
              <a:spLocks/>
            </p:cNvSpPr>
            <p:nvPr/>
          </p:nvSpPr>
          <p:spPr bwMode="auto">
            <a:xfrm>
              <a:off x="5211763" y="3313113"/>
              <a:ext cx="512763" cy="519113"/>
            </a:xfrm>
            <a:custGeom>
              <a:avLst/>
              <a:gdLst>
                <a:gd name="T0" fmla="*/ 248 w 251"/>
                <a:gd name="T1" fmla="*/ 192 h 253"/>
                <a:gd name="T2" fmla="*/ 216 w 251"/>
                <a:gd name="T3" fmla="*/ 243 h 253"/>
                <a:gd name="T4" fmla="*/ 156 w 251"/>
                <a:gd name="T5" fmla="*/ 238 h 253"/>
                <a:gd name="T6" fmla="*/ 144 w 251"/>
                <a:gd name="T7" fmla="*/ 228 h 253"/>
                <a:gd name="T8" fmla="*/ 27 w 251"/>
                <a:gd name="T9" fmla="*/ 111 h 253"/>
                <a:gd name="T10" fmla="*/ 20 w 251"/>
                <a:gd name="T11" fmla="*/ 29 h 253"/>
                <a:gd name="T12" fmla="*/ 106 w 251"/>
                <a:gd name="T13" fmla="*/ 25 h 253"/>
                <a:gd name="T14" fmla="*/ 231 w 251"/>
                <a:gd name="T15" fmla="*/ 151 h 253"/>
                <a:gd name="T16" fmla="*/ 251 w 251"/>
                <a:gd name="T17" fmla="*/ 190 h 253"/>
                <a:gd name="T18" fmla="*/ 248 w 251"/>
                <a:gd name="T19" fmla="*/ 19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253">
                  <a:moveTo>
                    <a:pt x="248" y="192"/>
                  </a:moveTo>
                  <a:cubicBezTo>
                    <a:pt x="246" y="215"/>
                    <a:pt x="237" y="232"/>
                    <a:pt x="216" y="243"/>
                  </a:cubicBezTo>
                  <a:cubicBezTo>
                    <a:pt x="195" y="253"/>
                    <a:pt x="175" y="251"/>
                    <a:pt x="156" y="238"/>
                  </a:cubicBezTo>
                  <a:cubicBezTo>
                    <a:pt x="152" y="235"/>
                    <a:pt x="148" y="231"/>
                    <a:pt x="144" y="228"/>
                  </a:cubicBezTo>
                  <a:cubicBezTo>
                    <a:pt x="105" y="189"/>
                    <a:pt x="66" y="150"/>
                    <a:pt x="27" y="111"/>
                  </a:cubicBezTo>
                  <a:cubicBezTo>
                    <a:pt x="2" y="86"/>
                    <a:pt x="0" y="52"/>
                    <a:pt x="20" y="29"/>
                  </a:cubicBezTo>
                  <a:cubicBezTo>
                    <a:pt x="44" y="2"/>
                    <a:pt x="79" y="0"/>
                    <a:pt x="106" y="25"/>
                  </a:cubicBezTo>
                  <a:cubicBezTo>
                    <a:pt x="149" y="66"/>
                    <a:pt x="191" y="108"/>
                    <a:pt x="231" y="151"/>
                  </a:cubicBezTo>
                  <a:cubicBezTo>
                    <a:pt x="241" y="161"/>
                    <a:pt x="245" y="177"/>
                    <a:pt x="251" y="190"/>
                  </a:cubicBezTo>
                  <a:cubicBezTo>
                    <a:pt x="250" y="191"/>
                    <a:pt x="249" y="192"/>
                    <a:pt x="248" y="19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0" name="Oval 19"/>
          <p:cNvSpPr/>
          <p:nvPr/>
        </p:nvSpPr>
        <p:spPr>
          <a:xfrm>
            <a:off x="3425115" y="1404532"/>
            <a:ext cx="2286000" cy="2286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38</a:t>
            </a:fld>
            <a:endParaRPr lang="en-CA" dirty="0"/>
          </a:p>
        </p:txBody>
      </p:sp>
    </p:spTree>
    <p:extLst>
      <p:ext uri="{BB962C8B-B14F-4D97-AF65-F5344CB8AC3E}">
        <p14:creationId xmlns:p14="http://schemas.microsoft.com/office/powerpoint/2010/main" val="248843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3672" y="3124733"/>
            <a:ext cx="5416868" cy="923330"/>
          </a:xfrm>
          <a:prstGeom prst="rect">
            <a:avLst/>
          </a:prstGeom>
        </p:spPr>
        <p:txBody>
          <a:bodyPr wrap="none">
            <a:spAutoFit/>
          </a:bodyPr>
          <a:lstStyle/>
          <a:p>
            <a:pPr algn="ctr"/>
            <a:r>
              <a:rPr lang="en-US" sz="5400" dirty="0"/>
              <a:t>Business Models</a:t>
            </a:r>
          </a:p>
        </p:txBody>
      </p:sp>
      <p:sp>
        <p:nvSpPr>
          <p:cNvPr id="2" name="Slide Number Placeholder 1"/>
          <p:cNvSpPr>
            <a:spLocks noGrp="1"/>
          </p:cNvSpPr>
          <p:nvPr>
            <p:ph type="sldNum" sz="quarter" idx="4"/>
          </p:nvPr>
        </p:nvSpPr>
        <p:spPr/>
        <p:txBody>
          <a:bodyPr/>
          <a:lstStyle/>
          <a:p>
            <a:fld id="{13F44AA5-DB92-42C3-A717-A60C9B81A1ED}" type="slidenum">
              <a:rPr lang="en-CA" smtClean="0"/>
              <a:pPr/>
              <a:t>39</a:t>
            </a:fld>
            <a:endParaRPr lang="en-CA" dirty="0"/>
          </a:p>
        </p:txBody>
      </p:sp>
    </p:spTree>
    <p:extLst>
      <p:ext uri="{BB962C8B-B14F-4D97-AF65-F5344CB8AC3E}">
        <p14:creationId xmlns:p14="http://schemas.microsoft.com/office/powerpoint/2010/main" val="30261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0" dirty="0"/>
              <a:t>The Course is Not About:</a:t>
            </a:r>
          </a:p>
          <a:p>
            <a:r>
              <a:rPr lang="en-US" b="0" dirty="0"/>
              <a:t>Technology businesses only.</a:t>
            </a:r>
          </a:p>
          <a:p>
            <a:r>
              <a:rPr lang="en-US" b="0" dirty="0"/>
              <a:t>Business plans.</a:t>
            </a:r>
          </a:p>
          <a:p>
            <a:r>
              <a:rPr lang="en-US" b="0" dirty="0"/>
              <a:t>Theoretical research.</a:t>
            </a:r>
          </a:p>
          <a:p>
            <a:r>
              <a:rPr lang="en-US" b="0" dirty="0"/>
              <a:t>Me telling you what is right and you passing the course by telling me what I told you.</a:t>
            </a:r>
          </a:p>
          <a:p>
            <a:endParaRPr lang="en-US" b="0" dirty="0"/>
          </a:p>
        </p:txBody>
      </p:sp>
      <p:sp>
        <p:nvSpPr>
          <p:cNvPr id="3" name="Title 2"/>
          <p:cNvSpPr>
            <a:spLocks noGrp="1"/>
          </p:cNvSpPr>
          <p:nvPr>
            <p:ph type="ctrTitle"/>
          </p:nvPr>
        </p:nvSpPr>
        <p:spPr/>
        <p:txBody>
          <a:bodyPr/>
          <a:lstStyle/>
          <a:p>
            <a:endParaRPr lang="en-US"/>
          </a:p>
        </p:txBody>
      </p:sp>
      <p:sp>
        <p:nvSpPr>
          <p:cNvPr id="4" name="Slide Number Placeholder 3"/>
          <p:cNvSpPr>
            <a:spLocks noGrp="1"/>
          </p:cNvSpPr>
          <p:nvPr>
            <p:ph type="sldNum" sz="quarter" idx="4"/>
          </p:nvPr>
        </p:nvSpPr>
        <p:spPr/>
        <p:txBody>
          <a:bodyPr/>
          <a:lstStyle/>
          <a:p>
            <a:fld id="{2239F8FD-FE00-4FA5-929B-49169E311E15}" type="slidenum">
              <a:rPr lang="en-CA" smtClean="0"/>
              <a:t>4</a:t>
            </a:fld>
            <a:endParaRPr lang="en-CA"/>
          </a:p>
        </p:txBody>
      </p:sp>
    </p:spTree>
    <p:extLst>
      <p:ext uri="{BB962C8B-B14F-4D97-AF65-F5344CB8AC3E}">
        <p14:creationId xmlns:p14="http://schemas.microsoft.com/office/powerpoint/2010/main" val="18833283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Business Models	</a:t>
            </a:r>
            <a:endParaRPr lang="en-US" dirty="0"/>
          </a:p>
        </p:txBody>
      </p:sp>
      <p:grpSp>
        <p:nvGrpSpPr>
          <p:cNvPr id="68" name="Group 67"/>
          <p:cNvGrpSpPr/>
          <p:nvPr/>
        </p:nvGrpSpPr>
        <p:grpSpPr>
          <a:xfrm>
            <a:off x="-3175" y="1916832"/>
            <a:ext cx="8687595" cy="946845"/>
            <a:chOff x="-3175" y="1916832"/>
            <a:chExt cx="8687595" cy="946845"/>
          </a:xfrm>
        </p:grpSpPr>
        <p:sp>
          <p:nvSpPr>
            <p:cNvPr id="53" name="Rectangle 17"/>
            <p:cNvSpPr>
              <a:spLocks noChangeArrowheads="1"/>
            </p:cNvSpPr>
            <p:nvPr/>
          </p:nvSpPr>
          <p:spPr bwMode="auto">
            <a:xfrm>
              <a:off x="2114330" y="1952009"/>
              <a:ext cx="6570090" cy="911668"/>
            </a:xfrm>
            <a:prstGeom prst="rect">
              <a:avLst/>
            </a:prstGeom>
            <a:solidFill>
              <a:srgbClr val="4763B2"/>
            </a:solidFill>
            <a:ln>
              <a:noFill/>
            </a:ln>
          </p:spPr>
          <p:txBody>
            <a:bodyPr vert="horz" wrap="square" lIns="252000" tIns="45720" rIns="91440" bIns="45720" numCol="1" anchor="ctr" anchorCtr="0" compatLnSpc="1">
              <a:prstTxWarp prst="textNoShape">
                <a:avLst/>
              </a:prstTxWarp>
            </a:bodyPr>
            <a:lstStyle/>
            <a:p>
              <a:r>
                <a:rPr lang="en-US" kern="0">
                  <a:solidFill>
                    <a:prstClr val="white"/>
                  </a:solidFill>
                </a:rPr>
                <a:t>A sketch/summary of what the business will do and how it will make money.</a:t>
              </a:r>
            </a:p>
          </p:txBody>
        </p:sp>
        <p:sp>
          <p:nvSpPr>
            <p:cNvPr id="54" name="Freeform 18"/>
            <p:cNvSpPr>
              <a:spLocks/>
            </p:cNvSpPr>
            <p:nvPr/>
          </p:nvSpPr>
          <p:spPr bwMode="auto">
            <a:xfrm>
              <a:off x="798162" y="1916832"/>
              <a:ext cx="1316170" cy="946845"/>
            </a:xfrm>
            <a:custGeom>
              <a:avLst/>
              <a:gdLst>
                <a:gd name="T0" fmla="*/ 0 w 905"/>
                <a:gd name="T1" fmla="*/ 119 h 323"/>
                <a:gd name="T2" fmla="*/ 905 w 905"/>
                <a:gd name="T3" fmla="*/ 323 h 323"/>
                <a:gd name="T4" fmla="*/ 905 w 905"/>
                <a:gd name="T5" fmla="*/ 12 h 323"/>
                <a:gd name="T6" fmla="*/ 0 w 905"/>
                <a:gd name="T7" fmla="*/ 0 h 323"/>
                <a:gd name="T8" fmla="*/ 0 w 905"/>
                <a:gd name="T9" fmla="*/ 119 h 323"/>
              </a:gdLst>
              <a:ahLst/>
              <a:cxnLst>
                <a:cxn ang="0">
                  <a:pos x="T0" y="T1"/>
                </a:cxn>
                <a:cxn ang="0">
                  <a:pos x="T2" y="T3"/>
                </a:cxn>
                <a:cxn ang="0">
                  <a:pos x="T4" y="T5"/>
                </a:cxn>
                <a:cxn ang="0">
                  <a:pos x="T6" y="T7"/>
                </a:cxn>
                <a:cxn ang="0">
                  <a:pos x="T8" y="T9"/>
                </a:cxn>
              </a:cxnLst>
              <a:rect l="0" t="0" r="r" b="b"/>
              <a:pathLst>
                <a:path w="905" h="323">
                  <a:moveTo>
                    <a:pt x="0" y="119"/>
                  </a:moveTo>
                  <a:lnTo>
                    <a:pt x="905" y="323"/>
                  </a:lnTo>
                  <a:lnTo>
                    <a:pt x="905" y="12"/>
                  </a:lnTo>
                  <a:lnTo>
                    <a:pt x="0" y="0"/>
                  </a:lnTo>
                  <a:lnTo>
                    <a:pt x="0" y="119"/>
                  </a:lnTo>
                  <a:close/>
                </a:path>
              </a:pathLst>
            </a:custGeom>
            <a:solidFill>
              <a:srgbClr val="3C5496"/>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latin typeface="Georgia"/>
              </a:endParaRPr>
            </a:p>
          </p:txBody>
        </p:sp>
        <p:sp>
          <p:nvSpPr>
            <p:cNvPr id="55" name="Rectangle 19"/>
            <p:cNvSpPr>
              <a:spLocks noChangeArrowheads="1"/>
            </p:cNvSpPr>
            <p:nvPr/>
          </p:nvSpPr>
          <p:spPr bwMode="auto">
            <a:xfrm>
              <a:off x="-3175" y="1916832"/>
              <a:ext cx="801337" cy="348838"/>
            </a:xfrm>
            <a:prstGeom prst="rect">
              <a:avLst/>
            </a:prstGeom>
            <a:solidFill>
              <a:srgbClr val="4763B2"/>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latin typeface="Georgia"/>
              </a:endParaRPr>
            </a:p>
          </p:txBody>
        </p:sp>
      </p:grpSp>
      <p:grpSp>
        <p:nvGrpSpPr>
          <p:cNvPr id="69" name="Group 68"/>
          <p:cNvGrpSpPr/>
          <p:nvPr/>
        </p:nvGrpSpPr>
        <p:grpSpPr>
          <a:xfrm>
            <a:off x="-3175" y="2309640"/>
            <a:ext cx="8687595" cy="1574166"/>
            <a:chOff x="-3175" y="2309640"/>
            <a:chExt cx="8687595" cy="1574166"/>
          </a:xfrm>
        </p:grpSpPr>
        <p:sp>
          <p:nvSpPr>
            <p:cNvPr id="56" name="Rectangle 20"/>
            <p:cNvSpPr>
              <a:spLocks noChangeArrowheads="1"/>
            </p:cNvSpPr>
            <p:nvPr/>
          </p:nvSpPr>
          <p:spPr bwMode="auto">
            <a:xfrm>
              <a:off x="2114330" y="2972138"/>
              <a:ext cx="6570090" cy="911668"/>
            </a:xfrm>
            <a:prstGeom prst="rect">
              <a:avLst/>
            </a:prstGeom>
            <a:solidFill>
              <a:srgbClr val="307CAE"/>
            </a:solidFill>
            <a:ln>
              <a:noFill/>
            </a:ln>
          </p:spPr>
          <p:txBody>
            <a:bodyPr vert="horz" wrap="square" lIns="252000" tIns="45720" rIns="91440" bIns="45720" numCol="1" anchor="ctr" anchorCtr="0" compatLnSpc="1">
              <a:prstTxWarp prst="textNoShape">
                <a:avLst/>
              </a:prstTxWarp>
            </a:bodyPr>
            <a:lstStyle/>
            <a:p>
              <a:r>
                <a:rPr lang="en-US" kern="0">
                  <a:solidFill>
                    <a:prstClr val="white"/>
                  </a:solidFill>
                </a:rPr>
                <a:t>Includes strategic components of the business idea and how it operates.</a:t>
              </a:r>
            </a:p>
          </p:txBody>
        </p:sp>
        <p:sp>
          <p:nvSpPr>
            <p:cNvPr id="57" name="Freeform 21"/>
            <p:cNvSpPr>
              <a:spLocks/>
            </p:cNvSpPr>
            <p:nvPr/>
          </p:nvSpPr>
          <p:spPr bwMode="auto">
            <a:xfrm>
              <a:off x="798162" y="2309640"/>
              <a:ext cx="1316170" cy="1574166"/>
            </a:xfrm>
            <a:custGeom>
              <a:avLst/>
              <a:gdLst>
                <a:gd name="T0" fmla="*/ 0 w 905"/>
                <a:gd name="T1" fmla="*/ 116 h 537"/>
                <a:gd name="T2" fmla="*/ 905 w 905"/>
                <a:gd name="T3" fmla="*/ 537 h 537"/>
                <a:gd name="T4" fmla="*/ 905 w 905"/>
                <a:gd name="T5" fmla="*/ 226 h 537"/>
                <a:gd name="T6" fmla="*/ 0 w 905"/>
                <a:gd name="T7" fmla="*/ 0 h 537"/>
                <a:gd name="T8" fmla="*/ 0 w 905"/>
                <a:gd name="T9" fmla="*/ 116 h 537"/>
              </a:gdLst>
              <a:ahLst/>
              <a:cxnLst>
                <a:cxn ang="0">
                  <a:pos x="T0" y="T1"/>
                </a:cxn>
                <a:cxn ang="0">
                  <a:pos x="T2" y="T3"/>
                </a:cxn>
                <a:cxn ang="0">
                  <a:pos x="T4" y="T5"/>
                </a:cxn>
                <a:cxn ang="0">
                  <a:pos x="T6" y="T7"/>
                </a:cxn>
                <a:cxn ang="0">
                  <a:pos x="T8" y="T9"/>
                </a:cxn>
              </a:cxnLst>
              <a:rect l="0" t="0" r="r" b="b"/>
              <a:pathLst>
                <a:path w="905" h="537">
                  <a:moveTo>
                    <a:pt x="0" y="116"/>
                  </a:moveTo>
                  <a:lnTo>
                    <a:pt x="905" y="537"/>
                  </a:lnTo>
                  <a:lnTo>
                    <a:pt x="905" y="226"/>
                  </a:lnTo>
                  <a:lnTo>
                    <a:pt x="0" y="0"/>
                  </a:lnTo>
                  <a:lnTo>
                    <a:pt x="0" y="116"/>
                  </a:lnTo>
                  <a:close/>
                </a:path>
              </a:pathLst>
            </a:custGeom>
            <a:solidFill>
              <a:srgbClr val="255F87"/>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latin typeface="Georgia"/>
              </a:endParaRPr>
            </a:p>
          </p:txBody>
        </p:sp>
        <p:sp>
          <p:nvSpPr>
            <p:cNvPr id="58" name="Rectangle 22"/>
            <p:cNvSpPr>
              <a:spLocks noChangeArrowheads="1"/>
            </p:cNvSpPr>
            <p:nvPr/>
          </p:nvSpPr>
          <p:spPr bwMode="auto">
            <a:xfrm>
              <a:off x="-3175" y="2309640"/>
              <a:ext cx="801337" cy="340043"/>
            </a:xfrm>
            <a:prstGeom prst="rect">
              <a:avLst/>
            </a:prstGeom>
            <a:solidFill>
              <a:srgbClr val="307CAE"/>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latin typeface="Georgia"/>
              </a:endParaRPr>
            </a:p>
          </p:txBody>
        </p:sp>
      </p:grpSp>
      <p:grpSp>
        <p:nvGrpSpPr>
          <p:cNvPr id="70" name="Group 69"/>
          <p:cNvGrpSpPr/>
          <p:nvPr/>
        </p:nvGrpSpPr>
        <p:grpSpPr>
          <a:xfrm>
            <a:off x="-3175" y="2693653"/>
            <a:ext cx="8687595" cy="2204419"/>
            <a:chOff x="-3175" y="2693653"/>
            <a:chExt cx="8687595" cy="2204419"/>
          </a:xfrm>
        </p:grpSpPr>
        <p:sp>
          <p:nvSpPr>
            <p:cNvPr id="59" name="Freeform 23"/>
            <p:cNvSpPr>
              <a:spLocks/>
            </p:cNvSpPr>
            <p:nvPr/>
          </p:nvSpPr>
          <p:spPr bwMode="auto">
            <a:xfrm>
              <a:off x="798162" y="2693653"/>
              <a:ext cx="1316170" cy="2204417"/>
            </a:xfrm>
            <a:custGeom>
              <a:avLst/>
              <a:gdLst>
                <a:gd name="T0" fmla="*/ 0 w 905"/>
                <a:gd name="T1" fmla="*/ 117 h 752"/>
                <a:gd name="T2" fmla="*/ 905 w 905"/>
                <a:gd name="T3" fmla="*/ 752 h 752"/>
                <a:gd name="T4" fmla="*/ 905 w 905"/>
                <a:gd name="T5" fmla="*/ 443 h 752"/>
                <a:gd name="T6" fmla="*/ 0 w 905"/>
                <a:gd name="T7" fmla="*/ 0 h 752"/>
                <a:gd name="T8" fmla="*/ 0 w 905"/>
                <a:gd name="T9" fmla="*/ 117 h 752"/>
              </a:gdLst>
              <a:ahLst/>
              <a:cxnLst>
                <a:cxn ang="0">
                  <a:pos x="T0" y="T1"/>
                </a:cxn>
                <a:cxn ang="0">
                  <a:pos x="T2" y="T3"/>
                </a:cxn>
                <a:cxn ang="0">
                  <a:pos x="T4" y="T5"/>
                </a:cxn>
                <a:cxn ang="0">
                  <a:pos x="T6" y="T7"/>
                </a:cxn>
                <a:cxn ang="0">
                  <a:pos x="T8" y="T9"/>
                </a:cxn>
              </a:cxnLst>
              <a:rect l="0" t="0" r="r" b="b"/>
              <a:pathLst>
                <a:path w="905" h="752">
                  <a:moveTo>
                    <a:pt x="0" y="117"/>
                  </a:moveTo>
                  <a:lnTo>
                    <a:pt x="905" y="752"/>
                  </a:lnTo>
                  <a:lnTo>
                    <a:pt x="905" y="443"/>
                  </a:lnTo>
                  <a:lnTo>
                    <a:pt x="0" y="0"/>
                  </a:lnTo>
                  <a:lnTo>
                    <a:pt x="0" y="117"/>
                  </a:lnTo>
                  <a:close/>
                </a:path>
              </a:pathLst>
            </a:custGeom>
            <a:solidFill>
              <a:srgbClr val="177E83"/>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latin typeface="Georgia"/>
              </a:endParaRPr>
            </a:p>
          </p:txBody>
        </p:sp>
        <p:sp>
          <p:nvSpPr>
            <p:cNvPr id="60" name="Rectangle 24"/>
            <p:cNvSpPr>
              <a:spLocks noChangeArrowheads="1"/>
            </p:cNvSpPr>
            <p:nvPr/>
          </p:nvSpPr>
          <p:spPr bwMode="auto">
            <a:xfrm>
              <a:off x="-3175" y="2693653"/>
              <a:ext cx="801337" cy="342975"/>
            </a:xfrm>
            <a:prstGeom prst="rect">
              <a:avLst/>
            </a:prstGeom>
            <a:solidFill>
              <a:srgbClr val="1D9FA7"/>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latin typeface="Georgia"/>
              </a:endParaRPr>
            </a:p>
          </p:txBody>
        </p:sp>
        <p:sp>
          <p:nvSpPr>
            <p:cNvPr id="61" name="Rectangle 25"/>
            <p:cNvSpPr>
              <a:spLocks noChangeArrowheads="1"/>
            </p:cNvSpPr>
            <p:nvPr/>
          </p:nvSpPr>
          <p:spPr bwMode="auto">
            <a:xfrm>
              <a:off x="2114330" y="3992267"/>
              <a:ext cx="6570090" cy="905805"/>
            </a:xfrm>
            <a:prstGeom prst="rect">
              <a:avLst/>
            </a:prstGeom>
            <a:solidFill>
              <a:srgbClr val="1D9FA7"/>
            </a:solidFill>
            <a:ln>
              <a:noFill/>
            </a:ln>
          </p:spPr>
          <p:txBody>
            <a:bodyPr vert="horz" wrap="square" lIns="252000" tIns="45720" rIns="91440" bIns="45720" numCol="1" anchor="ctr" anchorCtr="0" compatLnSpc="1">
              <a:prstTxWarp prst="textNoShape">
                <a:avLst/>
              </a:prstTxWarp>
            </a:bodyPr>
            <a:lstStyle/>
            <a:p>
              <a:r>
                <a:rPr lang="en-US" kern="0">
                  <a:solidFill>
                    <a:prstClr val="white"/>
                  </a:solidFill>
                </a:rPr>
                <a:t>Often established based on trial and error.</a:t>
              </a:r>
            </a:p>
          </p:txBody>
        </p:sp>
      </p:grpSp>
      <p:grpSp>
        <p:nvGrpSpPr>
          <p:cNvPr id="71" name="Group 70"/>
          <p:cNvGrpSpPr/>
          <p:nvPr/>
        </p:nvGrpSpPr>
        <p:grpSpPr>
          <a:xfrm>
            <a:off x="-3175" y="3080599"/>
            <a:ext cx="8687595" cy="2837602"/>
            <a:chOff x="-3175" y="3080599"/>
            <a:chExt cx="8687595" cy="2837602"/>
          </a:xfrm>
        </p:grpSpPr>
        <p:sp>
          <p:nvSpPr>
            <p:cNvPr id="62" name="Rectangle 26"/>
            <p:cNvSpPr>
              <a:spLocks noChangeArrowheads="1"/>
            </p:cNvSpPr>
            <p:nvPr/>
          </p:nvSpPr>
          <p:spPr bwMode="auto">
            <a:xfrm>
              <a:off x="-3175" y="3080599"/>
              <a:ext cx="801337" cy="345906"/>
            </a:xfrm>
            <a:prstGeom prst="rect">
              <a:avLst/>
            </a:prstGeom>
            <a:solidFill>
              <a:srgbClr val="0D9C74"/>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latin typeface="Georgia"/>
              </a:endParaRPr>
            </a:p>
          </p:txBody>
        </p:sp>
        <p:sp>
          <p:nvSpPr>
            <p:cNvPr id="63" name="Rectangle 27"/>
            <p:cNvSpPr>
              <a:spLocks noChangeArrowheads="1"/>
            </p:cNvSpPr>
            <p:nvPr/>
          </p:nvSpPr>
          <p:spPr bwMode="auto">
            <a:xfrm>
              <a:off x="2114330" y="5012396"/>
              <a:ext cx="6570090" cy="905805"/>
            </a:xfrm>
            <a:prstGeom prst="rect">
              <a:avLst/>
            </a:prstGeom>
            <a:solidFill>
              <a:srgbClr val="0D9C74"/>
            </a:solidFill>
            <a:ln>
              <a:noFill/>
            </a:ln>
          </p:spPr>
          <p:txBody>
            <a:bodyPr vert="horz" wrap="square" lIns="252000" tIns="45720" rIns="91440" bIns="45720" numCol="1" anchor="ctr" anchorCtr="0" compatLnSpc="1">
              <a:prstTxWarp prst="textNoShape">
                <a:avLst/>
              </a:prstTxWarp>
            </a:bodyPr>
            <a:lstStyle/>
            <a:p>
              <a:r>
                <a:rPr lang="en-US" kern="0">
                  <a:solidFill>
                    <a:prstClr val="white"/>
                  </a:solidFill>
                </a:rPr>
                <a:t>Forms the basis for success or failure.</a:t>
              </a:r>
            </a:p>
          </p:txBody>
        </p:sp>
        <p:sp>
          <p:nvSpPr>
            <p:cNvPr id="64" name="Freeform 28"/>
            <p:cNvSpPr>
              <a:spLocks/>
            </p:cNvSpPr>
            <p:nvPr/>
          </p:nvSpPr>
          <p:spPr bwMode="auto">
            <a:xfrm>
              <a:off x="798162" y="3080599"/>
              <a:ext cx="1316170" cy="2837600"/>
            </a:xfrm>
            <a:custGeom>
              <a:avLst/>
              <a:gdLst>
                <a:gd name="T0" fmla="*/ 0 w 905"/>
                <a:gd name="T1" fmla="*/ 118 h 968"/>
                <a:gd name="T2" fmla="*/ 905 w 905"/>
                <a:gd name="T3" fmla="*/ 968 h 968"/>
                <a:gd name="T4" fmla="*/ 905 w 905"/>
                <a:gd name="T5" fmla="*/ 659 h 968"/>
                <a:gd name="T6" fmla="*/ 0 w 905"/>
                <a:gd name="T7" fmla="*/ 0 h 968"/>
                <a:gd name="T8" fmla="*/ 0 w 905"/>
                <a:gd name="T9" fmla="*/ 118 h 968"/>
              </a:gdLst>
              <a:ahLst/>
              <a:cxnLst>
                <a:cxn ang="0">
                  <a:pos x="T0" y="T1"/>
                </a:cxn>
                <a:cxn ang="0">
                  <a:pos x="T2" y="T3"/>
                </a:cxn>
                <a:cxn ang="0">
                  <a:pos x="T4" y="T5"/>
                </a:cxn>
                <a:cxn ang="0">
                  <a:pos x="T6" y="T7"/>
                </a:cxn>
                <a:cxn ang="0">
                  <a:pos x="T8" y="T9"/>
                </a:cxn>
              </a:cxnLst>
              <a:rect l="0" t="0" r="r" b="b"/>
              <a:pathLst>
                <a:path w="905" h="968">
                  <a:moveTo>
                    <a:pt x="0" y="118"/>
                  </a:moveTo>
                  <a:lnTo>
                    <a:pt x="905" y="968"/>
                  </a:lnTo>
                  <a:lnTo>
                    <a:pt x="905" y="659"/>
                  </a:lnTo>
                  <a:lnTo>
                    <a:pt x="0" y="0"/>
                  </a:lnTo>
                  <a:lnTo>
                    <a:pt x="0" y="118"/>
                  </a:lnTo>
                  <a:close/>
                </a:path>
              </a:pathLst>
            </a:custGeom>
            <a:solidFill>
              <a:srgbClr val="0A7C5B"/>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latin typeface="Georgia"/>
              </a:endParaRPr>
            </a:p>
          </p:txBody>
        </p:sp>
      </p:grpSp>
      <p:sp>
        <p:nvSpPr>
          <p:cNvPr id="3" name="Slide Number Placeholder 2"/>
          <p:cNvSpPr>
            <a:spLocks noGrp="1"/>
          </p:cNvSpPr>
          <p:nvPr>
            <p:ph type="sldNum" sz="quarter" idx="4"/>
          </p:nvPr>
        </p:nvSpPr>
        <p:spPr/>
        <p:txBody>
          <a:bodyPr/>
          <a:lstStyle/>
          <a:p>
            <a:fld id="{13F44AA5-DB92-42C3-A717-A60C9B81A1ED}" type="slidenum">
              <a:rPr lang="en-CA" smtClean="0"/>
              <a:pPr/>
              <a:t>40</a:t>
            </a:fld>
            <a:endParaRPr lang="en-CA" dirty="0"/>
          </a:p>
        </p:txBody>
      </p:sp>
    </p:spTree>
    <p:extLst>
      <p:ext uri="{BB962C8B-B14F-4D97-AF65-F5344CB8AC3E}">
        <p14:creationId xmlns:p14="http://schemas.microsoft.com/office/powerpoint/2010/main" val="380293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1000"/>
                                        <p:tgtEl>
                                          <p:spTgt spid="69"/>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wipe(left)">
                                      <p:cBhvr>
                                        <p:cTn id="11" dur="1000"/>
                                        <p:tgtEl>
                                          <p:spTgt spid="70"/>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wipe(left)">
                                      <p:cBhvr>
                                        <p:cTn id="15"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media.licdn.com/media/AAEAAQAAAAAAAALVAAAAJDgxNDY3MjljLWRhYzgtNDgzOC1iOGUwLTc4MDczOWUwZjU2O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9498" y="2060848"/>
            <a:ext cx="2884502" cy="288450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ular Callout 8"/>
          <p:cNvSpPr/>
          <p:nvPr/>
        </p:nvSpPr>
        <p:spPr>
          <a:xfrm>
            <a:off x="120316" y="2060848"/>
            <a:ext cx="5828220" cy="3828071"/>
          </a:xfrm>
          <a:prstGeom prst="wedgeRectCallout">
            <a:avLst>
              <a:gd name="adj1" fmla="val 60010"/>
              <a:gd name="adj2" fmla="val -823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2" name="Title 1"/>
          <p:cNvSpPr>
            <a:spLocks noGrp="1"/>
          </p:cNvSpPr>
          <p:nvPr>
            <p:ph type="ctrTitle"/>
          </p:nvPr>
        </p:nvSpPr>
        <p:spPr/>
        <p:txBody>
          <a:bodyPr/>
          <a:lstStyle/>
          <a:p>
            <a:r>
              <a:rPr lang="en-US" dirty="0"/>
              <a:t>Why are Business Models Important?</a:t>
            </a:r>
          </a:p>
        </p:txBody>
      </p:sp>
      <p:sp>
        <p:nvSpPr>
          <p:cNvPr id="4" name="Content Placeholder 3"/>
          <p:cNvSpPr>
            <a:spLocks noGrp="1"/>
          </p:cNvSpPr>
          <p:nvPr>
            <p:ph idx="4294967295"/>
          </p:nvPr>
        </p:nvSpPr>
        <p:spPr>
          <a:xfrm>
            <a:off x="200526" y="2311400"/>
            <a:ext cx="5707905" cy="3479800"/>
          </a:xfrm>
        </p:spPr>
        <p:txBody>
          <a:bodyPr/>
          <a:lstStyle/>
          <a:p>
            <a:pPr marL="0" indent="0">
              <a:lnSpc>
                <a:spcPct val="150000"/>
              </a:lnSpc>
              <a:spcBef>
                <a:spcPts val="0"/>
              </a:spcBef>
              <a:buNone/>
            </a:pPr>
            <a:r>
              <a:rPr lang="tr-TR" sz="1700" dirty="0" smtClean="0">
                <a:solidFill>
                  <a:schemeClr val="bg1"/>
                </a:solidFill>
              </a:rPr>
              <a:t>Uber, the world’s largest taxi company, owns no vehicles.</a:t>
            </a:r>
            <a:endParaRPr lang="en-CA" sz="1700" dirty="0" smtClean="0">
              <a:solidFill>
                <a:schemeClr val="bg1"/>
              </a:solidFill>
            </a:endParaRPr>
          </a:p>
          <a:p>
            <a:pPr marL="0" indent="0">
              <a:lnSpc>
                <a:spcPct val="150000"/>
              </a:lnSpc>
              <a:spcBef>
                <a:spcPts val="0"/>
              </a:spcBef>
              <a:buNone/>
            </a:pPr>
            <a:endParaRPr lang="tr-TR" sz="400" dirty="0" smtClean="0">
              <a:solidFill>
                <a:schemeClr val="bg1"/>
              </a:solidFill>
            </a:endParaRPr>
          </a:p>
          <a:p>
            <a:pPr marL="0" indent="0">
              <a:lnSpc>
                <a:spcPct val="150000"/>
              </a:lnSpc>
              <a:spcBef>
                <a:spcPts val="0"/>
              </a:spcBef>
              <a:buNone/>
            </a:pPr>
            <a:r>
              <a:rPr lang="tr-TR" sz="1700" dirty="0" smtClean="0">
                <a:solidFill>
                  <a:schemeClr val="bg1"/>
                </a:solidFill>
              </a:rPr>
              <a:t>Facebook, the world’s most popular media owner, creates no content.</a:t>
            </a:r>
            <a:endParaRPr lang="en-CA" sz="1700" dirty="0" smtClean="0">
              <a:solidFill>
                <a:schemeClr val="bg1"/>
              </a:solidFill>
            </a:endParaRPr>
          </a:p>
          <a:p>
            <a:pPr marL="0" indent="0">
              <a:lnSpc>
                <a:spcPct val="150000"/>
              </a:lnSpc>
              <a:spcBef>
                <a:spcPts val="0"/>
              </a:spcBef>
              <a:buNone/>
            </a:pPr>
            <a:endParaRPr lang="tr-TR" sz="400" dirty="0" smtClean="0">
              <a:solidFill>
                <a:schemeClr val="bg1"/>
              </a:solidFill>
            </a:endParaRPr>
          </a:p>
          <a:p>
            <a:pPr marL="0" indent="0">
              <a:lnSpc>
                <a:spcPct val="150000"/>
              </a:lnSpc>
              <a:spcBef>
                <a:spcPts val="0"/>
              </a:spcBef>
              <a:buNone/>
            </a:pPr>
            <a:r>
              <a:rPr lang="tr-TR" sz="1700" dirty="0" smtClean="0">
                <a:solidFill>
                  <a:schemeClr val="bg1"/>
                </a:solidFill>
              </a:rPr>
              <a:t>Alibaba, the most valuable retailer, has no inventory.</a:t>
            </a:r>
            <a:endParaRPr lang="en-CA" sz="1700" dirty="0" smtClean="0">
              <a:solidFill>
                <a:schemeClr val="bg1"/>
              </a:solidFill>
            </a:endParaRPr>
          </a:p>
          <a:p>
            <a:pPr marL="0" indent="0">
              <a:lnSpc>
                <a:spcPct val="150000"/>
              </a:lnSpc>
              <a:spcBef>
                <a:spcPts val="0"/>
              </a:spcBef>
              <a:buNone/>
            </a:pPr>
            <a:endParaRPr lang="tr-TR" sz="400" dirty="0" smtClean="0">
              <a:solidFill>
                <a:schemeClr val="bg1"/>
              </a:solidFill>
            </a:endParaRPr>
          </a:p>
          <a:p>
            <a:pPr marL="0" indent="0">
              <a:lnSpc>
                <a:spcPct val="150000"/>
              </a:lnSpc>
              <a:spcBef>
                <a:spcPts val="0"/>
              </a:spcBef>
              <a:buNone/>
            </a:pPr>
            <a:r>
              <a:rPr lang="tr-TR" sz="1700" dirty="0" smtClean="0">
                <a:solidFill>
                  <a:schemeClr val="bg1"/>
                </a:solidFill>
              </a:rPr>
              <a:t>And Airbnb, the world’s largest accommodation provider, owns no real estate.</a:t>
            </a:r>
            <a:endParaRPr lang="en-CA" sz="1700" dirty="0" smtClean="0">
              <a:solidFill>
                <a:schemeClr val="bg1"/>
              </a:solidFill>
            </a:endParaRPr>
          </a:p>
          <a:p>
            <a:pPr marL="0" indent="0">
              <a:lnSpc>
                <a:spcPct val="150000"/>
              </a:lnSpc>
              <a:spcBef>
                <a:spcPts val="0"/>
              </a:spcBef>
              <a:buNone/>
            </a:pPr>
            <a:endParaRPr lang="tr-TR" sz="400" dirty="0" smtClean="0">
              <a:solidFill>
                <a:schemeClr val="bg1"/>
              </a:solidFill>
            </a:endParaRPr>
          </a:p>
          <a:p>
            <a:pPr marL="0" indent="0">
              <a:lnSpc>
                <a:spcPct val="150000"/>
              </a:lnSpc>
              <a:spcBef>
                <a:spcPts val="0"/>
              </a:spcBef>
              <a:buNone/>
            </a:pPr>
            <a:r>
              <a:rPr lang="tr-TR" sz="1700" dirty="0" smtClean="0">
                <a:solidFill>
                  <a:schemeClr val="bg1"/>
                </a:solidFill>
              </a:rPr>
              <a:t>Something interesting is happening.</a:t>
            </a:r>
            <a:endParaRPr lang="en-US" sz="1700" dirty="0">
              <a:solidFill>
                <a:schemeClr val="bg1"/>
              </a:solidFill>
            </a:endParaRPr>
          </a:p>
        </p:txBody>
      </p:sp>
      <p:sp>
        <p:nvSpPr>
          <p:cNvPr id="8" name="TextBox 7"/>
          <p:cNvSpPr txBox="1"/>
          <p:nvPr/>
        </p:nvSpPr>
        <p:spPr>
          <a:xfrm>
            <a:off x="6259498" y="5097403"/>
            <a:ext cx="2631284" cy="707886"/>
          </a:xfrm>
          <a:prstGeom prst="rect">
            <a:avLst/>
          </a:prstGeom>
          <a:noFill/>
        </p:spPr>
        <p:txBody>
          <a:bodyPr wrap="square" lIns="0" tIns="0" rIns="0" bIns="0" rtlCol="0">
            <a:spAutoFit/>
          </a:bodyPr>
          <a:lstStyle/>
          <a:p>
            <a:pPr algn="ctr"/>
            <a:r>
              <a:rPr lang="tr-TR" sz="1600" b="1" smtClean="0">
                <a:solidFill>
                  <a:srgbClr val="696969"/>
                </a:solidFill>
              </a:rPr>
              <a:t>Tom Goodwin,</a:t>
            </a:r>
          </a:p>
          <a:p>
            <a:pPr algn="ctr"/>
            <a:r>
              <a:rPr lang="tr-TR" sz="1500" smtClean="0">
                <a:solidFill>
                  <a:srgbClr val="696969"/>
                </a:solidFill>
              </a:rPr>
              <a:t>Sr. Vice President of strategy and innovation at Havas Media</a:t>
            </a:r>
            <a:endParaRPr lang="en-US" sz="1500" dirty="0" err="1" smtClean="0">
              <a:solidFill>
                <a:srgbClr val="696969"/>
              </a:solidFill>
            </a:endParaRPr>
          </a:p>
        </p:txBody>
      </p:sp>
      <p:sp>
        <p:nvSpPr>
          <p:cNvPr id="3" name="Slide Number Placeholder 2"/>
          <p:cNvSpPr>
            <a:spLocks noGrp="1"/>
          </p:cNvSpPr>
          <p:nvPr>
            <p:ph type="sldNum" sz="quarter" idx="4"/>
          </p:nvPr>
        </p:nvSpPr>
        <p:spPr/>
        <p:txBody>
          <a:bodyPr/>
          <a:lstStyle/>
          <a:p>
            <a:fld id="{13F44AA5-DB92-42C3-A717-A60C9B81A1ED}" type="slidenum">
              <a:rPr lang="en-CA" smtClean="0"/>
              <a:pPr/>
              <a:t>41</a:t>
            </a:fld>
            <a:endParaRPr lang="en-CA" dirty="0"/>
          </a:p>
        </p:txBody>
      </p:sp>
    </p:spTree>
    <p:extLst>
      <p:ext uri="{BB962C8B-B14F-4D97-AF65-F5344CB8AC3E}">
        <p14:creationId xmlns:p14="http://schemas.microsoft.com/office/powerpoint/2010/main" val="25008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Business </a:t>
            </a:r>
            <a:r>
              <a:rPr lang="en-US" dirty="0" smtClean="0"/>
              <a:t>Models vs. Business Plans</a:t>
            </a:r>
            <a:endParaRPr lang="en-US" dirty="0"/>
          </a:p>
        </p:txBody>
      </p:sp>
      <p:sp>
        <p:nvSpPr>
          <p:cNvPr id="3" name="Content Placeholder 2"/>
          <p:cNvSpPr>
            <a:spLocks noGrp="1"/>
          </p:cNvSpPr>
          <p:nvPr>
            <p:ph idx="4294967295"/>
          </p:nvPr>
        </p:nvSpPr>
        <p:spPr>
          <a:xfrm>
            <a:off x="120315" y="1045441"/>
            <a:ext cx="8847221" cy="5215826"/>
          </a:xfrm>
        </p:spPr>
        <p:txBody>
          <a:bodyPr>
            <a:normAutofit fontScale="47500" lnSpcReduction="20000"/>
          </a:bodyPr>
          <a:lstStyle/>
          <a:p>
            <a:pPr marL="0" indent="0">
              <a:spcBef>
                <a:spcPts val="1200"/>
              </a:spcBef>
              <a:spcAft>
                <a:spcPts val="600"/>
              </a:spcAft>
              <a:buNone/>
            </a:pPr>
            <a:r>
              <a:rPr lang="en-US" sz="4400" b="1" dirty="0" smtClean="0">
                <a:solidFill>
                  <a:schemeClr val="accent6"/>
                </a:solidFill>
              </a:rPr>
              <a:t>Business Plans</a:t>
            </a:r>
          </a:p>
          <a:p>
            <a:pPr marL="285750" indent="-285750">
              <a:spcBef>
                <a:spcPts val="1200"/>
              </a:spcBef>
              <a:spcAft>
                <a:spcPts val="600"/>
              </a:spcAft>
              <a:buClr>
                <a:srgbClr val="17365D"/>
              </a:buClr>
              <a:buFont typeface="Wingdings" panose="05000000000000000000" pitchFamily="2" charset="2"/>
              <a:buChar char="ü"/>
            </a:pPr>
            <a:r>
              <a:rPr lang="en-US" sz="4400" dirty="0"/>
              <a:t>A</a:t>
            </a:r>
            <a:r>
              <a:rPr lang="en-US" sz="4400" dirty="0" smtClean="0"/>
              <a:t>ssume full knowledge of the market, solution and customers.</a:t>
            </a:r>
          </a:p>
          <a:p>
            <a:pPr marL="285750" indent="-285750">
              <a:spcBef>
                <a:spcPts val="1200"/>
              </a:spcBef>
              <a:spcAft>
                <a:spcPts val="600"/>
              </a:spcAft>
              <a:buClr>
                <a:srgbClr val="17365D"/>
              </a:buClr>
              <a:buFont typeface="Wingdings" panose="05000000000000000000" pitchFamily="2" charset="2"/>
              <a:buChar char="ü"/>
            </a:pPr>
            <a:r>
              <a:rPr lang="en-US" sz="4400" dirty="0" smtClean="0"/>
              <a:t>Don’t require a lot of external interaction.</a:t>
            </a:r>
          </a:p>
          <a:p>
            <a:pPr marL="285750" indent="-285750">
              <a:spcBef>
                <a:spcPts val="1200"/>
              </a:spcBef>
              <a:spcAft>
                <a:spcPts val="600"/>
              </a:spcAft>
              <a:buClr>
                <a:srgbClr val="17365D"/>
              </a:buClr>
              <a:buFont typeface="Wingdings" panose="05000000000000000000" pitchFamily="2" charset="2"/>
              <a:buChar char="ü"/>
            </a:pPr>
            <a:r>
              <a:rPr lang="en-US" sz="4400" dirty="0"/>
              <a:t>A</a:t>
            </a:r>
            <a:r>
              <a:rPr lang="en-US" sz="4400" dirty="0" smtClean="0"/>
              <a:t>re a useful implementation tool, focusing much on </a:t>
            </a:r>
            <a:r>
              <a:rPr lang="en-US" sz="4400" dirty="0"/>
              <a:t>operationalizing </a:t>
            </a:r>
            <a:r>
              <a:rPr lang="en-US" sz="4400" dirty="0" smtClean="0"/>
              <a:t>strategies.</a:t>
            </a:r>
          </a:p>
          <a:p>
            <a:pPr marL="285750" indent="-285750">
              <a:spcBef>
                <a:spcPts val="1200"/>
              </a:spcBef>
              <a:spcAft>
                <a:spcPts val="600"/>
              </a:spcAft>
              <a:buClr>
                <a:srgbClr val="17365D"/>
              </a:buClr>
              <a:buFont typeface="Wingdings" panose="05000000000000000000" pitchFamily="2" charset="2"/>
              <a:buChar char="ü"/>
            </a:pPr>
            <a:r>
              <a:rPr lang="en-US" sz="4400" dirty="0" smtClean="0"/>
              <a:t>Usually written </a:t>
            </a:r>
            <a:r>
              <a:rPr lang="en-US" sz="4400" dirty="0"/>
              <a:t>too </a:t>
            </a:r>
            <a:r>
              <a:rPr lang="en-US" sz="4400" dirty="0" smtClean="0"/>
              <a:t>soon; often not written at all.</a:t>
            </a:r>
          </a:p>
          <a:p>
            <a:pPr marL="0" indent="0">
              <a:spcBef>
                <a:spcPts val="1200"/>
              </a:spcBef>
              <a:spcAft>
                <a:spcPts val="600"/>
              </a:spcAft>
              <a:buClr>
                <a:srgbClr val="17365D"/>
              </a:buClr>
              <a:buNone/>
            </a:pPr>
            <a:endParaRPr lang="en-US" sz="4400" u="sng" dirty="0" smtClean="0"/>
          </a:p>
          <a:p>
            <a:pPr marL="0" indent="0">
              <a:spcBef>
                <a:spcPts val="1200"/>
              </a:spcBef>
              <a:spcAft>
                <a:spcPts val="600"/>
              </a:spcAft>
              <a:buClr>
                <a:srgbClr val="17365D"/>
              </a:buClr>
              <a:buNone/>
            </a:pPr>
            <a:r>
              <a:rPr lang="en-US" sz="4400" b="1" dirty="0" smtClean="0">
                <a:solidFill>
                  <a:schemeClr val="accent6"/>
                </a:solidFill>
              </a:rPr>
              <a:t>Business Models</a:t>
            </a:r>
          </a:p>
          <a:p>
            <a:pPr marL="285750" indent="-285750">
              <a:spcBef>
                <a:spcPts val="1200"/>
              </a:spcBef>
              <a:spcAft>
                <a:spcPts val="600"/>
              </a:spcAft>
              <a:buClr>
                <a:srgbClr val="17365D"/>
              </a:buClr>
              <a:buFont typeface="Wingdings" panose="05000000000000000000" pitchFamily="2" charset="2"/>
              <a:buChar char="ü"/>
            </a:pPr>
            <a:r>
              <a:rPr lang="en-US" sz="4400" dirty="0" smtClean="0"/>
              <a:t>Assumes evolution: discovery and iteration.</a:t>
            </a:r>
          </a:p>
          <a:p>
            <a:pPr marL="285750" indent="-285750">
              <a:spcBef>
                <a:spcPts val="1200"/>
              </a:spcBef>
              <a:spcAft>
                <a:spcPts val="600"/>
              </a:spcAft>
              <a:buClr>
                <a:srgbClr val="17365D"/>
              </a:buClr>
              <a:buFont typeface="Wingdings" panose="05000000000000000000" pitchFamily="2" charset="2"/>
              <a:buChar char="ü"/>
            </a:pPr>
            <a:r>
              <a:rPr lang="en-US" sz="4400" dirty="0" smtClean="0"/>
              <a:t>Forces “getting out of the building” to talk with clients.</a:t>
            </a:r>
          </a:p>
          <a:p>
            <a:pPr marL="285750" indent="-285750">
              <a:spcBef>
                <a:spcPts val="1200"/>
              </a:spcBef>
              <a:spcAft>
                <a:spcPts val="600"/>
              </a:spcAft>
              <a:buClr>
                <a:srgbClr val="17365D"/>
              </a:buClr>
              <a:buFont typeface="Wingdings" panose="05000000000000000000" pitchFamily="2" charset="2"/>
              <a:buChar char="ü"/>
            </a:pPr>
            <a:r>
              <a:rPr lang="en-US" sz="4400" dirty="0" smtClean="0"/>
              <a:t>Forms foundation for success or failure.</a:t>
            </a:r>
            <a:endParaRPr lang="en-US" sz="4400" dirty="0"/>
          </a:p>
          <a:p>
            <a:pPr>
              <a:spcAft>
                <a:spcPts val="600"/>
              </a:spcAft>
            </a:pPr>
            <a:endParaRPr lang="en-CA"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42</a:t>
            </a:fld>
            <a:endParaRPr lang="en-CA" dirty="0"/>
          </a:p>
        </p:txBody>
      </p:sp>
    </p:spTree>
    <p:extLst>
      <p:ext uri="{BB962C8B-B14F-4D97-AF65-F5344CB8AC3E}">
        <p14:creationId xmlns:p14="http://schemas.microsoft.com/office/powerpoint/2010/main" val="291906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7736" y="1848856"/>
            <a:ext cx="6828528" cy="4100424"/>
          </a:xfrm>
          <a:prstGeom prst="rect">
            <a:avLst/>
          </a:prstGeom>
          <a:solidFill>
            <a:srgbClr val="171717"/>
          </a:solidFill>
          <a:ln w="57150">
            <a:solidFill>
              <a:schemeClr val="bg1"/>
            </a:solidFill>
            <a:miter lim="800000"/>
          </a:ln>
          <a:effectLst>
            <a:outerShdw blurRad="101600" dist="228600" dir="7800000" algn="t"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 name="Title 1"/>
          <p:cNvSpPr>
            <a:spLocks noGrp="1"/>
          </p:cNvSpPr>
          <p:nvPr>
            <p:ph type="ctrTitle"/>
          </p:nvPr>
        </p:nvSpPr>
        <p:spPr/>
        <p:txBody>
          <a:bodyPr/>
          <a:lstStyle/>
          <a:p>
            <a:r>
              <a:rPr lang="en-US" dirty="0" smtClean="0">
                <a:hlinkClick r:id="rId2" action="ppaction://hlinkfile"/>
              </a:rPr>
              <a:t>Business Model Canvas</a:t>
            </a:r>
            <a:endParaRPr lang="en-CA" dirty="0"/>
          </a:p>
        </p:txBody>
      </p:sp>
      <p:pic>
        <p:nvPicPr>
          <p:cNvPr id="5" name="Picture 4">
            <a:hlinkClick r:id="rId3"/>
          </p:cNvPr>
          <p:cNvPicPr>
            <a:picLocks noChangeAspect="1"/>
          </p:cNvPicPr>
          <p:nvPr/>
        </p:nvPicPr>
        <p:blipFill rotWithShape="1">
          <a:blip r:embed="rId4"/>
          <a:srcRect r="6741"/>
          <a:stretch/>
        </p:blipFill>
        <p:spPr>
          <a:xfrm>
            <a:off x="1357896" y="1982842"/>
            <a:ext cx="6428209" cy="3832452"/>
          </a:xfrm>
          <a:prstGeom prst="rect">
            <a:avLst/>
          </a:prstGeom>
        </p:spPr>
      </p:pic>
      <p:sp>
        <p:nvSpPr>
          <p:cNvPr id="3" name="Slide Number Placeholder 2"/>
          <p:cNvSpPr>
            <a:spLocks noGrp="1"/>
          </p:cNvSpPr>
          <p:nvPr>
            <p:ph type="sldNum" sz="quarter" idx="4"/>
          </p:nvPr>
        </p:nvSpPr>
        <p:spPr/>
        <p:txBody>
          <a:bodyPr/>
          <a:lstStyle/>
          <a:p>
            <a:fld id="{13F44AA5-DB92-42C3-A717-A60C9B81A1ED}" type="slidenum">
              <a:rPr lang="en-CA" smtClean="0"/>
              <a:pPr/>
              <a:t>43</a:t>
            </a:fld>
            <a:endParaRPr lang="en-CA" dirty="0"/>
          </a:p>
        </p:txBody>
      </p:sp>
    </p:spTree>
    <p:extLst>
      <p:ext uri="{BB962C8B-B14F-4D97-AF65-F5344CB8AC3E}">
        <p14:creationId xmlns:p14="http://schemas.microsoft.com/office/powerpoint/2010/main" val="31149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at's a business model.tiff"/>
          <p:cNvPicPr>
            <a:picLocks noChangeAspect="1"/>
          </p:cNvPicPr>
          <p:nvPr/>
        </p:nvPicPr>
        <p:blipFill>
          <a:blip r:embed="rId2"/>
          <a:stretch>
            <a:fillRect/>
          </a:stretch>
        </p:blipFill>
        <p:spPr>
          <a:xfrm>
            <a:off x="0" y="106497"/>
            <a:ext cx="9144000" cy="6532711"/>
          </a:xfrm>
          <a:prstGeom prst="rect">
            <a:avLst/>
          </a:prstGeom>
        </p:spPr>
      </p:pic>
      <p:sp>
        <p:nvSpPr>
          <p:cNvPr id="2" name="TextBox 1"/>
          <p:cNvSpPr txBox="1"/>
          <p:nvPr/>
        </p:nvSpPr>
        <p:spPr>
          <a:xfrm>
            <a:off x="1079056" y="6501511"/>
            <a:ext cx="6985887" cy="215444"/>
          </a:xfrm>
          <a:prstGeom prst="rect">
            <a:avLst/>
          </a:prstGeom>
          <a:noFill/>
        </p:spPr>
        <p:txBody>
          <a:bodyPr wrap="none" lIns="0" tIns="0" rIns="0" bIns="0" rtlCol="0">
            <a:spAutoFit/>
          </a:bodyPr>
          <a:lstStyle/>
          <a:p>
            <a:r>
              <a:rPr lang="en-US" sz="1400" dirty="0" smtClean="0">
                <a:solidFill>
                  <a:srgbClr val="696969"/>
                </a:solidFill>
              </a:rPr>
              <a:t>The following slides thanks to Steve Blank and the Lean LaunchPad </a:t>
            </a:r>
            <a:r>
              <a:rPr lang="en-US" sz="1400" dirty="0">
                <a:solidFill>
                  <a:srgbClr val="696969"/>
                </a:solidFill>
              </a:rPr>
              <a:t>E</a:t>
            </a:r>
            <a:r>
              <a:rPr lang="en-US" sz="1400" dirty="0" smtClean="0">
                <a:solidFill>
                  <a:srgbClr val="696969"/>
                </a:solidFill>
              </a:rPr>
              <a:t>ducators Program</a:t>
            </a:r>
          </a:p>
        </p:txBody>
      </p:sp>
    </p:spTree>
    <p:extLst>
      <p:ext uri="{BB962C8B-B14F-4D97-AF65-F5344CB8AC3E}">
        <p14:creationId xmlns:p14="http://schemas.microsoft.com/office/powerpoint/2010/main" val="399803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prstGeom prst="rect">
            <a:avLst/>
          </a:prstGeom>
        </p:spPr>
        <p:txBody>
          <a:bodyPr/>
          <a:lstStyle/>
          <a:p>
            <a:r>
              <a:rPr lang="en-US" dirty="0" smtClean="0"/>
              <a:t>Value Proposition</a:t>
            </a:r>
            <a:endParaRPr lang="en-US" dirty="0">
              <a:solidFill>
                <a:srgbClr val="FF0000"/>
              </a:solidFill>
            </a:endParaRPr>
          </a:p>
        </p:txBody>
      </p:sp>
      <p:sp>
        <p:nvSpPr>
          <p:cNvPr id="6" name="Subtitle 5"/>
          <p:cNvSpPr>
            <a:spLocks noGrp="1"/>
          </p:cNvSpPr>
          <p:nvPr>
            <p:ph type="subTitle" idx="4294967295"/>
          </p:nvPr>
        </p:nvSpPr>
        <p:spPr>
          <a:xfrm>
            <a:off x="0" y="5489575"/>
            <a:ext cx="9144000" cy="676275"/>
          </a:xfrm>
          <a:prstGeom prst="rect">
            <a:avLst/>
          </a:prstGeom>
        </p:spPr>
        <p:txBody>
          <a:bodyPr anchor="ctr"/>
          <a:lstStyle/>
          <a:p>
            <a:pPr marL="0" indent="0" algn="ctr">
              <a:buNone/>
            </a:pPr>
            <a:r>
              <a:rPr lang="en-US" sz="2800" b="1" dirty="0" smtClean="0"/>
              <a:t>What Are You Building and For Who?</a:t>
            </a:r>
            <a:endParaRPr lang="en-US" sz="2800" b="1" dirty="0"/>
          </a:p>
        </p:txBody>
      </p:sp>
      <p:grpSp>
        <p:nvGrpSpPr>
          <p:cNvPr id="2" name="Group 7"/>
          <p:cNvGrpSpPr/>
          <p:nvPr/>
        </p:nvGrpSpPr>
        <p:grpSpPr>
          <a:xfrm>
            <a:off x="905280" y="1772672"/>
            <a:ext cx="7181700" cy="3672552"/>
            <a:chOff x="1308630" y="258850"/>
            <a:chExt cx="5921624" cy="2399626"/>
          </a:xfrm>
        </p:grpSpPr>
        <p:pic>
          <p:nvPicPr>
            <p:cNvPr id="5" name="Picture 4"/>
            <p:cNvPicPr>
              <a:picLocks noChangeAspect="1"/>
            </p:cNvPicPr>
            <p:nvPr/>
          </p:nvPicPr>
          <p:blipFill>
            <a:blip r:embed="rId2"/>
            <a:srcRect r="3532"/>
            <a:stretch>
              <a:fillRect/>
            </a:stretch>
          </p:blipFill>
          <p:spPr>
            <a:xfrm>
              <a:off x="1526701" y="258850"/>
              <a:ext cx="5703553" cy="2399626"/>
            </a:xfrm>
            <a:prstGeom prst="rect">
              <a:avLst/>
            </a:prstGeom>
          </p:spPr>
        </p:pic>
        <p:sp>
          <p:nvSpPr>
            <p:cNvPr id="7" name="Rectangle 6"/>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8" name="Rounded Rectangle 7"/>
          <p:cNvSpPr/>
          <p:nvPr/>
        </p:nvSpPr>
        <p:spPr>
          <a:xfrm>
            <a:off x="3779912" y="1484784"/>
            <a:ext cx="1656184" cy="2160240"/>
          </a:xfrm>
          <a:prstGeom prst="roundRect">
            <a:avLst>
              <a:gd name="adj" fmla="val 19255"/>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4" name="Slide Number Placeholder 3"/>
          <p:cNvSpPr>
            <a:spLocks noGrp="1"/>
          </p:cNvSpPr>
          <p:nvPr>
            <p:ph type="sldNum" sz="quarter" idx="4"/>
          </p:nvPr>
        </p:nvSpPr>
        <p:spPr/>
        <p:txBody>
          <a:bodyPr/>
          <a:lstStyle/>
          <a:p>
            <a:fld id="{13F44AA5-DB92-42C3-A717-A60C9B81A1ED}" type="slidenum">
              <a:rPr lang="en-CA" smtClean="0"/>
              <a:pPr/>
              <a:t>45</a:t>
            </a:fld>
            <a:endParaRPr lang="en-CA" dirty="0"/>
          </a:p>
        </p:txBody>
      </p:sp>
    </p:spTree>
    <p:extLst>
      <p:ext uri="{BB962C8B-B14F-4D97-AF65-F5344CB8AC3E}">
        <p14:creationId xmlns:p14="http://schemas.microsoft.com/office/powerpoint/2010/main" val="178984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5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388"/>
          <a:stretch/>
        </p:blipFill>
        <p:spPr>
          <a:xfrm>
            <a:off x="0" y="294243"/>
            <a:ext cx="9144000" cy="6303109"/>
          </a:xfrm>
          <a:prstGeom prst="rect">
            <a:avLst/>
          </a:prstGeom>
        </p:spPr>
      </p:pic>
    </p:spTree>
    <p:extLst>
      <p:ext uri="{BB962C8B-B14F-4D97-AF65-F5344CB8AC3E}">
        <p14:creationId xmlns:p14="http://schemas.microsoft.com/office/powerpoint/2010/main" val="272766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prstGeom prst="rect">
            <a:avLst/>
          </a:prstGeom>
        </p:spPr>
        <p:txBody>
          <a:bodyPr/>
          <a:lstStyle/>
          <a:p>
            <a:r>
              <a:rPr lang="en-US" dirty="0" smtClean="0"/>
              <a:t>Customer Segments</a:t>
            </a:r>
            <a:endParaRPr lang="en-US" dirty="0">
              <a:solidFill>
                <a:srgbClr val="FF0000"/>
              </a:solidFill>
            </a:endParaRPr>
          </a:p>
        </p:txBody>
      </p:sp>
      <p:sp>
        <p:nvSpPr>
          <p:cNvPr id="6" name="Subtitle 5"/>
          <p:cNvSpPr>
            <a:spLocks noGrp="1"/>
          </p:cNvSpPr>
          <p:nvPr>
            <p:ph type="subTitle" idx="4294967295"/>
          </p:nvPr>
        </p:nvSpPr>
        <p:spPr>
          <a:xfrm>
            <a:off x="0" y="5311775"/>
            <a:ext cx="9144000" cy="996950"/>
          </a:xfrm>
          <a:prstGeom prst="rect">
            <a:avLst/>
          </a:prstGeom>
        </p:spPr>
        <p:txBody>
          <a:bodyPr anchor="ctr"/>
          <a:lstStyle/>
          <a:p>
            <a:pPr marL="0" indent="0" algn="ctr">
              <a:lnSpc>
                <a:spcPct val="100000"/>
              </a:lnSpc>
              <a:spcAft>
                <a:spcPts val="0"/>
              </a:spcAft>
              <a:buNone/>
            </a:pPr>
            <a:r>
              <a:rPr lang="en-US" sz="2400" b="1" dirty="0" err="1" smtClean="0"/>
              <a:t>Wh</a:t>
            </a:r>
            <a:r>
              <a:rPr lang="tr-TR" sz="2400" b="1" dirty="0" smtClean="0"/>
              <a:t>o</a:t>
            </a:r>
            <a:r>
              <a:rPr lang="en-US" sz="2400" b="1" dirty="0" smtClean="0"/>
              <a:t> Are They?</a:t>
            </a:r>
          </a:p>
          <a:p>
            <a:pPr marL="0" indent="0" algn="ctr">
              <a:lnSpc>
                <a:spcPct val="100000"/>
              </a:lnSpc>
              <a:spcAft>
                <a:spcPts val="0"/>
              </a:spcAft>
              <a:buNone/>
            </a:pPr>
            <a:r>
              <a:rPr lang="en-US" sz="2400" b="1" dirty="0" smtClean="0"/>
              <a:t>Why Would They Buy?</a:t>
            </a:r>
            <a:endParaRPr lang="en-US" sz="2400" b="1" dirty="0"/>
          </a:p>
        </p:txBody>
      </p:sp>
      <p:grpSp>
        <p:nvGrpSpPr>
          <p:cNvPr id="8" name="Group 7"/>
          <p:cNvGrpSpPr/>
          <p:nvPr/>
        </p:nvGrpSpPr>
        <p:grpSpPr>
          <a:xfrm>
            <a:off x="905280" y="1772672"/>
            <a:ext cx="7181700" cy="3672552"/>
            <a:chOff x="1308630" y="258850"/>
            <a:chExt cx="5921624" cy="2399626"/>
          </a:xfrm>
        </p:grpSpPr>
        <p:pic>
          <p:nvPicPr>
            <p:cNvPr id="12" name="Picture 11"/>
            <p:cNvPicPr>
              <a:picLocks noChangeAspect="1"/>
            </p:cNvPicPr>
            <p:nvPr/>
          </p:nvPicPr>
          <p:blipFill>
            <a:blip r:embed="rId2"/>
            <a:srcRect r="3532"/>
            <a:stretch>
              <a:fillRect/>
            </a:stretch>
          </p:blipFill>
          <p:spPr>
            <a:xfrm>
              <a:off x="1526701" y="258850"/>
              <a:ext cx="5703553" cy="2399626"/>
            </a:xfrm>
            <a:prstGeom prst="rect">
              <a:avLst/>
            </a:prstGeom>
          </p:spPr>
        </p:pic>
        <p:sp>
          <p:nvSpPr>
            <p:cNvPr id="13" name="Rectangle 12"/>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4" name="Rounded Rectangle 13"/>
          <p:cNvSpPr/>
          <p:nvPr/>
        </p:nvSpPr>
        <p:spPr>
          <a:xfrm>
            <a:off x="6516216" y="1556792"/>
            <a:ext cx="1656184" cy="1728192"/>
          </a:xfrm>
          <a:prstGeom prst="roundRect">
            <a:avLst>
              <a:gd name="adj" fmla="val 19255"/>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47</a:t>
            </a:fld>
            <a:endParaRPr lang="en-CA" dirty="0"/>
          </a:p>
        </p:txBody>
      </p:sp>
    </p:spTree>
    <p:extLst>
      <p:ext uri="{BB962C8B-B14F-4D97-AF65-F5344CB8AC3E}">
        <p14:creationId xmlns:p14="http://schemas.microsoft.com/office/powerpoint/2010/main" val="349562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5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1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tomer Segments.tiff"/>
          <p:cNvPicPr>
            <a:picLocks noChangeAspect="1"/>
          </p:cNvPicPr>
          <p:nvPr/>
        </p:nvPicPr>
        <p:blipFill>
          <a:blip r:embed="rId2"/>
          <a:stretch>
            <a:fillRect/>
          </a:stretch>
        </p:blipFill>
        <p:spPr>
          <a:xfrm>
            <a:off x="0" y="260195"/>
            <a:ext cx="9144000" cy="6337610"/>
          </a:xfrm>
          <a:prstGeom prst="rect">
            <a:avLst/>
          </a:prstGeom>
        </p:spPr>
      </p:pic>
    </p:spTree>
    <p:extLst>
      <p:ext uri="{BB962C8B-B14F-4D97-AF65-F5344CB8AC3E}">
        <p14:creationId xmlns:p14="http://schemas.microsoft.com/office/powerpoint/2010/main" val="304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Multiple Customer Segments</a:t>
            </a:r>
            <a:endParaRPr lang="en-US" dirty="0"/>
          </a:p>
        </p:txBody>
      </p:sp>
      <p:sp>
        <p:nvSpPr>
          <p:cNvPr id="3" name="Content Placeholder 2"/>
          <p:cNvSpPr>
            <a:spLocks noGrp="1"/>
          </p:cNvSpPr>
          <p:nvPr>
            <p:ph idx="4294967295"/>
          </p:nvPr>
        </p:nvSpPr>
        <p:spPr>
          <a:xfrm>
            <a:off x="128336" y="1545976"/>
            <a:ext cx="8228013" cy="4284662"/>
          </a:xfrm>
        </p:spPr>
        <p:txBody>
          <a:bodyPr/>
          <a:lstStyle/>
          <a:p>
            <a:pPr marL="342900" indent="-342900">
              <a:spcBef>
                <a:spcPts val="1200"/>
              </a:spcBef>
              <a:buFont typeface="Wingdings" panose="05000000000000000000" pitchFamily="2" charset="2"/>
              <a:buChar char="ü"/>
            </a:pPr>
            <a:r>
              <a:rPr lang="en-US" sz="2400" dirty="0" smtClean="0"/>
              <a:t>Might have multiple segments of users</a:t>
            </a:r>
          </a:p>
          <a:p>
            <a:pPr marL="342900" indent="-342900">
              <a:spcBef>
                <a:spcPts val="1200"/>
              </a:spcBef>
              <a:buFont typeface="Wingdings" panose="05000000000000000000" pitchFamily="2" charset="2"/>
              <a:buChar char="ü"/>
            </a:pPr>
            <a:r>
              <a:rPr lang="en-US" sz="2400" dirty="0" smtClean="0"/>
              <a:t>Might have users and payers</a:t>
            </a:r>
          </a:p>
          <a:p>
            <a:pPr marL="342900" indent="-342900">
              <a:spcBef>
                <a:spcPts val="1200"/>
              </a:spcBef>
              <a:buFont typeface="Wingdings" panose="05000000000000000000" pitchFamily="2" charset="2"/>
              <a:buChar char="ü"/>
            </a:pPr>
            <a:r>
              <a:rPr lang="en-US" sz="2400" dirty="0" smtClean="0"/>
              <a:t>Might have 5 or 6 different customers</a:t>
            </a:r>
          </a:p>
          <a:p>
            <a:pPr marL="771525" lvl="1" indent="-342900">
              <a:spcBef>
                <a:spcPts val="1200"/>
              </a:spcBef>
            </a:pPr>
            <a:r>
              <a:rPr lang="en-US" sz="2000" i="0" dirty="0" smtClean="0">
                <a:solidFill>
                  <a:schemeClr val="accent6"/>
                </a:solidFill>
              </a:rPr>
              <a:t>Medical devices have doctors, hospitals, patient, insurance company, FDA, etc.</a:t>
            </a:r>
          </a:p>
          <a:p>
            <a:pPr marL="342900" indent="-342900">
              <a:spcBef>
                <a:spcPts val="1200"/>
              </a:spcBef>
              <a:buFont typeface="Wingdings" panose="05000000000000000000" pitchFamily="2" charset="2"/>
              <a:buChar char="ü"/>
            </a:pPr>
            <a:r>
              <a:rPr lang="en-US" sz="2400" dirty="0" smtClean="0"/>
              <a:t>For every customer segment you need:</a:t>
            </a:r>
          </a:p>
          <a:p>
            <a:pPr marL="771525" lvl="1" indent="-342900">
              <a:lnSpc>
                <a:spcPct val="120000"/>
              </a:lnSpc>
              <a:spcBef>
                <a:spcPts val="1200"/>
              </a:spcBef>
            </a:pPr>
            <a:r>
              <a:rPr lang="en-US" sz="2000" i="0" dirty="0" smtClean="0">
                <a:solidFill>
                  <a:schemeClr val="accent6"/>
                </a:solidFill>
              </a:rPr>
              <a:t>Value proposition</a:t>
            </a:r>
          </a:p>
          <a:p>
            <a:pPr marL="771525" lvl="1" indent="-342900">
              <a:lnSpc>
                <a:spcPct val="120000"/>
              </a:lnSpc>
              <a:spcBef>
                <a:spcPts val="1200"/>
              </a:spcBef>
            </a:pPr>
            <a:r>
              <a:rPr lang="en-US" sz="2000" i="0" dirty="0" smtClean="0">
                <a:solidFill>
                  <a:schemeClr val="accent6"/>
                </a:solidFill>
              </a:rPr>
              <a:t>Revenue model</a:t>
            </a:r>
          </a:p>
          <a:p>
            <a:pPr marL="771525" lvl="1" indent="-342900">
              <a:lnSpc>
                <a:spcPct val="120000"/>
              </a:lnSpc>
              <a:spcBef>
                <a:spcPts val="1200"/>
              </a:spcBef>
            </a:pPr>
            <a:r>
              <a:rPr lang="en-US" sz="2000" i="0" dirty="0" smtClean="0">
                <a:solidFill>
                  <a:schemeClr val="accent6"/>
                </a:solidFill>
              </a:rPr>
              <a:t>And may have unique channels, customer  relationships, etc.</a:t>
            </a:r>
            <a:endParaRPr lang="en-US" i="0" dirty="0" smtClean="0">
              <a:solidFill>
                <a:schemeClr val="accent6"/>
              </a:solidFill>
            </a:endParaRPr>
          </a:p>
          <a:p>
            <a:pPr marL="342900" indent="-342900">
              <a:spcBef>
                <a:spcPts val="400"/>
              </a:spcBef>
              <a:spcAft>
                <a:spcPts val="400"/>
              </a:spcAft>
              <a:buFont typeface="Wingdings" panose="05000000000000000000" pitchFamily="2" charset="2"/>
              <a:buChar char="ü"/>
            </a:pPr>
            <a:endParaRPr lang="en-US" sz="24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49</a:t>
            </a:fld>
            <a:endParaRPr lang="en-CA" dirty="0"/>
          </a:p>
        </p:txBody>
      </p:sp>
    </p:spTree>
    <p:extLst>
      <p:ext uri="{BB962C8B-B14F-4D97-AF65-F5344CB8AC3E}">
        <p14:creationId xmlns:p14="http://schemas.microsoft.com/office/powerpoint/2010/main" val="106852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p>
        </p:txBody>
      </p:sp>
      <p:sp>
        <p:nvSpPr>
          <p:cNvPr id="4" name="Slide Number Placeholder 3"/>
          <p:cNvSpPr>
            <a:spLocks noGrp="1"/>
          </p:cNvSpPr>
          <p:nvPr>
            <p:ph type="sldNum" sz="quarter" idx="4"/>
          </p:nvPr>
        </p:nvSpPr>
        <p:spPr/>
        <p:txBody>
          <a:bodyPr/>
          <a:lstStyle/>
          <a:p>
            <a:fld id="{2239F8FD-FE00-4FA5-929B-49169E311E15}" type="slidenum">
              <a:rPr lang="en-CA" smtClean="0"/>
              <a:t>5</a:t>
            </a:fld>
            <a:endParaRPr lang="en-CA"/>
          </a:p>
        </p:txBody>
      </p:sp>
      <p:sp>
        <p:nvSpPr>
          <p:cNvPr id="5" name="Content Placeholder 2"/>
          <p:cNvSpPr>
            <a:spLocks noGrp="1"/>
          </p:cNvSpPr>
          <p:nvPr>
            <p:ph idx="1"/>
          </p:nvPr>
        </p:nvSpPr>
        <p:spPr/>
        <p:txBody>
          <a:bodyPr>
            <a:noAutofit/>
          </a:bodyPr>
          <a:lstStyle/>
          <a:p>
            <a:pPr marL="0" indent="0">
              <a:buNone/>
            </a:pPr>
            <a:r>
              <a:rPr lang="en-US" sz="2400" b="0" dirty="0"/>
              <a:t>The </a:t>
            </a:r>
            <a:r>
              <a:rPr lang="en-US" sz="2400" b="0" dirty="0" smtClean="0"/>
              <a:t>course will:</a:t>
            </a:r>
            <a:endParaRPr lang="en-US" sz="2400" b="0" dirty="0"/>
          </a:p>
          <a:p>
            <a:pPr marL="285750" lvl="0" indent="-285750">
              <a:buClr>
                <a:srgbClr val="A9A57C"/>
              </a:buClr>
              <a:buFont typeface="Arial" panose="020B0604020202020204" pitchFamily="34" charset="0"/>
              <a:buChar char="•"/>
            </a:pPr>
            <a:r>
              <a:rPr lang="en-US" sz="2400" b="0" dirty="0"/>
              <a:t>Emulate a start up experience: a bit chaotic, fast paced, urgent, learning by doing, changing rapidly, etc.</a:t>
            </a:r>
          </a:p>
          <a:p>
            <a:pPr marL="0" indent="0">
              <a:buNone/>
            </a:pPr>
            <a:r>
              <a:rPr lang="en-US" sz="2400" b="0" dirty="0" smtClean="0"/>
              <a:t>You will have to</a:t>
            </a:r>
            <a:r>
              <a:rPr lang="en-US" sz="2400" b="0" dirty="0"/>
              <a:t>:</a:t>
            </a:r>
          </a:p>
          <a:p>
            <a:pPr marL="285750" indent="-285750">
              <a:buFont typeface="Arial" panose="020B0604020202020204" pitchFamily="34" charset="0"/>
              <a:buChar char="•"/>
            </a:pPr>
            <a:r>
              <a:rPr lang="en-US" sz="2400" b="0" dirty="0"/>
              <a:t>Act fast: i.e. finalize business idea </a:t>
            </a:r>
            <a:r>
              <a:rPr lang="en-US" sz="2400" b="0" dirty="0" smtClean="0"/>
              <a:t>by EOD. (The idea is not as important as you think.)</a:t>
            </a:r>
            <a:endParaRPr lang="en-US" sz="2400" b="0" dirty="0"/>
          </a:p>
          <a:p>
            <a:pPr marL="285750" indent="-285750">
              <a:buFont typeface="Arial" panose="020B0604020202020204" pitchFamily="34" charset="0"/>
              <a:buChar char="•"/>
            </a:pPr>
            <a:r>
              <a:rPr lang="en-US" sz="2400" b="0" u="sng" dirty="0"/>
              <a:t>Talk</a:t>
            </a:r>
            <a:r>
              <a:rPr lang="en-US" sz="2400" b="0" dirty="0"/>
              <a:t> to customers and key </a:t>
            </a:r>
            <a:r>
              <a:rPr lang="en-US" sz="2400" b="0" dirty="0" smtClean="0"/>
              <a:t>stakeholders.</a:t>
            </a:r>
            <a:endParaRPr lang="en-US" sz="2400" b="0" dirty="0"/>
          </a:p>
          <a:p>
            <a:pPr marL="285750" indent="-285750">
              <a:buFont typeface="Arial" panose="020B0604020202020204" pitchFamily="34" charset="0"/>
              <a:buChar char="•"/>
            </a:pPr>
            <a:r>
              <a:rPr lang="en-US" sz="2400" b="0" dirty="0"/>
              <a:t>Iterate and re-iterate, building a viable business </a:t>
            </a:r>
            <a:r>
              <a:rPr lang="en-US" sz="2400" b="0" dirty="0" smtClean="0"/>
              <a:t>model.</a:t>
            </a:r>
            <a:endParaRPr lang="en-US" sz="2400" b="0" dirty="0"/>
          </a:p>
          <a:p>
            <a:pPr marL="285750" indent="-285750">
              <a:buFont typeface="Arial" panose="020B0604020202020204" pitchFamily="34" charset="0"/>
              <a:buChar char="•"/>
            </a:pPr>
            <a:r>
              <a:rPr lang="en-US" sz="2400" b="0" dirty="0"/>
              <a:t>Embrace being </a:t>
            </a:r>
            <a:r>
              <a:rPr lang="en-US" sz="2400" b="0" dirty="0" smtClean="0"/>
              <a:t>wrong.</a:t>
            </a:r>
            <a:endParaRPr lang="en-US" sz="2400" b="0" dirty="0"/>
          </a:p>
          <a:p>
            <a:pPr marL="285750" indent="-285750">
              <a:buFont typeface="Arial" panose="020B0604020202020204" pitchFamily="34" charset="0"/>
              <a:buChar char="•"/>
            </a:pPr>
            <a:r>
              <a:rPr lang="en-US" sz="2400" b="0" dirty="0"/>
              <a:t>Incorporate feedback </a:t>
            </a:r>
            <a:r>
              <a:rPr lang="en-US" sz="2400" b="0" dirty="0" smtClean="0"/>
              <a:t>freely and report on it.</a:t>
            </a:r>
            <a:endParaRPr lang="en-US" sz="2400" b="0" dirty="0"/>
          </a:p>
          <a:p>
            <a:pPr marL="0" indent="0">
              <a:buNone/>
            </a:pPr>
            <a:endParaRPr lang="en-CA" sz="2400" b="0" dirty="0">
              <a:latin typeface="+mn-lt"/>
            </a:endParaRPr>
          </a:p>
        </p:txBody>
      </p:sp>
    </p:spTree>
    <p:extLst>
      <p:ext uri="{BB962C8B-B14F-4D97-AF65-F5344CB8AC3E}">
        <p14:creationId xmlns:p14="http://schemas.microsoft.com/office/powerpoint/2010/main" val="6078691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prstGeom prst="rect">
            <a:avLst/>
          </a:prstGeom>
        </p:spPr>
        <p:txBody>
          <a:bodyPr/>
          <a:lstStyle/>
          <a:p>
            <a:r>
              <a:rPr lang="en-US" dirty="0" smtClean="0"/>
              <a:t>Product/Market Fit</a:t>
            </a:r>
            <a:endParaRPr lang="en-US" dirty="0">
              <a:solidFill>
                <a:srgbClr val="FF0000"/>
              </a:solidFill>
            </a:endParaRPr>
          </a:p>
        </p:txBody>
      </p:sp>
      <p:sp>
        <p:nvSpPr>
          <p:cNvPr id="10" name="Subtitle 9"/>
          <p:cNvSpPr>
            <a:spLocks noGrp="1"/>
          </p:cNvSpPr>
          <p:nvPr>
            <p:ph type="subTitle" idx="4294967295"/>
          </p:nvPr>
        </p:nvSpPr>
        <p:spPr>
          <a:xfrm>
            <a:off x="0" y="5194300"/>
            <a:ext cx="9144000" cy="971550"/>
          </a:xfrm>
          <a:prstGeom prst="rect">
            <a:avLst/>
          </a:prstGeom>
        </p:spPr>
        <p:txBody>
          <a:bodyPr vert="horz" lIns="0" tIns="0" rIns="0" bIns="0" rtlCol="0" anchor="ctr">
            <a:noAutofit/>
          </a:bodyPr>
          <a:lstStyle/>
          <a:p>
            <a:pPr marL="0" indent="0" algn="ctr">
              <a:lnSpc>
                <a:spcPct val="100000"/>
              </a:lnSpc>
              <a:spcAft>
                <a:spcPts val="0"/>
              </a:spcAft>
              <a:buNone/>
            </a:pPr>
            <a:r>
              <a:rPr lang="en-US" sz="2400" b="1" dirty="0" smtClean="0"/>
              <a:t> Does </a:t>
            </a:r>
            <a:r>
              <a:rPr lang="en-US" sz="2400" b="1" dirty="0"/>
              <a:t>the Value Proposition MVP </a:t>
            </a:r>
            <a:r>
              <a:rPr lang="en-US" sz="2400" b="1" dirty="0" smtClean="0"/>
              <a:t>Match </a:t>
            </a:r>
            <a:r>
              <a:rPr lang="en-US" sz="2400" b="1" dirty="0"/>
              <a:t>the Customer Segment Archetype?</a:t>
            </a:r>
          </a:p>
        </p:txBody>
      </p:sp>
      <p:grpSp>
        <p:nvGrpSpPr>
          <p:cNvPr id="13" name="Group 7"/>
          <p:cNvGrpSpPr/>
          <p:nvPr/>
        </p:nvGrpSpPr>
        <p:grpSpPr>
          <a:xfrm>
            <a:off x="755576" y="1523732"/>
            <a:ext cx="7181700" cy="3672552"/>
            <a:chOff x="1308630" y="258850"/>
            <a:chExt cx="5921624" cy="2399626"/>
          </a:xfrm>
        </p:grpSpPr>
        <p:pic>
          <p:nvPicPr>
            <p:cNvPr id="15" name="Picture 14"/>
            <p:cNvPicPr>
              <a:picLocks noChangeAspect="1"/>
            </p:cNvPicPr>
            <p:nvPr/>
          </p:nvPicPr>
          <p:blipFill>
            <a:blip r:embed="rId2"/>
            <a:srcRect r="3532"/>
            <a:stretch>
              <a:fillRect/>
            </a:stretch>
          </p:blipFill>
          <p:spPr>
            <a:xfrm>
              <a:off x="1526701" y="258850"/>
              <a:ext cx="5703553" cy="2399626"/>
            </a:xfrm>
            <a:prstGeom prst="rect">
              <a:avLst/>
            </a:prstGeom>
          </p:spPr>
        </p:pic>
        <p:sp>
          <p:nvSpPr>
            <p:cNvPr id="19" name="Rectangle 18"/>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22" name="Freeform 21"/>
          <p:cNvSpPr/>
          <p:nvPr/>
        </p:nvSpPr>
        <p:spPr>
          <a:xfrm>
            <a:off x="757388" y="1448912"/>
            <a:ext cx="7631036" cy="3745636"/>
          </a:xfrm>
          <a:custGeom>
            <a:avLst/>
            <a:gdLst>
              <a:gd name="connsiteX0" fmla="*/ 5968326 w 7631036"/>
              <a:gd name="connsiteY0" fmla="*/ 93592 h 3745636"/>
              <a:gd name="connsiteX1" fmla="*/ 5740296 w 7631036"/>
              <a:gd name="connsiteY1" fmla="*/ 321622 h 3745636"/>
              <a:gd name="connsiteX2" fmla="*/ 5740296 w 7631036"/>
              <a:gd name="connsiteY2" fmla="*/ 2313834 h 3745636"/>
              <a:gd name="connsiteX3" fmla="*/ 5968326 w 7631036"/>
              <a:gd name="connsiteY3" fmla="*/ 2541864 h 3745636"/>
              <a:gd name="connsiteX4" fmla="*/ 6880418 w 7631036"/>
              <a:gd name="connsiteY4" fmla="*/ 2541864 h 3745636"/>
              <a:gd name="connsiteX5" fmla="*/ 7108448 w 7631036"/>
              <a:gd name="connsiteY5" fmla="*/ 2313834 h 3745636"/>
              <a:gd name="connsiteX6" fmla="*/ 7108448 w 7631036"/>
              <a:gd name="connsiteY6" fmla="*/ 321622 h 3745636"/>
              <a:gd name="connsiteX7" fmla="*/ 6880418 w 7631036"/>
              <a:gd name="connsiteY7" fmla="*/ 93592 h 3745636"/>
              <a:gd name="connsiteX8" fmla="*/ 3250554 w 7631036"/>
              <a:gd name="connsiteY8" fmla="*/ 93592 h 3745636"/>
              <a:gd name="connsiteX9" fmla="*/ 3022524 w 7631036"/>
              <a:gd name="connsiteY9" fmla="*/ 321622 h 3745636"/>
              <a:gd name="connsiteX10" fmla="*/ 3022524 w 7631036"/>
              <a:gd name="connsiteY10" fmla="*/ 2313834 h 3745636"/>
              <a:gd name="connsiteX11" fmla="*/ 3250554 w 7631036"/>
              <a:gd name="connsiteY11" fmla="*/ 2541864 h 3745636"/>
              <a:gd name="connsiteX12" fmla="*/ 4162646 w 7631036"/>
              <a:gd name="connsiteY12" fmla="*/ 2541864 h 3745636"/>
              <a:gd name="connsiteX13" fmla="*/ 4390676 w 7631036"/>
              <a:gd name="connsiteY13" fmla="*/ 2313834 h 3745636"/>
              <a:gd name="connsiteX14" fmla="*/ 4390676 w 7631036"/>
              <a:gd name="connsiteY14" fmla="*/ 321622 h 3745636"/>
              <a:gd name="connsiteX15" fmla="*/ 4162646 w 7631036"/>
              <a:gd name="connsiteY15" fmla="*/ 93592 h 3745636"/>
              <a:gd name="connsiteX16" fmla="*/ 224251 w 7631036"/>
              <a:gd name="connsiteY16" fmla="*/ 0 h 3745636"/>
              <a:gd name="connsiteX17" fmla="*/ 7406785 w 7631036"/>
              <a:gd name="connsiteY17" fmla="*/ 0 h 3745636"/>
              <a:gd name="connsiteX18" fmla="*/ 7631036 w 7631036"/>
              <a:gd name="connsiteY18" fmla="*/ 224251 h 3745636"/>
              <a:gd name="connsiteX19" fmla="*/ 7631036 w 7631036"/>
              <a:gd name="connsiteY19" fmla="*/ 3521385 h 3745636"/>
              <a:gd name="connsiteX20" fmla="*/ 7406785 w 7631036"/>
              <a:gd name="connsiteY20" fmla="*/ 3745636 h 3745636"/>
              <a:gd name="connsiteX21" fmla="*/ 224251 w 7631036"/>
              <a:gd name="connsiteY21" fmla="*/ 3745636 h 3745636"/>
              <a:gd name="connsiteX22" fmla="*/ 0 w 7631036"/>
              <a:gd name="connsiteY22" fmla="*/ 3521385 h 3745636"/>
              <a:gd name="connsiteX23" fmla="*/ 0 w 7631036"/>
              <a:gd name="connsiteY23" fmla="*/ 224251 h 3745636"/>
              <a:gd name="connsiteX24" fmla="*/ 224251 w 7631036"/>
              <a:gd name="connsiteY24" fmla="*/ 0 h 374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31036" h="3745636">
                <a:moveTo>
                  <a:pt x="5968326" y="93592"/>
                </a:moveTo>
                <a:cubicBezTo>
                  <a:pt x="5842389" y="93592"/>
                  <a:pt x="5740296" y="195685"/>
                  <a:pt x="5740296" y="321622"/>
                </a:cubicBezTo>
                <a:lnTo>
                  <a:pt x="5740296" y="2313834"/>
                </a:lnTo>
                <a:cubicBezTo>
                  <a:pt x="5740296" y="2439771"/>
                  <a:pt x="5842389" y="2541864"/>
                  <a:pt x="5968326" y="2541864"/>
                </a:cubicBezTo>
                <a:lnTo>
                  <a:pt x="6880418" y="2541864"/>
                </a:lnTo>
                <a:cubicBezTo>
                  <a:pt x="7006355" y="2541864"/>
                  <a:pt x="7108448" y="2439771"/>
                  <a:pt x="7108448" y="2313834"/>
                </a:cubicBezTo>
                <a:lnTo>
                  <a:pt x="7108448" y="321622"/>
                </a:lnTo>
                <a:cubicBezTo>
                  <a:pt x="7108448" y="195685"/>
                  <a:pt x="7006355" y="93592"/>
                  <a:pt x="6880418" y="93592"/>
                </a:cubicBezTo>
                <a:close/>
                <a:moveTo>
                  <a:pt x="3250554" y="93592"/>
                </a:moveTo>
                <a:cubicBezTo>
                  <a:pt x="3124617" y="93592"/>
                  <a:pt x="3022524" y="195685"/>
                  <a:pt x="3022524" y="321622"/>
                </a:cubicBezTo>
                <a:lnTo>
                  <a:pt x="3022524" y="2313834"/>
                </a:lnTo>
                <a:cubicBezTo>
                  <a:pt x="3022524" y="2439771"/>
                  <a:pt x="3124617" y="2541864"/>
                  <a:pt x="3250554" y="2541864"/>
                </a:cubicBezTo>
                <a:lnTo>
                  <a:pt x="4162646" y="2541864"/>
                </a:lnTo>
                <a:cubicBezTo>
                  <a:pt x="4288583" y="2541864"/>
                  <a:pt x="4390676" y="2439771"/>
                  <a:pt x="4390676" y="2313834"/>
                </a:cubicBezTo>
                <a:lnTo>
                  <a:pt x="4390676" y="321622"/>
                </a:lnTo>
                <a:cubicBezTo>
                  <a:pt x="4390676" y="195685"/>
                  <a:pt x="4288583" y="93592"/>
                  <a:pt x="4162646" y="93592"/>
                </a:cubicBezTo>
                <a:close/>
                <a:moveTo>
                  <a:pt x="224251" y="0"/>
                </a:moveTo>
                <a:lnTo>
                  <a:pt x="7406785" y="0"/>
                </a:lnTo>
                <a:cubicBezTo>
                  <a:pt x="7530635" y="0"/>
                  <a:pt x="7631036" y="100401"/>
                  <a:pt x="7631036" y="224251"/>
                </a:cubicBezTo>
                <a:lnTo>
                  <a:pt x="7631036" y="3521385"/>
                </a:lnTo>
                <a:cubicBezTo>
                  <a:pt x="7631036" y="3645235"/>
                  <a:pt x="7530635" y="3745636"/>
                  <a:pt x="7406785" y="3745636"/>
                </a:cubicBezTo>
                <a:lnTo>
                  <a:pt x="224251" y="3745636"/>
                </a:lnTo>
                <a:cubicBezTo>
                  <a:pt x="100401" y="3745636"/>
                  <a:pt x="0" y="3645235"/>
                  <a:pt x="0" y="3521385"/>
                </a:cubicBezTo>
                <a:lnTo>
                  <a:pt x="0" y="224251"/>
                </a:lnTo>
                <a:cubicBezTo>
                  <a:pt x="0" y="100401"/>
                  <a:pt x="100401" y="0"/>
                  <a:pt x="224251" y="0"/>
                </a:cubicBez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prstClr val="white"/>
              </a:solidFill>
            </a:endParaRPr>
          </a:p>
        </p:txBody>
      </p:sp>
      <p:sp>
        <p:nvSpPr>
          <p:cNvPr id="12" name="Left-Right Arrow 11"/>
          <p:cNvSpPr/>
          <p:nvPr/>
        </p:nvSpPr>
        <p:spPr>
          <a:xfrm>
            <a:off x="5220072" y="1926540"/>
            <a:ext cx="1224136" cy="422340"/>
          </a:xfrm>
          <a:prstGeom prst="leftRightArrow">
            <a:avLst>
              <a:gd name="adj1" fmla="val 57368"/>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50</a:t>
            </a:fld>
            <a:endParaRPr lang="en-CA" dirty="0"/>
          </a:p>
        </p:txBody>
      </p:sp>
    </p:spTree>
    <p:extLst>
      <p:ext uri="{BB962C8B-B14F-4D97-AF65-F5344CB8AC3E}">
        <p14:creationId xmlns:p14="http://schemas.microsoft.com/office/powerpoint/2010/main" val="4067496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prstGeom prst="rect">
            <a:avLst/>
          </a:prstGeom>
        </p:spPr>
        <p:txBody>
          <a:bodyPr/>
          <a:lstStyle/>
          <a:p>
            <a:r>
              <a:rPr lang="en-US" dirty="0" smtClean="0"/>
              <a:t>Channels</a:t>
            </a:r>
            <a:endParaRPr lang="en-US" dirty="0">
              <a:solidFill>
                <a:srgbClr val="FF0000"/>
              </a:solidFill>
            </a:endParaRPr>
          </a:p>
        </p:txBody>
      </p:sp>
      <p:sp>
        <p:nvSpPr>
          <p:cNvPr id="6" name="Subtitle 5"/>
          <p:cNvSpPr>
            <a:spLocks noGrp="1"/>
          </p:cNvSpPr>
          <p:nvPr>
            <p:ph type="subTitle" idx="4294967295"/>
          </p:nvPr>
        </p:nvSpPr>
        <p:spPr>
          <a:xfrm>
            <a:off x="0" y="5194300"/>
            <a:ext cx="9144000" cy="898525"/>
          </a:xfrm>
          <a:prstGeom prst="rect">
            <a:avLst/>
          </a:prstGeom>
        </p:spPr>
        <p:txBody>
          <a:bodyPr vert="horz" lIns="0" tIns="0" rIns="0" bIns="0" rtlCol="0" anchor="ctr">
            <a:noAutofit/>
          </a:bodyPr>
          <a:lstStyle/>
          <a:p>
            <a:pPr marL="0" indent="0" algn="ctr">
              <a:lnSpc>
                <a:spcPct val="100000"/>
              </a:lnSpc>
              <a:spcAft>
                <a:spcPts val="0"/>
              </a:spcAft>
              <a:buNone/>
            </a:pPr>
            <a:r>
              <a:rPr lang="en-US" sz="2400" b="1" dirty="0"/>
              <a:t>How </a:t>
            </a:r>
            <a:r>
              <a:rPr lang="en-US" sz="2400" b="1" dirty="0" smtClean="0"/>
              <a:t>Does </a:t>
            </a:r>
            <a:r>
              <a:rPr lang="en-US" sz="2400" b="1" dirty="0"/>
              <a:t>Y</a:t>
            </a:r>
            <a:r>
              <a:rPr lang="en-US" sz="2400" b="1" dirty="0" smtClean="0"/>
              <a:t>our </a:t>
            </a:r>
            <a:r>
              <a:rPr lang="en-US" sz="2400" b="1" dirty="0"/>
              <a:t>Product </a:t>
            </a:r>
            <a:br>
              <a:rPr lang="en-US" sz="2400" b="1" dirty="0"/>
            </a:br>
            <a:r>
              <a:rPr lang="en-US" sz="2400" b="1" dirty="0"/>
              <a:t>Get to Customers?</a:t>
            </a:r>
          </a:p>
        </p:txBody>
      </p:sp>
      <p:grpSp>
        <p:nvGrpSpPr>
          <p:cNvPr id="14" name="Group 7"/>
          <p:cNvGrpSpPr/>
          <p:nvPr/>
        </p:nvGrpSpPr>
        <p:grpSpPr>
          <a:xfrm>
            <a:off x="755576" y="1523732"/>
            <a:ext cx="7181700" cy="3672552"/>
            <a:chOff x="1308630" y="258850"/>
            <a:chExt cx="5921624" cy="2399626"/>
          </a:xfrm>
        </p:grpSpPr>
        <p:pic>
          <p:nvPicPr>
            <p:cNvPr id="15" name="Picture 14"/>
            <p:cNvPicPr>
              <a:picLocks noChangeAspect="1"/>
            </p:cNvPicPr>
            <p:nvPr/>
          </p:nvPicPr>
          <p:blipFill>
            <a:blip r:embed="rId2"/>
            <a:srcRect r="3532"/>
            <a:stretch>
              <a:fillRect/>
            </a:stretch>
          </p:blipFill>
          <p:spPr>
            <a:xfrm>
              <a:off x="1526701" y="258850"/>
              <a:ext cx="5703553" cy="2399626"/>
            </a:xfrm>
            <a:prstGeom prst="rect">
              <a:avLst/>
            </a:prstGeom>
          </p:spPr>
        </p:pic>
        <p:sp>
          <p:nvSpPr>
            <p:cNvPr id="16" name="Rectangle 15"/>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9" name="Freeform 18"/>
          <p:cNvSpPr/>
          <p:nvPr/>
        </p:nvSpPr>
        <p:spPr>
          <a:xfrm>
            <a:off x="755576" y="1412776"/>
            <a:ext cx="7632848" cy="3781772"/>
          </a:xfrm>
          <a:custGeom>
            <a:avLst/>
            <a:gdLst>
              <a:gd name="connsiteX0" fmla="*/ 4439983 w 7632848"/>
              <a:gd name="connsiteY0" fmla="*/ 1443242 h 3781772"/>
              <a:gd name="connsiteX1" fmla="*/ 4248472 w 7632848"/>
              <a:gd name="connsiteY1" fmla="*/ 1634753 h 3781772"/>
              <a:gd name="connsiteX2" fmla="*/ 4248472 w 7632848"/>
              <a:gd name="connsiteY2" fmla="*/ 2400777 h 3781772"/>
              <a:gd name="connsiteX3" fmla="*/ 4439983 w 7632848"/>
              <a:gd name="connsiteY3" fmla="*/ 2592288 h 3781772"/>
              <a:gd name="connsiteX4" fmla="*/ 5641137 w 7632848"/>
              <a:gd name="connsiteY4" fmla="*/ 2592288 h 3781772"/>
              <a:gd name="connsiteX5" fmla="*/ 5832648 w 7632848"/>
              <a:gd name="connsiteY5" fmla="*/ 2400777 h 3781772"/>
              <a:gd name="connsiteX6" fmla="*/ 5832648 w 7632848"/>
              <a:gd name="connsiteY6" fmla="*/ 1634753 h 3781772"/>
              <a:gd name="connsiteX7" fmla="*/ 5641137 w 7632848"/>
              <a:gd name="connsiteY7" fmla="*/ 1443242 h 3781772"/>
              <a:gd name="connsiteX8" fmla="*/ 277053 w 7632848"/>
              <a:gd name="connsiteY8" fmla="*/ 0 h 3781772"/>
              <a:gd name="connsiteX9" fmla="*/ 7355795 w 7632848"/>
              <a:gd name="connsiteY9" fmla="*/ 0 h 3781772"/>
              <a:gd name="connsiteX10" fmla="*/ 7632848 w 7632848"/>
              <a:gd name="connsiteY10" fmla="*/ 277053 h 3781772"/>
              <a:gd name="connsiteX11" fmla="*/ 7632848 w 7632848"/>
              <a:gd name="connsiteY11" fmla="*/ 3504719 h 3781772"/>
              <a:gd name="connsiteX12" fmla="*/ 7355795 w 7632848"/>
              <a:gd name="connsiteY12" fmla="*/ 3781772 h 3781772"/>
              <a:gd name="connsiteX13" fmla="*/ 277053 w 7632848"/>
              <a:gd name="connsiteY13" fmla="*/ 3781772 h 3781772"/>
              <a:gd name="connsiteX14" fmla="*/ 0 w 7632848"/>
              <a:gd name="connsiteY14" fmla="*/ 3504719 h 3781772"/>
              <a:gd name="connsiteX15" fmla="*/ 0 w 7632848"/>
              <a:gd name="connsiteY15" fmla="*/ 277053 h 3781772"/>
              <a:gd name="connsiteX16" fmla="*/ 277053 w 7632848"/>
              <a:gd name="connsiteY16" fmla="*/ 0 h 378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32848" h="3781772">
                <a:moveTo>
                  <a:pt x="4439983" y="1443242"/>
                </a:moveTo>
                <a:cubicBezTo>
                  <a:pt x="4334214" y="1443242"/>
                  <a:pt x="4248472" y="1528984"/>
                  <a:pt x="4248472" y="1634753"/>
                </a:cubicBezTo>
                <a:lnTo>
                  <a:pt x="4248472" y="2400777"/>
                </a:lnTo>
                <a:cubicBezTo>
                  <a:pt x="4248472" y="2506546"/>
                  <a:pt x="4334214" y="2592288"/>
                  <a:pt x="4439983" y="2592288"/>
                </a:cubicBezTo>
                <a:lnTo>
                  <a:pt x="5641137" y="2592288"/>
                </a:lnTo>
                <a:cubicBezTo>
                  <a:pt x="5746906" y="2592288"/>
                  <a:pt x="5832648" y="2506546"/>
                  <a:pt x="5832648" y="2400777"/>
                </a:cubicBezTo>
                <a:lnTo>
                  <a:pt x="5832648" y="1634753"/>
                </a:lnTo>
                <a:cubicBezTo>
                  <a:pt x="5832648" y="1528984"/>
                  <a:pt x="5746906" y="1443242"/>
                  <a:pt x="5641137" y="1443242"/>
                </a:cubicBezTo>
                <a:close/>
                <a:moveTo>
                  <a:pt x="277053" y="0"/>
                </a:moveTo>
                <a:lnTo>
                  <a:pt x="7355795" y="0"/>
                </a:lnTo>
                <a:cubicBezTo>
                  <a:pt x="7508807" y="0"/>
                  <a:pt x="7632848" y="124041"/>
                  <a:pt x="7632848" y="277053"/>
                </a:cubicBezTo>
                <a:lnTo>
                  <a:pt x="7632848" y="3504719"/>
                </a:lnTo>
                <a:cubicBezTo>
                  <a:pt x="7632848" y="3657731"/>
                  <a:pt x="7508807" y="3781772"/>
                  <a:pt x="7355795" y="3781772"/>
                </a:cubicBezTo>
                <a:lnTo>
                  <a:pt x="277053" y="3781772"/>
                </a:lnTo>
                <a:cubicBezTo>
                  <a:pt x="124041" y="3781772"/>
                  <a:pt x="0" y="3657731"/>
                  <a:pt x="0" y="3504719"/>
                </a:cubicBezTo>
                <a:lnTo>
                  <a:pt x="0" y="277053"/>
                </a:lnTo>
                <a:cubicBezTo>
                  <a:pt x="0" y="124041"/>
                  <a:pt x="124041" y="0"/>
                  <a:pt x="277053" y="0"/>
                </a:cubicBez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51</a:t>
            </a:fld>
            <a:endParaRPr lang="en-CA" dirty="0"/>
          </a:p>
        </p:txBody>
      </p:sp>
    </p:spTree>
    <p:extLst>
      <p:ext uri="{BB962C8B-B14F-4D97-AF65-F5344CB8AC3E}">
        <p14:creationId xmlns:p14="http://schemas.microsoft.com/office/powerpoint/2010/main" val="332752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nnels.tiff"/>
          <p:cNvPicPr>
            <a:picLocks noChangeAspect="1"/>
          </p:cNvPicPr>
          <p:nvPr/>
        </p:nvPicPr>
        <p:blipFill>
          <a:blip r:embed="rId2"/>
          <a:stretch>
            <a:fillRect/>
          </a:stretch>
        </p:blipFill>
        <p:spPr>
          <a:xfrm>
            <a:off x="0" y="229959"/>
            <a:ext cx="9144000" cy="6398081"/>
          </a:xfrm>
          <a:prstGeom prst="rect">
            <a:avLst/>
          </a:prstGeom>
        </p:spPr>
      </p:pic>
    </p:spTree>
    <p:extLst>
      <p:ext uri="{BB962C8B-B14F-4D97-AF65-F5344CB8AC3E}">
        <p14:creationId xmlns:p14="http://schemas.microsoft.com/office/powerpoint/2010/main" val="345665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7"/>
          <p:cNvGrpSpPr/>
          <p:nvPr/>
        </p:nvGrpSpPr>
        <p:grpSpPr>
          <a:xfrm>
            <a:off x="755576" y="1523732"/>
            <a:ext cx="7181700" cy="3672552"/>
            <a:chOff x="1308630" y="258850"/>
            <a:chExt cx="5921624" cy="2399626"/>
          </a:xfrm>
        </p:grpSpPr>
        <p:pic>
          <p:nvPicPr>
            <p:cNvPr id="10" name="Picture 9"/>
            <p:cNvPicPr>
              <a:picLocks noChangeAspect="1"/>
            </p:cNvPicPr>
            <p:nvPr/>
          </p:nvPicPr>
          <p:blipFill>
            <a:blip r:embed="rId2"/>
            <a:srcRect r="3532"/>
            <a:stretch>
              <a:fillRect/>
            </a:stretch>
          </p:blipFill>
          <p:spPr>
            <a:xfrm>
              <a:off x="1526701" y="258850"/>
              <a:ext cx="5703553" cy="2399626"/>
            </a:xfrm>
            <a:prstGeom prst="rect">
              <a:avLst/>
            </a:prstGeom>
          </p:spPr>
        </p:pic>
        <p:sp>
          <p:nvSpPr>
            <p:cNvPr id="11" name="Rectangle 10"/>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3" name="Title 2"/>
          <p:cNvSpPr>
            <a:spLocks noGrp="1"/>
          </p:cNvSpPr>
          <p:nvPr>
            <p:ph type="ctrTitle"/>
          </p:nvPr>
        </p:nvSpPr>
        <p:spPr>
          <a:prstGeom prst="rect">
            <a:avLst/>
          </a:prstGeom>
        </p:spPr>
        <p:txBody>
          <a:bodyPr/>
          <a:lstStyle/>
          <a:p>
            <a:r>
              <a:rPr lang="en-US" dirty="0" smtClean="0"/>
              <a:t>Customer Relationships</a:t>
            </a:r>
            <a:endParaRPr lang="en-US" dirty="0">
              <a:solidFill>
                <a:srgbClr val="FF0000"/>
              </a:solidFill>
            </a:endParaRPr>
          </a:p>
        </p:txBody>
      </p:sp>
      <p:sp>
        <p:nvSpPr>
          <p:cNvPr id="6" name="Subtitle 5"/>
          <p:cNvSpPr>
            <a:spLocks noGrp="1"/>
          </p:cNvSpPr>
          <p:nvPr>
            <p:ph type="subTitle" idx="4294967295"/>
          </p:nvPr>
        </p:nvSpPr>
        <p:spPr>
          <a:xfrm>
            <a:off x="0" y="5194300"/>
            <a:ext cx="9144000" cy="1081088"/>
          </a:xfrm>
          <a:prstGeom prst="rect">
            <a:avLst/>
          </a:prstGeom>
        </p:spPr>
        <p:txBody>
          <a:bodyPr vert="horz" lIns="0" tIns="0" rIns="0" bIns="0" rtlCol="0" anchor="ctr">
            <a:noAutofit/>
          </a:bodyPr>
          <a:lstStyle/>
          <a:p>
            <a:pPr marL="0" indent="0" algn="ctr">
              <a:lnSpc>
                <a:spcPct val="100000"/>
              </a:lnSpc>
              <a:spcAft>
                <a:spcPts val="0"/>
              </a:spcAft>
              <a:buNone/>
            </a:pPr>
            <a:r>
              <a:rPr lang="en-US" sz="2400" b="1" dirty="0"/>
              <a:t>How </a:t>
            </a:r>
            <a:r>
              <a:rPr lang="en-US" sz="2400" b="1" dirty="0" smtClean="0"/>
              <a:t>Do </a:t>
            </a:r>
            <a:r>
              <a:rPr lang="en-US" sz="2400" b="1" dirty="0"/>
              <a:t>Y</a:t>
            </a:r>
            <a:r>
              <a:rPr lang="en-US" sz="2400" b="1" dirty="0" smtClean="0"/>
              <a:t>ou </a:t>
            </a:r>
            <a:r>
              <a:rPr lang="en-US" sz="2400" b="1" dirty="0"/>
              <a:t>Get, Keep and Grow Customers?</a:t>
            </a:r>
          </a:p>
        </p:txBody>
      </p:sp>
      <p:sp>
        <p:nvSpPr>
          <p:cNvPr id="15" name="Freeform 14"/>
          <p:cNvSpPr/>
          <p:nvPr/>
        </p:nvSpPr>
        <p:spPr>
          <a:xfrm>
            <a:off x="755576" y="1412776"/>
            <a:ext cx="7632848" cy="3781772"/>
          </a:xfrm>
          <a:custGeom>
            <a:avLst/>
            <a:gdLst>
              <a:gd name="connsiteX0" fmla="*/ 4618231 w 7632848"/>
              <a:gd name="connsiteY0" fmla="*/ 82380 h 3781772"/>
              <a:gd name="connsiteX1" fmla="*/ 4378200 w 7632848"/>
              <a:gd name="connsiteY1" fmla="*/ 322411 h 3781772"/>
              <a:gd name="connsiteX2" fmla="*/ 4378200 w 7632848"/>
              <a:gd name="connsiteY2" fmla="*/ 1315569 h 3781772"/>
              <a:gd name="connsiteX3" fmla="*/ 4618231 w 7632848"/>
              <a:gd name="connsiteY3" fmla="*/ 1555600 h 3781772"/>
              <a:gd name="connsiteX4" fmla="*/ 5578329 w 7632848"/>
              <a:gd name="connsiteY4" fmla="*/ 1555600 h 3781772"/>
              <a:gd name="connsiteX5" fmla="*/ 5818360 w 7632848"/>
              <a:gd name="connsiteY5" fmla="*/ 1315569 h 3781772"/>
              <a:gd name="connsiteX6" fmla="*/ 5818360 w 7632848"/>
              <a:gd name="connsiteY6" fmla="*/ 322411 h 3781772"/>
              <a:gd name="connsiteX7" fmla="*/ 5578329 w 7632848"/>
              <a:gd name="connsiteY7" fmla="*/ 82380 h 3781772"/>
              <a:gd name="connsiteX8" fmla="*/ 277053 w 7632848"/>
              <a:gd name="connsiteY8" fmla="*/ 0 h 3781772"/>
              <a:gd name="connsiteX9" fmla="*/ 7355795 w 7632848"/>
              <a:gd name="connsiteY9" fmla="*/ 0 h 3781772"/>
              <a:gd name="connsiteX10" fmla="*/ 7632848 w 7632848"/>
              <a:gd name="connsiteY10" fmla="*/ 277053 h 3781772"/>
              <a:gd name="connsiteX11" fmla="*/ 7632848 w 7632848"/>
              <a:gd name="connsiteY11" fmla="*/ 3504719 h 3781772"/>
              <a:gd name="connsiteX12" fmla="*/ 7355795 w 7632848"/>
              <a:gd name="connsiteY12" fmla="*/ 3781772 h 3781772"/>
              <a:gd name="connsiteX13" fmla="*/ 277053 w 7632848"/>
              <a:gd name="connsiteY13" fmla="*/ 3781772 h 3781772"/>
              <a:gd name="connsiteX14" fmla="*/ 0 w 7632848"/>
              <a:gd name="connsiteY14" fmla="*/ 3504719 h 3781772"/>
              <a:gd name="connsiteX15" fmla="*/ 0 w 7632848"/>
              <a:gd name="connsiteY15" fmla="*/ 277053 h 3781772"/>
              <a:gd name="connsiteX16" fmla="*/ 277053 w 7632848"/>
              <a:gd name="connsiteY16" fmla="*/ 0 h 378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32848" h="3781772">
                <a:moveTo>
                  <a:pt x="4618231" y="82380"/>
                </a:moveTo>
                <a:cubicBezTo>
                  <a:pt x="4485666" y="82380"/>
                  <a:pt x="4378200" y="189846"/>
                  <a:pt x="4378200" y="322411"/>
                </a:cubicBezTo>
                <a:lnTo>
                  <a:pt x="4378200" y="1315569"/>
                </a:lnTo>
                <a:cubicBezTo>
                  <a:pt x="4378200" y="1448134"/>
                  <a:pt x="4485666" y="1555600"/>
                  <a:pt x="4618231" y="1555600"/>
                </a:cubicBezTo>
                <a:lnTo>
                  <a:pt x="5578329" y="1555600"/>
                </a:lnTo>
                <a:cubicBezTo>
                  <a:pt x="5710894" y="1555600"/>
                  <a:pt x="5818360" y="1448134"/>
                  <a:pt x="5818360" y="1315569"/>
                </a:cubicBezTo>
                <a:lnTo>
                  <a:pt x="5818360" y="322411"/>
                </a:lnTo>
                <a:cubicBezTo>
                  <a:pt x="5818360" y="189846"/>
                  <a:pt x="5710894" y="82380"/>
                  <a:pt x="5578329" y="82380"/>
                </a:cubicBezTo>
                <a:close/>
                <a:moveTo>
                  <a:pt x="277053" y="0"/>
                </a:moveTo>
                <a:lnTo>
                  <a:pt x="7355795" y="0"/>
                </a:lnTo>
                <a:cubicBezTo>
                  <a:pt x="7508807" y="0"/>
                  <a:pt x="7632848" y="124041"/>
                  <a:pt x="7632848" y="277053"/>
                </a:cubicBezTo>
                <a:lnTo>
                  <a:pt x="7632848" y="3504719"/>
                </a:lnTo>
                <a:cubicBezTo>
                  <a:pt x="7632848" y="3657731"/>
                  <a:pt x="7508807" y="3781772"/>
                  <a:pt x="7355795" y="3781772"/>
                </a:cubicBezTo>
                <a:lnTo>
                  <a:pt x="277053" y="3781772"/>
                </a:lnTo>
                <a:cubicBezTo>
                  <a:pt x="124041" y="3781772"/>
                  <a:pt x="0" y="3657731"/>
                  <a:pt x="0" y="3504719"/>
                </a:cubicBezTo>
                <a:lnTo>
                  <a:pt x="0" y="277053"/>
                </a:lnTo>
                <a:cubicBezTo>
                  <a:pt x="0" y="124041"/>
                  <a:pt x="124041" y="0"/>
                  <a:pt x="277053" y="0"/>
                </a:cubicBez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53</a:t>
            </a:fld>
            <a:endParaRPr lang="en-CA" dirty="0"/>
          </a:p>
        </p:txBody>
      </p:sp>
    </p:spTree>
    <p:extLst>
      <p:ext uri="{BB962C8B-B14F-4D97-AF65-F5344CB8AC3E}">
        <p14:creationId xmlns:p14="http://schemas.microsoft.com/office/powerpoint/2010/main" val="37039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tomer Relationships.tiff"/>
          <p:cNvPicPr>
            <a:picLocks noChangeAspect="1"/>
          </p:cNvPicPr>
          <p:nvPr/>
        </p:nvPicPr>
        <p:blipFill>
          <a:blip r:embed="rId2"/>
          <a:stretch>
            <a:fillRect/>
          </a:stretch>
        </p:blipFill>
        <p:spPr>
          <a:xfrm>
            <a:off x="0" y="189178"/>
            <a:ext cx="9144000" cy="6479643"/>
          </a:xfrm>
          <a:prstGeom prst="rect">
            <a:avLst/>
          </a:prstGeom>
        </p:spPr>
      </p:pic>
    </p:spTree>
    <p:extLst>
      <p:ext uri="{BB962C8B-B14F-4D97-AF65-F5344CB8AC3E}">
        <p14:creationId xmlns:p14="http://schemas.microsoft.com/office/powerpoint/2010/main" val="110129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7"/>
          <p:cNvGrpSpPr/>
          <p:nvPr/>
        </p:nvGrpSpPr>
        <p:grpSpPr>
          <a:xfrm>
            <a:off x="755576" y="1523732"/>
            <a:ext cx="7181700" cy="3672552"/>
            <a:chOff x="1308630" y="258850"/>
            <a:chExt cx="5921624" cy="2399626"/>
          </a:xfrm>
        </p:grpSpPr>
        <p:pic>
          <p:nvPicPr>
            <p:cNvPr id="13" name="Picture 12"/>
            <p:cNvPicPr>
              <a:picLocks noChangeAspect="1"/>
            </p:cNvPicPr>
            <p:nvPr/>
          </p:nvPicPr>
          <p:blipFill>
            <a:blip r:embed="rId2"/>
            <a:srcRect r="3532"/>
            <a:stretch>
              <a:fillRect/>
            </a:stretch>
          </p:blipFill>
          <p:spPr>
            <a:xfrm>
              <a:off x="1526701" y="258850"/>
              <a:ext cx="5703553" cy="2399626"/>
            </a:xfrm>
            <a:prstGeom prst="rect">
              <a:avLst/>
            </a:prstGeom>
          </p:spPr>
        </p:pic>
        <p:sp>
          <p:nvSpPr>
            <p:cNvPr id="14" name="Rectangle 13"/>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3" name="Title 2"/>
          <p:cNvSpPr>
            <a:spLocks noGrp="1"/>
          </p:cNvSpPr>
          <p:nvPr>
            <p:ph type="ctrTitle"/>
          </p:nvPr>
        </p:nvSpPr>
        <p:spPr>
          <a:prstGeom prst="rect">
            <a:avLst/>
          </a:prstGeom>
        </p:spPr>
        <p:txBody>
          <a:bodyPr/>
          <a:lstStyle/>
          <a:p>
            <a:r>
              <a:rPr lang="en-US" dirty="0" smtClean="0"/>
              <a:t>Revenue Streams</a:t>
            </a:r>
            <a:endParaRPr lang="en-US" dirty="0">
              <a:solidFill>
                <a:srgbClr val="FF0000"/>
              </a:solidFill>
            </a:endParaRPr>
          </a:p>
        </p:txBody>
      </p:sp>
      <p:sp>
        <p:nvSpPr>
          <p:cNvPr id="6" name="Subtitle 5"/>
          <p:cNvSpPr>
            <a:spLocks noGrp="1"/>
          </p:cNvSpPr>
          <p:nvPr>
            <p:ph type="subTitle" idx="4294967295"/>
          </p:nvPr>
        </p:nvSpPr>
        <p:spPr>
          <a:xfrm>
            <a:off x="0" y="5194300"/>
            <a:ext cx="9144000" cy="1081088"/>
          </a:xfrm>
          <a:prstGeom prst="rect">
            <a:avLst/>
          </a:prstGeom>
        </p:spPr>
        <p:txBody>
          <a:bodyPr vert="horz" lIns="0" tIns="0" rIns="0" bIns="0" rtlCol="0" anchor="ctr">
            <a:noAutofit/>
          </a:bodyPr>
          <a:lstStyle/>
          <a:p>
            <a:pPr marL="0" indent="0" algn="ctr">
              <a:lnSpc>
                <a:spcPct val="100000"/>
              </a:lnSpc>
              <a:spcAft>
                <a:spcPts val="0"/>
              </a:spcAft>
              <a:buNone/>
            </a:pPr>
            <a:r>
              <a:rPr lang="en-US" sz="2400" b="1" dirty="0"/>
              <a:t>How </a:t>
            </a:r>
            <a:r>
              <a:rPr lang="en-US" sz="2400" b="1" dirty="0" smtClean="0"/>
              <a:t>Do </a:t>
            </a:r>
            <a:r>
              <a:rPr lang="en-US" sz="2400" b="1" dirty="0"/>
              <a:t>Y</a:t>
            </a:r>
            <a:r>
              <a:rPr lang="en-US" sz="2400" b="1" dirty="0" smtClean="0"/>
              <a:t>ou </a:t>
            </a:r>
            <a:r>
              <a:rPr lang="en-US" sz="2400" b="1" dirty="0"/>
              <a:t>Make Money?</a:t>
            </a:r>
          </a:p>
        </p:txBody>
      </p:sp>
      <p:sp>
        <p:nvSpPr>
          <p:cNvPr id="15" name="Freeform 14"/>
          <p:cNvSpPr/>
          <p:nvPr/>
        </p:nvSpPr>
        <p:spPr>
          <a:xfrm>
            <a:off x="755576" y="1412776"/>
            <a:ext cx="7632848" cy="3781772"/>
          </a:xfrm>
          <a:custGeom>
            <a:avLst/>
            <a:gdLst>
              <a:gd name="connsiteX0" fmla="*/ 3636408 w 7632848"/>
              <a:gd name="connsiteY0" fmla="*/ 2520280 h 3781772"/>
              <a:gd name="connsiteX1" fmla="*/ 3456384 w 7632848"/>
              <a:gd name="connsiteY1" fmla="*/ 2700304 h 3781772"/>
              <a:gd name="connsiteX2" fmla="*/ 3456384 w 7632848"/>
              <a:gd name="connsiteY2" fmla="*/ 3420376 h 3781772"/>
              <a:gd name="connsiteX3" fmla="*/ 3636408 w 7632848"/>
              <a:gd name="connsiteY3" fmla="*/ 3600400 h 3781772"/>
              <a:gd name="connsiteX4" fmla="*/ 7001676 w 7632848"/>
              <a:gd name="connsiteY4" fmla="*/ 3600400 h 3781772"/>
              <a:gd name="connsiteX5" fmla="*/ 7181700 w 7632848"/>
              <a:gd name="connsiteY5" fmla="*/ 3420376 h 3781772"/>
              <a:gd name="connsiteX6" fmla="*/ 7181700 w 7632848"/>
              <a:gd name="connsiteY6" fmla="*/ 2700304 h 3781772"/>
              <a:gd name="connsiteX7" fmla="*/ 7001676 w 7632848"/>
              <a:gd name="connsiteY7" fmla="*/ 2520280 h 3781772"/>
              <a:gd name="connsiteX8" fmla="*/ 277053 w 7632848"/>
              <a:gd name="connsiteY8" fmla="*/ 0 h 3781772"/>
              <a:gd name="connsiteX9" fmla="*/ 7355795 w 7632848"/>
              <a:gd name="connsiteY9" fmla="*/ 0 h 3781772"/>
              <a:gd name="connsiteX10" fmla="*/ 7632848 w 7632848"/>
              <a:gd name="connsiteY10" fmla="*/ 277053 h 3781772"/>
              <a:gd name="connsiteX11" fmla="*/ 7632848 w 7632848"/>
              <a:gd name="connsiteY11" fmla="*/ 3504719 h 3781772"/>
              <a:gd name="connsiteX12" fmla="*/ 7355795 w 7632848"/>
              <a:gd name="connsiteY12" fmla="*/ 3781772 h 3781772"/>
              <a:gd name="connsiteX13" fmla="*/ 277053 w 7632848"/>
              <a:gd name="connsiteY13" fmla="*/ 3781772 h 3781772"/>
              <a:gd name="connsiteX14" fmla="*/ 0 w 7632848"/>
              <a:gd name="connsiteY14" fmla="*/ 3504719 h 3781772"/>
              <a:gd name="connsiteX15" fmla="*/ 0 w 7632848"/>
              <a:gd name="connsiteY15" fmla="*/ 277053 h 3781772"/>
              <a:gd name="connsiteX16" fmla="*/ 277053 w 7632848"/>
              <a:gd name="connsiteY16" fmla="*/ 0 h 378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32848" h="3781772">
                <a:moveTo>
                  <a:pt x="3636408" y="2520280"/>
                </a:moveTo>
                <a:cubicBezTo>
                  <a:pt x="3536983" y="2520280"/>
                  <a:pt x="3456384" y="2600879"/>
                  <a:pt x="3456384" y="2700304"/>
                </a:cubicBezTo>
                <a:lnTo>
                  <a:pt x="3456384" y="3420376"/>
                </a:lnTo>
                <a:cubicBezTo>
                  <a:pt x="3456384" y="3519801"/>
                  <a:pt x="3536983" y="3600400"/>
                  <a:pt x="3636408" y="3600400"/>
                </a:cubicBezTo>
                <a:lnTo>
                  <a:pt x="7001676" y="3600400"/>
                </a:lnTo>
                <a:cubicBezTo>
                  <a:pt x="7101101" y="3600400"/>
                  <a:pt x="7181700" y="3519801"/>
                  <a:pt x="7181700" y="3420376"/>
                </a:cubicBezTo>
                <a:lnTo>
                  <a:pt x="7181700" y="2700304"/>
                </a:lnTo>
                <a:cubicBezTo>
                  <a:pt x="7181700" y="2600879"/>
                  <a:pt x="7101101" y="2520280"/>
                  <a:pt x="7001676" y="2520280"/>
                </a:cubicBezTo>
                <a:close/>
                <a:moveTo>
                  <a:pt x="277053" y="0"/>
                </a:moveTo>
                <a:lnTo>
                  <a:pt x="7355795" y="0"/>
                </a:lnTo>
                <a:cubicBezTo>
                  <a:pt x="7508807" y="0"/>
                  <a:pt x="7632848" y="124041"/>
                  <a:pt x="7632848" y="277053"/>
                </a:cubicBezTo>
                <a:lnTo>
                  <a:pt x="7632848" y="3504719"/>
                </a:lnTo>
                <a:cubicBezTo>
                  <a:pt x="7632848" y="3657731"/>
                  <a:pt x="7508807" y="3781772"/>
                  <a:pt x="7355795" y="3781772"/>
                </a:cubicBezTo>
                <a:lnTo>
                  <a:pt x="277053" y="3781772"/>
                </a:lnTo>
                <a:cubicBezTo>
                  <a:pt x="124041" y="3781772"/>
                  <a:pt x="0" y="3657731"/>
                  <a:pt x="0" y="3504719"/>
                </a:cubicBezTo>
                <a:lnTo>
                  <a:pt x="0" y="277053"/>
                </a:lnTo>
                <a:cubicBezTo>
                  <a:pt x="0" y="124041"/>
                  <a:pt x="124041" y="0"/>
                  <a:pt x="277053" y="0"/>
                </a:cubicBez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55</a:t>
            </a:fld>
            <a:endParaRPr lang="en-CA" dirty="0"/>
          </a:p>
        </p:txBody>
      </p:sp>
    </p:spTree>
    <p:extLst>
      <p:ext uri="{BB962C8B-B14F-4D97-AF65-F5344CB8AC3E}">
        <p14:creationId xmlns:p14="http://schemas.microsoft.com/office/powerpoint/2010/main" val="121665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enue Model.tiff"/>
          <p:cNvPicPr>
            <a:picLocks noChangeAspect="1"/>
          </p:cNvPicPr>
          <p:nvPr/>
        </p:nvPicPr>
        <p:blipFill>
          <a:blip r:embed="rId2"/>
          <a:stretch>
            <a:fillRect/>
          </a:stretch>
        </p:blipFill>
        <p:spPr>
          <a:xfrm>
            <a:off x="92104" y="0"/>
            <a:ext cx="8959791" cy="6858000"/>
          </a:xfrm>
          <a:prstGeom prst="rect">
            <a:avLst/>
          </a:prstGeom>
        </p:spPr>
      </p:pic>
    </p:spTree>
    <p:extLst>
      <p:ext uri="{BB962C8B-B14F-4D97-AF65-F5344CB8AC3E}">
        <p14:creationId xmlns:p14="http://schemas.microsoft.com/office/powerpoint/2010/main" val="228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7"/>
          <p:cNvGrpSpPr/>
          <p:nvPr/>
        </p:nvGrpSpPr>
        <p:grpSpPr>
          <a:xfrm>
            <a:off x="755576" y="1523732"/>
            <a:ext cx="7181700" cy="3672552"/>
            <a:chOff x="1308630" y="258850"/>
            <a:chExt cx="5921624" cy="2399626"/>
          </a:xfrm>
        </p:grpSpPr>
        <p:pic>
          <p:nvPicPr>
            <p:cNvPr id="13" name="Picture 12"/>
            <p:cNvPicPr>
              <a:picLocks noChangeAspect="1"/>
            </p:cNvPicPr>
            <p:nvPr/>
          </p:nvPicPr>
          <p:blipFill>
            <a:blip r:embed="rId2"/>
            <a:srcRect r="3532"/>
            <a:stretch>
              <a:fillRect/>
            </a:stretch>
          </p:blipFill>
          <p:spPr>
            <a:xfrm>
              <a:off x="1526701" y="258850"/>
              <a:ext cx="5703553" cy="2399626"/>
            </a:xfrm>
            <a:prstGeom prst="rect">
              <a:avLst/>
            </a:prstGeom>
          </p:spPr>
        </p:pic>
        <p:sp>
          <p:nvSpPr>
            <p:cNvPr id="14" name="Rectangle 13"/>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3" name="Title 2"/>
          <p:cNvSpPr>
            <a:spLocks noGrp="1"/>
          </p:cNvSpPr>
          <p:nvPr>
            <p:ph type="ctrTitle"/>
          </p:nvPr>
        </p:nvSpPr>
        <p:spPr>
          <a:prstGeom prst="rect">
            <a:avLst/>
          </a:prstGeom>
        </p:spPr>
        <p:txBody>
          <a:bodyPr/>
          <a:lstStyle/>
          <a:p>
            <a:r>
              <a:rPr lang="en-US" dirty="0" smtClean="0"/>
              <a:t>Key Resources</a:t>
            </a:r>
            <a:endParaRPr lang="en-US" dirty="0">
              <a:solidFill>
                <a:srgbClr val="FF0000"/>
              </a:solidFill>
            </a:endParaRPr>
          </a:p>
        </p:txBody>
      </p:sp>
      <p:sp>
        <p:nvSpPr>
          <p:cNvPr id="6" name="Subtitle 5"/>
          <p:cNvSpPr>
            <a:spLocks noGrp="1"/>
          </p:cNvSpPr>
          <p:nvPr>
            <p:ph type="subTitle" idx="4294967295"/>
          </p:nvPr>
        </p:nvSpPr>
        <p:spPr>
          <a:xfrm>
            <a:off x="0" y="5194300"/>
            <a:ext cx="9144000" cy="1081088"/>
          </a:xfrm>
          <a:prstGeom prst="rect">
            <a:avLst/>
          </a:prstGeom>
        </p:spPr>
        <p:txBody>
          <a:bodyPr vert="horz" lIns="0" tIns="0" rIns="0" bIns="0" rtlCol="0" anchor="ctr">
            <a:noAutofit/>
          </a:bodyPr>
          <a:lstStyle/>
          <a:p>
            <a:pPr marL="0" indent="0" algn="ctr">
              <a:lnSpc>
                <a:spcPct val="100000"/>
              </a:lnSpc>
              <a:spcAft>
                <a:spcPts val="0"/>
              </a:spcAft>
              <a:buNone/>
            </a:pPr>
            <a:r>
              <a:rPr lang="en-US" sz="2400" b="1" dirty="0"/>
              <a:t>What </a:t>
            </a:r>
            <a:r>
              <a:rPr lang="en-US" sz="2400" b="1" dirty="0" smtClean="0"/>
              <a:t>Are </a:t>
            </a:r>
            <a:r>
              <a:rPr lang="en-US" sz="2400" b="1" dirty="0"/>
              <a:t>Y</a:t>
            </a:r>
            <a:r>
              <a:rPr lang="en-US" sz="2400" b="1" dirty="0" smtClean="0"/>
              <a:t>our </a:t>
            </a:r>
            <a:r>
              <a:rPr lang="en-US" sz="2400" b="1" dirty="0"/>
              <a:t>M</a:t>
            </a:r>
            <a:r>
              <a:rPr lang="en-US" sz="2400" b="1" dirty="0" smtClean="0"/>
              <a:t>ost Important </a:t>
            </a:r>
            <a:r>
              <a:rPr lang="en-US" sz="2400" b="1" dirty="0"/>
              <a:t>Assets?</a:t>
            </a:r>
          </a:p>
        </p:txBody>
      </p:sp>
      <p:sp>
        <p:nvSpPr>
          <p:cNvPr id="15" name="Freeform 14"/>
          <p:cNvSpPr/>
          <p:nvPr/>
        </p:nvSpPr>
        <p:spPr>
          <a:xfrm>
            <a:off x="755576" y="1412776"/>
            <a:ext cx="7632848" cy="3781772"/>
          </a:xfrm>
          <a:custGeom>
            <a:avLst/>
            <a:gdLst>
              <a:gd name="connsiteX0" fmla="*/ 1728196 w 7632848"/>
              <a:gd name="connsiteY0" fmla="*/ 1440160 h 3781772"/>
              <a:gd name="connsiteX1" fmla="*/ 1512168 w 7632848"/>
              <a:gd name="connsiteY1" fmla="*/ 1656188 h 3781772"/>
              <a:gd name="connsiteX2" fmla="*/ 1512168 w 7632848"/>
              <a:gd name="connsiteY2" fmla="*/ 2520276 h 3781772"/>
              <a:gd name="connsiteX3" fmla="*/ 1728196 w 7632848"/>
              <a:gd name="connsiteY3" fmla="*/ 2736304 h 3781772"/>
              <a:gd name="connsiteX4" fmla="*/ 2952324 w 7632848"/>
              <a:gd name="connsiteY4" fmla="*/ 2736304 h 3781772"/>
              <a:gd name="connsiteX5" fmla="*/ 3168352 w 7632848"/>
              <a:gd name="connsiteY5" fmla="*/ 2520276 h 3781772"/>
              <a:gd name="connsiteX6" fmla="*/ 3168352 w 7632848"/>
              <a:gd name="connsiteY6" fmla="*/ 1656188 h 3781772"/>
              <a:gd name="connsiteX7" fmla="*/ 2952324 w 7632848"/>
              <a:gd name="connsiteY7" fmla="*/ 1440160 h 3781772"/>
              <a:gd name="connsiteX8" fmla="*/ 277053 w 7632848"/>
              <a:gd name="connsiteY8" fmla="*/ 0 h 3781772"/>
              <a:gd name="connsiteX9" fmla="*/ 7355795 w 7632848"/>
              <a:gd name="connsiteY9" fmla="*/ 0 h 3781772"/>
              <a:gd name="connsiteX10" fmla="*/ 7632848 w 7632848"/>
              <a:gd name="connsiteY10" fmla="*/ 277053 h 3781772"/>
              <a:gd name="connsiteX11" fmla="*/ 7632848 w 7632848"/>
              <a:gd name="connsiteY11" fmla="*/ 3504719 h 3781772"/>
              <a:gd name="connsiteX12" fmla="*/ 7355795 w 7632848"/>
              <a:gd name="connsiteY12" fmla="*/ 3781772 h 3781772"/>
              <a:gd name="connsiteX13" fmla="*/ 277053 w 7632848"/>
              <a:gd name="connsiteY13" fmla="*/ 3781772 h 3781772"/>
              <a:gd name="connsiteX14" fmla="*/ 0 w 7632848"/>
              <a:gd name="connsiteY14" fmla="*/ 3504719 h 3781772"/>
              <a:gd name="connsiteX15" fmla="*/ 0 w 7632848"/>
              <a:gd name="connsiteY15" fmla="*/ 277053 h 3781772"/>
              <a:gd name="connsiteX16" fmla="*/ 277053 w 7632848"/>
              <a:gd name="connsiteY16" fmla="*/ 0 h 378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32848" h="3781772">
                <a:moveTo>
                  <a:pt x="1728196" y="1440160"/>
                </a:moveTo>
                <a:cubicBezTo>
                  <a:pt x="1608887" y="1440160"/>
                  <a:pt x="1512168" y="1536879"/>
                  <a:pt x="1512168" y="1656188"/>
                </a:cubicBezTo>
                <a:lnTo>
                  <a:pt x="1512168" y="2520276"/>
                </a:lnTo>
                <a:cubicBezTo>
                  <a:pt x="1512168" y="2639585"/>
                  <a:pt x="1608887" y="2736304"/>
                  <a:pt x="1728196" y="2736304"/>
                </a:cubicBezTo>
                <a:lnTo>
                  <a:pt x="2952324" y="2736304"/>
                </a:lnTo>
                <a:cubicBezTo>
                  <a:pt x="3071633" y="2736304"/>
                  <a:pt x="3168352" y="2639585"/>
                  <a:pt x="3168352" y="2520276"/>
                </a:cubicBezTo>
                <a:lnTo>
                  <a:pt x="3168352" y="1656188"/>
                </a:lnTo>
                <a:cubicBezTo>
                  <a:pt x="3168352" y="1536879"/>
                  <a:pt x="3071633" y="1440160"/>
                  <a:pt x="2952324" y="1440160"/>
                </a:cubicBezTo>
                <a:close/>
                <a:moveTo>
                  <a:pt x="277053" y="0"/>
                </a:moveTo>
                <a:lnTo>
                  <a:pt x="7355795" y="0"/>
                </a:lnTo>
                <a:cubicBezTo>
                  <a:pt x="7508807" y="0"/>
                  <a:pt x="7632848" y="124041"/>
                  <a:pt x="7632848" y="277053"/>
                </a:cubicBezTo>
                <a:lnTo>
                  <a:pt x="7632848" y="3504719"/>
                </a:lnTo>
                <a:cubicBezTo>
                  <a:pt x="7632848" y="3657731"/>
                  <a:pt x="7508807" y="3781772"/>
                  <a:pt x="7355795" y="3781772"/>
                </a:cubicBezTo>
                <a:lnTo>
                  <a:pt x="277053" y="3781772"/>
                </a:lnTo>
                <a:cubicBezTo>
                  <a:pt x="124041" y="3781772"/>
                  <a:pt x="0" y="3657731"/>
                  <a:pt x="0" y="3504719"/>
                </a:cubicBezTo>
                <a:lnTo>
                  <a:pt x="0" y="277053"/>
                </a:lnTo>
                <a:cubicBezTo>
                  <a:pt x="0" y="124041"/>
                  <a:pt x="124041" y="0"/>
                  <a:pt x="277053" y="0"/>
                </a:cubicBez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57</a:t>
            </a:fld>
            <a:endParaRPr lang="en-CA" dirty="0"/>
          </a:p>
        </p:txBody>
      </p:sp>
    </p:spTree>
    <p:extLst>
      <p:ext uri="{BB962C8B-B14F-4D97-AF65-F5344CB8AC3E}">
        <p14:creationId xmlns:p14="http://schemas.microsoft.com/office/powerpoint/2010/main" val="62130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ources.tiff"/>
          <p:cNvPicPr>
            <a:picLocks noChangeAspect="1"/>
          </p:cNvPicPr>
          <p:nvPr/>
        </p:nvPicPr>
        <p:blipFill>
          <a:blip r:embed="rId2"/>
          <a:stretch>
            <a:fillRect/>
          </a:stretch>
        </p:blipFill>
        <p:spPr>
          <a:xfrm>
            <a:off x="0" y="15719"/>
            <a:ext cx="9144000" cy="6826562"/>
          </a:xfrm>
          <a:prstGeom prst="rect">
            <a:avLst/>
          </a:prstGeom>
        </p:spPr>
      </p:pic>
    </p:spTree>
    <p:extLst>
      <p:ext uri="{BB962C8B-B14F-4D97-AF65-F5344CB8AC3E}">
        <p14:creationId xmlns:p14="http://schemas.microsoft.com/office/powerpoint/2010/main" val="77257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7"/>
          <p:cNvGrpSpPr/>
          <p:nvPr/>
        </p:nvGrpSpPr>
        <p:grpSpPr>
          <a:xfrm>
            <a:off x="755576" y="1523732"/>
            <a:ext cx="7181700" cy="3672552"/>
            <a:chOff x="1308630" y="258850"/>
            <a:chExt cx="5921624" cy="2399626"/>
          </a:xfrm>
        </p:grpSpPr>
        <p:pic>
          <p:nvPicPr>
            <p:cNvPr id="13" name="Picture 12"/>
            <p:cNvPicPr>
              <a:picLocks noChangeAspect="1"/>
            </p:cNvPicPr>
            <p:nvPr/>
          </p:nvPicPr>
          <p:blipFill>
            <a:blip r:embed="rId2"/>
            <a:srcRect r="3532"/>
            <a:stretch>
              <a:fillRect/>
            </a:stretch>
          </p:blipFill>
          <p:spPr>
            <a:xfrm>
              <a:off x="1526701" y="258850"/>
              <a:ext cx="5703553" cy="2399626"/>
            </a:xfrm>
            <a:prstGeom prst="rect">
              <a:avLst/>
            </a:prstGeom>
          </p:spPr>
        </p:pic>
        <p:sp>
          <p:nvSpPr>
            <p:cNvPr id="14" name="Rectangle 13"/>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3" name="Title 2"/>
          <p:cNvSpPr>
            <a:spLocks noGrp="1"/>
          </p:cNvSpPr>
          <p:nvPr>
            <p:ph type="ctrTitle"/>
          </p:nvPr>
        </p:nvSpPr>
        <p:spPr>
          <a:prstGeom prst="rect">
            <a:avLst/>
          </a:prstGeom>
        </p:spPr>
        <p:txBody>
          <a:bodyPr/>
          <a:lstStyle/>
          <a:p>
            <a:r>
              <a:rPr lang="en-US" dirty="0" smtClean="0"/>
              <a:t>Key Partners</a:t>
            </a:r>
            <a:endParaRPr lang="en-US" dirty="0">
              <a:solidFill>
                <a:srgbClr val="FF0000"/>
              </a:solidFill>
            </a:endParaRPr>
          </a:p>
        </p:txBody>
      </p:sp>
      <p:sp>
        <p:nvSpPr>
          <p:cNvPr id="6" name="Subtitle 5"/>
          <p:cNvSpPr>
            <a:spLocks noGrp="1"/>
          </p:cNvSpPr>
          <p:nvPr>
            <p:ph type="subTitle" idx="4294967295"/>
          </p:nvPr>
        </p:nvSpPr>
        <p:spPr>
          <a:xfrm>
            <a:off x="0" y="5194300"/>
            <a:ext cx="9144000" cy="1081088"/>
          </a:xfrm>
          <a:prstGeom prst="rect">
            <a:avLst/>
          </a:prstGeom>
        </p:spPr>
        <p:txBody>
          <a:bodyPr vert="horz" lIns="0" tIns="0" rIns="0" bIns="0" rtlCol="0" anchor="ctr">
            <a:noAutofit/>
          </a:bodyPr>
          <a:lstStyle/>
          <a:p>
            <a:pPr marL="0" indent="0" algn="ctr">
              <a:lnSpc>
                <a:spcPct val="100000"/>
              </a:lnSpc>
              <a:spcAft>
                <a:spcPts val="0"/>
              </a:spcAft>
              <a:buNone/>
            </a:pPr>
            <a:r>
              <a:rPr lang="en-US" sz="2400" b="1" dirty="0"/>
              <a:t>Who </a:t>
            </a:r>
            <a:r>
              <a:rPr lang="en-US" sz="2400" b="1" dirty="0" smtClean="0"/>
              <a:t>Are </a:t>
            </a:r>
            <a:r>
              <a:rPr lang="en-US" sz="2400" b="1" dirty="0"/>
              <a:t>Y</a:t>
            </a:r>
            <a:r>
              <a:rPr lang="en-US" sz="2400" b="1" dirty="0" smtClean="0"/>
              <a:t>our </a:t>
            </a:r>
            <a:r>
              <a:rPr lang="en-US" sz="2400" b="1" dirty="0"/>
              <a:t>Partners and Suppliers?</a:t>
            </a:r>
          </a:p>
        </p:txBody>
      </p:sp>
      <p:sp>
        <p:nvSpPr>
          <p:cNvPr id="15" name="Freeform 14"/>
          <p:cNvSpPr/>
          <p:nvPr/>
        </p:nvSpPr>
        <p:spPr>
          <a:xfrm>
            <a:off x="755576" y="1412776"/>
            <a:ext cx="7632848" cy="3781772"/>
          </a:xfrm>
          <a:custGeom>
            <a:avLst/>
            <a:gdLst>
              <a:gd name="connsiteX0" fmla="*/ 539295 w 7632848"/>
              <a:gd name="connsiteY0" fmla="*/ 110956 h 3781772"/>
              <a:gd name="connsiteX1" fmla="*/ 307339 w 7632848"/>
              <a:gd name="connsiteY1" fmla="*/ 342912 h 3781772"/>
              <a:gd name="connsiteX2" fmla="*/ 307339 w 7632848"/>
              <a:gd name="connsiteY2" fmla="*/ 2288324 h 3781772"/>
              <a:gd name="connsiteX3" fmla="*/ 539295 w 7632848"/>
              <a:gd name="connsiteY3" fmla="*/ 2520280 h 3781772"/>
              <a:gd name="connsiteX4" fmla="*/ 1467092 w 7632848"/>
              <a:gd name="connsiteY4" fmla="*/ 2520280 h 3781772"/>
              <a:gd name="connsiteX5" fmla="*/ 1699048 w 7632848"/>
              <a:gd name="connsiteY5" fmla="*/ 2288324 h 3781772"/>
              <a:gd name="connsiteX6" fmla="*/ 1699048 w 7632848"/>
              <a:gd name="connsiteY6" fmla="*/ 342912 h 3781772"/>
              <a:gd name="connsiteX7" fmla="*/ 1467092 w 7632848"/>
              <a:gd name="connsiteY7" fmla="*/ 110956 h 3781772"/>
              <a:gd name="connsiteX8" fmla="*/ 277053 w 7632848"/>
              <a:gd name="connsiteY8" fmla="*/ 0 h 3781772"/>
              <a:gd name="connsiteX9" fmla="*/ 7355795 w 7632848"/>
              <a:gd name="connsiteY9" fmla="*/ 0 h 3781772"/>
              <a:gd name="connsiteX10" fmla="*/ 7632848 w 7632848"/>
              <a:gd name="connsiteY10" fmla="*/ 277053 h 3781772"/>
              <a:gd name="connsiteX11" fmla="*/ 7632848 w 7632848"/>
              <a:gd name="connsiteY11" fmla="*/ 3504719 h 3781772"/>
              <a:gd name="connsiteX12" fmla="*/ 7355795 w 7632848"/>
              <a:gd name="connsiteY12" fmla="*/ 3781772 h 3781772"/>
              <a:gd name="connsiteX13" fmla="*/ 277053 w 7632848"/>
              <a:gd name="connsiteY13" fmla="*/ 3781772 h 3781772"/>
              <a:gd name="connsiteX14" fmla="*/ 0 w 7632848"/>
              <a:gd name="connsiteY14" fmla="*/ 3504719 h 3781772"/>
              <a:gd name="connsiteX15" fmla="*/ 0 w 7632848"/>
              <a:gd name="connsiteY15" fmla="*/ 277053 h 3781772"/>
              <a:gd name="connsiteX16" fmla="*/ 277053 w 7632848"/>
              <a:gd name="connsiteY16" fmla="*/ 0 h 378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32848" h="3781772">
                <a:moveTo>
                  <a:pt x="539295" y="110956"/>
                </a:moveTo>
                <a:cubicBezTo>
                  <a:pt x="411189" y="110956"/>
                  <a:pt x="307339" y="214806"/>
                  <a:pt x="307339" y="342912"/>
                </a:cubicBezTo>
                <a:lnTo>
                  <a:pt x="307339" y="2288324"/>
                </a:lnTo>
                <a:cubicBezTo>
                  <a:pt x="307339" y="2416430"/>
                  <a:pt x="411189" y="2520280"/>
                  <a:pt x="539295" y="2520280"/>
                </a:cubicBezTo>
                <a:lnTo>
                  <a:pt x="1467092" y="2520280"/>
                </a:lnTo>
                <a:cubicBezTo>
                  <a:pt x="1595198" y="2520280"/>
                  <a:pt x="1699048" y="2416430"/>
                  <a:pt x="1699048" y="2288324"/>
                </a:cubicBezTo>
                <a:lnTo>
                  <a:pt x="1699048" y="342912"/>
                </a:lnTo>
                <a:cubicBezTo>
                  <a:pt x="1699048" y="214806"/>
                  <a:pt x="1595198" y="110956"/>
                  <a:pt x="1467092" y="110956"/>
                </a:cubicBezTo>
                <a:close/>
                <a:moveTo>
                  <a:pt x="277053" y="0"/>
                </a:moveTo>
                <a:lnTo>
                  <a:pt x="7355795" y="0"/>
                </a:lnTo>
                <a:cubicBezTo>
                  <a:pt x="7508807" y="0"/>
                  <a:pt x="7632848" y="124041"/>
                  <a:pt x="7632848" y="277053"/>
                </a:cubicBezTo>
                <a:lnTo>
                  <a:pt x="7632848" y="3504719"/>
                </a:lnTo>
                <a:cubicBezTo>
                  <a:pt x="7632848" y="3657731"/>
                  <a:pt x="7508807" y="3781772"/>
                  <a:pt x="7355795" y="3781772"/>
                </a:cubicBezTo>
                <a:lnTo>
                  <a:pt x="277053" y="3781772"/>
                </a:lnTo>
                <a:cubicBezTo>
                  <a:pt x="124041" y="3781772"/>
                  <a:pt x="0" y="3657731"/>
                  <a:pt x="0" y="3504719"/>
                </a:cubicBezTo>
                <a:lnTo>
                  <a:pt x="0" y="277053"/>
                </a:lnTo>
                <a:cubicBezTo>
                  <a:pt x="0" y="124041"/>
                  <a:pt x="124041" y="0"/>
                  <a:pt x="277053" y="0"/>
                </a:cubicBez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59</a:t>
            </a:fld>
            <a:endParaRPr lang="en-CA" dirty="0"/>
          </a:p>
        </p:txBody>
      </p:sp>
    </p:spTree>
    <p:extLst>
      <p:ext uri="{BB962C8B-B14F-4D97-AF65-F5344CB8AC3E}">
        <p14:creationId xmlns:p14="http://schemas.microsoft.com/office/powerpoint/2010/main" val="249045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smtClean="0"/>
              <a:t>Session 1 - Content/groups/ideas</a:t>
            </a:r>
          </a:p>
          <a:p>
            <a:pPr marL="0" indent="0">
              <a:buNone/>
            </a:pPr>
            <a:r>
              <a:rPr lang="en-US" dirty="0" smtClean="0"/>
              <a:t>Session 2 – Presentations/Lab</a:t>
            </a:r>
          </a:p>
          <a:p>
            <a:pPr marL="0" indent="0">
              <a:buNone/>
            </a:pPr>
            <a:r>
              <a:rPr lang="en-US" dirty="0" smtClean="0"/>
              <a:t>Session 3 – Lab/Next Steps</a:t>
            </a:r>
          </a:p>
          <a:p>
            <a:pPr marL="0" indent="0">
              <a:buNone/>
            </a:pPr>
            <a:r>
              <a:rPr lang="en-US" dirty="0" smtClean="0"/>
              <a:t>Session 4 - Final Presentations</a:t>
            </a:r>
          </a:p>
          <a:p>
            <a:pPr marL="0" indent="0">
              <a:buNone/>
            </a:pPr>
            <a:endParaRPr lang="en-US" dirty="0"/>
          </a:p>
        </p:txBody>
      </p:sp>
      <p:sp>
        <p:nvSpPr>
          <p:cNvPr id="3" name="Title 2"/>
          <p:cNvSpPr>
            <a:spLocks noGrp="1"/>
          </p:cNvSpPr>
          <p:nvPr>
            <p:ph type="ctrTitle"/>
          </p:nvPr>
        </p:nvSpPr>
        <p:spPr/>
        <p:txBody>
          <a:bodyPr/>
          <a:lstStyle/>
          <a:p>
            <a:endParaRPr lang="en-US"/>
          </a:p>
        </p:txBody>
      </p:sp>
      <p:sp>
        <p:nvSpPr>
          <p:cNvPr id="4" name="Slide Number Placeholder 3"/>
          <p:cNvSpPr>
            <a:spLocks noGrp="1"/>
          </p:cNvSpPr>
          <p:nvPr>
            <p:ph type="sldNum" sz="quarter" idx="4"/>
          </p:nvPr>
        </p:nvSpPr>
        <p:spPr/>
        <p:txBody>
          <a:bodyPr/>
          <a:lstStyle/>
          <a:p>
            <a:fld id="{2239F8FD-FE00-4FA5-929B-49169E311E15}" type="slidenum">
              <a:rPr lang="en-CA" smtClean="0"/>
              <a:t>6</a:t>
            </a:fld>
            <a:endParaRPr lang="en-CA"/>
          </a:p>
        </p:txBody>
      </p:sp>
    </p:spTree>
    <p:extLst>
      <p:ext uri="{BB962C8B-B14F-4D97-AF65-F5344CB8AC3E}">
        <p14:creationId xmlns:p14="http://schemas.microsoft.com/office/powerpoint/2010/main" val="38938383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tners.tiff"/>
          <p:cNvPicPr>
            <a:picLocks noChangeAspect="1"/>
          </p:cNvPicPr>
          <p:nvPr/>
        </p:nvPicPr>
        <p:blipFill>
          <a:blip r:embed="rId2"/>
          <a:stretch>
            <a:fillRect/>
          </a:stretch>
        </p:blipFill>
        <p:spPr>
          <a:xfrm>
            <a:off x="35718" y="0"/>
            <a:ext cx="9072563" cy="6858000"/>
          </a:xfrm>
          <a:prstGeom prst="rect">
            <a:avLst/>
          </a:prstGeom>
        </p:spPr>
      </p:pic>
    </p:spTree>
    <p:extLst>
      <p:ext uri="{BB962C8B-B14F-4D97-AF65-F5344CB8AC3E}">
        <p14:creationId xmlns:p14="http://schemas.microsoft.com/office/powerpoint/2010/main" val="338751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7"/>
          <p:cNvGrpSpPr/>
          <p:nvPr/>
        </p:nvGrpSpPr>
        <p:grpSpPr>
          <a:xfrm>
            <a:off x="755576" y="1523732"/>
            <a:ext cx="7181700" cy="3672552"/>
            <a:chOff x="1308630" y="258850"/>
            <a:chExt cx="5921624" cy="2399626"/>
          </a:xfrm>
        </p:grpSpPr>
        <p:pic>
          <p:nvPicPr>
            <p:cNvPr id="13" name="Picture 12"/>
            <p:cNvPicPr>
              <a:picLocks noChangeAspect="1"/>
            </p:cNvPicPr>
            <p:nvPr/>
          </p:nvPicPr>
          <p:blipFill>
            <a:blip r:embed="rId2"/>
            <a:srcRect r="3532"/>
            <a:stretch>
              <a:fillRect/>
            </a:stretch>
          </p:blipFill>
          <p:spPr>
            <a:xfrm>
              <a:off x="1526701" y="258850"/>
              <a:ext cx="5703553" cy="2399626"/>
            </a:xfrm>
            <a:prstGeom prst="rect">
              <a:avLst/>
            </a:prstGeom>
          </p:spPr>
        </p:pic>
        <p:sp>
          <p:nvSpPr>
            <p:cNvPr id="14" name="Rectangle 13"/>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3" name="Title 2"/>
          <p:cNvSpPr>
            <a:spLocks noGrp="1"/>
          </p:cNvSpPr>
          <p:nvPr>
            <p:ph type="ctrTitle"/>
          </p:nvPr>
        </p:nvSpPr>
        <p:spPr>
          <a:prstGeom prst="rect">
            <a:avLst/>
          </a:prstGeom>
        </p:spPr>
        <p:txBody>
          <a:bodyPr/>
          <a:lstStyle/>
          <a:p>
            <a:r>
              <a:rPr lang="en-US" dirty="0" smtClean="0"/>
              <a:t>Key Activities</a:t>
            </a:r>
            <a:endParaRPr lang="en-US" dirty="0">
              <a:solidFill>
                <a:srgbClr val="FF0000"/>
              </a:solidFill>
            </a:endParaRPr>
          </a:p>
        </p:txBody>
      </p:sp>
      <p:sp>
        <p:nvSpPr>
          <p:cNvPr id="6" name="Subtitle 5"/>
          <p:cNvSpPr>
            <a:spLocks noGrp="1"/>
          </p:cNvSpPr>
          <p:nvPr>
            <p:ph type="subTitle" idx="4294967295"/>
          </p:nvPr>
        </p:nvSpPr>
        <p:spPr>
          <a:xfrm>
            <a:off x="0" y="5194300"/>
            <a:ext cx="9144000" cy="1081088"/>
          </a:xfrm>
          <a:prstGeom prst="rect">
            <a:avLst/>
          </a:prstGeom>
        </p:spPr>
        <p:txBody>
          <a:bodyPr vert="horz" lIns="0" tIns="0" rIns="0" bIns="0" rtlCol="0" anchor="ctr">
            <a:noAutofit/>
          </a:bodyPr>
          <a:lstStyle/>
          <a:p>
            <a:pPr marL="0" indent="0" algn="ctr">
              <a:lnSpc>
                <a:spcPct val="100000"/>
              </a:lnSpc>
              <a:spcAft>
                <a:spcPts val="0"/>
              </a:spcAft>
              <a:buNone/>
            </a:pPr>
            <a:r>
              <a:rPr lang="en-US" sz="2400" b="1" dirty="0"/>
              <a:t>What’s Most Important for the Business?</a:t>
            </a:r>
          </a:p>
        </p:txBody>
      </p:sp>
      <p:sp>
        <p:nvSpPr>
          <p:cNvPr id="15" name="Freeform 14"/>
          <p:cNvSpPr/>
          <p:nvPr/>
        </p:nvSpPr>
        <p:spPr>
          <a:xfrm>
            <a:off x="755576" y="1412776"/>
            <a:ext cx="7632848" cy="3781772"/>
          </a:xfrm>
          <a:custGeom>
            <a:avLst/>
            <a:gdLst>
              <a:gd name="connsiteX0" fmla="*/ 1824207 w 7632848"/>
              <a:gd name="connsiteY0" fmla="*/ 110956 h 3781772"/>
              <a:gd name="connsiteX1" fmla="*/ 1584176 w 7632848"/>
              <a:gd name="connsiteY1" fmla="*/ 350987 h 3781772"/>
              <a:gd name="connsiteX2" fmla="*/ 1584176 w 7632848"/>
              <a:gd name="connsiteY2" fmla="*/ 1416153 h 3781772"/>
              <a:gd name="connsiteX3" fmla="*/ 1824207 w 7632848"/>
              <a:gd name="connsiteY3" fmla="*/ 1656184 h 3781772"/>
              <a:gd name="connsiteX4" fmla="*/ 2784305 w 7632848"/>
              <a:gd name="connsiteY4" fmla="*/ 1656184 h 3781772"/>
              <a:gd name="connsiteX5" fmla="*/ 3024336 w 7632848"/>
              <a:gd name="connsiteY5" fmla="*/ 1416153 h 3781772"/>
              <a:gd name="connsiteX6" fmla="*/ 3024336 w 7632848"/>
              <a:gd name="connsiteY6" fmla="*/ 350987 h 3781772"/>
              <a:gd name="connsiteX7" fmla="*/ 2784305 w 7632848"/>
              <a:gd name="connsiteY7" fmla="*/ 110956 h 3781772"/>
              <a:gd name="connsiteX8" fmla="*/ 277053 w 7632848"/>
              <a:gd name="connsiteY8" fmla="*/ 0 h 3781772"/>
              <a:gd name="connsiteX9" fmla="*/ 7355795 w 7632848"/>
              <a:gd name="connsiteY9" fmla="*/ 0 h 3781772"/>
              <a:gd name="connsiteX10" fmla="*/ 7632848 w 7632848"/>
              <a:gd name="connsiteY10" fmla="*/ 277053 h 3781772"/>
              <a:gd name="connsiteX11" fmla="*/ 7632848 w 7632848"/>
              <a:gd name="connsiteY11" fmla="*/ 3504719 h 3781772"/>
              <a:gd name="connsiteX12" fmla="*/ 7355795 w 7632848"/>
              <a:gd name="connsiteY12" fmla="*/ 3781772 h 3781772"/>
              <a:gd name="connsiteX13" fmla="*/ 277053 w 7632848"/>
              <a:gd name="connsiteY13" fmla="*/ 3781772 h 3781772"/>
              <a:gd name="connsiteX14" fmla="*/ 0 w 7632848"/>
              <a:gd name="connsiteY14" fmla="*/ 3504719 h 3781772"/>
              <a:gd name="connsiteX15" fmla="*/ 0 w 7632848"/>
              <a:gd name="connsiteY15" fmla="*/ 277053 h 3781772"/>
              <a:gd name="connsiteX16" fmla="*/ 277053 w 7632848"/>
              <a:gd name="connsiteY16" fmla="*/ 0 h 378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32848" h="3781772">
                <a:moveTo>
                  <a:pt x="1824207" y="110956"/>
                </a:moveTo>
                <a:cubicBezTo>
                  <a:pt x="1691642" y="110956"/>
                  <a:pt x="1584176" y="218422"/>
                  <a:pt x="1584176" y="350987"/>
                </a:cubicBezTo>
                <a:lnTo>
                  <a:pt x="1584176" y="1416153"/>
                </a:lnTo>
                <a:cubicBezTo>
                  <a:pt x="1584176" y="1548718"/>
                  <a:pt x="1691642" y="1656184"/>
                  <a:pt x="1824207" y="1656184"/>
                </a:cubicBezTo>
                <a:lnTo>
                  <a:pt x="2784305" y="1656184"/>
                </a:lnTo>
                <a:cubicBezTo>
                  <a:pt x="2916870" y="1656184"/>
                  <a:pt x="3024336" y="1548718"/>
                  <a:pt x="3024336" y="1416153"/>
                </a:cubicBezTo>
                <a:lnTo>
                  <a:pt x="3024336" y="350987"/>
                </a:lnTo>
                <a:cubicBezTo>
                  <a:pt x="3024336" y="218422"/>
                  <a:pt x="2916870" y="110956"/>
                  <a:pt x="2784305" y="110956"/>
                </a:cubicBezTo>
                <a:close/>
                <a:moveTo>
                  <a:pt x="277053" y="0"/>
                </a:moveTo>
                <a:lnTo>
                  <a:pt x="7355795" y="0"/>
                </a:lnTo>
                <a:cubicBezTo>
                  <a:pt x="7508807" y="0"/>
                  <a:pt x="7632848" y="124041"/>
                  <a:pt x="7632848" y="277053"/>
                </a:cubicBezTo>
                <a:lnTo>
                  <a:pt x="7632848" y="3504719"/>
                </a:lnTo>
                <a:cubicBezTo>
                  <a:pt x="7632848" y="3657731"/>
                  <a:pt x="7508807" y="3781772"/>
                  <a:pt x="7355795" y="3781772"/>
                </a:cubicBezTo>
                <a:lnTo>
                  <a:pt x="277053" y="3781772"/>
                </a:lnTo>
                <a:cubicBezTo>
                  <a:pt x="124041" y="3781772"/>
                  <a:pt x="0" y="3657731"/>
                  <a:pt x="0" y="3504719"/>
                </a:cubicBezTo>
                <a:lnTo>
                  <a:pt x="0" y="277053"/>
                </a:lnTo>
                <a:cubicBezTo>
                  <a:pt x="0" y="124041"/>
                  <a:pt x="124041" y="0"/>
                  <a:pt x="277053" y="0"/>
                </a:cubicBez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61</a:t>
            </a:fld>
            <a:endParaRPr lang="en-CA" dirty="0"/>
          </a:p>
        </p:txBody>
      </p:sp>
    </p:spTree>
    <p:extLst>
      <p:ext uri="{BB962C8B-B14F-4D97-AF65-F5344CB8AC3E}">
        <p14:creationId xmlns:p14="http://schemas.microsoft.com/office/powerpoint/2010/main" val="261567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ctivities.tiff"/>
          <p:cNvPicPr>
            <a:picLocks noChangeAspect="1"/>
          </p:cNvPicPr>
          <p:nvPr/>
        </p:nvPicPr>
        <p:blipFill>
          <a:blip r:embed="rId2"/>
          <a:stretch>
            <a:fillRect/>
          </a:stretch>
        </p:blipFill>
        <p:spPr>
          <a:xfrm>
            <a:off x="0" y="16992"/>
            <a:ext cx="9144000" cy="6824016"/>
          </a:xfrm>
          <a:prstGeom prst="rect">
            <a:avLst/>
          </a:prstGeom>
        </p:spPr>
      </p:pic>
    </p:spTree>
    <p:extLst>
      <p:ext uri="{BB962C8B-B14F-4D97-AF65-F5344CB8AC3E}">
        <p14:creationId xmlns:p14="http://schemas.microsoft.com/office/powerpoint/2010/main" val="137813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7"/>
          <p:cNvGrpSpPr/>
          <p:nvPr/>
        </p:nvGrpSpPr>
        <p:grpSpPr>
          <a:xfrm>
            <a:off x="755576" y="1523732"/>
            <a:ext cx="7181700" cy="3672552"/>
            <a:chOff x="1308630" y="258850"/>
            <a:chExt cx="5921624" cy="2399626"/>
          </a:xfrm>
        </p:grpSpPr>
        <p:pic>
          <p:nvPicPr>
            <p:cNvPr id="13" name="Picture 12"/>
            <p:cNvPicPr>
              <a:picLocks noChangeAspect="1"/>
            </p:cNvPicPr>
            <p:nvPr/>
          </p:nvPicPr>
          <p:blipFill>
            <a:blip r:embed="rId2"/>
            <a:srcRect r="3532"/>
            <a:stretch>
              <a:fillRect/>
            </a:stretch>
          </p:blipFill>
          <p:spPr>
            <a:xfrm>
              <a:off x="1526701" y="258850"/>
              <a:ext cx="5703553" cy="2399626"/>
            </a:xfrm>
            <a:prstGeom prst="rect">
              <a:avLst/>
            </a:prstGeom>
          </p:spPr>
        </p:pic>
        <p:sp>
          <p:nvSpPr>
            <p:cNvPr id="14" name="Rectangle 13"/>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3" name="Title 2"/>
          <p:cNvSpPr>
            <a:spLocks noGrp="1"/>
          </p:cNvSpPr>
          <p:nvPr>
            <p:ph type="ctrTitle"/>
          </p:nvPr>
        </p:nvSpPr>
        <p:spPr>
          <a:prstGeom prst="rect">
            <a:avLst/>
          </a:prstGeom>
        </p:spPr>
        <p:txBody>
          <a:bodyPr/>
          <a:lstStyle/>
          <a:p>
            <a:r>
              <a:rPr lang="en-US" dirty="0" smtClean="0"/>
              <a:t>Cost Structure</a:t>
            </a:r>
            <a:endParaRPr lang="en-US" dirty="0">
              <a:solidFill>
                <a:srgbClr val="FF0000"/>
              </a:solidFill>
            </a:endParaRPr>
          </a:p>
        </p:txBody>
      </p:sp>
      <p:sp>
        <p:nvSpPr>
          <p:cNvPr id="6" name="Subtitle 5"/>
          <p:cNvSpPr>
            <a:spLocks noGrp="1"/>
          </p:cNvSpPr>
          <p:nvPr>
            <p:ph type="subTitle" idx="4294967295"/>
          </p:nvPr>
        </p:nvSpPr>
        <p:spPr>
          <a:xfrm>
            <a:off x="0" y="5194300"/>
            <a:ext cx="9144000" cy="1081088"/>
          </a:xfrm>
          <a:prstGeom prst="rect">
            <a:avLst/>
          </a:prstGeom>
        </p:spPr>
        <p:txBody>
          <a:bodyPr vert="horz" lIns="0" tIns="0" rIns="0" bIns="0" rtlCol="0" anchor="ctr">
            <a:noAutofit/>
          </a:bodyPr>
          <a:lstStyle/>
          <a:p>
            <a:pPr marL="0" indent="0" algn="ctr">
              <a:lnSpc>
                <a:spcPct val="100000"/>
              </a:lnSpc>
              <a:spcAft>
                <a:spcPts val="0"/>
              </a:spcAft>
              <a:buNone/>
            </a:pPr>
            <a:r>
              <a:rPr lang="en-US" sz="2400" b="1" dirty="0"/>
              <a:t>What </a:t>
            </a:r>
            <a:r>
              <a:rPr lang="en-US" sz="2400" b="1" dirty="0" smtClean="0"/>
              <a:t>Are </a:t>
            </a:r>
            <a:r>
              <a:rPr lang="en-US" sz="2400" b="1" dirty="0"/>
              <a:t>the Costs and </a:t>
            </a:r>
            <a:r>
              <a:rPr lang="en-US" sz="2400" b="1" dirty="0" smtClean="0"/>
              <a:t>Expenses?</a:t>
            </a:r>
            <a:endParaRPr lang="en-US" sz="2400" b="1" dirty="0"/>
          </a:p>
        </p:txBody>
      </p:sp>
      <p:sp>
        <p:nvSpPr>
          <p:cNvPr id="15" name="Freeform 14"/>
          <p:cNvSpPr/>
          <p:nvPr/>
        </p:nvSpPr>
        <p:spPr>
          <a:xfrm>
            <a:off x="755576" y="1412776"/>
            <a:ext cx="7632848" cy="3781772"/>
          </a:xfrm>
          <a:custGeom>
            <a:avLst/>
            <a:gdLst>
              <a:gd name="connsiteX0" fmla="*/ 408494 w 7632848"/>
              <a:gd name="connsiteY0" fmla="*/ 2664296 h 3781772"/>
              <a:gd name="connsiteX1" fmla="*/ 264475 w 7632848"/>
              <a:gd name="connsiteY1" fmla="*/ 2808315 h 3781772"/>
              <a:gd name="connsiteX2" fmla="*/ 264475 w 7632848"/>
              <a:gd name="connsiteY2" fmla="*/ 3384373 h 3781772"/>
              <a:gd name="connsiteX3" fmla="*/ 408494 w 7632848"/>
              <a:gd name="connsiteY3" fmla="*/ 3528392 h 3781772"/>
              <a:gd name="connsiteX4" fmla="*/ 3384373 w 7632848"/>
              <a:gd name="connsiteY4" fmla="*/ 3528392 h 3781772"/>
              <a:gd name="connsiteX5" fmla="*/ 3528392 w 7632848"/>
              <a:gd name="connsiteY5" fmla="*/ 3384373 h 3781772"/>
              <a:gd name="connsiteX6" fmla="*/ 3528392 w 7632848"/>
              <a:gd name="connsiteY6" fmla="*/ 2808315 h 3781772"/>
              <a:gd name="connsiteX7" fmla="*/ 3384373 w 7632848"/>
              <a:gd name="connsiteY7" fmla="*/ 2664296 h 3781772"/>
              <a:gd name="connsiteX8" fmla="*/ 277053 w 7632848"/>
              <a:gd name="connsiteY8" fmla="*/ 0 h 3781772"/>
              <a:gd name="connsiteX9" fmla="*/ 7355795 w 7632848"/>
              <a:gd name="connsiteY9" fmla="*/ 0 h 3781772"/>
              <a:gd name="connsiteX10" fmla="*/ 7632848 w 7632848"/>
              <a:gd name="connsiteY10" fmla="*/ 277053 h 3781772"/>
              <a:gd name="connsiteX11" fmla="*/ 7632848 w 7632848"/>
              <a:gd name="connsiteY11" fmla="*/ 3504719 h 3781772"/>
              <a:gd name="connsiteX12" fmla="*/ 7355795 w 7632848"/>
              <a:gd name="connsiteY12" fmla="*/ 3781772 h 3781772"/>
              <a:gd name="connsiteX13" fmla="*/ 277053 w 7632848"/>
              <a:gd name="connsiteY13" fmla="*/ 3781772 h 3781772"/>
              <a:gd name="connsiteX14" fmla="*/ 0 w 7632848"/>
              <a:gd name="connsiteY14" fmla="*/ 3504719 h 3781772"/>
              <a:gd name="connsiteX15" fmla="*/ 0 w 7632848"/>
              <a:gd name="connsiteY15" fmla="*/ 277053 h 3781772"/>
              <a:gd name="connsiteX16" fmla="*/ 277053 w 7632848"/>
              <a:gd name="connsiteY16" fmla="*/ 0 h 378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32848" h="3781772">
                <a:moveTo>
                  <a:pt x="408494" y="2664296"/>
                </a:moveTo>
                <a:cubicBezTo>
                  <a:pt x="328955" y="2664296"/>
                  <a:pt x="264475" y="2728776"/>
                  <a:pt x="264475" y="2808315"/>
                </a:cubicBezTo>
                <a:lnTo>
                  <a:pt x="264475" y="3384373"/>
                </a:lnTo>
                <a:cubicBezTo>
                  <a:pt x="264475" y="3463912"/>
                  <a:pt x="328955" y="3528392"/>
                  <a:pt x="408494" y="3528392"/>
                </a:cubicBezTo>
                <a:lnTo>
                  <a:pt x="3384373" y="3528392"/>
                </a:lnTo>
                <a:cubicBezTo>
                  <a:pt x="3463912" y="3528392"/>
                  <a:pt x="3528392" y="3463912"/>
                  <a:pt x="3528392" y="3384373"/>
                </a:cubicBezTo>
                <a:lnTo>
                  <a:pt x="3528392" y="2808315"/>
                </a:lnTo>
                <a:cubicBezTo>
                  <a:pt x="3528392" y="2728776"/>
                  <a:pt x="3463912" y="2664296"/>
                  <a:pt x="3384373" y="2664296"/>
                </a:cubicBezTo>
                <a:close/>
                <a:moveTo>
                  <a:pt x="277053" y="0"/>
                </a:moveTo>
                <a:lnTo>
                  <a:pt x="7355795" y="0"/>
                </a:lnTo>
                <a:cubicBezTo>
                  <a:pt x="7508807" y="0"/>
                  <a:pt x="7632848" y="124041"/>
                  <a:pt x="7632848" y="277053"/>
                </a:cubicBezTo>
                <a:lnTo>
                  <a:pt x="7632848" y="3504719"/>
                </a:lnTo>
                <a:cubicBezTo>
                  <a:pt x="7632848" y="3657731"/>
                  <a:pt x="7508807" y="3781772"/>
                  <a:pt x="7355795" y="3781772"/>
                </a:cubicBezTo>
                <a:lnTo>
                  <a:pt x="277053" y="3781772"/>
                </a:lnTo>
                <a:cubicBezTo>
                  <a:pt x="124041" y="3781772"/>
                  <a:pt x="0" y="3657731"/>
                  <a:pt x="0" y="3504719"/>
                </a:cubicBezTo>
                <a:lnTo>
                  <a:pt x="0" y="277053"/>
                </a:lnTo>
                <a:cubicBezTo>
                  <a:pt x="0" y="124041"/>
                  <a:pt x="124041" y="0"/>
                  <a:pt x="277053" y="0"/>
                </a:cubicBez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63</a:t>
            </a:fld>
            <a:endParaRPr lang="en-CA" dirty="0"/>
          </a:p>
        </p:txBody>
      </p:sp>
    </p:spTree>
    <p:extLst>
      <p:ext uri="{BB962C8B-B14F-4D97-AF65-F5344CB8AC3E}">
        <p14:creationId xmlns:p14="http://schemas.microsoft.com/office/powerpoint/2010/main" val="341173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st.tiff"/>
          <p:cNvPicPr>
            <a:picLocks noChangeAspect="1"/>
          </p:cNvPicPr>
          <p:nvPr/>
        </p:nvPicPr>
        <p:blipFill>
          <a:blip r:embed="rId2"/>
          <a:stretch>
            <a:fillRect/>
          </a:stretch>
        </p:blipFill>
        <p:spPr>
          <a:xfrm>
            <a:off x="0" y="45809"/>
            <a:ext cx="9144000" cy="6766381"/>
          </a:xfrm>
          <a:prstGeom prst="rect">
            <a:avLst/>
          </a:prstGeom>
        </p:spPr>
      </p:pic>
    </p:spTree>
    <p:extLst>
      <p:ext uri="{BB962C8B-B14F-4D97-AF65-F5344CB8AC3E}">
        <p14:creationId xmlns:p14="http://schemas.microsoft.com/office/powerpoint/2010/main" val="207756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 y="3208422"/>
            <a:ext cx="9143999" cy="764704"/>
          </a:xfrm>
        </p:spPr>
        <p:txBody>
          <a:bodyPr anchor="ctr"/>
          <a:lstStyle/>
          <a:p>
            <a:pPr algn="ctr"/>
            <a:r>
              <a:rPr lang="tr-TR" sz="5400" b="0" dirty="0" smtClean="0">
                <a:solidFill>
                  <a:schemeClr val="tx1"/>
                </a:solidFill>
              </a:rPr>
              <a:t>BUT...</a:t>
            </a:r>
            <a:endParaRPr lang="en-US" sz="5400" b="0" dirty="0">
              <a:solidFill>
                <a:schemeClr val="tx1"/>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65</a:t>
            </a:fld>
            <a:endParaRPr lang="en-CA" dirty="0"/>
          </a:p>
        </p:txBody>
      </p:sp>
    </p:spTree>
    <p:extLst>
      <p:ext uri="{BB962C8B-B14F-4D97-AF65-F5344CB8AC3E}">
        <p14:creationId xmlns:p14="http://schemas.microsoft.com/office/powerpoint/2010/main" val="51190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rcRect l="2354" t="2616" r="2616" b="2616"/>
          <a:stretch>
            <a:fillRect/>
          </a:stretch>
        </p:blipFill>
        <p:spPr>
          <a:xfrm>
            <a:off x="381000" y="1143000"/>
            <a:ext cx="8305800" cy="5521938"/>
          </a:xfrm>
          <a:prstGeom prst="rect">
            <a:avLst/>
          </a:prstGeom>
        </p:spPr>
      </p:pic>
      <p:sp>
        <p:nvSpPr>
          <p:cNvPr id="8" name="TextBox 7"/>
          <p:cNvSpPr txBox="1"/>
          <p:nvPr/>
        </p:nvSpPr>
        <p:spPr>
          <a:xfrm>
            <a:off x="1997583" y="167045"/>
            <a:ext cx="4895314" cy="646331"/>
          </a:xfrm>
          <a:prstGeom prst="rect">
            <a:avLst/>
          </a:prstGeom>
          <a:noFill/>
        </p:spPr>
        <p:txBody>
          <a:bodyPr wrap="none" rtlCol="0">
            <a:spAutoFit/>
          </a:bodyPr>
          <a:lstStyle/>
          <a:p>
            <a:pPr algn="ctr"/>
            <a:r>
              <a:rPr lang="en-US" sz="3600" b="1" dirty="0" smtClean="0">
                <a:solidFill>
                  <a:srgbClr val="2D2D2A"/>
                </a:solidFill>
                <a:cs typeface="Arial"/>
              </a:rPr>
              <a:t>They Are All Guesses</a:t>
            </a:r>
            <a:endParaRPr lang="en-US" sz="3600" dirty="0" smtClean="0">
              <a:solidFill>
                <a:srgbClr val="2D2D2A"/>
              </a:solidFill>
              <a:cs typeface="Arial"/>
            </a:endParaRPr>
          </a:p>
        </p:txBody>
      </p:sp>
      <p:sp>
        <p:nvSpPr>
          <p:cNvPr id="5" name="TextBox 4"/>
          <p:cNvSpPr txBox="1"/>
          <p:nvPr/>
        </p:nvSpPr>
        <p:spPr>
          <a:xfrm>
            <a:off x="533407" y="2438400"/>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
        <p:nvSpPr>
          <p:cNvPr id="16" name="TextBox 15"/>
          <p:cNvSpPr txBox="1"/>
          <p:nvPr/>
        </p:nvSpPr>
        <p:spPr>
          <a:xfrm>
            <a:off x="2286007" y="2438400"/>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
        <p:nvSpPr>
          <p:cNvPr id="17" name="TextBox 16"/>
          <p:cNvSpPr txBox="1"/>
          <p:nvPr/>
        </p:nvSpPr>
        <p:spPr>
          <a:xfrm>
            <a:off x="3810007" y="3429000"/>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
        <p:nvSpPr>
          <p:cNvPr id="18" name="TextBox 17"/>
          <p:cNvSpPr txBox="1"/>
          <p:nvPr/>
        </p:nvSpPr>
        <p:spPr>
          <a:xfrm>
            <a:off x="2169701" y="4102768"/>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
        <p:nvSpPr>
          <p:cNvPr id="19" name="TextBox 18"/>
          <p:cNvSpPr txBox="1"/>
          <p:nvPr/>
        </p:nvSpPr>
        <p:spPr>
          <a:xfrm>
            <a:off x="5457854" y="2306053"/>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
        <p:nvSpPr>
          <p:cNvPr id="20" name="TextBox 19"/>
          <p:cNvSpPr txBox="1"/>
          <p:nvPr/>
        </p:nvSpPr>
        <p:spPr>
          <a:xfrm>
            <a:off x="7162807" y="2700010"/>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
        <p:nvSpPr>
          <p:cNvPr id="21" name="TextBox 20"/>
          <p:cNvSpPr txBox="1"/>
          <p:nvPr/>
        </p:nvSpPr>
        <p:spPr>
          <a:xfrm>
            <a:off x="5550676" y="4175759"/>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
        <p:nvSpPr>
          <p:cNvPr id="22" name="TextBox 21"/>
          <p:cNvSpPr txBox="1"/>
          <p:nvPr/>
        </p:nvSpPr>
        <p:spPr>
          <a:xfrm>
            <a:off x="5791207" y="5791200"/>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
        <p:nvSpPr>
          <p:cNvPr id="23" name="TextBox 22"/>
          <p:cNvSpPr txBox="1"/>
          <p:nvPr/>
        </p:nvSpPr>
        <p:spPr>
          <a:xfrm>
            <a:off x="1905007" y="5638800"/>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Tree>
    <p:extLst>
      <p:ext uri="{BB962C8B-B14F-4D97-AF65-F5344CB8AC3E}">
        <p14:creationId xmlns:p14="http://schemas.microsoft.com/office/powerpoint/2010/main" val="23804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9272" y="4335003"/>
            <a:ext cx="8823158" cy="764704"/>
          </a:xfrm>
        </p:spPr>
        <p:txBody>
          <a:bodyPr/>
          <a:lstStyle/>
          <a:p>
            <a:pPr algn="ctr"/>
            <a:r>
              <a:rPr lang="en-US" sz="3200" dirty="0">
                <a:solidFill>
                  <a:schemeClr val="tx1"/>
                </a:solidFill>
              </a:rPr>
              <a:t>We have to </a:t>
            </a:r>
            <a:r>
              <a:rPr lang="en-US" sz="3200" dirty="0" smtClean="0">
                <a:solidFill>
                  <a:schemeClr val="tx1"/>
                </a:solidFill>
              </a:rPr>
              <a:t>Validate (test) our</a:t>
            </a:r>
            <a:br>
              <a:rPr lang="en-US" sz="3200" dirty="0" smtClean="0">
                <a:solidFill>
                  <a:schemeClr val="tx1"/>
                </a:solidFill>
              </a:rPr>
            </a:br>
            <a:r>
              <a:rPr lang="en-US" sz="3200" dirty="0" smtClean="0">
                <a:solidFill>
                  <a:schemeClr val="tx1"/>
                </a:solidFill>
              </a:rPr>
              <a:t> </a:t>
            </a:r>
            <a:r>
              <a:rPr lang="en-US" sz="3200" dirty="0">
                <a:solidFill>
                  <a:schemeClr val="tx1"/>
                </a:solidFill>
              </a:rPr>
              <a:t>Assumptions</a:t>
            </a:r>
          </a:p>
        </p:txBody>
      </p:sp>
      <p:sp>
        <p:nvSpPr>
          <p:cNvPr id="20" name="Oval 19"/>
          <p:cNvSpPr/>
          <p:nvPr/>
        </p:nvSpPr>
        <p:spPr>
          <a:xfrm>
            <a:off x="3427852" y="1572897"/>
            <a:ext cx="2286000" cy="2286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2" name="Rectangle 1"/>
          <p:cNvSpPr/>
          <p:nvPr/>
        </p:nvSpPr>
        <p:spPr>
          <a:xfrm>
            <a:off x="2670298" y="5575813"/>
            <a:ext cx="3801105" cy="369332"/>
          </a:xfrm>
          <a:prstGeom prst="rect">
            <a:avLst/>
          </a:prstGeom>
        </p:spPr>
        <p:txBody>
          <a:bodyPr wrap="none">
            <a:spAutoFit/>
          </a:bodyPr>
          <a:lstStyle/>
          <a:p>
            <a:r>
              <a:rPr lang="en-US" dirty="0"/>
              <a:t>Test the Problem, </a:t>
            </a:r>
            <a:r>
              <a:rPr lang="en-US" dirty="0" smtClean="0"/>
              <a:t>then </a:t>
            </a:r>
            <a:r>
              <a:rPr lang="en-US" dirty="0"/>
              <a:t>the </a:t>
            </a:r>
            <a:r>
              <a:rPr lang="en-US" dirty="0" smtClean="0"/>
              <a:t>solution.</a:t>
            </a:r>
            <a:endParaRPr lang="en-US" dirty="0"/>
          </a:p>
        </p:txBody>
      </p:sp>
      <p:sp>
        <p:nvSpPr>
          <p:cNvPr id="18" name="Freeform 7"/>
          <p:cNvSpPr>
            <a:spLocks/>
          </p:cNvSpPr>
          <p:nvPr/>
        </p:nvSpPr>
        <p:spPr bwMode="auto">
          <a:xfrm>
            <a:off x="3854902" y="2049003"/>
            <a:ext cx="1431900" cy="1333788"/>
          </a:xfrm>
          <a:custGeom>
            <a:avLst/>
            <a:gdLst>
              <a:gd name="T0" fmla="*/ 565 w 1789"/>
              <a:gd name="T1" fmla="*/ 1666 h 1666"/>
              <a:gd name="T2" fmla="*/ 555 w 1789"/>
              <a:gd name="T3" fmla="*/ 1651 h 1666"/>
              <a:gd name="T4" fmla="*/ 6 w 1789"/>
              <a:gd name="T5" fmla="*/ 1015 h 1666"/>
              <a:gd name="T6" fmla="*/ 0 w 1789"/>
              <a:gd name="T7" fmla="*/ 1007 h 1666"/>
              <a:gd name="T8" fmla="*/ 24 w 1789"/>
              <a:gd name="T9" fmla="*/ 978 h 1666"/>
              <a:gd name="T10" fmla="*/ 487 w 1789"/>
              <a:gd name="T11" fmla="*/ 1240 h 1666"/>
              <a:gd name="T12" fmla="*/ 497 w 1789"/>
              <a:gd name="T13" fmla="*/ 1226 h 1666"/>
              <a:gd name="T14" fmla="*/ 1101 w 1789"/>
              <a:gd name="T15" fmla="*/ 517 h 1666"/>
              <a:gd name="T16" fmla="*/ 1679 w 1789"/>
              <a:gd name="T17" fmla="*/ 52 h 1666"/>
              <a:gd name="T18" fmla="*/ 1765 w 1789"/>
              <a:gd name="T19" fmla="*/ 0 h 1666"/>
              <a:gd name="T20" fmla="*/ 1789 w 1789"/>
              <a:gd name="T21" fmla="*/ 31 h 1666"/>
              <a:gd name="T22" fmla="*/ 1764 w 1789"/>
              <a:gd name="T23" fmla="*/ 54 h 1666"/>
              <a:gd name="T24" fmla="*/ 766 w 1789"/>
              <a:gd name="T25" fmla="*/ 1325 h 1666"/>
              <a:gd name="T26" fmla="*/ 591 w 1789"/>
              <a:gd name="T27" fmla="*/ 1660 h 1666"/>
              <a:gd name="T28" fmla="*/ 589 w 1789"/>
              <a:gd name="T29" fmla="*/ 1666 h 1666"/>
              <a:gd name="T30" fmla="*/ 565 w 1789"/>
              <a:gd name="T31" fmla="*/ 1666 h 1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9" h="1666">
                <a:moveTo>
                  <a:pt x="565" y="1666"/>
                </a:moveTo>
                <a:cubicBezTo>
                  <a:pt x="561" y="1661"/>
                  <a:pt x="558" y="1656"/>
                  <a:pt x="555" y="1651"/>
                </a:cubicBezTo>
                <a:cubicBezTo>
                  <a:pt x="372" y="1439"/>
                  <a:pt x="189" y="1227"/>
                  <a:pt x="6" y="1015"/>
                </a:cubicBezTo>
                <a:cubicBezTo>
                  <a:pt x="4" y="1013"/>
                  <a:pt x="2" y="1011"/>
                  <a:pt x="0" y="1007"/>
                </a:cubicBezTo>
                <a:cubicBezTo>
                  <a:pt x="8" y="998"/>
                  <a:pt x="15" y="988"/>
                  <a:pt x="24" y="978"/>
                </a:cubicBezTo>
                <a:cubicBezTo>
                  <a:pt x="178" y="1065"/>
                  <a:pt x="332" y="1152"/>
                  <a:pt x="487" y="1240"/>
                </a:cubicBezTo>
                <a:cubicBezTo>
                  <a:pt x="490" y="1235"/>
                  <a:pt x="494" y="1230"/>
                  <a:pt x="497" y="1226"/>
                </a:cubicBezTo>
                <a:cubicBezTo>
                  <a:pt x="679" y="973"/>
                  <a:pt x="878" y="735"/>
                  <a:pt x="1101" y="517"/>
                </a:cubicBezTo>
                <a:cubicBezTo>
                  <a:pt x="1279" y="343"/>
                  <a:pt x="1468" y="184"/>
                  <a:pt x="1679" y="52"/>
                </a:cubicBezTo>
                <a:cubicBezTo>
                  <a:pt x="1707" y="34"/>
                  <a:pt x="1736" y="18"/>
                  <a:pt x="1765" y="0"/>
                </a:cubicBezTo>
                <a:cubicBezTo>
                  <a:pt x="1773" y="11"/>
                  <a:pt x="1781" y="21"/>
                  <a:pt x="1789" y="31"/>
                </a:cubicBezTo>
                <a:cubicBezTo>
                  <a:pt x="1780" y="39"/>
                  <a:pt x="1772" y="47"/>
                  <a:pt x="1764" y="54"/>
                </a:cubicBezTo>
                <a:cubicBezTo>
                  <a:pt x="1360" y="422"/>
                  <a:pt x="1030" y="848"/>
                  <a:pt x="766" y="1325"/>
                </a:cubicBezTo>
                <a:cubicBezTo>
                  <a:pt x="705" y="1435"/>
                  <a:pt x="649" y="1548"/>
                  <a:pt x="591" y="1660"/>
                </a:cubicBezTo>
                <a:cubicBezTo>
                  <a:pt x="590" y="1662"/>
                  <a:pt x="589" y="1664"/>
                  <a:pt x="589" y="1666"/>
                </a:cubicBezTo>
                <a:cubicBezTo>
                  <a:pt x="581" y="1666"/>
                  <a:pt x="573" y="1666"/>
                  <a:pt x="565" y="1666"/>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endParaRPr>
          </a:p>
        </p:txBody>
      </p:sp>
      <p:sp>
        <p:nvSpPr>
          <p:cNvPr id="4" name="Slide Number Placeholder 3"/>
          <p:cNvSpPr>
            <a:spLocks noGrp="1"/>
          </p:cNvSpPr>
          <p:nvPr>
            <p:ph type="sldNum" sz="quarter" idx="4"/>
          </p:nvPr>
        </p:nvSpPr>
        <p:spPr/>
        <p:txBody>
          <a:bodyPr/>
          <a:lstStyle/>
          <a:p>
            <a:fld id="{13F44AA5-DB92-42C3-A717-A60C9B81A1ED}" type="slidenum">
              <a:rPr lang="en-CA" smtClean="0"/>
              <a:pPr/>
              <a:t>67</a:t>
            </a:fld>
            <a:endParaRPr lang="en-CA" dirty="0"/>
          </a:p>
        </p:txBody>
      </p:sp>
    </p:spTree>
    <p:extLst>
      <p:ext uri="{BB962C8B-B14F-4D97-AF65-F5344CB8AC3E}">
        <p14:creationId xmlns:p14="http://schemas.microsoft.com/office/powerpoint/2010/main" val="132133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xperiments Tests Insight.mov">
            <a:hlinkClick r:id="" action="ppaction://media"/>
          </p:cNvPr>
          <p:cNvPicPr/>
          <p:nvPr>
            <a:videoFile r:link="rId1"/>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a:blip r:embed="rId4"/>
          <a:stretch>
            <a:fillRect/>
          </a:stretch>
        </p:blipFill>
        <p:spPr>
          <a:xfrm>
            <a:off x="-1" y="5590"/>
            <a:ext cx="9144001" cy="6113930"/>
          </a:xfrm>
          <a:prstGeom prst="rect">
            <a:avLst/>
          </a:prstGeom>
        </p:spPr>
      </p:pic>
    </p:spTree>
    <p:extLst>
      <p:ext uri="{BB962C8B-B14F-4D97-AF65-F5344CB8AC3E}">
        <p14:creationId xmlns:p14="http://schemas.microsoft.com/office/powerpoint/2010/main" val="330680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Business </a:t>
            </a:r>
            <a:r>
              <a:rPr lang="en-US" smtClean="0"/>
              <a:t>Model Examples </a:t>
            </a:r>
            <a:endParaRPr lang="en-US" dirty="0"/>
          </a:p>
        </p:txBody>
      </p:sp>
      <p:sp>
        <p:nvSpPr>
          <p:cNvPr id="3" name="Slide Number Placeholder 2"/>
          <p:cNvSpPr>
            <a:spLocks noGrp="1"/>
          </p:cNvSpPr>
          <p:nvPr>
            <p:ph type="sldNum" sz="quarter" idx="4"/>
          </p:nvPr>
        </p:nvSpPr>
        <p:spPr/>
        <p:txBody>
          <a:bodyPr/>
          <a:lstStyle/>
          <a:p>
            <a:fld id="{13F44AA5-DB92-42C3-A717-A60C9B81A1ED}" type="slidenum">
              <a:rPr lang="en-CA" smtClean="0"/>
              <a:pPr/>
              <a:t>69</a:t>
            </a:fld>
            <a:endParaRPr lang="en-CA" dirty="0"/>
          </a:p>
        </p:txBody>
      </p:sp>
    </p:spTree>
    <p:extLst>
      <p:ext uri="{BB962C8B-B14F-4D97-AF65-F5344CB8AC3E}">
        <p14:creationId xmlns:p14="http://schemas.microsoft.com/office/powerpoint/2010/main" val="46538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p>
        </p:txBody>
      </p:sp>
      <p:sp>
        <p:nvSpPr>
          <p:cNvPr id="4" name="Slide Number Placeholder 3"/>
          <p:cNvSpPr>
            <a:spLocks noGrp="1"/>
          </p:cNvSpPr>
          <p:nvPr>
            <p:ph type="sldNum" sz="quarter" idx="4"/>
          </p:nvPr>
        </p:nvSpPr>
        <p:spPr/>
        <p:txBody>
          <a:bodyPr/>
          <a:lstStyle/>
          <a:p>
            <a:fld id="{2239F8FD-FE00-4FA5-929B-49169E311E15}" type="slidenum">
              <a:rPr lang="en-CA" smtClean="0"/>
              <a:t>7</a:t>
            </a:fld>
            <a:endParaRPr lang="en-CA"/>
          </a:p>
        </p:txBody>
      </p:sp>
      <p:sp>
        <p:nvSpPr>
          <p:cNvPr id="5" name="Content Placeholder 2"/>
          <p:cNvSpPr>
            <a:spLocks noGrp="1"/>
          </p:cNvSpPr>
          <p:nvPr>
            <p:ph idx="1"/>
          </p:nvPr>
        </p:nvSpPr>
        <p:spPr/>
        <p:txBody>
          <a:bodyPr/>
          <a:lstStyle/>
          <a:p>
            <a:pPr marL="0" indent="0">
              <a:buNone/>
            </a:pPr>
            <a:r>
              <a:rPr lang="en-US" sz="2400" b="0" dirty="0" smtClean="0"/>
              <a:t>1. Individual Blog</a:t>
            </a:r>
          </a:p>
          <a:p>
            <a:pPr lvl="1"/>
            <a:r>
              <a:rPr lang="en-US" sz="2000" dirty="0" smtClean="0"/>
              <a:t>Summary of learnings/lessons + </a:t>
            </a:r>
            <a:r>
              <a:rPr lang="en-US" sz="2000" u="sng" dirty="0" smtClean="0"/>
              <a:t>application to your project</a:t>
            </a:r>
            <a:endParaRPr lang="en-US" sz="2000" u="sng" dirty="0"/>
          </a:p>
          <a:p>
            <a:endParaRPr lang="en-US" sz="2400" b="0" dirty="0"/>
          </a:p>
          <a:p>
            <a:pPr marL="0" indent="0">
              <a:buNone/>
            </a:pPr>
            <a:r>
              <a:rPr lang="en-US" sz="2400" b="0" dirty="0" smtClean="0"/>
              <a:t>2. Presentation X2</a:t>
            </a:r>
            <a:endParaRPr lang="en-CA" sz="2400" b="0" dirty="0"/>
          </a:p>
          <a:p>
            <a:pPr marL="0" indent="0">
              <a:buNone/>
            </a:pPr>
            <a:r>
              <a:rPr lang="en-US" sz="2400" b="0" dirty="0" smtClean="0"/>
              <a:t>3. Report (Summary and final)</a:t>
            </a:r>
            <a:endParaRPr lang="en-US" sz="2400" b="0" dirty="0"/>
          </a:p>
          <a:p>
            <a:pPr lvl="1"/>
            <a:r>
              <a:rPr lang="en-US" sz="2000" dirty="0"/>
              <a:t>B</a:t>
            </a:r>
            <a:r>
              <a:rPr lang="en-US" sz="2000" dirty="0" smtClean="0"/>
              <a:t>usiness model</a:t>
            </a:r>
          </a:p>
          <a:p>
            <a:pPr lvl="1"/>
            <a:r>
              <a:rPr lang="en-US" sz="2000" dirty="0"/>
              <a:t>Description of </a:t>
            </a:r>
            <a:r>
              <a:rPr lang="en-US" sz="2000" dirty="0" smtClean="0"/>
              <a:t>efforts, learnings and iterations of </a:t>
            </a:r>
            <a:r>
              <a:rPr lang="en-US" sz="2000" dirty="0"/>
              <a:t>business model</a:t>
            </a:r>
          </a:p>
          <a:p>
            <a:pPr lvl="1"/>
            <a:r>
              <a:rPr lang="en-US" sz="2000" dirty="0" smtClean="0"/>
              <a:t>Next steps</a:t>
            </a:r>
          </a:p>
          <a:p>
            <a:pPr marL="0" indent="0">
              <a:buNone/>
            </a:pPr>
            <a:endParaRPr lang="en-US" sz="2400" b="0" dirty="0" smtClean="0"/>
          </a:p>
        </p:txBody>
      </p:sp>
    </p:spTree>
    <p:extLst>
      <p:ext uri="{BB962C8B-B14F-4D97-AF65-F5344CB8AC3E}">
        <p14:creationId xmlns:p14="http://schemas.microsoft.com/office/powerpoint/2010/main" val="27171327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299" y="1341336"/>
            <a:ext cx="8187402" cy="544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ctrTitle"/>
          </p:nvPr>
        </p:nvSpPr>
        <p:spPr/>
        <p:txBody>
          <a:bodyPr/>
          <a:lstStyle/>
          <a:p>
            <a:r>
              <a:rPr lang="en-US"/>
              <a:t>Lemonade Stand in City Park</a:t>
            </a:r>
          </a:p>
        </p:txBody>
      </p:sp>
      <p:sp>
        <p:nvSpPr>
          <p:cNvPr id="2" name="Slide Number Placeholder 1"/>
          <p:cNvSpPr>
            <a:spLocks noGrp="1"/>
          </p:cNvSpPr>
          <p:nvPr>
            <p:ph type="sldNum" sz="quarter" idx="4"/>
          </p:nvPr>
        </p:nvSpPr>
        <p:spPr/>
        <p:txBody>
          <a:bodyPr/>
          <a:lstStyle/>
          <a:p>
            <a:fld id="{13F44AA5-DB92-42C3-A717-A60C9B81A1ED}" type="slidenum">
              <a:rPr lang="en-CA" smtClean="0"/>
              <a:pPr/>
              <a:t>70</a:t>
            </a:fld>
            <a:endParaRPr lang="en-CA" dirty="0"/>
          </a:p>
        </p:txBody>
      </p:sp>
    </p:spTree>
    <p:extLst>
      <p:ext uri="{BB962C8B-B14F-4D97-AF65-F5344CB8AC3E}">
        <p14:creationId xmlns:p14="http://schemas.microsoft.com/office/powerpoint/2010/main" val="59921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15616" y="1484784"/>
            <a:ext cx="6912768" cy="5032596"/>
          </a:xfrm>
          <a:prstGeom prst="rect">
            <a:avLst/>
          </a:prstGeom>
          <a:solidFill>
            <a:srgbClr val="030303"/>
          </a:solidFill>
          <a:ln w="57150">
            <a:solidFill>
              <a:schemeClr val="bg1"/>
            </a:solidFill>
            <a:miter lim="800000"/>
          </a:ln>
          <a:effectLst>
            <a:outerShdw blurRad="101600" dist="228600" dir="7800000" algn="t"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pic>
        <p:nvPicPr>
          <p:cNvPr id="4" name="Picture 3">
            <a:hlinkClick r:id="rId2"/>
          </p:cNvPr>
          <p:cNvPicPr>
            <a:picLocks noChangeAspect="1"/>
          </p:cNvPicPr>
          <p:nvPr/>
        </p:nvPicPr>
        <p:blipFill rotWithShape="1">
          <a:blip r:embed="rId3"/>
          <a:srcRect b="3301"/>
          <a:stretch/>
        </p:blipFill>
        <p:spPr>
          <a:xfrm>
            <a:off x="1835696" y="2274300"/>
            <a:ext cx="5472608" cy="4063596"/>
          </a:xfrm>
          <a:prstGeom prst="rect">
            <a:avLst/>
          </a:prstGeom>
        </p:spPr>
      </p:pic>
      <p:sp>
        <p:nvSpPr>
          <p:cNvPr id="5" name="Title 4"/>
          <p:cNvSpPr>
            <a:spLocks noGrp="1"/>
          </p:cNvSpPr>
          <p:nvPr>
            <p:ph type="ctrTitle"/>
          </p:nvPr>
        </p:nvSpPr>
        <p:spPr/>
        <p:txBody>
          <a:bodyPr/>
          <a:lstStyle/>
          <a:p>
            <a:r>
              <a:rPr lang="tr-TR" smtClean="0"/>
              <a:t>Kelly’s Lemonade Stand: </a:t>
            </a:r>
            <a:r>
              <a:rPr lang="tr-TR" b="0" smtClean="0"/>
              <a:t>Refreshing Lemonade</a:t>
            </a:r>
            <a:endParaRPr lang="en-US" b="0"/>
          </a:p>
        </p:txBody>
      </p:sp>
      <p:pic>
        <p:nvPicPr>
          <p:cNvPr id="3076" name="Picture 4" descr="http://www.slideshare.net/images/logo/press-logos/slideshare_black_550x150.png">
            <a:hlinkClick r:id="rId2"/>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1659" y="1596894"/>
            <a:ext cx="2169479" cy="59167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71</a:t>
            </a:fld>
            <a:endParaRPr lang="en-CA" dirty="0"/>
          </a:p>
        </p:txBody>
      </p:sp>
    </p:spTree>
    <p:extLst>
      <p:ext uri="{BB962C8B-B14F-4D97-AF65-F5344CB8AC3E}">
        <p14:creationId xmlns:p14="http://schemas.microsoft.com/office/powerpoint/2010/main" val="99642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5" y="-4312"/>
            <a:ext cx="9138255" cy="6862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48347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860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4803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7137033"/>
          </a:xfrm>
          <a:prstGeom prst="rect">
            <a:avLst/>
          </a:prstGeom>
        </p:spPr>
      </p:pic>
    </p:spTree>
    <p:extLst>
      <p:ext uri="{BB962C8B-B14F-4D97-AF65-F5344CB8AC3E}">
        <p14:creationId xmlns:p14="http://schemas.microsoft.com/office/powerpoint/2010/main" val="330764875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860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105840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Amazon Business Model Canvas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362565"/>
            <a:ext cx="7632848" cy="5071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76</a:t>
            </a:fld>
            <a:endParaRPr lang="en-CA" dirty="0"/>
          </a:p>
        </p:txBody>
      </p:sp>
    </p:spTree>
    <p:extLst>
      <p:ext uri="{BB962C8B-B14F-4D97-AF65-F5344CB8AC3E}">
        <p14:creationId xmlns:p14="http://schemas.microsoft.com/office/powerpoint/2010/main" val="362647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7736" y="1848856"/>
            <a:ext cx="6828528" cy="4100424"/>
          </a:xfrm>
          <a:prstGeom prst="rect">
            <a:avLst/>
          </a:prstGeom>
          <a:solidFill>
            <a:srgbClr val="171717"/>
          </a:solidFill>
          <a:ln w="57150">
            <a:solidFill>
              <a:schemeClr val="bg1"/>
            </a:solidFill>
            <a:miter lim="800000"/>
          </a:ln>
          <a:effectLst>
            <a:outerShdw blurRad="101600" dist="228600" dir="7800000" algn="t"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 name="Title 1"/>
          <p:cNvSpPr>
            <a:spLocks noGrp="1"/>
          </p:cNvSpPr>
          <p:nvPr>
            <p:ph type="ctrTitle"/>
          </p:nvPr>
        </p:nvSpPr>
        <p:spPr/>
        <p:txBody>
          <a:bodyPr/>
          <a:lstStyle/>
          <a:p>
            <a:r>
              <a:rPr lang="en-US" dirty="0" smtClean="0">
                <a:hlinkClick r:id="rId2" action="ppaction://hlinkfile"/>
              </a:rPr>
              <a:t>Amazon Business Model Canvas</a:t>
            </a:r>
            <a:endParaRPr lang="en-US" dirty="0"/>
          </a:p>
        </p:txBody>
      </p:sp>
      <p:pic>
        <p:nvPicPr>
          <p:cNvPr id="5" name="Picture 4">
            <a:hlinkClick r:id="rId3"/>
          </p:cNvPr>
          <p:cNvPicPr>
            <a:picLocks noChangeAspect="1"/>
          </p:cNvPicPr>
          <p:nvPr/>
        </p:nvPicPr>
        <p:blipFill rotWithShape="1">
          <a:blip r:embed="rId4"/>
          <a:srcRect t="2216"/>
          <a:stretch/>
        </p:blipFill>
        <p:spPr>
          <a:xfrm>
            <a:off x="1431656" y="2045992"/>
            <a:ext cx="6264696" cy="3744416"/>
          </a:xfrm>
          <a:prstGeom prst="rect">
            <a:avLst/>
          </a:prstGeom>
        </p:spPr>
      </p:pic>
      <p:sp>
        <p:nvSpPr>
          <p:cNvPr id="3" name="Slide Number Placeholder 2"/>
          <p:cNvSpPr>
            <a:spLocks noGrp="1"/>
          </p:cNvSpPr>
          <p:nvPr>
            <p:ph type="sldNum" sz="quarter" idx="4"/>
          </p:nvPr>
        </p:nvSpPr>
        <p:spPr/>
        <p:txBody>
          <a:bodyPr/>
          <a:lstStyle/>
          <a:p>
            <a:fld id="{13F44AA5-DB92-42C3-A717-A60C9B81A1ED}" type="slidenum">
              <a:rPr lang="en-CA" smtClean="0"/>
              <a:pPr/>
              <a:t>77</a:t>
            </a:fld>
            <a:endParaRPr lang="en-CA" dirty="0"/>
          </a:p>
        </p:txBody>
      </p:sp>
    </p:spTree>
    <p:extLst>
      <p:ext uri="{BB962C8B-B14F-4D97-AF65-F5344CB8AC3E}">
        <p14:creationId xmlns:p14="http://schemas.microsoft.com/office/powerpoint/2010/main" val="221521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128" y="1406194"/>
            <a:ext cx="8064896" cy="536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568129" y="432151"/>
            <a:ext cx="1915639" cy="400082"/>
            <a:chOff x="3597275" y="219075"/>
            <a:chExt cx="3838576" cy="801688"/>
          </a:xfrm>
          <a:solidFill>
            <a:schemeClr val="bg1"/>
          </a:solidFill>
        </p:grpSpPr>
        <p:sp>
          <p:nvSpPr>
            <p:cNvPr id="7" name="Freeform 7"/>
            <p:cNvSpPr>
              <a:spLocks noEditPoints="1"/>
            </p:cNvSpPr>
            <p:nvPr/>
          </p:nvSpPr>
          <p:spPr bwMode="auto">
            <a:xfrm>
              <a:off x="5405438" y="234950"/>
              <a:ext cx="474663" cy="776287"/>
            </a:xfrm>
            <a:custGeom>
              <a:avLst/>
              <a:gdLst>
                <a:gd name="T0" fmla="*/ 124 w 366"/>
                <a:gd name="T1" fmla="*/ 1 h 596"/>
                <a:gd name="T2" fmla="*/ 124 w 366"/>
                <a:gd name="T3" fmla="*/ 192 h 596"/>
                <a:gd name="T4" fmla="*/ 179 w 366"/>
                <a:gd name="T5" fmla="*/ 182 h 596"/>
                <a:gd name="T6" fmla="*/ 286 w 366"/>
                <a:gd name="T7" fmla="*/ 187 h 596"/>
                <a:gd name="T8" fmla="*/ 356 w 366"/>
                <a:gd name="T9" fmla="*/ 263 h 596"/>
                <a:gd name="T10" fmla="*/ 356 w 366"/>
                <a:gd name="T11" fmla="*/ 484 h 596"/>
                <a:gd name="T12" fmla="*/ 246 w 366"/>
                <a:gd name="T13" fmla="*/ 586 h 596"/>
                <a:gd name="T14" fmla="*/ 97 w 366"/>
                <a:gd name="T15" fmla="*/ 590 h 596"/>
                <a:gd name="T16" fmla="*/ 16 w 366"/>
                <a:gd name="T17" fmla="*/ 580 h 596"/>
                <a:gd name="T18" fmla="*/ 0 w 366"/>
                <a:gd name="T19" fmla="*/ 563 h 596"/>
                <a:gd name="T20" fmla="*/ 0 w 366"/>
                <a:gd name="T21" fmla="*/ 34 h 596"/>
                <a:gd name="T22" fmla="*/ 15 w 366"/>
                <a:gd name="T23" fmla="*/ 16 h 596"/>
                <a:gd name="T24" fmla="*/ 112 w 366"/>
                <a:gd name="T25" fmla="*/ 0 h 596"/>
                <a:gd name="T26" fmla="*/ 124 w 366"/>
                <a:gd name="T27" fmla="*/ 1 h 596"/>
                <a:gd name="T28" fmla="*/ 124 w 366"/>
                <a:gd name="T29" fmla="*/ 492 h 596"/>
                <a:gd name="T30" fmla="*/ 191 w 366"/>
                <a:gd name="T31" fmla="*/ 491 h 596"/>
                <a:gd name="T32" fmla="*/ 236 w 366"/>
                <a:gd name="T33" fmla="*/ 450 h 596"/>
                <a:gd name="T34" fmla="*/ 237 w 366"/>
                <a:gd name="T35" fmla="*/ 318 h 596"/>
                <a:gd name="T36" fmla="*/ 203 w 366"/>
                <a:gd name="T37" fmla="*/ 283 h 596"/>
                <a:gd name="T38" fmla="*/ 131 w 366"/>
                <a:gd name="T39" fmla="*/ 296 h 596"/>
                <a:gd name="T40" fmla="*/ 124 w 366"/>
                <a:gd name="T41" fmla="*/ 307 h 596"/>
                <a:gd name="T42" fmla="*/ 124 w 366"/>
                <a:gd name="T43" fmla="*/ 492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6" h="596">
                  <a:moveTo>
                    <a:pt x="124" y="1"/>
                  </a:moveTo>
                  <a:cubicBezTo>
                    <a:pt x="124" y="64"/>
                    <a:pt x="124" y="128"/>
                    <a:pt x="124" y="192"/>
                  </a:cubicBezTo>
                  <a:cubicBezTo>
                    <a:pt x="144" y="188"/>
                    <a:pt x="161" y="184"/>
                    <a:pt x="179" y="182"/>
                  </a:cubicBezTo>
                  <a:cubicBezTo>
                    <a:pt x="215" y="178"/>
                    <a:pt x="251" y="178"/>
                    <a:pt x="286" y="187"/>
                  </a:cubicBezTo>
                  <a:cubicBezTo>
                    <a:pt x="325" y="198"/>
                    <a:pt x="350" y="223"/>
                    <a:pt x="356" y="263"/>
                  </a:cubicBezTo>
                  <a:cubicBezTo>
                    <a:pt x="366" y="336"/>
                    <a:pt x="366" y="410"/>
                    <a:pt x="356" y="484"/>
                  </a:cubicBezTo>
                  <a:cubicBezTo>
                    <a:pt x="348" y="545"/>
                    <a:pt x="304" y="575"/>
                    <a:pt x="246" y="586"/>
                  </a:cubicBezTo>
                  <a:cubicBezTo>
                    <a:pt x="197" y="596"/>
                    <a:pt x="147" y="595"/>
                    <a:pt x="97" y="590"/>
                  </a:cubicBezTo>
                  <a:cubicBezTo>
                    <a:pt x="70" y="588"/>
                    <a:pt x="43" y="583"/>
                    <a:pt x="16" y="580"/>
                  </a:cubicBezTo>
                  <a:cubicBezTo>
                    <a:pt x="4" y="579"/>
                    <a:pt x="0" y="575"/>
                    <a:pt x="0" y="563"/>
                  </a:cubicBezTo>
                  <a:cubicBezTo>
                    <a:pt x="1" y="386"/>
                    <a:pt x="1" y="210"/>
                    <a:pt x="0" y="34"/>
                  </a:cubicBezTo>
                  <a:cubicBezTo>
                    <a:pt x="0" y="22"/>
                    <a:pt x="3" y="18"/>
                    <a:pt x="15" y="16"/>
                  </a:cubicBezTo>
                  <a:cubicBezTo>
                    <a:pt x="47" y="12"/>
                    <a:pt x="80" y="6"/>
                    <a:pt x="112" y="0"/>
                  </a:cubicBezTo>
                  <a:cubicBezTo>
                    <a:pt x="115" y="0"/>
                    <a:pt x="119" y="0"/>
                    <a:pt x="124" y="1"/>
                  </a:cubicBezTo>
                  <a:close/>
                  <a:moveTo>
                    <a:pt x="124" y="492"/>
                  </a:moveTo>
                  <a:cubicBezTo>
                    <a:pt x="148" y="492"/>
                    <a:pt x="170" y="493"/>
                    <a:pt x="191" y="491"/>
                  </a:cubicBezTo>
                  <a:cubicBezTo>
                    <a:pt x="218" y="489"/>
                    <a:pt x="236" y="473"/>
                    <a:pt x="236" y="450"/>
                  </a:cubicBezTo>
                  <a:cubicBezTo>
                    <a:pt x="238" y="406"/>
                    <a:pt x="238" y="362"/>
                    <a:pt x="237" y="318"/>
                  </a:cubicBezTo>
                  <a:cubicBezTo>
                    <a:pt x="236" y="299"/>
                    <a:pt x="222" y="287"/>
                    <a:pt x="203" y="283"/>
                  </a:cubicBezTo>
                  <a:cubicBezTo>
                    <a:pt x="178" y="278"/>
                    <a:pt x="154" y="285"/>
                    <a:pt x="131" y="296"/>
                  </a:cubicBezTo>
                  <a:cubicBezTo>
                    <a:pt x="128" y="297"/>
                    <a:pt x="124" y="303"/>
                    <a:pt x="124" y="307"/>
                  </a:cubicBezTo>
                  <a:cubicBezTo>
                    <a:pt x="124" y="368"/>
                    <a:pt x="124" y="429"/>
                    <a:pt x="124" y="49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6954838" y="233363"/>
              <a:ext cx="481013" cy="769937"/>
            </a:xfrm>
            <a:custGeom>
              <a:avLst/>
              <a:gdLst>
                <a:gd name="T0" fmla="*/ 125 w 371"/>
                <a:gd name="T1" fmla="*/ 406 h 591"/>
                <a:gd name="T2" fmla="*/ 125 w 371"/>
                <a:gd name="T3" fmla="*/ 589 h 591"/>
                <a:gd name="T4" fmla="*/ 109 w 371"/>
                <a:gd name="T5" fmla="*/ 590 h 591"/>
                <a:gd name="T6" fmla="*/ 17 w 371"/>
                <a:gd name="T7" fmla="*/ 590 h 591"/>
                <a:gd name="T8" fmla="*/ 0 w 371"/>
                <a:gd name="T9" fmla="*/ 573 h 591"/>
                <a:gd name="T10" fmla="*/ 0 w 371"/>
                <a:gd name="T11" fmla="*/ 387 h 591"/>
                <a:gd name="T12" fmla="*/ 0 w 371"/>
                <a:gd name="T13" fmla="*/ 40 h 591"/>
                <a:gd name="T14" fmla="*/ 0 w 371"/>
                <a:gd name="T15" fmla="*/ 20 h 591"/>
                <a:gd name="T16" fmla="*/ 124 w 371"/>
                <a:gd name="T17" fmla="*/ 0 h 591"/>
                <a:gd name="T18" fmla="*/ 124 w 371"/>
                <a:gd name="T19" fmla="*/ 360 h 591"/>
                <a:gd name="T20" fmla="*/ 128 w 371"/>
                <a:gd name="T21" fmla="*/ 361 h 591"/>
                <a:gd name="T22" fmla="*/ 169 w 371"/>
                <a:gd name="T23" fmla="*/ 297 h 591"/>
                <a:gd name="T24" fmla="*/ 233 w 371"/>
                <a:gd name="T25" fmla="*/ 196 h 591"/>
                <a:gd name="T26" fmla="*/ 246 w 371"/>
                <a:gd name="T27" fmla="*/ 187 h 591"/>
                <a:gd name="T28" fmla="*/ 365 w 371"/>
                <a:gd name="T29" fmla="*/ 186 h 591"/>
                <a:gd name="T30" fmla="*/ 370 w 371"/>
                <a:gd name="T31" fmla="*/ 188 h 591"/>
                <a:gd name="T32" fmla="*/ 335 w 371"/>
                <a:gd name="T33" fmla="*/ 244 h 591"/>
                <a:gd name="T34" fmla="*/ 255 w 371"/>
                <a:gd name="T35" fmla="*/ 370 h 591"/>
                <a:gd name="T36" fmla="*/ 255 w 371"/>
                <a:gd name="T37" fmla="*/ 395 h 591"/>
                <a:gd name="T38" fmla="*/ 365 w 371"/>
                <a:gd name="T39" fmla="*/ 578 h 591"/>
                <a:gd name="T40" fmla="*/ 371 w 371"/>
                <a:gd name="T41" fmla="*/ 589 h 591"/>
                <a:gd name="T42" fmla="*/ 357 w 371"/>
                <a:gd name="T43" fmla="*/ 590 h 591"/>
                <a:gd name="T44" fmla="*/ 252 w 371"/>
                <a:gd name="T45" fmla="*/ 590 h 591"/>
                <a:gd name="T46" fmla="*/ 233 w 371"/>
                <a:gd name="T47" fmla="*/ 579 h 591"/>
                <a:gd name="T48" fmla="*/ 137 w 371"/>
                <a:gd name="T49" fmla="*/ 419 h 591"/>
                <a:gd name="T50" fmla="*/ 128 w 371"/>
                <a:gd name="T51" fmla="*/ 405 h 591"/>
                <a:gd name="T52" fmla="*/ 125 w 371"/>
                <a:gd name="T53" fmla="*/ 406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1" h="591">
                  <a:moveTo>
                    <a:pt x="125" y="406"/>
                  </a:moveTo>
                  <a:cubicBezTo>
                    <a:pt x="125" y="466"/>
                    <a:pt x="125" y="527"/>
                    <a:pt x="125" y="589"/>
                  </a:cubicBezTo>
                  <a:cubicBezTo>
                    <a:pt x="118" y="589"/>
                    <a:pt x="114" y="590"/>
                    <a:pt x="109" y="590"/>
                  </a:cubicBezTo>
                  <a:cubicBezTo>
                    <a:pt x="78" y="590"/>
                    <a:pt x="48" y="589"/>
                    <a:pt x="17" y="590"/>
                  </a:cubicBezTo>
                  <a:cubicBezTo>
                    <a:pt x="4" y="591"/>
                    <a:pt x="0" y="587"/>
                    <a:pt x="0" y="573"/>
                  </a:cubicBezTo>
                  <a:cubicBezTo>
                    <a:pt x="1" y="511"/>
                    <a:pt x="0" y="449"/>
                    <a:pt x="0" y="387"/>
                  </a:cubicBezTo>
                  <a:cubicBezTo>
                    <a:pt x="0" y="271"/>
                    <a:pt x="0" y="156"/>
                    <a:pt x="0" y="40"/>
                  </a:cubicBezTo>
                  <a:cubicBezTo>
                    <a:pt x="0" y="34"/>
                    <a:pt x="0" y="28"/>
                    <a:pt x="0" y="20"/>
                  </a:cubicBezTo>
                  <a:cubicBezTo>
                    <a:pt x="42" y="13"/>
                    <a:pt x="82" y="7"/>
                    <a:pt x="124" y="0"/>
                  </a:cubicBezTo>
                  <a:cubicBezTo>
                    <a:pt x="124" y="122"/>
                    <a:pt x="124" y="241"/>
                    <a:pt x="124" y="360"/>
                  </a:cubicBezTo>
                  <a:cubicBezTo>
                    <a:pt x="126" y="360"/>
                    <a:pt x="127" y="361"/>
                    <a:pt x="128" y="361"/>
                  </a:cubicBezTo>
                  <a:cubicBezTo>
                    <a:pt x="141" y="340"/>
                    <a:pt x="155" y="318"/>
                    <a:pt x="169" y="297"/>
                  </a:cubicBezTo>
                  <a:cubicBezTo>
                    <a:pt x="190" y="263"/>
                    <a:pt x="211" y="229"/>
                    <a:pt x="233" y="196"/>
                  </a:cubicBezTo>
                  <a:cubicBezTo>
                    <a:pt x="236" y="191"/>
                    <a:pt x="242" y="187"/>
                    <a:pt x="246" y="187"/>
                  </a:cubicBezTo>
                  <a:cubicBezTo>
                    <a:pt x="286" y="186"/>
                    <a:pt x="325" y="186"/>
                    <a:pt x="365" y="186"/>
                  </a:cubicBezTo>
                  <a:cubicBezTo>
                    <a:pt x="366" y="186"/>
                    <a:pt x="367" y="187"/>
                    <a:pt x="370" y="188"/>
                  </a:cubicBezTo>
                  <a:cubicBezTo>
                    <a:pt x="359" y="207"/>
                    <a:pt x="347" y="226"/>
                    <a:pt x="335" y="244"/>
                  </a:cubicBezTo>
                  <a:cubicBezTo>
                    <a:pt x="309" y="286"/>
                    <a:pt x="282" y="328"/>
                    <a:pt x="255" y="370"/>
                  </a:cubicBezTo>
                  <a:cubicBezTo>
                    <a:pt x="250" y="379"/>
                    <a:pt x="250" y="386"/>
                    <a:pt x="255" y="395"/>
                  </a:cubicBezTo>
                  <a:cubicBezTo>
                    <a:pt x="292" y="455"/>
                    <a:pt x="329" y="517"/>
                    <a:pt x="365" y="578"/>
                  </a:cubicBezTo>
                  <a:cubicBezTo>
                    <a:pt x="367" y="581"/>
                    <a:pt x="368" y="584"/>
                    <a:pt x="371" y="589"/>
                  </a:cubicBezTo>
                  <a:cubicBezTo>
                    <a:pt x="365" y="589"/>
                    <a:pt x="361" y="590"/>
                    <a:pt x="357" y="590"/>
                  </a:cubicBezTo>
                  <a:cubicBezTo>
                    <a:pt x="322" y="590"/>
                    <a:pt x="287" y="590"/>
                    <a:pt x="252" y="590"/>
                  </a:cubicBezTo>
                  <a:cubicBezTo>
                    <a:pt x="243" y="590"/>
                    <a:pt x="238" y="588"/>
                    <a:pt x="233" y="579"/>
                  </a:cubicBezTo>
                  <a:cubicBezTo>
                    <a:pt x="201" y="526"/>
                    <a:pt x="169" y="472"/>
                    <a:pt x="137" y="419"/>
                  </a:cubicBezTo>
                  <a:cubicBezTo>
                    <a:pt x="134" y="414"/>
                    <a:pt x="131" y="410"/>
                    <a:pt x="128" y="405"/>
                  </a:cubicBezTo>
                  <a:cubicBezTo>
                    <a:pt x="127" y="405"/>
                    <a:pt x="126" y="405"/>
                    <a:pt x="125" y="40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noEditPoints="1"/>
            </p:cNvSpPr>
            <p:nvPr/>
          </p:nvSpPr>
          <p:spPr bwMode="auto">
            <a:xfrm>
              <a:off x="4892675" y="465138"/>
              <a:ext cx="458788" cy="552450"/>
            </a:xfrm>
            <a:custGeom>
              <a:avLst/>
              <a:gdLst>
                <a:gd name="T0" fmla="*/ 354 w 354"/>
                <a:gd name="T1" fmla="*/ 245 h 425"/>
                <a:gd name="T2" fmla="*/ 144 w 354"/>
                <a:gd name="T3" fmla="*/ 245 h 425"/>
                <a:gd name="T4" fmla="*/ 126 w 354"/>
                <a:gd name="T5" fmla="*/ 266 h 425"/>
                <a:gd name="T6" fmla="*/ 171 w 354"/>
                <a:gd name="T7" fmla="*/ 313 h 425"/>
                <a:gd name="T8" fmla="*/ 302 w 354"/>
                <a:gd name="T9" fmla="*/ 308 h 425"/>
                <a:gd name="T10" fmla="*/ 342 w 354"/>
                <a:gd name="T11" fmla="*/ 303 h 425"/>
                <a:gd name="T12" fmla="*/ 342 w 354"/>
                <a:gd name="T13" fmla="*/ 395 h 425"/>
                <a:gd name="T14" fmla="*/ 334 w 354"/>
                <a:gd name="T15" fmla="*/ 403 h 425"/>
                <a:gd name="T16" fmla="*/ 129 w 354"/>
                <a:gd name="T17" fmla="*/ 412 h 425"/>
                <a:gd name="T18" fmla="*/ 3 w 354"/>
                <a:gd name="T19" fmla="*/ 270 h 425"/>
                <a:gd name="T20" fmla="*/ 5 w 354"/>
                <a:gd name="T21" fmla="*/ 130 h 425"/>
                <a:gd name="T22" fmla="*/ 117 w 354"/>
                <a:gd name="T23" fmla="*/ 9 h 425"/>
                <a:gd name="T24" fmla="*/ 256 w 354"/>
                <a:gd name="T25" fmla="*/ 14 h 425"/>
                <a:gd name="T26" fmla="*/ 348 w 354"/>
                <a:gd name="T27" fmla="*/ 119 h 425"/>
                <a:gd name="T28" fmla="*/ 354 w 354"/>
                <a:gd name="T29" fmla="*/ 245 h 425"/>
                <a:gd name="T30" fmla="*/ 176 w 354"/>
                <a:gd name="T31" fmla="*/ 165 h 425"/>
                <a:gd name="T32" fmla="*/ 219 w 354"/>
                <a:gd name="T33" fmla="*/ 165 h 425"/>
                <a:gd name="T34" fmla="*/ 229 w 354"/>
                <a:gd name="T35" fmla="*/ 159 h 425"/>
                <a:gd name="T36" fmla="*/ 213 w 354"/>
                <a:gd name="T37" fmla="*/ 105 h 425"/>
                <a:gd name="T38" fmla="*/ 146 w 354"/>
                <a:gd name="T39" fmla="*/ 102 h 425"/>
                <a:gd name="T40" fmla="*/ 125 w 354"/>
                <a:gd name="T41" fmla="*/ 155 h 425"/>
                <a:gd name="T42" fmla="*/ 136 w 354"/>
                <a:gd name="T43" fmla="*/ 164 h 425"/>
                <a:gd name="T44" fmla="*/ 176 w 354"/>
                <a:gd name="T45" fmla="*/ 16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4" h="425">
                  <a:moveTo>
                    <a:pt x="354" y="245"/>
                  </a:moveTo>
                  <a:cubicBezTo>
                    <a:pt x="281" y="245"/>
                    <a:pt x="212" y="245"/>
                    <a:pt x="144" y="245"/>
                  </a:cubicBezTo>
                  <a:cubicBezTo>
                    <a:pt x="123" y="245"/>
                    <a:pt x="123" y="245"/>
                    <a:pt x="126" y="266"/>
                  </a:cubicBezTo>
                  <a:cubicBezTo>
                    <a:pt x="130" y="299"/>
                    <a:pt x="139" y="312"/>
                    <a:pt x="171" y="313"/>
                  </a:cubicBezTo>
                  <a:cubicBezTo>
                    <a:pt x="215" y="314"/>
                    <a:pt x="258" y="310"/>
                    <a:pt x="302" y="308"/>
                  </a:cubicBezTo>
                  <a:cubicBezTo>
                    <a:pt x="315" y="308"/>
                    <a:pt x="328" y="305"/>
                    <a:pt x="342" y="303"/>
                  </a:cubicBezTo>
                  <a:cubicBezTo>
                    <a:pt x="342" y="334"/>
                    <a:pt x="343" y="364"/>
                    <a:pt x="342" y="395"/>
                  </a:cubicBezTo>
                  <a:cubicBezTo>
                    <a:pt x="342" y="398"/>
                    <a:pt x="337" y="403"/>
                    <a:pt x="334" y="403"/>
                  </a:cubicBezTo>
                  <a:cubicBezTo>
                    <a:pt x="266" y="417"/>
                    <a:pt x="198" y="425"/>
                    <a:pt x="129" y="412"/>
                  </a:cubicBezTo>
                  <a:cubicBezTo>
                    <a:pt x="51" y="398"/>
                    <a:pt x="10" y="351"/>
                    <a:pt x="3" y="270"/>
                  </a:cubicBezTo>
                  <a:cubicBezTo>
                    <a:pt x="0" y="224"/>
                    <a:pt x="0" y="176"/>
                    <a:pt x="5" y="130"/>
                  </a:cubicBezTo>
                  <a:cubicBezTo>
                    <a:pt x="13" y="60"/>
                    <a:pt x="49" y="24"/>
                    <a:pt x="117" y="9"/>
                  </a:cubicBezTo>
                  <a:cubicBezTo>
                    <a:pt x="163" y="0"/>
                    <a:pt x="210" y="0"/>
                    <a:pt x="256" y="14"/>
                  </a:cubicBezTo>
                  <a:cubicBezTo>
                    <a:pt x="308" y="29"/>
                    <a:pt x="341" y="64"/>
                    <a:pt x="348" y="119"/>
                  </a:cubicBezTo>
                  <a:cubicBezTo>
                    <a:pt x="353" y="160"/>
                    <a:pt x="352" y="202"/>
                    <a:pt x="354" y="245"/>
                  </a:cubicBezTo>
                  <a:close/>
                  <a:moveTo>
                    <a:pt x="176" y="165"/>
                  </a:moveTo>
                  <a:cubicBezTo>
                    <a:pt x="190" y="165"/>
                    <a:pt x="205" y="165"/>
                    <a:pt x="219" y="165"/>
                  </a:cubicBezTo>
                  <a:cubicBezTo>
                    <a:pt x="223" y="164"/>
                    <a:pt x="228" y="162"/>
                    <a:pt x="229" y="159"/>
                  </a:cubicBezTo>
                  <a:cubicBezTo>
                    <a:pt x="235" y="144"/>
                    <a:pt x="226" y="113"/>
                    <a:pt x="213" y="105"/>
                  </a:cubicBezTo>
                  <a:cubicBezTo>
                    <a:pt x="191" y="91"/>
                    <a:pt x="168" y="91"/>
                    <a:pt x="146" y="102"/>
                  </a:cubicBezTo>
                  <a:cubicBezTo>
                    <a:pt x="125" y="113"/>
                    <a:pt x="125" y="134"/>
                    <a:pt x="125" y="155"/>
                  </a:cubicBezTo>
                  <a:cubicBezTo>
                    <a:pt x="125" y="158"/>
                    <a:pt x="132" y="164"/>
                    <a:pt x="136" y="164"/>
                  </a:cubicBezTo>
                  <a:cubicBezTo>
                    <a:pt x="149" y="166"/>
                    <a:pt x="162" y="165"/>
                    <a:pt x="176" y="16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noEditPoints="1"/>
            </p:cNvSpPr>
            <p:nvPr/>
          </p:nvSpPr>
          <p:spPr bwMode="auto">
            <a:xfrm>
              <a:off x="5921375" y="465138"/>
              <a:ext cx="471488" cy="549275"/>
            </a:xfrm>
            <a:custGeom>
              <a:avLst/>
              <a:gdLst>
                <a:gd name="T0" fmla="*/ 364 w 364"/>
                <a:gd name="T1" fmla="*/ 218 h 422"/>
                <a:gd name="T2" fmla="*/ 356 w 364"/>
                <a:gd name="T3" fmla="*/ 301 h 422"/>
                <a:gd name="T4" fmla="*/ 262 w 364"/>
                <a:gd name="T5" fmla="*/ 406 h 422"/>
                <a:gd name="T6" fmla="*/ 95 w 364"/>
                <a:gd name="T7" fmla="*/ 404 h 422"/>
                <a:gd name="T8" fmla="*/ 7 w 364"/>
                <a:gd name="T9" fmla="*/ 299 h 422"/>
                <a:gd name="T10" fmla="*/ 7 w 364"/>
                <a:gd name="T11" fmla="*/ 121 h 422"/>
                <a:gd name="T12" fmla="*/ 119 w 364"/>
                <a:gd name="T13" fmla="*/ 10 h 422"/>
                <a:gd name="T14" fmla="*/ 268 w 364"/>
                <a:gd name="T15" fmla="*/ 16 h 422"/>
                <a:gd name="T16" fmla="*/ 359 w 364"/>
                <a:gd name="T17" fmla="*/ 133 h 422"/>
                <a:gd name="T18" fmla="*/ 364 w 364"/>
                <a:gd name="T19" fmla="*/ 218 h 422"/>
                <a:gd name="T20" fmla="*/ 238 w 364"/>
                <a:gd name="T21" fmla="*/ 211 h 422"/>
                <a:gd name="T22" fmla="*/ 238 w 364"/>
                <a:gd name="T23" fmla="*/ 211 h 422"/>
                <a:gd name="T24" fmla="*/ 238 w 364"/>
                <a:gd name="T25" fmla="*/ 152 h 422"/>
                <a:gd name="T26" fmla="*/ 200 w 364"/>
                <a:gd name="T27" fmla="*/ 108 h 422"/>
                <a:gd name="T28" fmla="*/ 164 w 364"/>
                <a:gd name="T29" fmla="*/ 108 h 422"/>
                <a:gd name="T30" fmla="*/ 126 w 364"/>
                <a:gd name="T31" fmla="*/ 147 h 422"/>
                <a:gd name="T32" fmla="*/ 126 w 364"/>
                <a:gd name="T33" fmla="*/ 275 h 422"/>
                <a:gd name="T34" fmla="*/ 158 w 364"/>
                <a:gd name="T35" fmla="*/ 312 h 422"/>
                <a:gd name="T36" fmla="*/ 199 w 364"/>
                <a:gd name="T37" fmla="*/ 313 h 422"/>
                <a:gd name="T38" fmla="*/ 238 w 364"/>
                <a:gd name="T39" fmla="*/ 266 h 422"/>
                <a:gd name="T40" fmla="*/ 238 w 364"/>
                <a:gd name="T41" fmla="*/ 211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4" h="422">
                  <a:moveTo>
                    <a:pt x="364" y="218"/>
                  </a:moveTo>
                  <a:cubicBezTo>
                    <a:pt x="362" y="241"/>
                    <a:pt x="361" y="271"/>
                    <a:pt x="356" y="301"/>
                  </a:cubicBezTo>
                  <a:cubicBezTo>
                    <a:pt x="347" y="355"/>
                    <a:pt x="314" y="390"/>
                    <a:pt x="262" y="406"/>
                  </a:cubicBezTo>
                  <a:cubicBezTo>
                    <a:pt x="206" y="422"/>
                    <a:pt x="150" y="422"/>
                    <a:pt x="95" y="404"/>
                  </a:cubicBezTo>
                  <a:cubicBezTo>
                    <a:pt x="45" y="387"/>
                    <a:pt x="11" y="351"/>
                    <a:pt x="7" y="299"/>
                  </a:cubicBezTo>
                  <a:cubicBezTo>
                    <a:pt x="1" y="240"/>
                    <a:pt x="0" y="179"/>
                    <a:pt x="7" y="121"/>
                  </a:cubicBezTo>
                  <a:cubicBezTo>
                    <a:pt x="14" y="58"/>
                    <a:pt x="58" y="22"/>
                    <a:pt x="119" y="10"/>
                  </a:cubicBezTo>
                  <a:cubicBezTo>
                    <a:pt x="169" y="0"/>
                    <a:pt x="219" y="0"/>
                    <a:pt x="268" y="16"/>
                  </a:cubicBezTo>
                  <a:cubicBezTo>
                    <a:pt x="323" y="35"/>
                    <a:pt x="352" y="76"/>
                    <a:pt x="359" y="133"/>
                  </a:cubicBezTo>
                  <a:cubicBezTo>
                    <a:pt x="362" y="158"/>
                    <a:pt x="362" y="184"/>
                    <a:pt x="364" y="218"/>
                  </a:cubicBezTo>
                  <a:close/>
                  <a:moveTo>
                    <a:pt x="238" y="211"/>
                  </a:moveTo>
                  <a:cubicBezTo>
                    <a:pt x="238" y="211"/>
                    <a:pt x="238" y="211"/>
                    <a:pt x="238" y="211"/>
                  </a:cubicBezTo>
                  <a:cubicBezTo>
                    <a:pt x="238" y="191"/>
                    <a:pt x="239" y="172"/>
                    <a:pt x="238" y="152"/>
                  </a:cubicBezTo>
                  <a:cubicBezTo>
                    <a:pt x="238" y="129"/>
                    <a:pt x="223" y="111"/>
                    <a:pt x="200" y="108"/>
                  </a:cubicBezTo>
                  <a:cubicBezTo>
                    <a:pt x="188" y="106"/>
                    <a:pt x="176" y="106"/>
                    <a:pt x="164" y="108"/>
                  </a:cubicBezTo>
                  <a:cubicBezTo>
                    <a:pt x="142" y="110"/>
                    <a:pt x="126" y="125"/>
                    <a:pt x="126" y="147"/>
                  </a:cubicBezTo>
                  <a:cubicBezTo>
                    <a:pt x="124" y="190"/>
                    <a:pt x="124" y="233"/>
                    <a:pt x="126" y="275"/>
                  </a:cubicBezTo>
                  <a:cubicBezTo>
                    <a:pt x="126" y="295"/>
                    <a:pt x="140" y="308"/>
                    <a:pt x="158" y="312"/>
                  </a:cubicBezTo>
                  <a:cubicBezTo>
                    <a:pt x="171" y="315"/>
                    <a:pt x="186" y="315"/>
                    <a:pt x="199" y="313"/>
                  </a:cubicBezTo>
                  <a:cubicBezTo>
                    <a:pt x="225" y="309"/>
                    <a:pt x="238" y="293"/>
                    <a:pt x="238" y="266"/>
                  </a:cubicBezTo>
                  <a:cubicBezTo>
                    <a:pt x="239" y="248"/>
                    <a:pt x="238" y="229"/>
                    <a:pt x="238" y="21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EditPoints="1"/>
            </p:cNvSpPr>
            <p:nvPr/>
          </p:nvSpPr>
          <p:spPr bwMode="auto">
            <a:xfrm>
              <a:off x="6437313" y="468313"/>
              <a:ext cx="471488" cy="544512"/>
            </a:xfrm>
            <a:custGeom>
              <a:avLst/>
              <a:gdLst>
                <a:gd name="T0" fmla="*/ 363 w 363"/>
                <a:gd name="T1" fmla="*/ 208 h 418"/>
                <a:gd name="T2" fmla="*/ 358 w 363"/>
                <a:gd name="T3" fmla="*/ 292 h 418"/>
                <a:gd name="T4" fmla="*/ 252 w 363"/>
                <a:gd name="T5" fmla="*/ 405 h 418"/>
                <a:gd name="T6" fmla="*/ 98 w 363"/>
                <a:gd name="T7" fmla="*/ 402 h 418"/>
                <a:gd name="T8" fmla="*/ 3 w 363"/>
                <a:gd name="T9" fmla="*/ 274 h 418"/>
                <a:gd name="T10" fmla="*/ 2 w 363"/>
                <a:gd name="T11" fmla="*/ 139 h 418"/>
                <a:gd name="T12" fmla="*/ 132 w 363"/>
                <a:gd name="T13" fmla="*/ 5 h 418"/>
                <a:gd name="T14" fmla="*/ 238 w 363"/>
                <a:gd name="T15" fmla="*/ 6 h 418"/>
                <a:gd name="T16" fmla="*/ 361 w 363"/>
                <a:gd name="T17" fmla="*/ 154 h 418"/>
                <a:gd name="T18" fmla="*/ 361 w 363"/>
                <a:gd name="T19" fmla="*/ 208 h 418"/>
                <a:gd name="T20" fmla="*/ 363 w 363"/>
                <a:gd name="T21" fmla="*/ 208 h 418"/>
                <a:gd name="T22" fmla="*/ 239 w 363"/>
                <a:gd name="T23" fmla="*/ 207 h 418"/>
                <a:gd name="T24" fmla="*/ 239 w 363"/>
                <a:gd name="T25" fmla="*/ 156 h 418"/>
                <a:gd name="T26" fmla="*/ 182 w 363"/>
                <a:gd name="T27" fmla="*/ 102 h 418"/>
                <a:gd name="T28" fmla="*/ 124 w 363"/>
                <a:gd name="T29" fmla="*/ 154 h 418"/>
                <a:gd name="T30" fmla="*/ 123 w 363"/>
                <a:gd name="T31" fmla="*/ 256 h 418"/>
                <a:gd name="T32" fmla="*/ 175 w 363"/>
                <a:gd name="T33" fmla="*/ 313 h 418"/>
                <a:gd name="T34" fmla="*/ 239 w 363"/>
                <a:gd name="T35" fmla="*/ 255 h 418"/>
                <a:gd name="T36" fmla="*/ 239 w 363"/>
                <a:gd name="T37" fmla="*/ 20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 h="418">
                  <a:moveTo>
                    <a:pt x="363" y="208"/>
                  </a:moveTo>
                  <a:cubicBezTo>
                    <a:pt x="361" y="236"/>
                    <a:pt x="362" y="264"/>
                    <a:pt x="358" y="292"/>
                  </a:cubicBezTo>
                  <a:cubicBezTo>
                    <a:pt x="348" y="353"/>
                    <a:pt x="312" y="391"/>
                    <a:pt x="252" y="405"/>
                  </a:cubicBezTo>
                  <a:cubicBezTo>
                    <a:pt x="200" y="418"/>
                    <a:pt x="149" y="417"/>
                    <a:pt x="98" y="402"/>
                  </a:cubicBezTo>
                  <a:cubicBezTo>
                    <a:pt x="34" y="381"/>
                    <a:pt x="6" y="331"/>
                    <a:pt x="3" y="274"/>
                  </a:cubicBezTo>
                  <a:cubicBezTo>
                    <a:pt x="0" y="229"/>
                    <a:pt x="1" y="184"/>
                    <a:pt x="2" y="139"/>
                  </a:cubicBezTo>
                  <a:cubicBezTo>
                    <a:pt x="5" y="68"/>
                    <a:pt x="58" y="11"/>
                    <a:pt x="132" y="5"/>
                  </a:cubicBezTo>
                  <a:cubicBezTo>
                    <a:pt x="167" y="2"/>
                    <a:pt x="204" y="0"/>
                    <a:pt x="238" y="6"/>
                  </a:cubicBezTo>
                  <a:cubicBezTo>
                    <a:pt x="319" y="20"/>
                    <a:pt x="359" y="71"/>
                    <a:pt x="361" y="154"/>
                  </a:cubicBezTo>
                  <a:cubicBezTo>
                    <a:pt x="362" y="172"/>
                    <a:pt x="361" y="190"/>
                    <a:pt x="361" y="208"/>
                  </a:cubicBezTo>
                  <a:cubicBezTo>
                    <a:pt x="362" y="208"/>
                    <a:pt x="362" y="208"/>
                    <a:pt x="363" y="208"/>
                  </a:cubicBezTo>
                  <a:close/>
                  <a:moveTo>
                    <a:pt x="239" y="207"/>
                  </a:moveTo>
                  <a:cubicBezTo>
                    <a:pt x="239" y="190"/>
                    <a:pt x="239" y="173"/>
                    <a:pt x="239" y="156"/>
                  </a:cubicBezTo>
                  <a:cubicBezTo>
                    <a:pt x="239" y="122"/>
                    <a:pt x="219" y="103"/>
                    <a:pt x="182" y="102"/>
                  </a:cubicBezTo>
                  <a:cubicBezTo>
                    <a:pt x="146" y="102"/>
                    <a:pt x="124" y="121"/>
                    <a:pt x="124" y="154"/>
                  </a:cubicBezTo>
                  <a:cubicBezTo>
                    <a:pt x="123" y="188"/>
                    <a:pt x="123" y="222"/>
                    <a:pt x="123" y="256"/>
                  </a:cubicBezTo>
                  <a:cubicBezTo>
                    <a:pt x="124" y="291"/>
                    <a:pt x="140" y="311"/>
                    <a:pt x="175" y="313"/>
                  </a:cubicBezTo>
                  <a:cubicBezTo>
                    <a:pt x="211" y="315"/>
                    <a:pt x="241" y="300"/>
                    <a:pt x="239" y="255"/>
                  </a:cubicBezTo>
                  <a:cubicBezTo>
                    <a:pt x="238" y="239"/>
                    <a:pt x="239" y="223"/>
                    <a:pt x="239" y="20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noEditPoints="1"/>
            </p:cNvSpPr>
            <p:nvPr/>
          </p:nvSpPr>
          <p:spPr bwMode="auto">
            <a:xfrm>
              <a:off x="3946525" y="476250"/>
              <a:ext cx="442913" cy="536575"/>
            </a:xfrm>
            <a:custGeom>
              <a:avLst/>
              <a:gdLst>
                <a:gd name="T0" fmla="*/ 217 w 342"/>
                <a:gd name="T1" fmla="*/ 175 h 412"/>
                <a:gd name="T2" fmla="*/ 217 w 342"/>
                <a:gd name="T3" fmla="*/ 139 h 412"/>
                <a:gd name="T4" fmla="*/ 179 w 342"/>
                <a:gd name="T5" fmla="*/ 104 h 412"/>
                <a:gd name="T6" fmla="*/ 60 w 342"/>
                <a:gd name="T7" fmla="*/ 102 h 412"/>
                <a:gd name="T8" fmla="*/ 42 w 342"/>
                <a:gd name="T9" fmla="*/ 102 h 412"/>
                <a:gd name="T10" fmla="*/ 51 w 342"/>
                <a:gd name="T11" fmla="*/ 9 h 412"/>
                <a:gd name="T12" fmla="*/ 60 w 342"/>
                <a:gd name="T13" fmla="*/ 1 h 412"/>
                <a:gd name="T14" fmla="*/ 242 w 342"/>
                <a:gd name="T15" fmla="*/ 7 h 412"/>
                <a:gd name="T16" fmla="*/ 339 w 342"/>
                <a:gd name="T17" fmla="*/ 120 h 412"/>
                <a:gd name="T18" fmla="*/ 340 w 342"/>
                <a:gd name="T19" fmla="*/ 394 h 412"/>
                <a:gd name="T20" fmla="*/ 339 w 342"/>
                <a:gd name="T21" fmla="*/ 404 h 412"/>
                <a:gd name="T22" fmla="*/ 246 w 342"/>
                <a:gd name="T23" fmla="*/ 404 h 412"/>
                <a:gd name="T24" fmla="*/ 237 w 342"/>
                <a:gd name="T25" fmla="*/ 395 h 412"/>
                <a:gd name="T26" fmla="*/ 234 w 342"/>
                <a:gd name="T27" fmla="*/ 380 h 412"/>
                <a:gd name="T28" fmla="*/ 190 w 342"/>
                <a:gd name="T29" fmla="*/ 396 h 412"/>
                <a:gd name="T30" fmla="*/ 82 w 342"/>
                <a:gd name="T31" fmla="*/ 404 h 412"/>
                <a:gd name="T32" fmla="*/ 2 w 342"/>
                <a:gd name="T33" fmla="*/ 314 h 412"/>
                <a:gd name="T34" fmla="*/ 4 w 342"/>
                <a:gd name="T35" fmla="*/ 253 h 412"/>
                <a:gd name="T36" fmla="*/ 99 w 342"/>
                <a:gd name="T37" fmla="*/ 178 h 412"/>
                <a:gd name="T38" fmla="*/ 157 w 342"/>
                <a:gd name="T39" fmla="*/ 176 h 412"/>
                <a:gd name="T40" fmla="*/ 217 w 342"/>
                <a:gd name="T41" fmla="*/ 175 h 412"/>
                <a:gd name="T42" fmla="*/ 180 w 342"/>
                <a:gd name="T43" fmla="*/ 257 h 412"/>
                <a:gd name="T44" fmla="*/ 180 w 342"/>
                <a:gd name="T45" fmla="*/ 258 h 412"/>
                <a:gd name="T46" fmla="*/ 149 w 342"/>
                <a:gd name="T47" fmla="*/ 258 h 412"/>
                <a:gd name="T48" fmla="*/ 123 w 342"/>
                <a:gd name="T49" fmla="*/ 282 h 412"/>
                <a:gd name="T50" fmla="*/ 146 w 342"/>
                <a:gd name="T51" fmla="*/ 319 h 412"/>
                <a:gd name="T52" fmla="*/ 214 w 342"/>
                <a:gd name="T53" fmla="*/ 306 h 412"/>
                <a:gd name="T54" fmla="*/ 218 w 342"/>
                <a:gd name="T55" fmla="*/ 298 h 412"/>
                <a:gd name="T56" fmla="*/ 184 w 342"/>
                <a:gd name="T57" fmla="*/ 257 h 412"/>
                <a:gd name="T58" fmla="*/ 180 w 342"/>
                <a:gd name="T59" fmla="*/ 25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2" h="412">
                  <a:moveTo>
                    <a:pt x="217" y="175"/>
                  </a:moveTo>
                  <a:cubicBezTo>
                    <a:pt x="217" y="162"/>
                    <a:pt x="219" y="151"/>
                    <a:pt x="217" y="139"/>
                  </a:cubicBezTo>
                  <a:cubicBezTo>
                    <a:pt x="214" y="115"/>
                    <a:pt x="203" y="105"/>
                    <a:pt x="179" y="104"/>
                  </a:cubicBezTo>
                  <a:cubicBezTo>
                    <a:pt x="139" y="103"/>
                    <a:pt x="100" y="103"/>
                    <a:pt x="60" y="102"/>
                  </a:cubicBezTo>
                  <a:cubicBezTo>
                    <a:pt x="55" y="102"/>
                    <a:pt x="49" y="102"/>
                    <a:pt x="42" y="102"/>
                  </a:cubicBezTo>
                  <a:cubicBezTo>
                    <a:pt x="45" y="70"/>
                    <a:pt x="47" y="40"/>
                    <a:pt x="51" y="9"/>
                  </a:cubicBezTo>
                  <a:cubicBezTo>
                    <a:pt x="51" y="6"/>
                    <a:pt x="57" y="0"/>
                    <a:pt x="60" y="1"/>
                  </a:cubicBezTo>
                  <a:cubicBezTo>
                    <a:pt x="121" y="2"/>
                    <a:pt x="182" y="0"/>
                    <a:pt x="242" y="7"/>
                  </a:cubicBezTo>
                  <a:cubicBezTo>
                    <a:pt x="319" y="17"/>
                    <a:pt x="337" y="64"/>
                    <a:pt x="339" y="120"/>
                  </a:cubicBezTo>
                  <a:cubicBezTo>
                    <a:pt x="342" y="211"/>
                    <a:pt x="340" y="303"/>
                    <a:pt x="340" y="394"/>
                  </a:cubicBezTo>
                  <a:cubicBezTo>
                    <a:pt x="340" y="397"/>
                    <a:pt x="340" y="400"/>
                    <a:pt x="339" y="404"/>
                  </a:cubicBezTo>
                  <a:cubicBezTo>
                    <a:pt x="308" y="404"/>
                    <a:pt x="277" y="405"/>
                    <a:pt x="246" y="404"/>
                  </a:cubicBezTo>
                  <a:cubicBezTo>
                    <a:pt x="243" y="404"/>
                    <a:pt x="239" y="399"/>
                    <a:pt x="237" y="395"/>
                  </a:cubicBezTo>
                  <a:cubicBezTo>
                    <a:pt x="235" y="391"/>
                    <a:pt x="235" y="386"/>
                    <a:pt x="234" y="380"/>
                  </a:cubicBezTo>
                  <a:cubicBezTo>
                    <a:pt x="218" y="386"/>
                    <a:pt x="204" y="391"/>
                    <a:pt x="190" y="396"/>
                  </a:cubicBezTo>
                  <a:cubicBezTo>
                    <a:pt x="155" y="408"/>
                    <a:pt x="119" y="412"/>
                    <a:pt x="82" y="404"/>
                  </a:cubicBezTo>
                  <a:cubicBezTo>
                    <a:pt x="39" y="395"/>
                    <a:pt x="6" y="358"/>
                    <a:pt x="2" y="314"/>
                  </a:cubicBezTo>
                  <a:cubicBezTo>
                    <a:pt x="1" y="294"/>
                    <a:pt x="0" y="273"/>
                    <a:pt x="4" y="253"/>
                  </a:cubicBezTo>
                  <a:cubicBezTo>
                    <a:pt x="13" y="207"/>
                    <a:pt x="48" y="181"/>
                    <a:pt x="99" y="178"/>
                  </a:cubicBezTo>
                  <a:cubicBezTo>
                    <a:pt x="118" y="177"/>
                    <a:pt x="138" y="176"/>
                    <a:pt x="157" y="176"/>
                  </a:cubicBezTo>
                  <a:cubicBezTo>
                    <a:pt x="176" y="175"/>
                    <a:pt x="196" y="175"/>
                    <a:pt x="217" y="175"/>
                  </a:cubicBezTo>
                  <a:close/>
                  <a:moveTo>
                    <a:pt x="180" y="257"/>
                  </a:moveTo>
                  <a:cubicBezTo>
                    <a:pt x="180" y="258"/>
                    <a:pt x="180" y="258"/>
                    <a:pt x="180" y="258"/>
                  </a:cubicBezTo>
                  <a:cubicBezTo>
                    <a:pt x="169" y="258"/>
                    <a:pt x="159" y="257"/>
                    <a:pt x="149" y="258"/>
                  </a:cubicBezTo>
                  <a:cubicBezTo>
                    <a:pt x="134" y="260"/>
                    <a:pt x="124" y="266"/>
                    <a:pt x="123" y="282"/>
                  </a:cubicBezTo>
                  <a:cubicBezTo>
                    <a:pt x="122" y="303"/>
                    <a:pt x="129" y="315"/>
                    <a:pt x="146" y="319"/>
                  </a:cubicBezTo>
                  <a:cubicBezTo>
                    <a:pt x="171" y="327"/>
                    <a:pt x="192" y="316"/>
                    <a:pt x="214" y="306"/>
                  </a:cubicBezTo>
                  <a:cubicBezTo>
                    <a:pt x="216" y="305"/>
                    <a:pt x="217" y="301"/>
                    <a:pt x="218" y="298"/>
                  </a:cubicBezTo>
                  <a:cubicBezTo>
                    <a:pt x="224" y="263"/>
                    <a:pt x="220" y="257"/>
                    <a:pt x="184" y="257"/>
                  </a:cubicBezTo>
                  <a:cubicBezTo>
                    <a:pt x="183" y="257"/>
                    <a:pt x="181" y="257"/>
                    <a:pt x="180" y="25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p:cNvSpPr>
              <a:spLocks/>
            </p:cNvSpPr>
            <p:nvPr/>
          </p:nvSpPr>
          <p:spPr bwMode="auto">
            <a:xfrm>
              <a:off x="3597275" y="219075"/>
              <a:ext cx="361950" cy="784225"/>
            </a:xfrm>
            <a:custGeom>
              <a:avLst/>
              <a:gdLst>
                <a:gd name="T0" fmla="*/ 277 w 279"/>
                <a:gd name="T1" fmla="*/ 103 h 602"/>
                <a:gd name="T2" fmla="*/ 225 w 279"/>
                <a:gd name="T3" fmla="*/ 103 h 602"/>
                <a:gd name="T4" fmla="*/ 185 w 279"/>
                <a:gd name="T5" fmla="*/ 143 h 602"/>
                <a:gd name="T6" fmla="*/ 185 w 279"/>
                <a:gd name="T7" fmla="*/ 197 h 602"/>
                <a:gd name="T8" fmla="*/ 279 w 279"/>
                <a:gd name="T9" fmla="*/ 197 h 602"/>
                <a:gd name="T10" fmla="*/ 271 w 279"/>
                <a:gd name="T11" fmla="*/ 268 h 602"/>
                <a:gd name="T12" fmla="*/ 234 w 279"/>
                <a:gd name="T13" fmla="*/ 299 h 602"/>
                <a:gd name="T14" fmla="*/ 186 w 279"/>
                <a:gd name="T15" fmla="*/ 299 h 602"/>
                <a:gd name="T16" fmla="*/ 186 w 279"/>
                <a:gd name="T17" fmla="*/ 601 h 602"/>
                <a:gd name="T18" fmla="*/ 143 w 279"/>
                <a:gd name="T19" fmla="*/ 601 h 602"/>
                <a:gd name="T20" fmla="*/ 77 w 279"/>
                <a:gd name="T21" fmla="*/ 601 h 602"/>
                <a:gd name="T22" fmla="*/ 61 w 279"/>
                <a:gd name="T23" fmla="*/ 585 h 602"/>
                <a:gd name="T24" fmla="*/ 62 w 279"/>
                <a:gd name="T25" fmla="*/ 318 h 602"/>
                <a:gd name="T26" fmla="*/ 44 w 279"/>
                <a:gd name="T27" fmla="*/ 299 h 602"/>
                <a:gd name="T28" fmla="*/ 11 w 279"/>
                <a:gd name="T29" fmla="*/ 299 h 602"/>
                <a:gd name="T30" fmla="*/ 0 w 279"/>
                <a:gd name="T31" fmla="*/ 289 h 602"/>
                <a:gd name="T32" fmla="*/ 0 w 279"/>
                <a:gd name="T33" fmla="*/ 208 h 602"/>
                <a:gd name="T34" fmla="*/ 11 w 279"/>
                <a:gd name="T35" fmla="*/ 197 h 602"/>
                <a:gd name="T36" fmla="*/ 50 w 279"/>
                <a:gd name="T37" fmla="*/ 197 h 602"/>
                <a:gd name="T38" fmla="*/ 62 w 279"/>
                <a:gd name="T39" fmla="*/ 185 h 602"/>
                <a:gd name="T40" fmla="*/ 64 w 279"/>
                <a:gd name="T41" fmla="*/ 104 h 602"/>
                <a:gd name="T42" fmla="*/ 160 w 279"/>
                <a:gd name="T43" fmla="*/ 3 h 602"/>
                <a:gd name="T44" fmla="*/ 187 w 279"/>
                <a:gd name="T45" fmla="*/ 0 h 602"/>
                <a:gd name="T46" fmla="*/ 277 w 279"/>
                <a:gd name="T47" fmla="*/ 0 h 602"/>
                <a:gd name="T48" fmla="*/ 277 w 279"/>
                <a:gd name="T49" fmla="*/ 103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9" h="602">
                  <a:moveTo>
                    <a:pt x="277" y="103"/>
                  </a:moveTo>
                  <a:cubicBezTo>
                    <a:pt x="260" y="103"/>
                    <a:pt x="243" y="103"/>
                    <a:pt x="225" y="103"/>
                  </a:cubicBezTo>
                  <a:cubicBezTo>
                    <a:pt x="193" y="103"/>
                    <a:pt x="185" y="111"/>
                    <a:pt x="185" y="143"/>
                  </a:cubicBezTo>
                  <a:cubicBezTo>
                    <a:pt x="185" y="160"/>
                    <a:pt x="185" y="178"/>
                    <a:pt x="185" y="197"/>
                  </a:cubicBezTo>
                  <a:cubicBezTo>
                    <a:pt x="217" y="197"/>
                    <a:pt x="247" y="197"/>
                    <a:pt x="279" y="197"/>
                  </a:cubicBezTo>
                  <a:cubicBezTo>
                    <a:pt x="276" y="222"/>
                    <a:pt x="274" y="245"/>
                    <a:pt x="271" y="268"/>
                  </a:cubicBezTo>
                  <a:cubicBezTo>
                    <a:pt x="267" y="299"/>
                    <a:pt x="267" y="299"/>
                    <a:pt x="234" y="299"/>
                  </a:cubicBezTo>
                  <a:cubicBezTo>
                    <a:pt x="218" y="299"/>
                    <a:pt x="203" y="299"/>
                    <a:pt x="186" y="299"/>
                  </a:cubicBezTo>
                  <a:cubicBezTo>
                    <a:pt x="186" y="401"/>
                    <a:pt x="186" y="500"/>
                    <a:pt x="186" y="601"/>
                  </a:cubicBezTo>
                  <a:cubicBezTo>
                    <a:pt x="171" y="601"/>
                    <a:pt x="157" y="601"/>
                    <a:pt x="143" y="601"/>
                  </a:cubicBezTo>
                  <a:cubicBezTo>
                    <a:pt x="121" y="601"/>
                    <a:pt x="99" y="600"/>
                    <a:pt x="77" y="601"/>
                  </a:cubicBezTo>
                  <a:cubicBezTo>
                    <a:pt x="64" y="602"/>
                    <a:pt x="61" y="597"/>
                    <a:pt x="61" y="585"/>
                  </a:cubicBezTo>
                  <a:cubicBezTo>
                    <a:pt x="62" y="496"/>
                    <a:pt x="61" y="407"/>
                    <a:pt x="62" y="318"/>
                  </a:cubicBezTo>
                  <a:cubicBezTo>
                    <a:pt x="62" y="304"/>
                    <a:pt x="59" y="298"/>
                    <a:pt x="44" y="299"/>
                  </a:cubicBezTo>
                  <a:cubicBezTo>
                    <a:pt x="33" y="300"/>
                    <a:pt x="22" y="299"/>
                    <a:pt x="11" y="299"/>
                  </a:cubicBezTo>
                  <a:cubicBezTo>
                    <a:pt x="3" y="300"/>
                    <a:pt x="0" y="296"/>
                    <a:pt x="0" y="289"/>
                  </a:cubicBezTo>
                  <a:cubicBezTo>
                    <a:pt x="0" y="262"/>
                    <a:pt x="0" y="235"/>
                    <a:pt x="0" y="208"/>
                  </a:cubicBezTo>
                  <a:cubicBezTo>
                    <a:pt x="0" y="200"/>
                    <a:pt x="3" y="197"/>
                    <a:pt x="11" y="197"/>
                  </a:cubicBezTo>
                  <a:cubicBezTo>
                    <a:pt x="24" y="197"/>
                    <a:pt x="37" y="197"/>
                    <a:pt x="50" y="197"/>
                  </a:cubicBezTo>
                  <a:cubicBezTo>
                    <a:pt x="59" y="197"/>
                    <a:pt x="62" y="194"/>
                    <a:pt x="62" y="185"/>
                  </a:cubicBezTo>
                  <a:cubicBezTo>
                    <a:pt x="62" y="158"/>
                    <a:pt x="62" y="131"/>
                    <a:pt x="64" y="104"/>
                  </a:cubicBezTo>
                  <a:cubicBezTo>
                    <a:pt x="68" y="47"/>
                    <a:pt x="103" y="10"/>
                    <a:pt x="160" y="3"/>
                  </a:cubicBezTo>
                  <a:cubicBezTo>
                    <a:pt x="169" y="2"/>
                    <a:pt x="178" y="0"/>
                    <a:pt x="187" y="0"/>
                  </a:cubicBezTo>
                  <a:cubicBezTo>
                    <a:pt x="217" y="0"/>
                    <a:pt x="246" y="0"/>
                    <a:pt x="277" y="0"/>
                  </a:cubicBezTo>
                  <a:cubicBezTo>
                    <a:pt x="277" y="34"/>
                    <a:pt x="277" y="67"/>
                    <a:pt x="277" y="103"/>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p:nvSpPr>
          <p:spPr bwMode="auto">
            <a:xfrm>
              <a:off x="4441825" y="465138"/>
              <a:ext cx="404813" cy="555625"/>
            </a:xfrm>
            <a:custGeom>
              <a:avLst/>
              <a:gdLst>
                <a:gd name="T0" fmla="*/ 311 w 312"/>
                <a:gd name="T1" fmla="*/ 118 h 427"/>
                <a:gd name="T2" fmla="*/ 219 w 312"/>
                <a:gd name="T3" fmla="*/ 107 h 427"/>
                <a:gd name="T4" fmla="*/ 157 w 312"/>
                <a:gd name="T5" fmla="*/ 110 h 427"/>
                <a:gd name="T6" fmla="*/ 126 w 312"/>
                <a:gd name="T7" fmla="*/ 149 h 427"/>
                <a:gd name="T8" fmla="*/ 126 w 312"/>
                <a:gd name="T9" fmla="*/ 273 h 427"/>
                <a:gd name="T10" fmla="*/ 165 w 312"/>
                <a:gd name="T11" fmla="*/ 313 h 427"/>
                <a:gd name="T12" fmla="*/ 272 w 312"/>
                <a:gd name="T13" fmla="*/ 308 h 427"/>
                <a:gd name="T14" fmla="*/ 311 w 312"/>
                <a:gd name="T15" fmla="*/ 302 h 427"/>
                <a:gd name="T16" fmla="*/ 311 w 312"/>
                <a:gd name="T17" fmla="*/ 394 h 427"/>
                <a:gd name="T18" fmla="*/ 304 w 312"/>
                <a:gd name="T19" fmla="*/ 403 h 427"/>
                <a:gd name="T20" fmla="*/ 99 w 312"/>
                <a:gd name="T21" fmla="*/ 404 h 427"/>
                <a:gd name="T22" fmla="*/ 5 w 312"/>
                <a:gd name="T23" fmla="*/ 283 h 427"/>
                <a:gd name="T24" fmla="*/ 7 w 312"/>
                <a:gd name="T25" fmla="*/ 128 h 427"/>
                <a:gd name="T26" fmla="*/ 138 w 312"/>
                <a:gd name="T27" fmla="*/ 7 h 427"/>
                <a:gd name="T28" fmla="*/ 300 w 312"/>
                <a:gd name="T29" fmla="*/ 17 h 427"/>
                <a:gd name="T30" fmla="*/ 311 w 312"/>
                <a:gd name="T31" fmla="*/ 27 h 427"/>
                <a:gd name="T32" fmla="*/ 311 w 312"/>
                <a:gd name="T33" fmla="*/ 118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2" h="427">
                  <a:moveTo>
                    <a:pt x="311" y="118"/>
                  </a:moveTo>
                  <a:cubicBezTo>
                    <a:pt x="279" y="114"/>
                    <a:pt x="249" y="108"/>
                    <a:pt x="219" y="107"/>
                  </a:cubicBezTo>
                  <a:cubicBezTo>
                    <a:pt x="199" y="105"/>
                    <a:pt x="177" y="107"/>
                    <a:pt x="157" y="110"/>
                  </a:cubicBezTo>
                  <a:cubicBezTo>
                    <a:pt x="136" y="114"/>
                    <a:pt x="126" y="128"/>
                    <a:pt x="126" y="149"/>
                  </a:cubicBezTo>
                  <a:cubicBezTo>
                    <a:pt x="125" y="190"/>
                    <a:pt x="125" y="232"/>
                    <a:pt x="126" y="273"/>
                  </a:cubicBezTo>
                  <a:cubicBezTo>
                    <a:pt x="126" y="295"/>
                    <a:pt x="142" y="309"/>
                    <a:pt x="165" y="313"/>
                  </a:cubicBezTo>
                  <a:cubicBezTo>
                    <a:pt x="201" y="319"/>
                    <a:pt x="237" y="314"/>
                    <a:pt x="272" y="308"/>
                  </a:cubicBezTo>
                  <a:cubicBezTo>
                    <a:pt x="285" y="307"/>
                    <a:pt x="297" y="305"/>
                    <a:pt x="311" y="302"/>
                  </a:cubicBezTo>
                  <a:cubicBezTo>
                    <a:pt x="311" y="334"/>
                    <a:pt x="312" y="364"/>
                    <a:pt x="311" y="394"/>
                  </a:cubicBezTo>
                  <a:cubicBezTo>
                    <a:pt x="311" y="397"/>
                    <a:pt x="307" y="402"/>
                    <a:pt x="304" y="403"/>
                  </a:cubicBezTo>
                  <a:cubicBezTo>
                    <a:pt x="236" y="417"/>
                    <a:pt x="167" y="427"/>
                    <a:pt x="99" y="404"/>
                  </a:cubicBezTo>
                  <a:cubicBezTo>
                    <a:pt x="42" y="384"/>
                    <a:pt x="9" y="342"/>
                    <a:pt x="5" y="283"/>
                  </a:cubicBezTo>
                  <a:cubicBezTo>
                    <a:pt x="1" y="231"/>
                    <a:pt x="0" y="179"/>
                    <a:pt x="7" y="128"/>
                  </a:cubicBezTo>
                  <a:cubicBezTo>
                    <a:pt x="17" y="58"/>
                    <a:pt x="68" y="16"/>
                    <a:pt x="138" y="7"/>
                  </a:cubicBezTo>
                  <a:cubicBezTo>
                    <a:pt x="193" y="0"/>
                    <a:pt x="247" y="5"/>
                    <a:pt x="300" y="17"/>
                  </a:cubicBezTo>
                  <a:cubicBezTo>
                    <a:pt x="304" y="18"/>
                    <a:pt x="311" y="23"/>
                    <a:pt x="311" y="27"/>
                  </a:cubicBezTo>
                  <a:cubicBezTo>
                    <a:pt x="312" y="57"/>
                    <a:pt x="311" y="87"/>
                    <a:pt x="311" y="118"/>
                  </a:cubicBezTo>
                  <a:close/>
                </a:path>
              </a:pathLst>
            </a:custGeom>
            <a:solidFill>
              <a:schemeClr val="tx1"/>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8213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lstStyle/>
          <a:p>
            <a:r>
              <a:rPr lang="en-US" dirty="0" smtClean="0"/>
              <a:t>Canvas: Multiple Segments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518" y="1412776"/>
            <a:ext cx="8046965"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79</a:t>
            </a:fld>
            <a:endParaRPr lang="en-CA" dirty="0"/>
          </a:p>
        </p:txBody>
      </p:sp>
    </p:spTree>
    <p:extLst>
      <p:ext uri="{BB962C8B-B14F-4D97-AF65-F5344CB8AC3E}">
        <p14:creationId xmlns:p14="http://schemas.microsoft.com/office/powerpoint/2010/main" val="213364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35538" y="935660"/>
            <a:ext cx="1772565" cy="2144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9831" y="3414114"/>
            <a:ext cx="1711536" cy="2358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305" y="768782"/>
            <a:ext cx="2233472" cy="2033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052866" y="6130029"/>
            <a:ext cx="1214628" cy="369332"/>
          </a:xfrm>
          <a:prstGeom prst="rect">
            <a:avLst/>
          </a:prstGeom>
          <a:noFill/>
        </p:spPr>
        <p:txBody>
          <a:bodyPr wrap="none" rtlCol="0">
            <a:spAutoFit/>
          </a:bodyPr>
          <a:lstStyle/>
          <a:p>
            <a:r>
              <a:rPr lang="en-US" dirty="0" smtClean="0"/>
              <a:t>..or others.</a:t>
            </a:r>
            <a:endParaRPr lang="en-CA" dirty="0"/>
          </a:p>
        </p:txBody>
      </p:sp>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8747" y="3905673"/>
            <a:ext cx="1328238" cy="1767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937" y="3830270"/>
            <a:ext cx="1524840" cy="229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8264" y="768781"/>
            <a:ext cx="1319230" cy="2033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3339548" y="566530"/>
            <a:ext cx="2773017" cy="2847584"/>
          </a:xfrm>
          <a:prstGeom prst="ellipse">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9194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Business Models	</a:t>
            </a:r>
            <a:endParaRPr lang="en-US" dirty="0"/>
          </a:p>
        </p:txBody>
      </p:sp>
      <p:sp>
        <p:nvSpPr>
          <p:cNvPr id="3" name="Content Placeholder 2"/>
          <p:cNvSpPr>
            <a:spLocks noGrp="1"/>
          </p:cNvSpPr>
          <p:nvPr>
            <p:ph idx="4294967295"/>
          </p:nvPr>
        </p:nvSpPr>
        <p:spPr>
          <a:xfrm>
            <a:off x="264695" y="1503173"/>
            <a:ext cx="8228013" cy="2844800"/>
          </a:xfrm>
        </p:spPr>
        <p:txBody>
          <a:bodyPr/>
          <a:lstStyle/>
          <a:p>
            <a:pPr>
              <a:buNone/>
            </a:pPr>
            <a:r>
              <a:rPr lang="en-US" sz="2800" b="1" dirty="0" smtClean="0">
                <a:solidFill>
                  <a:schemeClr val="accent6"/>
                </a:solidFill>
              </a:rPr>
              <a:t>In groups:</a:t>
            </a:r>
          </a:p>
          <a:p>
            <a:pPr marL="285750" indent="-285750">
              <a:spcBef>
                <a:spcPts val="1200"/>
              </a:spcBef>
              <a:buClr>
                <a:schemeClr val="accent6"/>
              </a:buClr>
              <a:buFont typeface="Wingdings" panose="05000000000000000000" pitchFamily="2" charset="2"/>
              <a:buChar char="ü"/>
            </a:pPr>
            <a:r>
              <a:rPr lang="en-US" sz="2400" dirty="0" smtClean="0"/>
              <a:t>Consider your assigned business </a:t>
            </a:r>
            <a:r>
              <a:rPr lang="en-US" sz="2400" dirty="0"/>
              <a:t>i</a:t>
            </a:r>
            <a:r>
              <a:rPr lang="en-US" sz="2400" dirty="0" smtClean="0"/>
              <a:t>dea.</a:t>
            </a:r>
          </a:p>
          <a:p>
            <a:pPr marL="285750" indent="-285750">
              <a:spcBef>
                <a:spcPts val="1200"/>
              </a:spcBef>
              <a:buClr>
                <a:schemeClr val="accent6"/>
              </a:buClr>
              <a:buFont typeface="Wingdings" panose="05000000000000000000" pitchFamily="2" charset="2"/>
              <a:buChar char="ü"/>
            </a:pPr>
            <a:r>
              <a:rPr lang="en-US" sz="2400" dirty="0" smtClean="0"/>
              <a:t>Sketch out the  key components of their business model.</a:t>
            </a:r>
          </a:p>
          <a:p>
            <a:pPr marL="285750" indent="-285750">
              <a:spcBef>
                <a:spcPts val="1200"/>
              </a:spcBef>
              <a:buClr>
                <a:schemeClr val="accent6"/>
              </a:buClr>
              <a:buFont typeface="Wingdings" panose="05000000000000000000" pitchFamily="2" charset="2"/>
              <a:buChar char="ü"/>
            </a:pPr>
            <a:r>
              <a:rPr lang="en-US" sz="2400" dirty="0" smtClean="0"/>
              <a:t>Determine which component is most important or unique. </a:t>
            </a:r>
            <a:endParaRPr lang="en-US" sz="2400" dirty="0"/>
          </a:p>
          <a:p>
            <a:pPr marL="285750" indent="-285750">
              <a:spcBef>
                <a:spcPts val="1200"/>
              </a:spcBef>
              <a:buClr>
                <a:schemeClr val="accent6"/>
              </a:buClr>
              <a:buFont typeface="Wingdings" panose="05000000000000000000" pitchFamily="2" charset="2"/>
              <a:buChar char="ü"/>
            </a:pPr>
            <a:r>
              <a:rPr lang="en-US" sz="2400" dirty="0" smtClean="0"/>
              <a:t>Be prepared to present:</a:t>
            </a:r>
          </a:p>
        </p:txBody>
      </p:sp>
      <p:sp>
        <p:nvSpPr>
          <p:cNvPr id="5" name="Rectangle 4"/>
          <p:cNvSpPr/>
          <p:nvPr/>
        </p:nvSpPr>
        <p:spPr>
          <a:xfrm>
            <a:off x="0" y="4243699"/>
            <a:ext cx="9144000" cy="1008112"/>
          </a:xfrm>
          <a:prstGeom prst="rect">
            <a:avLst/>
          </a:prstGeom>
          <a:solidFill>
            <a:schemeClr val="accent6"/>
          </a:solidFill>
        </p:spPr>
        <p:txBody>
          <a:bodyPr wrap="square" lIns="720000" rIns="720000" anchor="ctr">
            <a:noAutofit/>
          </a:bodyPr>
          <a:lstStyle/>
          <a:p>
            <a:pPr>
              <a:lnSpc>
                <a:spcPct val="120000"/>
              </a:lnSpc>
            </a:pPr>
            <a:r>
              <a:rPr lang="en-US" sz="2400" dirty="0">
                <a:solidFill>
                  <a:prstClr val="white"/>
                </a:solidFill>
              </a:rPr>
              <a:t>Which component(s) of the Business Model Canvas is </a:t>
            </a:r>
            <a:r>
              <a:rPr lang="en-US" sz="2400" b="1" dirty="0">
                <a:solidFill>
                  <a:prstClr val="white"/>
                </a:solidFill>
              </a:rPr>
              <a:t>most important or unique </a:t>
            </a:r>
            <a:r>
              <a:rPr lang="en-US" sz="2400" dirty="0">
                <a:solidFill>
                  <a:prstClr val="white"/>
                </a:solidFill>
              </a:rPr>
              <a:t>for this business, and why?</a:t>
            </a:r>
          </a:p>
        </p:txBody>
      </p:sp>
      <p:sp>
        <p:nvSpPr>
          <p:cNvPr id="4" name="Slide Number Placeholder 3"/>
          <p:cNvSpPr>
            <a:spLocks noGrp="1"/>
          </p:cNvSpPr>
          <p:nvPr>
            <p:ph type="sldNum" sz="quarter" idx="4"/>
          </p:nvPr>
        </p:nvSpPr>
        <p:spPr/>
        <p:txBody>
          <a:bodyPr/>
          <a:lstStyle/>
          <a:p>
            <a:fld id="{13F44AA5-DB92-42C3-A717-A60C9B81A1ED}" type="slidenum">
              <a:rPr lang="en-CA" smtClean="0"/>
              <a:pPr/>
              <a:t>80</a:t>
            </a:fld>
            <a:endParaRPr lang="en-CA" dirty="0"/>
          </a:p>
        </p:txBody>
      </p:sp>
    </p:spTree>
    <p:extLst>
      <p:ext uri="{BB962C8B-B14F-4D97-AF65-F5344CB8AC3E}">
        <p14:creationId xmlns:p14="http://schemas.microsoft.com/office/powerpoint/2010/main" val="299512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 name="Title 5119"/>
          <p:cNvSpPr>
            <a:spLocks noGrp="1"/>
          </p:cNvSpPr>
          <p:nvPr>
            <p:ph type="ctrTitle"/>
          </p:nvPr>
        </p:nvSpPr>
        <p:spPr/>
        <p:txBody>
          <a:bodyPr/>
          <a:lstStyle/>
          <a:p>
            <a:endParaRPr lang="en-US" dirty="0">
              <a:solidFill>
                <a:schemeClr val="bg2"/>
              </a:solidFill>
              <a:hlinkClick r:id="rId2"/>
            </a:endParaRPr>
          </a:p>
        </p:txBody>
      </p:sp>
      <p:sp>
        <p:nvSpPr>
          <p:cNvPr id="6" name="Rectangle 5"/>
          <p:cNvSpPr/>
          <p:nvPr/>
        </p:nvSpPr>
        <p:spPr>
          <a:xfrm>
            <a:off x="0" y="1821285"/>
            <a:ext cx="7236296" cy="648000"/>
          </a:xfrm>
          <a:prstGeom prst="rect">
            <a:avLst/>
          </a:prstGeom>
          <a:solidFill>
            <a:srgbClr val="366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7" name="Oval 6"/>
          <p:cNvSpPr/>
          <p:nvPr/>
        </p:nvSpPr>
        <p:spPr>
          <a:xfrm>
            <a:off x="457731" y="1636323"/>
            <a:ext cx="1017925" cy="1017925"/>
          </a:xfrm>
          <a:prstGeom prst="ellipse">
            <a:avLst/>
          </a:prstGeom>
          <a:solidFill>
            <a:srgbClr val="36683B"/>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800" dirty="0" smtClean="0">
                <a:latin typeface="+mj-lt"/>
              </a:rPr>
              <a:t>1</a:t>
            </a:r>
            <a:endParaRPr lang="en-US" sz="4800" dirty="0" err="1" smtClean="0">
              <a:latin typeface="+mj-lt"/>
            </a:endParaRPr>
          </a:p>
        </p:txBody>
      </p:sp>
      <p:sp>
        <p:nvSpPr>
          <p:cNvPr id="8" name="Rectangle 7"/>
          <p:cNvSpPr/>
          <p:nvPr/>
        </p:nvSpPr>
        <p:spPr>
          <a:xfrm>
            <a:off x="1979712" y="1883677"/>
            <a:ext cx="4210255" cy="523220"/>
          </a:xfrm>
          <a:prstGeom prst="rect">
            <a:avLst/>
          </a:prstGeom>
        </p:spPr>
        <p:txBody>
          <a:bodyPr wrap="none" anchor="ctr">
            <a:spAutoFit/>
          </a:bodyPr>
          <a:lstStyle/>
          <a:p>
            <a:r>
              <a:rPr lang="en-US" sz="2600" dirty="0">
                <a:solidFill>
                  <a:schemeClr val="bg1"/>
                </a:solidFill>
              </a:rPr>
              <a:t>NFL (Green Bay Packers</a:t>
            </a:r>
            <a:r>
              <a:rPr lang="en-US" sz="2600" dirty="0" smtClean="0">
                <a:solidFill>
                  <a:schemeClr val="bg1"/>
                </a:solidFill>
              </a:rPr>
              <a:t>)</a:t>
            </a:r>
            <a:r>
              <a:rPr lang="en-US" sz="2800" dirty="0">
                <a:solidFill>
                  <a:schemeClr val="bg2"/>
                </a:solidFill>
                <a:hlinkClick r:id="rId2"/>
              </a:rPr>
              <a:t> .</a:t>
            </a:r>
            <a:endParaRPr lang="en-US" sz="2600" dirty="0">
              <a:solidFill>
                <a:schemeClr val="bg1"/>
              </a:solidFill>
            </a:endParaRPr>
          </a:p>
        </p:txBody>
      </p:sp>
      <p:sp>
        <p:nvSpPr>
          <p:cNvPr id="21" name="Rectangle 20"/>
          <p:cNvSpPr/>
          <p:nvPr/>
        </p:nvSpPr>
        <p:spPr>
          <a:xfrm>
            <a:off x="0" y="2935826"/>
            <a:ext cx="7236296" cy="64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22" name="Oval 21"/>
          <p:cNvSpPr/>
          <p:nvPr/>
        </p:nvSpPr>
        <p:spPr>
          <a:xfrm>
            <a:off x="457731" y="2750864"/>
            <a:ext cx="1017925" cy="1017925"/>
          </a:xfrm>
          <a:prstGeom prst="ellipse">
            <a:avLst/>
          </a:prstGeom>
          <a:solidFill>
            <a:schemeClr val="accent5"/>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800" smtClean="0">
                <a:latin typeface="+mj-lt"/>
              </a:rPr>
              <a:t>2</a:t>
            </a:r>
            <a:endParaRPr lang="en-US" sz="4800" dirty="0" err="1" smtClean="0">
              <a:latin typeface="+mj-lt"/>
            </a:endParaRPr>
          </a:p>
        </p:txBody>
      </p:sp>
      <p:sp>
        <p:nvSpPr>
          <p:cNvPr id="23" name="Rectangle 22"/>
          <p:cNvSpPr/>
          <p:nvPr/>
        </p:nvSpPr>
        <p:spPr>
          <a:xfrm>
            <a:off x="1979712" y="3013606"/>
            <a:ext cx="3861955" cy="492443"/>
          </a:xfrm>
          <a:prstGeom prst="rect">
            <a:avLst/>
          </a:prstGeom>
        </p:spPr>
        <p:txBody>
          <a:bodyPr wrap="none" anchor="ctr">
            <a:spAutoFit/>
          </a:bodyPr>
          <a:lstStyle/>
          <a:p>
            <a:r>
              <a:rPr lang="en-US" sz="2600" dirty="0">
                <a:solidFill>
                  <a:schemeClr val="bg1"/>
                </a:solidFill>
              </a:rPr>
              <a:t>Luxe Box (Loose Button)</a:t>
            </a:r>
          </a:p>
        </p:txBody>
      </p:sp>
      <p:sp>
        <p:nvSpPr>
          <p:cNvPr id="24" name="Rectangle 23"/>
          <p:cNvSpPr/>
          <p:nvPr/>
        </p:nvSpPr>
        <p:spPr>
          <a:xfrm>
            <a:off x="0" y="4073784"/>
            <a:ext cx="7236296" cy="64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25" name="Oval 24"/>
          <p:cNvSpPr/>
          <p:nvPr/>
        </p:nvSpPr>
        <p:spPr>
          <a:xfrm>
            <a:off x="457731" y="3888822"/>
            <a:ext cx="1017925" cy="1017925"/>
          </a:xfrm>
          <a:prstGeom prst="ellipse">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800" smtClean="0">
                <a:latin typeface="+mj-lt"/>
              </a:rPr>
              <a:t>3</a:t>
            </a:r>
            <a:endParaRPr lang="en-US" sz="4800" dirty="0" err="1" smtClean="0">
              <a:latin typeface="+mj-lt"/>
            </a:endParaRPr>
          </a:p>
        </p:txBody>
      </p:sp>
      <p:sp>
        <p:nvSpPr>
          <p:cNvPr id="26" name="Rectangle 25"/>
          <p:cNvSpPr/>
          <p:nvPr/>
        </p:nvSpPr>
        <p:spPr>
          <a:xfrm>
            <a:off x="1979712" y="4151564"/>
            <a:ext cx="1225015" cy="492443"/>
          </a:xfrm>
          <a:prstGeom prst="rect">
            <a:avLst/>
          </a:prstGeom>
        </p:spPr>
        <p:txBody>
          <a:bodyPr wrap="none" anchor="ctr">
            <a:spAutoFit/>
          </a:bodyPr>
          <a:lstStyle/>
          <a:p>
            <a:r>
              <a:rPr lang="en-US" sz="2600">
                <a:solidFill>
                  <a:schemeClr val="bg1"/>
                </a:solidFill>
              </a:rPr>
              <a:t>iPhone</a:t>
            </a:r>
          </a:p>
        </p:txBody>
      </p:sp>
      <p:sp>
        <p:nvSpPr>
          <p:cNvPr id="27" name="Rectangle 26"/>
          <p:cNvSpPr/>
          <p:nvPr/>
        </p:nvSpPr>
        <p:spPr>
          <a:xfrm>
            <a:off x="0" y="5188325"/>
            <a:ext cx="7236296" cy="6480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28" name="Oval 27"/>
          <p:cNvSpPr/>
          <p:nvPr/>
        </p:nvSpPr>
        <p:spPr>
          <a:xfrm>
            <a:off x="457731" y="5003363"/>
            <a:ext cx="1017925" cy="1017925"/>
          </a:xfrm>
          <a:prstGeom prst="ellipse">
            <a:avLst/>
          </a:prstGeom>
          <a:solidFill>
            <a:srgbClr val="0067B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800" smtClean="0">
                <a:latin typeface="+mj-lt"/>
              </a:rPr>
              <a:t>4</a:t>
            </a:r>
            <a:endParaRPr lang="en-US" sz="4800" dirty="0" err="1" smtClean="0">
              <a:latin typeface="+mj-lt"/>
            </a:endParaRPr>
          </a:p>
        </p:txBody>
      </p:sp>
      <p:sp>
        <p:nvSpPr>
          <p:cNvPr id="29" name="Rectangle 28"/>
          <p:cNvSpPr/>
          <p:nvPr/>
        </p:nvSpPr>
        <p:spPr>
          <a:xfrm>
            <a:off x="1979712" y="5266105"/>
            <a:ext cx="1314784" cy="492443"/>
          </a:xfrm>
          <a:prstGeom prst="rect">
            <a:avLst/>
          </a:prstGeom>
        </p:spPr>
        <p:txBody>
          <a:bodyPr wrap="none" anchor="ctr">
            <a:spAutoFit/>
          </a:bodyPr>
          <a:lstStyle/>
          <a:p>
            <a:r>
              <a:rPr lang="en-CA" sz="2600" dirty="0" err="1" smtClean="0">
                <a:solidFill>
                  <a:schemeClr val="bg1"/>
                </a:solidFill>
              </a:rPr>
              <a:t>Upwork</a:t>
            </a:r>
            <a:endParaRPr lang="en-US" sz="2600" dirty="0">
              <a:solidFill>
                <a:schemeClr val="bg1"/>
              </a:solidFill>
            </a:endParaRPr>
          </a:p>
        </p:txBody>
      </p:sp>
      <p:pic>
        <p:nvPicPr>
          <p:cNvPr id="5124" name="Picture 4" descr="http://wpmedia.business.financialpost.com/2011/05/logo-luxebox-11.png?w=620">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7512" y="2830309"/>
            <a:ext cx="1605431" cy="75351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i736.photobucket.com/albums/xx1/BuckHunter7/NFL/GreenBayPackers.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37512" y="1636323"/>
            <a:ext cx="1574978" cy="98436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erdardulger.com/wp-content/uploads/2015/04/iPhone-logo.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37512" y="3996052"/>
            <a:ext cx="1320081" cy="7257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stretch>
            <a:fillRect/>
          </a:stretch>
        </p:blipFill>
        <p:spPr>
          <a:xfrm>
            <a:off x="7491786" y="5137904"/>
            <a:ext cx="1393797" cy="732867"/>
          </a:xfrm>
          <a:prstGeom prst="rect">
            <a:avLst/>
          </a:prstGeom>
        </p:spPr>
      </p:pic>
    </p:spTree>
    <p:extLst>
      <p:ext uri="{BB962C8B-B14F-4D97-AF65-F5344CB8AC3E}">
        <p14:creationId xmlns:p14="http://schemas.microsoft.com/office/powerpoint/2010/main" val="358859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rcRect l="2354" t="2616" r="2616" b="2616"/>
          <a:stretch>
            <a:fillRect/>
          </a:stretch>
        </p:blipFill>
        <p:spPr>
          <a:xfrm>
            <a:off x="53752" y="425137"/>
            <a:ext cx="9036496" cy="6007726"/>
          </a:xfrm>
          <a:prstGeom prst="rect">
            <a:avLst/>
          </a:prstGeom>
        </p:spPr>
      </p:pic>
    </p:spTree>
    <p:extLst>
      <p:ext uri="{BB962C8B-B14F-4D97-AF65-F5344CB8AC3E}">
        <p14:creationId xmlns:p14="http://schemas.microsoft.com/office/powerpoint/2010/main" val="289815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792854" y="4262589"/>
            <a:ext cx="6804248" cy="764704"/>
          </a:xfrm>
        </p:spPr>
        <p:txBody>
          <a:bodyPr/>
          <a:lstStyle/>
          <a:p>
            <a:r>
              <a:rPr lang="en-US" sz="3600" dirty="0" smtClean="0">
                <a:solidFill>
                  <a:schemeClr val="tx1"/>
                </a:solidFill>
              </a:rPr>
              <a:t>Concluding </a:t>
            </a:r>
            <a:r>
              <a:rPr lang="en-US" sz="3600" dirty="0">
                <a:solidFill>
                  <a:schemeClr val="tx1"/>
                </a:solidFill>
              </a:rPr>
              <a:t>Thoughts</a:t>
            </a:r>
            <a:r>
              <a:rPr lang="en-US" sz="3600" dirty="0" smtClean="0">
                <a:solidFill>
                  <a:schemeClr val="tx1"/>
                </a:solidFill>
              </a:rPr>
              <a:t>?</a:t>
            </a:r>
            <a:endParaRPr lang="en-US" sz="3600" dirty="0">
              <a:solidFill>
                <a:schemeClr val="tx1"/>
              </a:solidFill>
            </a:endParaRPr>
          </a:p>
        </p:txBody>
      </p:sp>
      <p:grpSp>
        <p:nvGrpSpPr>
          <p:cNvPr id="19" name="Group 18"/>
          <p:cNvGrpSpPr/>
          <p:nvPr/>
        </p:nvGrpSpPr>
        <p:grpSpPr>
          <a:xfrm>
            <a:off x="3793041" y="1766201"/>
            <a:ext cx="1550148" cy="1562662"/>
            <a:chOff x="3000376" y="1104901"/>
            <a:chExt cx="3146425" cy="3171825"/>
          </a:xfrm>
          <a:solidFill>
            <a:schemeClr val="accent1"/>
          </a:solidFill>
        </p:grpSpPr>
        <p:sp>
          <p:nvSpPr>
            <p:cNvPr id="9" name="Freeform 7"/>
            <p:cNvSpPr>
              <a:spLocks/>
            </p:cNvSpPr>
            <p:nvPr/>
          </p:nvSpPr>
          <p:spPr bwMode="auto">
            <a:xfrm>
              <a:off x="4449763" y="1104901"/>
              <a:ext cx="244475" cy="603250"/>
            </a:xfrm>
            <a:custGeom>
              <a:avLst/>
              <a:gdLst>
                <a:gd name="T0" fmla="*/ 70 w 120"/>
                <a:gd name="T1" fmla="*/ 0 h 294"/>
                <a:gd name="T2" fmla="*/ 91 w 120"/>
                <a:gd name="T3" fmla="*/ 10 h 294"/>
                <a:gd name="T4" fmla="*/ 119 w 120"/>
                <a:gd name="T5" fmla="*/ 57 h 294"/>
                <a:gd name="T6" fmla="*/ 118 w 120"/>
                <a:gd name="T7" fmla="*/ 242 h 294"/>
                <a:gd name="T8" fmla="*/ 62 w 120"/>
                <a:gd name="T9" fmla="*/ 294 h 294"/>
                <a:gd name="T10" fmla="*/ 4 w 120"/>
                <a:gd name="T11" fmla="*/ 244 h 294"/>
                <a:gd name="T12" fmla="*/ 2 w 120"/>
                <a:gd name="T13" fmla="*/ 222 h 294"/>
                <a:gd name="T14" fmla="*/ 2 w 120"/>
                <a:gd name="T15" fmla="*/ 79 h 294"/>
                <a:gd name="T16" fmla="*/ 52 w 120"/>
                <a:gd name="T17" fmla="*/ 0 h 294"/>
                <a:gd name="T18" fmla="*/ 70 w 120"/>
                <a:gd name="T19"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294">
                  <a:moveTo>
                    <a:pt x="70" y="0"/>
                  </a:moveTo>
                  <a:cubicBezTo>
                    <a:pt x="77" y="3"/>
                    <a:pt x="85" y="5"/>
                    <a:pt x="91" y="10"/>
                  </a:cubicBezTo>
                  <a:cubicBezTo>
                    <a:pt x="108" y="21"/>
                    <a:pt x="118" y="37"/>
                    <a:pt x="119" y="57"/>
                  </a:cubicBezTo>
                  <a:cubicBezTo>
                    <a:pt x="119" y="119"/>
                    <a:pt x="120" y="181"/>
                    <a:pt x="118" y="242"/>
                  </a:cubicBezTo>
                  <a:cubicBezTo>
                    <a:pt x="116" y="273"/>
                    <a:pt x="91" y="293"/>
                    <a:pt x="62" y="294"/>
                  </a:cubicBezTo>
                  <a:cubicBezTo>
                    <a:pt x="32" y="294"/>
                    <a:pt x="8" y="274"/>
                    <a:pt x="4" y="244"/>
                  </a:cubicBezTo>
                  <a:cubicBezTo>
                    <a:pt x="3" y="237"/>
                    <a:pt x="2" y="229"/>
                    <a:pt x="2" y="222"/>
                  </a:cubicBezTo>
                  <a:cubicBezTo>
                    <a:pt x="2" y="174"/>
                    <a:pt x="3" y="127"/>
                    <a:pt x="2" y="79"/>
                  </a:cubicBezTo>
                  <a:cubicBezTo>
                    <a:pt x="0" y="41"/>
                    <a:pt x="12" y="12"/>
                    <a:pt x="52" y="0"/>
                  </a:cubicBezTo>
                  <a:cubicBezTo>
                    <a:pt x="58" y="0"/>
                    <a:pt x="64" y="0"/>
                    <a:pt x="7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p:nvSpPr>
          <p:spPr bwMode="auto">
            <a:xfrm>
              <a:off x="3000376" y="2557463"/>
              <a:ext cx="603250" cy="244475"/>
            </a:xfrm>
            <a:custGeom>
              <a:avLst/>
              <a:gdLst>
                <a:gd name="T0" fmla="*/ 0 w 294"/>
                <a:gd name="T1" fmla="*/ 50 h 119"/>
                <a:gd name="T2" fmla="*/ 10 w 294"/>
                <a:gd name="T3" fmla="*/ 28 h 119"/>
                <a:gd name="T4" fmla="*/ 57 w 294"/>
                <a:gd name="T5" fmla="*/ 1 h 119"/>
                <a:gd name="T6" fmla="*/ 245 w 294"/>
                <a:gd name="T7" fmla="*/ 2 h 119"/>
                <a:gd name="T8" fmla="*/ 294 w 294"/>
                <a:gd name="T9" fmla="*/ 59 h 119"/>
                <a:gd name="T10" fmla="*/ 245 w 294"/>
                <a:gd name="T11" fmla="*/ 115 h 119"/>
                <a:gd name="T12" fmla="*/ 189 w 294"/>
                <a:gd name="T13" fmla="*/ 117 h 119"/>
                <a:gd name="T14" fmla="*/ 79 w 294"/>
                <a:gd name="T15" fmla="*/ 118 h 119"/>
                <a:gd name="T16" fmla="*/ 0 w 294"/>
                <a:gd name="T17" fmla="*/ 68 h 119"/>
                <a:gd name="T18" fmla="*/ 0 w 294"/>
                <a:gd name="T19" fmla="*/ 5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0" y="50"/>
                  </a:moveTo>
                  <a:cubicBezTo>
                    <a:pt x="3" y="43"/>
                    <a:pt x="5" y="35"/>
                    <a:pt x="10" y="28"/>
                  </a:cubicBezTo>
                  <a:cubicBezTo>
                    <a:pt x="21" y="11"/>
                    <a:pt x="37" y="1"/>
                    <a:pt x="57" y="1"/>
                  </a:cubicBezTo>
                  <a:cubicBezTo>
                    <a:pt x="120" y="1"/>
                    <a:pt x="183" y="0"/>
                    <a:pt x="245" y="2"/>
                  </a:cubicBezTo>
                  <a:cubicBezTo>
                    <a:pt x="274" y="3"/>
                    <a:pt x="294" y="30"/>
                    <a:pt x="294" y="59"/>
                  </a:cubicBezTo>
                  <a:cubicBezTo>
                    <a:pt x="294" y="88"/>
                    <a:pt x="274" y="112"/>
                    <a:pt x="245" y="115"/>
                  </a:cubicBezTo>
                  <a:cubicBezTo>
                    <a:pt x="227" y="117"/>
                    <a:pt x="208" y="117"/>
                    <a:pt x="189" y="117"/>
                  </a:cubicBezTo>
                  <a:cubicBezTo>
                    <a:pt x="152" y="118"/>
                    <a:pt x="116" y="116"/>
                    <a:pt x="79" y="118"/>
                  </a:cubicBezTo>
                  <a:cubicBezTo>
                    <a:pt x="41" y="119"/>
                    <a:pt x="12" y="107"/>
                    <a:pt x="0" y="68"/>
                  </a:cubicBezTo>
                  <a:cubicBezTo>
                    <a:pt x="0" y="62"/>
                    <a:pt x="0" y="56"/>
                    <a:pt x="0" y="5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p:cNvSpPr>
            <p:nvPr/>
          </p:nvSpPr>
          <p:spPr bwMode="auto">
            <a:xfrm>
              <a:off x="5545138" y="2554288"/>
              <a:ext cx="601663" cy="242888"/>
            </a:xfrm>
            <a:custGeom>
              <a:avLst/>
              <a:gdLst>
                <a:gd name="T0" fmla="*/ 294 w 294"/>
                <a:gd name="T1" fmla="*/ 70 h 119"/>
                <a:gd name="T2" fmla="*/ 284 w 294"/>
                <a:gd name="T3" fmla="*/ 91 h 119"/>
                <a:gd name="T4" fmla="*/ 237 w 294"/>
                <a:gd name="T5" fmla="*/ 119 h 119"/>
                <a:gd name="T6" fmla="*/ 48 w 294"/>
                <a:gd name="T7" fmla="*/ 117 h 119"/>
                <a:gd name="T8" fmla="*/ 0 w 294"/>
                <a:gd name="T9" fmla="*/ 60 h 119"/>
                <a:gd name="T10" fmla="*/ 48 w 294"/>
                <a:gd name="T11" fmla="*/ 4 h 119"/>
                <a:gd name="T12" fmla="*/ 105 w 294"/>
                <a:gd name="T13" fmla="*/ 2 h 119"/>
                <a:gd name="T14" fmla="*/ 214 w 294"/>
                <a:gd name="T15" fmla="*/ 2 h 119"/>
                <a:gd name="T16" fmla="*/ 294 w 294"/>
                <a:gd name="T17" fmla="*/ 52 h 119"/>
                <a:gd name="T18" fmla="*/ 294 w 294"/>
                <a:gd name="T19"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294" y="70"/>
                  </a:moveTo>
                  <a:cubicBezTo>
                    <a:pt x="290" y="77"/>
                    <a:pt x="288" y="85"/>
                    <a:pt x="284" y="91"/>
                  </a:cubicBezTo>
                  <a:cubicBezTo>
                    <a:pt x="273" y="108"/>
                    <a:pt x="257" y="118"/>
                    <a:pt x="237" y="119"/>
                  </a:cubicBezTo>
                  <a:cubicBezTo>
                    <a:pt x="174" y="119"/>
                    <a:pt x="111" y="119"/>
                    <a:pt x="48" y="117"/>
                  </a:cubicBezTo>
                  <a:cubicBezTo>
                    <a:pt x="20" y="116"/>
                    <a:pt x="0" y="90"/>
                    <a:pt x="0" y="60"/>
                  </a:cubicBezTo>
                  <a:cubicBezTo>
                    <a:pt x="0" y="32"/>
                    <a:pt x="20" y="8"/>
                    <a:pt x="48" y="4"/>
                  </a:cubicBezTo>
                  <a:cubicBezTo>
                    <a:pt x="67" y="2"/>
                    <a:pt x="86" y="2"/>
                    <a:pt x="105" y="2"/>
                  </a:cubicBezTo>
                  <a:cubicBezTo>
                    <a:pt x="141" y="2"/>
                    <a:pt x="178" y="3"/>
                    <a:pt x="214" y="2"/>
                  </a:cubicBezTo>
                  <a:cubicBezTo>
                    <a:pt x="253" y="0"/>
                    <a:pt x="281" y="12"/>
                    <a:pt x="294" y="52"/>
                  </a:cubicBezTo>
                  <a:cubicBezTo>
                    <a:pt x="294" y="58"/>
                    <a:pt x="294" y="64"/>
                    <a:pt x="294" y="7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0"/>
            <p:cNvSpPr>
              <a:spLocks noEditPoints="1"/>
            </p:cNvSpPr>
            <p:nvPr/>
          </p:nvSpPr>
          <p:spPr bwMode="auto">
            <a:xfrm>
              <a:off x="3838576" y="1922463"/>
              <a:ext cx="1458913" cy="1720850"/>
            </a:xfrm>
            <a:custGeom>
              <a:avLst/>
              <a:gdLst>
                <a:gd name="T0" fmla="*/ 358 w 712"/>
                <a:gd name="T1" fmla="*/ 840 h 840"/>
                <a:gd name="T2" fmla="*/ 232 w 712"/>
                <a:gd name="T3" fmla="*/ 840 h 840"/>
                <a:gd name="T4" fmla="*/ 184 w 712"/>
                <a:gd name="T5" fmla="*/ 792 h 840"/>
                <a:gd name="T6" fmla="*/ 150 w 712"/>
                <a:gd name="T7" fmla="*/ 683 h 840"/>
                <a:gd name="T8" fmla="*/ 59 w 712"/>
                <a:gd name="T9" fmla="*/ 532 h 840"/>
                <a:gd name="T10" fmla="*/ 41 w 712"/>
                <a:gd name="T11" fmla="*/ 238 h 840"/>
                <a:gd name="T12" fmla="*/ 304 w 712"/>
                <a:gd name="T13" fmla="*/ 27 h 840"/>
                <a:gd name="T14" fmla="*/ 671 w 712"/>
                <a:gd name="T15" fmla="*/ 225 h 840"/>
                <a:gd name="T16" fmla="*/ 672 w 712"/>
                <a:gd name="T17" fmla="*/ 504 h 840"/>
                <a:gd name="T18" fmla="*/ 604 w 712"/>
                <a:gd name="T19" fmla="*/ 626 h 840"/>
                <a:gd name="T20" fmla="*/ 555 w 712"/>
                <a:gd name="T21" fmla="*/ 704 h 840"/>
                <a:gd name="T22" fmla="*/ 534 w 712"/>
                <a:gd name="T23" fmla="*/ 787 h 840"/>
                <a:gd name="T24" fmla="*/ 481 w 712"/>
                <a:gd name="T25" fmla="*/ 840 h 840"/>
                <a:gd name="T26" fmla="*/ 358 w 712"/>
                <a:gd name="T27" fmla="*/ 840 h 840"/>
                <a:gd name="T28" fmla="*/ 170 w 712"/>
                <a:gd name="T29" fmla="*/ 481 h 840"/>
                <a:gd name="T30" fmla="*/ 469 w 712"/>
                <a:gd name="T31" fmla="*/ 166 h 840"/>
                <a:gd name="T32" fmla="*/ 196 w 712"/>
                <a:gd name="T33" fmla="*/ 203 h 840"/>
                <a:gd name="T34" fmla="*/ 170 w 712"/>
                <a:gd name="T35" fmla="*/ 481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2" h="840">
                  <a:moveTo>
                    <a:pt x="358" y="840"/>
                  </a:moveTo>
                  <a:cubicBezTo>
                    <a:pt x="316" y="840"/>
                    <a:pt x="274" y="840"/>
                    <a:pt x="232" y="840"/>
                  </a:cubicBezTo>
                  <a:cubicBezTo>
                    <a:pt x="200" y="840"/>
                    <a:pt x="183" y="824"/>
                    <a:pt x="184" y="792"/>
                  </a:cubicBezTo>
                  <a:cubicBezTo>
                    <a:pt x="185" y="752"/>
                    <a:pt x="171" y="716"/>
                    <a:pt x="150" y="683"/>
                  </a:cubicBezTo>
                  <a:cubicBezTo>
                    <a:pt x="119" y="633"/>
                    <a:pt x="86" y="584"/>
                    <a:pt x="59" y="532"/>
                  </a:cubicBezTo>
                  <a:cubicBezTo>
                    <a:pt x="9" y="437"/>
                    <a:pt x="0" y="338"/>
                    <a:pt x="41" y="238"/>
                  </a:cubicBezTo>
                  <a:cubicBezTo>
                    <a:pt x="89" y="120"/>
                    <a:pt x="178" y="49"/>
                    <a:pt x="304" y="27"/>
                  </a:cubicBezTo>
                  <a:cubicBezTo>
                    <a:pt x="460" y="0"/>
                    <a:pt x="610" y="86"/>
                    <a:pt x="671" y="225"/>
                  </a:cubicBezTo>
                  <a:cubicBezTo>
                    <a:pt x="712" y="318"/>
                    <a:pt x="712" y="412"/>
                    <a:pt x="672" y="504"/>
                  </a:cubicBezTo>
                  <a:cubicBezTo>
                    <a:pt x="653" y="546"/>
                    <a:pt x="628" y="585"/>
                    <a:pt x="604" y="626"/>
                  </a:cubicBezTo>
                  <a:cubicBezTo>
                    <a:pt x="589" y="652"/>
                    <a:pt x="571" y="678"/>
                    <a:pt x="555" y="704"/>
                  </a:cubicBezTo>
                  <a:cubicBezTo>
                    <a:pt x="540" y="730"/>
                    <a:pt x="533" y="757"/>
                    <a:pt x="534" y="787"/>
                  </a:cubicBezTo>
                  <a:cubicBezTo>
                    <a:pt x="534" y="825"/>
                    <a:pt x="519" y="840"/>
                    <a:pt x="481" y="840"/>
                  </a:cubicBezTo>
                  <a:cubicBezTo>
                    <a:pt x="440" y="840"/>
                    <a:pt x="399" y="840"/>
                    <a:pt x="358" y="840"/>
                  </a:cubicBezTo>
                  <a:close/>
                  <a:moveTo>
                    <a:pt x="170" y="481"/>
                  </a:moveTo>
                  <a:cubicBezTo>
                    <a:pt x="178" y="287"/>
                    <a:pt x="280" y="185"/>
                    <a:pt x="469" y="166"/>
                  </a:cubicBezTo>
                  <a:cubicBezTo>
                    <a:pt x="393" y="118"/>
                    <a:pt x="274" y="123"/>
                    <a:pt x="196" y="203"/>
                  </a:cubicBezTo>
                  <a:cubicBezTo>
                    <a:pt x="122" y="279"/>
                    <a:pt x="111" y="397"/>
                    <a:pt x="170" y="4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1"/>
            <p:cNvSpPr>
              <a:spLocks/>
            </p:cNvSpPr>
            <p:nvPr/>
          </p:nvSpPr>
          <p:spPr bwMode="auto">
            <a:xfrm>
              <a:off x="4210051" y="3765551"/>
              <a:ext cx="723900" cy="511175"/>
            </a:xfrm>
            <a:custGeom>
              <a:avLst/>
              <a:gdLst>
                <a:gd name="T0" fmla="*/ 178 w 354"/>
                <a:gd name="T1" fmla="*/ 1 h 249"/>
                <a:gd name="T2" fmla="*/ 302 w 354"/>
                <a:gd name="T3" fmla="*/ 1 h 249"/>
                <a:gd name="T4" fmla="*/ 354 w 354"/>
                <a:gd name="T5" fmla="*/ 53 h 249"/>
                <a:gd name="T6" fmla="*/ 354 w 354"/>
                <a:gd name="T7" fmla="*/ 127 h 249"/>
                <a:gd name="T8" fmla="*/ 304 w 354"/>
                <a:gd name="T9" fmla="*/ 177 h 249"/>
                <a:gd name="T10" fmla="*/ 299 w 354"/>
                <a:gd name="T11" fmla="*/ 177 h 249"/>
                <a:gd name="T12" fmla="*/ 263 w 354"/>
                <a:gd name="T13" fmla="*/ 193 h 249"/>
                <a:gd name="T14" fmla="*/ 89 w 354"/>
                <a:gd name="T15" fmla="*/ 190 h 249"/>
                <a:gd name="T16" fmla="*/ 62 w 354"/>
                <a:gd name="T17" fmla="*/ 177 h 249"/>
                <a:gd name="T18" fmla="*/ 44 w 354"/>
                <a:gd name="T19" fmla="*/ 177 h 249"/>
                <a:gd name="T20" fmla="*/ 1 w 354"/>
                <a:gd name="T21" fmla="*/ 135 h 249"/>
                <a:gd name="T22" fmla="*/ 1 w 354"/>
                <a:gd name="T23" fmla="*/ 42 h 249"/>
                <a:gd name="T24" fmla="*/ 50 w 354"/>
                <a:gd name="T25" fmla="*/ 1 h 249"/>
                <a:gd name="T26" fmla="*/ 178 w 354"/>
                <a:gd name="T27" fmla="*/ 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4" h="249">
                  <a:moveTo>
                    <a:pt x="178" y="1"/>
                  </a:moveTo>
                  <a:cubicBezTo>
                    <a:pt x="219" y="1"/>
                    <a:pt x="261" y="1"/>
                    <a:pt x="302" y="1"/>
                  </a:cubicBezTo>
                  <a:cubicBezTo>
                    <a:pt x="338" y="1"/>
                    <a:pt x="354" y="18"/>
                    <a:pt x="354" y="53"/>
                  </a:cubicBezTo>
                  <a:cubicBezTo>
                    <a:pt x="354" y="78"/>
                    <a:pt x="354" y="102"/>
                    <a:pt x="354" y="127"/>
                  </a:cubicBezTo>
                  <a:cubicBezTo>
                    <a:pt x="354" y="160"/>
                    <a:pt x="338" y="177"/>
                    <a:pt x="304" y="177"/>
                  </a:cubicBezTo>
                  <a:cubicBezTo>
                    <a:pt x="302" y="177"/>
                    <a:pt x="301" y="177"/>
                    <a:pt x="299" y="177"/>
                  </a:cubicBezTo>
                  <a:cubicBezTo>
                    <a:pt x="284" y="175"/>
                    <a:pt x="273" y="180"/>
                    <a:pt x="263" y="193"/>
                  </a:cubicBezTo>
                  <a:cubicBezTo>
                    <a:pt x="219" y="249"/>
                    <a:pt x="134" y="247"/>
                    <a:pt x="89" y="190"/>
                  </a:cubicBezTo>
                  <a:cubicBezTo>
                    <a:pt x="82" y="180"/>
                    <a:pt x="74" y="175"/>
                    <a:pt x="62" y="177"/>
                  </a:cubicBezTo>
                  <a:cubicBezTo>
                    <a:pt x="56" y="178"/>
                    <a:pt x="50" y="177"/>
                    <a:pt x="44" y="177"/>
                  </a:cubicBezTo>
                  <a:cubicBezTo>
                    <a:pt x="20" y="176"/>
                    <a:pt x="2" y="159"/>
                    <a:pt x="1" y="135"/>
                  </a:cubicBezTo>
                  <a:cubicBezTo>
                    <a:pt x="0" y="104"/>
                    <a:pt x="0" y="73"/>
                    <a:pt x="1" y="42"/>
                  </a:cubicBezTo>
                  <a:cubicBezTo>
                    <a:pt x="2" y="17"/>
                    <a:pt x="22" y="1"/>
                    <a:pt x="50" y="1"/>
                  </a:cubicBezTo>
                  <a:cubicBezTo>
                    <a:pt x="93" y="0"/>
                    <a:pt x="135" y="1"/>
                    <a:pt x="17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2"/>
            <p:cNvSpPr>
              <a:spLocks/>
            </p:cNvSpPr>
            <p:nvPr/>
          </p:nvSpPr>
          <p:spPr bwMode="auto">
            <a:xfrm>
              <a:off x="3416301" y="1514476"/>
              <a:ext cx="506413" cy="520700"/>
            </a:xfrm>
            <a:custGeom>
              <a:avLst/>
              <a:gdLst>
                <a:gd name="T0" fmla="*/ 247 w 247"/>
                <a:gd name="T1" fmla="*/ 184 h 254"/>
                <a:gd name="T2" fmla="*/ 216 w 247"/>
                <a:gd name="T3" fmla="*/ 242 h 254"/>
                <a:gd name="T4" fmla="*/ 156 w 247"/>
                <a:gd name="T5" fmla="*/ 239 h 254"/>
                <a:gd name="T6" fmla="*/ 145 w 247"/>
                <a:gd name="T7" fmla="*/ 231 h 254"/>
                <a:gd name="T8" fmla="*/ 23 w 247"/>
                <a:gd name="T9" fmla="*/ 109 h 254"/>
                <a:gd name="T10" fmla="*/ 20 w 247"/>
                <a:gd name="T11" fmla="*/ 29 h 254"/>
                <a:gd name="T12" fmla="*/ 105 w 247"/>
                <a:gd name="T13" fmla="*/ 26 h 254"/>
                <a:gd name="T14" fmla="*/ 231 w 247"/>
                <a:gd name="T15" fmla="*/ 152 h 254"/>
                <a:gd name="T16" fmla="*/ 247 w 247"/>
                <a:gd name="T17" fmla="*/ 1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54">
                  <a:moveTo>
                    <a:pt x="247" y="184"/>
                  </a:moveTo>
                  <a:cubicBezTo>
                    <a:pt x="246" y="215"/>
                    <a:pt x="236" y="232"/>
                    <a:pt x="216" y="242"/>
                  </a:cubicBezTo>
                  <a:cubicBezTo>
                    <a:pt x="196" y="254"/>
                    <a:pt x="175" y="252"/>
                    <a:pt x="156" y="239"/>
                  </a:cubicBezTo>
                  <a:cubicBezTo>
                    <a:pt x="152" y="237"/>
                    <a:pt x="148" y="234"/>
                    <a:pt x="145" y="231"/>
                  </a:cubicBezTo>
                  <a:cubicBezTo>
                    <a:pt x="104" y="190"/>
                    <a:pt x="63" y="150"/>
                    <a:pt x="23" y="109"/>
                  </a:cubicBezTo>
                  <a:cubicBezTo>
                    <a:pt x="0" y="85"/>
                    <a:pt x="0" y="51"/>
                    <a:pt x="20" y="29"/>
                  </a:cubicBezTo>
                  <a:cubicBezTo>
                    <a:pt x="43" y="3"/>
                    <a:pt x="78" y="0"/>
                    <a:pt x="105" y="26"/>
                  </a:cubicBezTo>
                  <a:cubicBezTo>
                    <a:pt x="148" y="67"/>
                    <a:pt x="190" y="109"/>
                    <a:pt x="231" y="152"/>
                  </a:cubicBezTo>
                  <a:cubicBezTo>
                    <a:pt x="240" y="162"/>
                    <a:pt x="244" y="178"/>
                    <a:pt x="247" y="18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3"/>
            <p:cNvSpPr>
              <a:spLocks/>
            </p:cNvSpPr>
            <p:nvPr/>
          </p:nvSpPr>
          <p:spPr bwMode="auto">
            <a:xfrm>
              <a:off x="5213351" y="1531938"/>
              <a:ext cx="514350" cy="522288"/>
            </a:xfrm>
            <a:custGeom>
              <a:avLst/>
              <a:gdLst>
                <a:gd name="T0" fmla="*/ 188 w 251"/>
                <a:gd name="T1" fmla="*/ 1 h 255"/>
                <a:gd name="T2" fmla="*/ 241 w 251"/>
                <a:gd name="T3" fmla="*/ 34 h 255"/>
                <a:gd name="T4" fmla="*/ 235 w 251"/>
                <a:gd name="T5" fmla="*/ 93 h 255"/>
                <a:gd name="T6" fmla="*/ 230 w 251"/>
                <a:gd name="T7" fmla="*/ 100 h 255"/>
                <a:gd name="T8" fmla="*/ 103 w 251"/>
                <a:gd name="T9" fmla="*/ 226 h 255"/>
                <a:gd name="T10" fmla="*/ 10 w 251"/>
                <a:gd name="T11" fmla="*/ 205 h 255"/>
                <a:gd name="T12" fmla="*/ 24 w 251"/>
                <a:gd name="T13" fmla="*/ 141 h 255"/>
                <a:gd name="T14" fmla="*/ 147 w 251"/>
                <a:gd name="T15" fmla="*/ 18 h 255"/>
                <a:gd name="T16" fmla="*/ 188 w 251"/>
                <a:gd name="T17" fmla="*/ 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5">
                  <a:moveTo>
                    <a:pt x="188" y="1"/>
                  </a:moveTo>
                  <a:cubicBezTo>
                    <a:pt x="213" y="2"/>
                    <a:pt x="231" y="12"/>
                    <a:pt x="241" y="34"/>
                  </a:cubicBezTo>
                  <a:cubicBezTo>
                    <a:pt x="251" y="55"/>
                    <a:pt x="249" y="74"/>
                    <a:pt x="235" y="93"/>
                  </a:cubicBezTo>
                  <a:cubicBezTo>
                    <a:pt x="233" y="95"/>
                    <a:pt x="232" y="98"/>
                    <a:pt x="230" y="100"/>
                  </a:cubicBezTo>
                  <a:cubicBezTo>
                    <a:pt x="188" y="142"/>
                    <a:pt x="147" y="185"/>
                    <a:pt x="103" y="226"/>
                  </a:cubicBezTo>
                  <a:cubicBezTo>
                    <a:pt x="72" y="255"/>
                    <a:pt x="25" y="244"/>
                    <a:pt x="10" y="205"/>
                  </a:cubicBezTo>
                  <a:cubicBezTo>
                    <a:pt x="0" y="181"/>
                    <a:pt x="7" y="159"/>
                    <a:pt x="24" y="141"/>
                  </a:cubicBezTo>
                  <a:cubicBezTo>
                    <a:pt x="64" y="100"/>
                    <a:pt x="106" y="59"/>
                    <a:pt x="147" y="18"/>
                  </a:cubicBezTo>
                  <a:cubicBezTo>
                    <a:pt x="158" y="7"/>
                    <a:pt x="173" y="0"/>
                    <a:pt x="18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4"/>
            <p:cNvSpPr>
              <a:spLocks/>
            </p:cNvSpPr>
            <p:nvPr/>
          </p:nvSpPr>
          <p:spPr bwMode="auto">
            <a:xfrm>
              <a:off x="3421063" y="3303588"/>
              <a:ext cx="514350" cy="520700"/>
            </a:xfrm>
            <a:custGeom>
              <a:avLst/>
              <a:gdLst>
                <a:gd name="T0" fmla="*/ 61 w 251"/>
                <a:gd name="T1" fmla="*/ 254 h 254"/>
                <a:gd name="T2" fmla="*/ 10 w 251"/>
                <a:gd name="T3" fmla="*/ 221 h 254"/>
                <a:gd name="T4" fmla="*/ 16 w 251"/>
                <a:gd name="T5" fmla="*/ 161 h 254"/>
                <a:gd name="T6" fmla="*/ 24 w 251"/>
                <a:gd name="T7" fmla="*/ 150 h 254"/>
                <a:gd name="T8" fmla="*/ 142 w 251"/>
                <a:gd name="T9" fmla="*/ 33 h 254"/>
                <a:gd name="T10" fmla="*/ 240 w 251"/>
                <a:gd name="T11" fmla="*/ 49 h 254"/>
                <a:gd name="T12" fmla="*/ 226 w 251"/>
                <a:gd name="T13" fmla="*/ 114 h 254"/>
                <a:gd name="T14" fmla="*/ 104 w 251"/>
                <a:gd name="T15" fmla="*/ 236 h 254"/>
                <a:gd name="T16" fmla="*/ 61 w 251"/>
                <a:gd name="T17"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4">
                  <a:moveTo>
                    <a:pt x="61" y="254"/>
                  </a:moveTo>
                  <a:cubicBezTo>
                    <a:pt x="38" y="253"/>
                    <a:pt x="20" y="243"/>
                    <a:pt x="10" y="221"/>
                  </a:cubicBezTo>
                  <a:cubicBezTo>
                    <a:pt x="0" y="200"/>
                    <a:pt x="2" y="180"/>
                    <a:pt x="16" y="161"/>
                  </a:cubicBezTo>
                  <a:cubicBezTo>
                    <a:pt x="18" y="157"/>
                    <a:pt x="21" y="154"/>
                    <a:pt x="24" y="150"/>
                  </a:cubicBezTo>
                  <a:cubicBezTo>
                    <a:pt x="63" y="111"/>
                    <a:pt x="102" y="72"/>
                    <a:pt x="142" y="33"/>
                  </a:cubicBezTo>
                  <a:cubicBezTo>
                    <a:pt x="175" y="0"/>
                    <a:pt x="223" y="8"/>
                    <a:pt x="240" y="49"/>
                  </a:cubicBezTo>
                  <a:cubicBezTo>
                    <a:pt x="251" y="74"/>
                    <a:pt x="244" y="96"/>
                    <a:pt x="226" y="114"/>
                  </a:cubicBezTo>
                  <a:cubicBezTo>
                    <a:pt x="186" y="155"/>
                    <a:pt x="145" y="195"/>
                    <a:pt x="104" y="236"/>
                  </a:cubicBezTo>
                  <a:cubicBezTo>
                    <a:pt x="92" y="248"/>
                    <a:pt x="78" y="254"/>
                    <a:pt x="61" y="25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5"/>
            <p:cNvSpPr>
              <a:spLocks/>
            </p:cNvSpPr>
            <p:nvPr/>
          </p:nvSpPr>
          <p:spPr bwMode="auto">
            <a:xfrm>
              <a:off x="5211763" y="3313113"/>
              <a:ext cx="512763" cy="519113"/>
            </a:xfrm>
            <a:custGeom>
              <a:avLst/>
              <a:gdLst>
                <a:gd name="T0" fmla="*/ 248 w 251"/>
                <a:gd name="T1" fmla="*/ 192 h 253"/>
                <a:gd name="T2" fmla="*/ 216 w 251"/>
                <a:gd name="T3" fmla="*/ 243 h 253"/>
                <a:gd name="T4" fmla="*/ 156 w 251"/>
                <a:gd name="T5" fmla="*/ 238 h 253"/>
                <a:gd name="T6" fmla="*/ 144 w 251"/>
                <a:gd name="T7" fmla="*/ 228 h 253"/>
                <a:gd name="T8" fmla="*/ 27 w 251"/>
                <a:gd name="T9" fmla="*/ 111 h 253"/>
                <a:gd name="T10" fmla="*/ 20 w 251"/>
                <a:gd name="T11" fmla="*/ 29 h 253"/>
                <a:gd name="T12" fmla="*/ 106 w 251"/>
                <a:gd name="T13" fmla="*/ 25 h 253"/>
                <a:gd name="T14" fmla="*/ 231 w 251"/>
                <a:gd name="T15" fmla="*/ 151 h 253"/>
                <a:gd name="T16" fmla="*/ 251 w 251"/>
                <a:gd name="T17" fmla="*/ 190 h 253"/>
                <a:gd name="T18" fmla="*/ 248 w 251"/>
                <a:gd name="T19" fmla="*/ 19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253">
                  <a:moveTo>
                    <a:pt x="248" y="192"/>
                  </a:moveTo>
                  <a:cubicBezTo>
                    <a:pt x="246" y="215"/>
                    <a:pt x="237" y="232"/>
                    <a:pt x="216" y="243"/>
                  </a:cubicBezTo>
                  <a:cubicBezTo>
                    <a:pt x="195" y="253"/>
                    <a:pt x="175" y="251"/>
                    <a:pt x="156" y="238"/>
                  </a:cubicBezTo>
                  <a:cubicBezTo>
                    <a:pt x="152" y="235"/>
                    <a:pt x="148" y="231"/>
                    <a:pt x="144" y="228"/>
                  </a:cubicBezTo>
                  <a:cubicBezTo>
                    <a:pt x="105" y="189"/>
                    <a:pt x="66" y="150"/>
                    <a:pt x="27" y="111"/>
                  </a:cubicBezTo>
                  <a:cubicBezTo>
                    <a:pt x="2" y="86"/>
                    <a:pt x="0" y="52"/>
                    <a:pt x="20" y="29"/>
                  </a:cubicBezTo>
                  <a:cubicBezTo>
                    <a:pt x="44" y="2"/>
                    <a:pt x="79" y="0"/>
                    <a:pt x="106" y="25"/>
                  </a:cubicBezTo>
                  <a:cubicBezTo>
                    <a:pt x="149" y="66"/>
                    <a:pt x="191" y="108"/>
                    <a:pt x="231" y="151"/>
                  </a:cubicBezTo>
                  <a:cubicBezTo>
                    <a:pt x="241" y="161"/>
                    <a:pt x="245" y="177"/>
                    <a:pt x="251" y="190"/>
                  </a:cubicBezTo>
                  <a:cubicBezTo>
                    <a:pt x="250" y="191"/>
                    <a:pt x="249" y="192"/>
                    <a:pt x="248" y="19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0" name="Oval 19"/>
          <p:cNvSpPr/>
          <p:nvPr/>
        </p:nvSpPr>
        <p:spPr>
          <a:xfrm>
            <a:off x="3425115" y="1404532"/>
            <a:ext cx="2286000" cy="2286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83</a:t>
            </a:fld>
            <a:endParaRPr lang="en-CA" dirty="0"/>
          </a:p>
        </p:txBody>
      </p:sp>
    </p:spTree>
    <p:extLst>
      <p:ext uri="{BB962C8B-B14F-4D97-AF65-F5344CB8AC3E}">
        <p14:creationId xmlns:p14="http://schemas.microsoft.com/office/powerpoint/2010/main" val="345780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87066" y="2852018"/>
            <a:ext cx="6289671" cy="923330"/>
          </a:xfrm>
          <a:prstGeom prst="rect">
            <a:avLst/>
          </a:prstGeom>
        </p:spPr>
        <p:txBody>
          <a:bodyPr wrap="none">
            <a:spAutoFit/>
          </a:bodyPr>
          <a:lstStyle/>
          <a:p>
            <a:pPr algn="ctr"/>
            <a:r>
              <a:rPr lang="en-US" sz="5400" dirty="0" smtClean="0"/>
              <a:t>Validating Your Idea</a:t>
            </a:r>
            <a:endParaRPr lang="en-US" sz="5400"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84</a:t>
            </a:fld>
            <a:endParaRPr lang="en-CA" dirty="0"/>
          </a:p>
        </p:txBody>
      </p:sp>
    </p:spTree>
    <p:extLst>
      <p:ext uri="{BB962C8B-B14F-4D97-AF65-F5344CB8AC3E}">
        <p14:creationId xmlns:p14="http://schemas.microsoft.com/office/powerpoint/2010/main" val="208867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3" y="1722905"/>
            <a:ext cx="5925662" cy="3363213"/>
          </a:xfrm>
          <a:prstGeom prst="rect">
            <a:avLst/>
          </a:prstGeom>
        </p:spPr>
      </p:pic>
      <p:pic>
        <p:nvPicPr>
          <p:cNvPr id="5" name="Picture 3">
            <a:hlinkClick r:id="rId2"/>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8988" y="2400868"/>
            <a:ext cx="1243013" cy="124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ctrTitle"/>
          </p:nvPr>
        </p:nvSpPr>
        <p:spPr/>
        <p:txBody>
          <a:bodyPr/>
          <a:lstStyle/>
          <a:p>
            <a:r>
              <a:rPr lang="en-US" dirty="0" smtClean="0">
                <a:hlinkClick r:id="rId5" action="ppaction://hlinkfile"/>
              </a:rPr>
              <a:t>CUSTOMER DISCOVERY</a:t>
            </a:r>
            <a:endParaRPr lang="en-US"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85</a:t>
            </a:fld>
            <a:endParaRPr lang="en-CA" dirty="0"/>
          </a:p>
        </p:txBody>
      </p:sp>
    </p:spTree>
    <p:extLst>
      <p:ext uri="{BB962C8B-B14F-4D97-AF65-F5344CB8AC3E}">
        <p14:creationId xmlns:p14="http://schemas.microsoft.com/office/powerpoint/2010/main" val="44481031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Recommended Start up Process*</a:t>
            </a:r>
            <a:endParaRPr lang="en-CA" dirty="0"/>
          </a:p>
        </p:txBody>
      </p:sp>
      <p:sp>
        <p:nvSpPr>
          <p:cNvPr id="3" name="Content Placeholder 2"/>
          <p:cNvSpPr>
            <a:spLocks noGrp="1"/>
          </p:cNvSpPr>
          <p:nvPr>
            <p:ph idx="4294967295"/>
          </p:nvPr>
        </p:nvSpPr>
        <p:spPr>
          <a:xfrm>
            <a:off x="278535" y="1526058"/>
            <a:ext cx="8434387" cy="4525963"/>
          </a:xfrm>
        </p:spPr>
        <p:txBody>
          <a:bodyPr>
            <a:normAutofit fontScale="70000" lnSpcReduction="20000"/>
          </a:bodyPr>
          <a:lstStyle/>
          <a:p>
            <a:pPr marL="514350" indent="-514350">
              <a:buAutoNum type="arabicPeriod"/>
            </a:pPr>
            <a:r>
              <a:rPr lang="en-US" dirty="0" smtClean="0"/>
              <a:t>Generate idea</a:t>
            </a:r>
          </a:p>
          <a:p>
            <a:pPr marL="514350" indent="-514350">
              <a:buFont typeface="Arial" pitchFamily="34" charset="0"/>
              <a:buAutoNum type="arabicPeriod"/>
            </a:pPr>
            <a:r>
              <a:rPr lang="en-US" dirty="0" smtClean="0"/>
              <a:t>Assess market </a:t>
            </a:r>
            <a:r>
              <a:rPr lang="en-US" dirty="0"/>
              <a:t>size and </a:t>
            </a:r>
            <a:r>
              <a:rPr lang="en-US" dirty="0" smtClean="0"/>
              <a:t>competition</a:t>
            </a:r>
          </a:p>
          <a:p>
            <a:pPr marL="514350" indent="-514350">
              <a:buAutoNum type="arabicPeriod"/>
            </a:pPr>
            <a:r>
              <a:rPr lang="en-US" dirty="0" smtClean="0"/>
              <a:t>Conceive business model hypotheses</a:t>
            </a:r>
          </a:p>
          <a:p>
            <a:pPr marL="514350" indent="-514350">
              <a:buAutoNum type="arabicPeriod"/>
            </a:pPr>
            <a:r>
              <a:rPr lang="en-US" dirty="0" smtClean="0"/>
              <a:t>Build validation tests and key metrics</a:t>
            </a:r>
          </a:p>
          <a:p>
            <a:pPr marL="514350" indent="-514350">
              <a:buAutoNum type="arabicPeriod"/>
            </a:pPr>
            <a:r>
              <a:rPr lang="en-US" dirty="0" smtClean="0"/>
              <a:t>Run validation tests and measure</a:t>
            </a:r>
          </a:p>
          <a:p>
            <a:pPr marL="514350" indent="-514350">
              <a:buAutoNum type="arabicPeriod"/>
            </a:pPr>
            <a:r>
              <a:rPr lang="en-US" dirty="0" smtClean="0"/>
              <a:t>Learn</a:t>
            </a:r>
          </a:p>
          <a:p>
            <a:pPr marL="514350" indent="-514350">
              <a:buAutoNum type="arabicPeriod"/>
            </a:pPr>
            <a:r>
              <a:rPr lang="en-US" dirty="0" smtClean="0"/>
              <a:t>Reiterate model and hypotheses</a:t>
            </a:r>
          </a:p>
          <a:p>
            <a:pPr marL="514350" indent="-514350">
              <a:buAutoNum type="arabicPeriod"/>
            </a:pPr>
            <a:r>
              <a:rPr lang="en-US" dirty="0" smtClean="0"/>
              <a:t>Repeat until new iterations not required</a:t>
            </a:r>
          </a:p>
          <a:p>
            <a:pPr marL="0" indent="0">
              <a:buNone/>
            </a:pPr>
            <a:endParaRPr lang="en-US" dirty="0" smtClean="0"/>
          </a:p>
          <a:p>
            <a:pPr marL="514350" indent="-514350">
              <a:buAutoNum type="arabicPeriod"/>
            </a:pPr>
            <a:r>
              <a:rPr lang="en-US" dirty="0" smtClean="0"/>
              <a:t>Establish resource requirements</a:t>
            </a:r>
          </a:p>
          <a:p>
            <a:pPr marL="514350" indent="-514350">
              <a:buAutoNum type="arabicPeriod"/>
            </a:pPr>
            <a:r>
              <a:rPr lang="en-US" dirty="0" smtClean="0"/>
              <a:t>Determine financial viability</a:t>
            </a:r>
          </a:p>
          <a:p>
            <a:pPr marL="514350" indent="-514350">
              <a:buAutoNum type="arabicPeriod"/>
            </a:pPr>
            <a:r>
              <a:rPr lang="en-US" dirty="0" smtClean="0"/>
              <a:t>Start venture or go back to step 1</a:t>
            </a:r>
            <a:endParaRPr lang="en-CA" dirty="0"/>
          </a:p>
          <a:p>
            <a:endParaRPr lang="en-CA" dirty="0"/>
          </a:p>
        </p:txBody>
      </p:sp>
      <p:cxnSp>
        <p:nvCxnSpPr>
          <p:cNvPr id="6" name="Straight Connector 5"/>
          <p:cNvCxnSpPr/>
          <p:nvPr/>
        </p:nvCxnSpPr>
        <p:spPr>
          <a:xfrm>
            <a:off x="162951" y="4361797"/>
            <a:ext cx="8352928"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960687" y="4887799"/>
            <a:ext cx="1867819" cy="338554"/>
          </a:xfrm>
          <a:prstGeom prst="rect">
            <a:avLst/>
          </a:prstGeom>
          <a:noFill/>
        </p:spPr>
        <p:txBody>
          <a:bodyPr wrap="none" rtlCol="0">
            <a:spAutoFit/>
          </a:bodyPr>
          <a:lstStyle/>
          <a:p>
            <a:r>
              <a:rPr lang="en-US" sz="1600" dirty="0" smtClean="0">
                <a:solidFill>
                  <a:srgbClr val="000000"/>
                </a:solidFill>
              </a:rPr>
              <a:t>Business Planning</a:t>
            </a:r>
            <a:endParaRPr lang="en-CA" sz="1600" dirty="0">
              <a:solidFill>
                <a:srgbClr val="000000"/>
              </a:solidFill>
            </a:endParaRPr>
          </a:p>
        </p:txBody>
      </p:sp>
      <p:sp>
        <p:nvSpPr>
          <p:cNvPr id="8" name="Right Brace 7"/>
          <p:cNvSpPr/>
          <p:nvPr/>
        </p:nvSpPr>
        <p:spPr>
          <a:xfrm>
            <a:off x="6630584" y="4437090"/>
            <a:ext cx="214519" cy="1238654"/>
          </a:xfrm>
          <a:prstGeom prst="rightBrace">
            <a:avLst>
              <a:gd name="adj1" fmla="val 72271"/>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srgbClr val="000000"/>
              </a:solidFill>
            </a:endParaRPr>
          </a:p>
        </p:txBody>
      </p:sp>
      <p:sp>
        <p:nvSpPr>
          <p:cNvPr id="10" name="TextBox 9"/>
          <p:cNvSpPr txBox="1"/>
          <p:nvPr/>
        </p:nvSpPr>
        <p:spPr>
          <a:xfrm>
            <a:off x="7706287" y="2536660"/>
            <a:ext cx="1421671" cy="338554"/>
          </a:xfrm>
          <a:prstGeom prst="rect">
            <a:avLst/>
          </a:prstGeom>
          <a:noFill/>
        </p:spPr>
        <p:txBody>
          <a:bodyPr wrap="none" rtlCol="0">
            <a:spAutoFit/>
          </a:bodyPr>
          <a:lstStyle/>
          <a:p>
            <a:r>
              <a:rPr lang="en-US" sz="1600" dirty="0" smtClean="0">
                <a:solidFill>
                  <a:srgbClr val="000000"/>
                </a:solidFill>
              </a:rPr>
              <a:t>Idea Validation</a:t>
            </a:r>
            <a:endParaRPr lang="en-CA" sz="1600" dirty="0">
              <a:solidFill>
                <a:srgbClr val="000000"/>
              </a:solidFill>
            </a:endParaRPr>
          </a:p>
        </p:txBody>
      </p:sp>
      <p:sp>
        <p:nvSpPr>
          <p:cNvPr id="11" name="Right Brace 10"/>
          <p:cNvSpPr/>
          <p:nvPr/>
        </p:nvSpPr>
        <p:spPr>
          <a:xfrm>
            <a:off x="7509244" y="1409793"/>
            <a:ext cx="214519" cy="2592288"/>
          </a:xfrm>
          <a:prstGeom prst="rightBrace">
            <a:avLst>
              <a:gd name="adj1" fmla="val 72271"/>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srgbClr val="000000"/>
              </a:solidFill>
            </a:endParaRPr>
          </a:p>
        </p:txBody>
      </p:sp>
      <p:sp>
        <p:nvSpPr>
          <p:cNvPr id="5" name="TextBox 4"/>
          <p:cNvSpPr txBox="1"/>
          <p:nvPr/>
        </p:nvSpPr>
        <p:spPr>
          <a:xfrm>
            <a:off x="3617705" y="5976467"/>
            <a:ext cx="2124171" cy="338554"/>
          </a:xfrm>
          <a:prstGeom prst="rect">
            <a:avLst/>
          </a:prstGeom>
          <a:noFill/>
        </p:spPr>
        <p:txBody>
          <a:bodyPr wrap="none" rtlCol="0">
            <a:spAutoFit/>
          </a:bodyPr>
          <a:lstStyle/>
          <a:p>
            <a:r>
              <a:rPr lang="en-US" sz="1600" dirty="0" smtClean="0">
                <a:solidFill>
                  <a:srgbClr val="000000"/>
                </a:solidFill>
              </a:rPr>
              <a:t>*Not distinct or linear.</a:t>
            </a:r>
            <a:endParaRPr lang="en-CA" sz="1600" dirty="0">
              <a:solidFill>
                <a:srgbClr val="000000"/>
              </a:solidFill>
            </a:endParaRPr>
          </a:p>
        </p:txBody>
      </p:sp>
      <p:sp>
        <p:nvSpPr>
          <p:cNvPr id="12" name="Right Brace 11"/>
          <p:cNvSpPr/>
          <p:nvPr/>
        </p:nvSpPr>
        <p:spPr>
          <a:xfrm>
            <a:off x="5808863" y="2781982"/>
            <a:ext cx="107260" cy="1044115"/>
          </a:xfrm>
          <a:prstGeom prst="rightBrace">
            <a:avLst>
              <a:gd name="adj1" fmla="val 72271"/>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srgbClr val="000000"/>
              </a:solidFill>
            </a:endParaRPr>
          </a:p>
        </p:txBody>
      </p:sp>
      <p:sp>
        <p:nvSpPr>
          <p:cNvPr id="13" name="TextBox 12"/>
          <p:cNvSpPr txBox="1"/>
          <p:nvPr/>
        </p:nvSpPr>
        <p:spPr>
          <a:xfrm>
            <a:off x="5927364" y="3108077"/>
            <a:ext cx="1620957" cy="338554"/>
          </a:xfrm>
          <a:prstGeom prst="rect">
            <a:avLst/>
          </a:prstGeom>
          <a:noFill/>
        </p:spPr>
        <p:txBody>
          <a:bodyPr wrap="none" rtlCol="0">
            <a:spAutoFit/>
          </a:bodyPr>
          <a:lstStyle/>
          <a:p>
            <a:r>
              <a:rPr lang="en-US" sz="1600" dirty="0" err="1" smtClean="0">
                <a:solidFill>
                  <a:srgbClr val="000000"/>
                </a:solidFill>
              </a:rPr>
              <a:t>Cust</a:t>
            </a:r>
            <a:r>
              <a:rPr lang="en-US" sz="1600" dirty="0" smtClean="0">
                <a:solidFill>
                  <a:srgbClr val="000000"/>
                </a:solidFill>
              </a:rPr>
              <a:t>. Discovery</a:t>
            </a:r>
            <a:endParaRPr lang="en-CA" sz="1600" dirty="0">
              <a:solidFill>
                <a:srgbClr val="000000"/>
              </a:solidFill>
            </a:endParaRPr>
          </a:p>
        </p:txBody>
      </p:sp>
      <p:sp>
        <p:nvSpPr>
          <p:cNvPr id="4" name="Slide Number Placeholder 3"/>
          <p:cNvSpPr>
            <a:spLocks noGrp="1"/>
          </p:cNvSpPr>
          <p:nvPr>
            <p:ph type="sldNum" sz="quarter" idx="4"/>
          </p:nvPr>
        </p:nvSpPr>
        <p:spPr/>
        <p:txBody>
          <a:bodyPr/>
          <a:lstStyle/>
          <a:p>
            <a:fld id="{13F44AA5-DB92-42C3-A717-A60C9B81A1ED}" type="slidenum">
              <a:rPr lang="en-CA" smtClean="0"/>
              <a:pPr/>
              <a:t>86</a:t>
            </a:fld>
            <a:endParaRPr lang="en-CA" dirty="0"/>
          </a:p>
        </p:txBody>
      </p:sp>
    </p:spTree>
    <p:extLst>
      <p:ext uri="{BB962C8B-B14F-4D97-AF65-F5344CB8AC3E}">
        <p14:creationId xmlns:p14="http://schemas.microsoft.com/office/powerpoint/2010/main" val="345689542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Do Tests Look Like?</a:t>
            </a:r>
            <a:endParaRPr lang="en-CA" dirty="0"/>
          </a:p>
        </p:txBody>
      </p:sp>
      <p:sp>
        <p:nvSpPr>
          <p:cNvPr id="3" name="Content Placeholder 2"/>
          <p:cNvSpPr>
            <a:spLocks noGrp="1"/>
          </p:cNvSpPr>
          <p:nvPr>
            <p:ph idx="4294967295"/>
          </p:nvPr>
        </p:nvSpPr>
        <p:spPr>
          <a:xfrm>
            <a:off x="152402" y="1140243"/>
            <a:ext cx="9055766" cy="3579812"/>
          </a:xfrm>
        </p:spPr>
        <p:txBody>
          <a:bodyPr>
            <a:noAutofit/>
          </a:bodyPr>
          <a:lstStyle/>
          <a:p>
            <a:pPr>
              <a:spcBef>
                <a:spcPts val="1200"/>
              </a:spcBef>
              <a:buFont typeface="Arial" panose="020B0604020202020204" pitchFamily="34" charset="0"/>
              <a:buChar char="•"/>
            </a:pPr>
            <a:r>
              <a:rPr lang="en-US" sz="2200" dirty="0" smtClean="0"/>
              <a:t>Customer conversations (f2f) – lots of them</a:t>
            </a:r>
          </a:p>
          <a:p>
            <a:pPr>
              <a:spcBef>
                <a:spcPts val="1200"/>
              </a:spcBef>
              <a:buFont typeface="Arial" panose="020B0604020202020204" pitchFamily="34" charset="0"/>
              <a:buChar char="•"/>
            </a:pPr>
            <a:r>
              <a:rPr lang="en-US" sz="2200" dirty="0" smtClean="0"/>
              <a:t>Industry expert conversations</a:t>
            </a:r>
          </a:p>
          <a:p>
            <a:pPr>
              <a:spcBef>
                <a:spcPts val="1200"/>
              </a:spcBef>
              <a:buFont typeface="Arial" panose="020B0604020202020204" pitchFamily="34" charset="0"/>
              <a:buChar char="•"/>
            </a:pPr>
            <a:r>
              <a:rPr lang="en-US" sz="2200" dirty="0" smtClean="0"/>
              <a:t>Surveys – in person and/or online</a:t>
            </a:r>
          </a:p>
          <a:p>
            <a:pPr>
              <a:spcBef>
                <a:spcPts val="1200"/>
              </a:spcBef>
              <a:buFont typeface="Arial" panose="020B0604020202020204" pitchFamily="34" charset="0"/>
              <a:buChar char="•"/>
            </a:pPr>
            <a:r>
              <a:rPr lang="en-US" sz="2200" dirty="0" smtClean="0"/>
              <a:t>Test ads looking for currency*: Facebook, LinkedIn, Google </a:t>
            </a:r>
            <a:r>
              <a:rPr lang="en-US" sz="2200" dirty="0" err="1" smtClean="0"/>
              <a:t>Adwords</a:t>
            </a:r>
            <a:endParaRPr lang="en-US" sz="2200" dirty="0" smtClean="0"/>
          </a:p>
          <a:p>
            <a:pPr>
              <a:spcBef>
                <a:spcPts val="1200"/>
              </a:spcBef>
              <a:buFont typeface="Arial" panose="020B0604020202020204" pitchFamily="34" charset="0"/>
              <a:buChar char="•"/>
            </a:pPr>
            <a:r>
              <a:rPr lang="en-US" sz="2200" dirty="0" smtClean="0"/>
              <a:t>Test webpage looking for currency</a:t>
            </a:r>
          </a:p>
          <a:p>
            <a:pPr>
              <a:spcBef>
                <a:spcPts val="1200"/>
              </a:spcBef>
              <a:buFont typeface="Arial" panose="020B0604020202020204" pitchFamily="34" charset="0"/>
              <a:buChar char="•"/>
            </a:pPr>
            <a:r>
              <a:rPr lang="en-US" sz="2200" dirty="0" smtClean="0"/>
              <a:t>Letters to clients to gauge follow up</a:t>
            </a:r>
          </a:p>
          <a:p>
            <a:pPr>
              <a:spcBef>
                <a:spcPts val="1200"/>
              </a:spcBef>
              <a:buFont typeface="Arial" panose="020B0604020202020204" pitchFamily="34" charset="0"/>
              <a:buChar char="•"/>
            </a:pPr>
            <a:r>
              <a:rPr lang="en-US" sz="2200" dirty="0" smtClean="0"/>
              <a:t>Minimum viable product</a:t>
            </a:r>
          </a:p>
          <a:p>
            <a:pPr>
              <a:buFont typeface="Arial" panose="020B0604020202020204" pitchFamily="34" charset="0"/>
              <a:buChar char="•"/>
            </a:pPr>
            <a:endParaRPr lang="en-CA" sz="2400" dirty="0" smtClean="0"/>
          </a:p>
          <a:p>
            <a:pPr marL="0" indent="0">
              <a:buNone/>
            </a:pPr>
            <a:r>
              <a:rPr lang="en-CA" sz="2200" dirty="0" smtClean="0"/>
              <a:t>* Currency = cash, orders, email addresses, sign ups, click </a:t>
            </a:r>
            <a:r>
              <a:rPr lang="en-CA" sz="2200" dirty="0" err="1" smtClean="0"/>
              <a:t>throughs</a:t>
            </a:r>
            <a:r>
              <a:rPr lang="en-CA" sz="2200" dirty="0" smtClean="0"/>
              <a:t>,                     downloads etc.</a:t>
            </a:r>
            <a:endParaRPr lang="en-CA" sz="22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87</a:t>
            </a:fld>
            <a:endParaRPr lang="en-CA" dirty="0"/>
          </a:p>
        </p:txBody>
      </p:sp>
    </p:spTree>
    <p:extLst>
      <p:ext uri="{BB962C8B-B14F-4D97-AF65-F5344CB8AC3E}">
        <p14:creationId xmlns:p14="http://schemas.microsoft.com/office/powerpoint/2010/main" val="396344266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Minimum Viable Product: MVP</a:t>
            </a:r>
            <a:endParaRPr lang="en-US" dirty="0"/>
          </a:p>
        </p:txBody>
      </p:sp>
      <p:sp>
        <p:nvSpPr>
          <p:cNvPr id="5" name="Content Placeholder 4"/>
          <p:cNvSpPr>
            <a:spLocks noGrp="1"/>
          </p:cNvSpPr>
          <p:nvPr>
            <p:ph idx="4294967295"/>
          </p:nvPr>
        </p:nvSpPr>
        <p:spPr>
          <a:xfrm>
            <a:off x="331036" y="1220453"/>
            <a:ext cx="8756817" cy="3579812"/>
          </a:xfrm>
        </p:spPr>
        <p:txBody>
          <a:bodyPr>
            <a:noAutofit/>
          </a:bodyPr>
          <a:lstStyle/>
          <a:p>
            <a:pPr marL="0" indent="0">
              <a:buNone/>
            </a:pPr>
            <a:r>
              <a:rPr lang="en-US" sz="2400" dirty="0"/>
              <a:t>A minimum viable product has just those core features that allow the product to be deployed, and no more. The product is typically deployed to a subset of possible customers, such as early adopters that are thought to be more forgiving, more likely to give feedback, and able to grasp a product vision from an early prototype or marketing information</a:t>
            </a:r>
            <a:r>
              <a:rPr lang="en-US" sz="2400" dirty="0" smtClean="0"/>
              <a:t>.</a:t>
            </a:r>
          </a:p>
          <a:p>
            <a:pPr marL="0" indent="0">
              <a:buNone/>
            </a:pPr>
            <a:endParaRPr lang="en-US" sz="2400" dirty="0" smtClean="0"/>
          </a:p>
          <a:p>
            <a:pPr>
              <a:spcBef>
                <a:spcPts val="1200"/>
              </a:spcBef>
            </a:pPr>
            <a:r>
              <a:rPr lang="en-US" sz="2400" dirty="0" smtClean="0"/>
              <a:t>Twitter MVP = status update</a:t>
            </a:r>
          </a:p>
          <a:p>
            <a:pPr>
              <a:spcBef>
                <a:spcPts val="1200"/>
              </a:spcBef>
            </a:pPr>
            <a:r>
              <a:rPr lang="en-US" sz="2400" dirty="0" smtClean="0"/>
              <a:t>Google = </a:t>
            </a:r>
            <a:r>
              <a:rPr lang="en-US" sz="2400" dirty="0"/>
              <a:t>j</a:t>
            </a:r>
            <a:r>
              <a:rPr lang="en-US" sz="2400" dirty="0" smtClean="0"/>
              <a:t>ust search</a:t>
            </a:r>
          </a:p>
          <a:p>
            <a:pPr>
              <a:spcBef>
                <a:spcPts val="1200"/>
              </a:spcBef>
            </a:pPr>
            <a:r>
              <a:rPr lang="en-US" sz="2400" dirty="0" smtClean="0"/>
              <a:t>Zappos = web site + manual purchase</a:t>
            </a:r>
          </a:p>
          <a:p>
            <a:pPr>
              <a:spcBef>
                <a:spcPts val="1200"/>
              </a:spcBef>
            </a:pPr>
            <a:r>
              <a:rPr lang="en-US" sz="2400" dirty="0" smtClean="0"/>
              <a:t>Virgin Airlines = one plane, one route </a:t>
            </a:r>
            <a:endParaRPr lang="en-US" sz="2400" dirty="0"/>
          </a:p>
        </p:txBody>
      </p:sp>
      <p:sp>
        <p:nvSpPr>
          <p:cNvPr id="3" name="Slide Number Placeholder 2"/>
          <p:cNvSpPr>
            <a:spLocks noGrp="1"/>
          </p:cNvSpPr>
          <p:nvPr>
            <p:ph type="sldNum" sz="quarter" idx="4"/>
          </p:nvPr>
        </p:nvSpPr>
        <p:spPr/>
        <p:txBody>
          <a:bodyPr/>
          <a:lstStyle/>
          <a:p>
            <a:fld id="{13F44AA5-DB92-42C3-A717-A60C9B81A1ED}" type="slidenum">
              <a:rPr lang="en-CA" smtClean="0"/>
              <a:pPr/>
              <a:t>88</a:t>
            </a:fld>
            <a:endParaRPr lang="en-CA" dirty="0"/>
          </a:p>
        </p:txBody>
      </p:sp>
    </p:spTree>
    <p:extLst>
      <p:ext uri="{BB962C8B-B14F-4D97-AF65-F5344CB8AC3E}">
        <p14:creationId xmlns:p14="http://schemas.microsoft.com/office/powerpoint/2010/main" val="284873937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96423" y="1623345"/>
            <a:ext cx="7232650" cy="4321175"/>
          </a:xfrm>
        </p:spPr>
      </p:pic>
      <p:sp>
        <p:nvSpPr>
          <p:cNvPr id="2" name="Slide Number Placeholder 1"/>
          <p:cNvSpPr>
            <a:spLocks noGrp="1"/>
          </p:cNvSpPr>
          <p:nvPr>
            <p:ph type="sldNum" sz="quarter" idx="4"/>
          </p:nvPr>
        </p:nvSpPr>
        <p:spPr/>
        <p:txBody>
          <a:bodyPr/>
          <a:lstStyle/>
          <a:p>
            <a:fld id="{13F44AA5-DB92-42C3-A717-A60C9B81A1ED}" type="slidenum">
              <a:rPr lang="en-CA" smtClean="0"/>
              <a:pPr/>
              <a:t>89</a:t>
            </a:fld>
            <a:endParaRPr lang="en-CA" dirty="0"/>
          </a:p>
        </p:txBody>
      </p:sp>
    </p:spTree>
    <p:extLst>
      <p:ext uri="{BB962C8B-B14F-4D97-AF65-F5344CB8AC3E}">
        <p14:creationId xmlns:p14="http://schemas.microsoft.com/office/powerpoint/2010/main" val="6984489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p>
        </p:txBody>
      </p:sp>
      <p:sp>
        <p:nvSpPr>
          <p:cNvPr id="4" name="Slide Number Placeholder 3"/>
          <p:cNvSpPr>
            <a:spLocks noGrp="1"/>
          </p:cNvSpPr>
          <p:nvPr>
            <p:ph type="sldNum" sz="quarter" idx="4"/>
          </p:nvPr>
        </p:nvSpPr>
        <p:spPr/>
        <p:txBody>
          <a:bodyPr/>
          <a:lstStyle/>
          <a:p>
            <a:fld id="{2239F8FD-FE00-4FA5-929B-49169E311E15}" type="slidenum">
              <a:rPr lang="en-CA" smtClean="0"/>
              <a:t>9</a:t>
            </a:fld>
            <a:endParaRPr lang="en-CA"/>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090" y="1068114"/>
            <a:ext cx="7394027" cy="5545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84672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66B2428C-34C3-4235-9E6D-4831EB933C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9566" y="996710"/>
            <a:ext cx="5976664" cy="4566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12438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Customer Discovery Process</a:t>
            </a:r>
            <a:endParaRPr lang="en-US" dirty="0"/>
          </a:p>
        </p:txBody>
      </p:sp>
      <p:sp>
        <p:nvSpPr>
          <p:cNvPr id="3" name="Slide Number Placeholder 2"/>
          <p:cNvSpPr>
            <a:spLocks noGrp="1"/>
          </p:cNvSpPr>
          <p:nvPr>
            <p:ph type="sldNum" sz="quarter" idx="4"/>
          </p:nvPr>
        </p:nvSpPr>
        <p:spPr/>
        <p:txBody>
          <a:bodyPr/>
          <a:lstStyle/>
          <a:p>
            <a:fld id="{13F44AA5-DB92-42C3-A717-A60C9B81A1ED}" type="slidenum">
              <a:rPr lang="en-CA" smtClean="0"/>
              <a:pPr/>
              <a:t>91</a:t>
            </a:fld>
            <a:endParaRPr lang="en-CA" dirty="0"/>
          </a:p>
        </p:txBody>
      </p:sp>
    </p:spTree>
    <p:extLst>
      <p:ext uri="{BB962C8B-B14F-4D97-AF65-F5344CB8AC3E}">
        <p14:creationId xmlns:p14="http://schemas.microsoft.com/office/powerpoint/2010/main" val="272669629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Validation Checklist</a:t>
            </a:r>
            <a:endParaRPr lang="en-US" dirty="0"/>
          </a:p>
        </p:txBody>
      </p:sp>
      <p:sp>
        <p:nvSpPr>
          <p:cNvPr id="3" name="Content Placeholder 2"/>
          <p:cNvSpPr>
            <a:spLocks noGrp="1"/>
          </p:cNvSpPr>
          <p:nvPr>
            <p:ph idx="4294967295"/>
          </p:nvPr>
        </p:nvSpPr>
        <p:spPr>
          <a:xfrm>
            <a:off x="274888" y="947738"/>
            <a:ext cx="8764838" cy="5789946"/>
          </a:xfrm>
        </p:spPr>
        <p:txBody>
          <a:bodyPr>
            <a:noAutofit/>
          </a:bodyPr>
          <a:lstStyle/>
          <a:p>
            <a:pPr marL="0" indent="0">
              <a:spcBef>
                <a:spcPts val="1200"/>
              </a:spcBef>
              <a:buNone/>
            </a:pPr>
            <a:r>
              <a:rPr lang="en-US" sz="2400" b="1" dirty="0" smtClean="0"/>
              <a:t>Pre Validation</a:t>
            </a:r>
          </a:p>
          <a:p>
            <a:pPr marL="514350" indent="-514350">
              <a:spcBef>
                <a:spcPts val="1200"/>
              </a:spcBef>
              <a:buAutoNum type="arabicPeriod"/>
            </a:pPr>
            <a:r>
              <a:rPr lang="en-CA" sz="2200" dirty="0" smtClean="0"/>
              <a:t>What do you think the problem/gap is?	</a:t>
            </a:r>
          </a:p>
          <a:p>
            <a:pPr marL="1062990" lvl="2" indent="-514350">
              <a:spcBef>
                <a:spcPts val="1200"/>
              </a:spcBef>
              <a:buClr>
                <a:srgbClr val="17365D"/>
              </a:buClr>
              <a:buAutoNum type="arabicPeriod"/>
            </a:pPr>
            <a:r>
              <a:rPr lang="en-CA" sz="2200" dirty="0" smtClean="0"/>
              <a:t>What pain exists in the market or for the customer?</a:t>
            </a:r>
          </a:p>
          <a:p>
            <a:pPr marL="514350" indent="-514350">
              <a:spcBef>
                <a:spcPts val="1200"/>
              </a:spcBef>
              <a:buAutoNum type="arabicPeriod"/>
            </a:pPr>
            <a:r>
              <a:rPr lang="en-CA" sz="2200" dirty="0" smtClean="0"/>
              <a:t>Who do think are your typical (first) clients?</a:t>
            </a:r>
          </a:p>
          <a:p>
            <a:pPr marL="1062990" lvl="2" indent="-514350">
              <a:spcBef>
                <a:spcPts val="1200"/>
              </a:spcBef>
              <a:buClr>
                <a:srgbClr val="17365D"/>
              </a:buClr>
              <a:buAutoNum type="arabicPeriod"/>
            </a:pPr>
            <a:r>
              <a:rPr lang="en-CA" sz="2200" dirty="0" smtClean="0"/>
              <a:t>What is the size of the market? </a:t>
            </a:r>
          </a:p>
          <a:p>
            <a:pPr marL="1062990" lvl="2" indent="-514350">
              <a:spcBef>
                <a:spcPts val="1200"/>
              </a:spcBef>
              <a:buClr>
                <a:srgbClr val="17365D"/>
              </a:buClr>
              <a:buAutoNum type="arabicPeriod"/>
            </a:pPr>
            <a:r>
              <a:rPr lang="en-CA" sz="2200" dirty="0" smtClean="0"/>
              <a:t>What is the profile (demographics </a:t>
            </a:r>
            <a:r>
              <a:rPr lang="en-CA" sz="2200" dirty="0" err="1" smtClean="0"/>
              <a:t>etc</a:t>
            </a:r>
            <a:r>
              <a:rPr lang="en-CA" sz="2200" dirty="0" smtClean="0"/>
              <a:t>) of you most likely customer?</a:t>
            </a:r>
          </a:p>
          <a:p>
            <a:pPr marL="514350" indent="-514350">
              <a:spcBef>
                <a:spcPts val="1200"/>
              </a:spcBef>
              <a:buAutoNum type="arabicPeriod"/>
            </a:pPr>
            <a:r>
              <a:rPr lang="en-CA" sz="2200" dirty="0" smtClean="0"/>
              <a:t>What </a:t>
            </a:r>
            <a:r>
              <a:rPr lang="en-CA" sz="2200" dirty="0"/>
              <a:t>is your </a:t>
            </a:r>
            <a:r>
              <a:rPr lang="en-CA" sz="2200" u="sng" dirty="0" smtClean="0"/>
              <a:t>v1</a:t>
            </a:r>
            <a:r>
              <a:rPr lang="en-CA" sz="2200" dirty="0" smtClean="0"/>
              <a:t> solution</a:t>
            </a:r>
            <a:r>
              <a:rPr lang="en-CA" sz="2200" dirty="0"/>
              <a:t>? Is it reasonable</a:t>
            </a:r>
            <a:r>
              <a:rPr lang="en-CA" sz="2200" dirty="0" smtClean="0"/>
              <a:t>?</a:t>
            </a:r>
          </a:p>
          <a:p>
            <a:pPr marL="514350" indent="-514350">
              <a:spcBef>
                <a:spcPts val="1200"/>
              </a:spcBef>
              <a:buAutoNum type="arabicPeriod"/>
            </a:pPr>
            <a:r>
              <a:rPr lang="en-CA" sz="2200" dirty="0" smtClean="0"/>
              <a:t>Who do you need to talk to? How can you access them?</a:t>
            </a:r>
          </a:p>
          <a:p>
            <a:pPr marL="514350" indent="-514350">
              <a:spcBef>
                <a:spcPts val="1200"/>
              </a:spcBef>
              <a:buFont typeface="Arial" pitchFamily="34" charset="0"/>
              <a:buAutoNum type="arabicPeriod"/>
            </a:pPr>
            <a:r>
              <a:rPr lang="en-CA" sz="2200" dirty="0" smtClean="0"/>
              <a:t>What are the most critical business model hypotheses you are trying to validate? </a:t>
            </a:r>
            <a:r>
              <a:rPr lang="en-CA" sz="2200" dirty="0"/>
              <a:t>What questions can you ask?</a:t>
            </a:r>
          </a:p>
          <a:p>
            <a:pPr marL="514350" indent="-514350">
              <a:spcBef>
                <a:spcPts val="1200"/>
              </a:spcBef>
              <a:buAutoNum type="arabicPeriod"/>
            </a:pPr>
            <a:r>
              <a:rPr lang="en-CA" sz="2200" dirty="0" smtClean="0"/>
              <a:t>What are the tests? What metrics/thresholds are you looking for? </a:t>
            </a:r>
            <a:endParaRPr lang="en-US" sz="22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92</a:t>
            </a:fld>
            <a:endParaRPr lang="en-CA" dirty="0"/>
          </a:p>
        </p:txBody>
      </p:sp>
    </p:spTree>
    <p:extLst>
      <p:ext uri="{BB962C8B-B14F-4D97-AF65-F5344CB8AC3E}">
        <p14:creationId xmlns:p14="http://schemas.microsoft.com/office/powerpoint/2010/main" val="339636135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Typical </a:t>
            </a:r>
            <a:r>
              <a:rPr lang="en-US" dirty="0" smtClean="0"/>
              <a:t>Questions</a:t>
            </a:r>
            <a:endParaRPr lang="en-US" dirty="0"/>
          </a:p>
        </p:txBody>
      </p:sp>
      <p:sp>
        <p:nvSpPr>
          <p:cNvPr id="3" name="Content Placeholder 2"/>
          <p:cNvSpPr>
            <a:spLocks noGrp="1"/>
          </p:cNvSpPr>
          <p:nvPr>
            <p:ph idx="4294967295"/>
          </p:nvPr>
        </p:nvSpPr>
        <p:spPr>
          <a:xfrm>
            <a:off x="210720" y="987844"/>
            <a:ext cx="8853069" cy="3579812"/>
          </a:xfrm>
        </p:spPr>
        <p:txBody>
          <a:bodyPr>
            <a:noAutofit/>
          </a:bodyPr>
          <a:lstStyle/>
          <a:p>
            <a:pPr marL="514350" indent="-514350">
              <a:lnSpc>
                <a:spcPts val="2500"/>
              </a:lnSpc>
              <a:spcBef>
                <a:spcPts val="600"/>
              </a:spcBef>
              <a:buAutoNum type="arabicPeriod"/>
            </a:pPr>
            <a:r>
              <a:rPr lang="en-CA" sz="2000" dirty="0"/>
              <a:t>Is there a problem or gap in the marketplace? </a:t>
            </a:r>
          </a:p>
          <a:p>
            <a:pPr marL="514350" indent="-514350">
              <a:lnSpc>
                <a:spcPts val="2500"/>
              </a:lnSpc>
              <a:spcBef>
                <a:spcPts val="600"/>
              </a:spcBef>
              <a:buAutoNum type="arabicPeriod"/>
            </a:pPr>
            <a:r>
              <a:rPr lang="en-CA" sz="2000" dirty="0"/>
              <a:t>Who are the </a:t>
            </a:r>
            <a:r>
              <a:rPr lang="en-US" sz="2000" dirty="0"/>
              <a:t>customers and do they recognize they have a problem</a:t>
            </a:r>
            <a:r>
              <a:rPr lang="en-US" sz="2000" dirty="0" smtClean="0"/>
              <a:t>?</a:t>
            </a:r>
            <a:endParaRPr lang="en-US" sz="2000" dirty="0"/>
          </a:p>
          <a:p>
            <a:pPr marL="514350" indent="-514350">
              <a:lnSpc>
                <a:spcPts val="2500"/>
              </a:lnSpc>
              <a:spcBef>
                <a:spcPts val="600"/>
              </a:spcBef>
              <a:buFont typeface="Arial" pitchFamily="34" charset="0"/>
              <a:buAutoNum type="arabicPeriod"/>
            </a:pPr>
            <a:r>
              <a:rPr lang="en-US" sz="2000" dirty="0"/>
              <a:t>How is </a:t>
            </a:r>
            <a:r>
              <a:rPr lang="en-US" sz="2000" dirty="0" smtClean="0"/>
              <a:t>the customer </a:t>
            </a:r>
            <a:r>
              <a:rPr lang="en-US" sz="2000" dirty="0"/>
              <a:t>currently dealing with this task/problem?  (What solution/process are they using?)</a:t>
            </a:r>
          </a:p>
          <a:p>
            <a:pPr marL="514350" indent="-514350">
              <a:lnSpc>
                <a:spcPts val="2500"/>
              </a:lnSpc>
              <a:spcBef>
                <a:spcPts val="600"/>
              </a:spcBef>
              <a:buFont typeface="Arial" pitchFamily="34" charset="0"/>
              <a:buAutoNum type="arabicPeriod"/>
            </a:pPr>
            <a:r>
              <a:rPr lang="en-US" sz="2000" dirty="0"/>
              <a:t>What do they like about their current solution/process?</a:t>
            </a:r>
          </a:p>
          <a:p>
            <a:pPr marL="514350" indent="-514350">
              <a:lnSpc>
                <a:spcPts val="2500"/>
              </a:lnSpc>
              <a:spcBef>
                <a:spcPts val="600"/>
              </a:spcBef>
              <a:buFont typeface="Arial" pitchFamily="34" charset="0"/>
              <a:buAutoNum type="arabicPeriod"/>
            </a:pPr>
            <a:r>
              <a:rPr lang="en-US" sz="2000" dirty="0"/>
              <a:t>What do they wish they could do that currently isn’t possible or practical?</a:t>
            </a:r>
          </a:p>
          <a:p>
            <a:pPr marL="514350" indent="-514350">
              <a:lnSpc>
                <a:spcPts val="2500"/>
              </a:lnSpc>
              <a:spcBef>
                <a:spcPts val="600"/>
              </a:spcBef>
              <a:buAutoNum type="arabicPeriod"/>
            </a:pPr>
            <a:r>
              <a:rPr lang="en-US" sz="2000" dirty="0"/>
              <a:t>Are customers willing to pay money for a different solution? (Duct tap test; desire, willingness, ability)</a:t>
            </a:r>
          </a:p>
          <a:p>
            <a:pPr marL="514350" indent="-514350">
              <a:lnSpc>
                <a:spcPts val="2500"/>
              </a:lnSpc>
              <a:spcBef>
                <a:spcPts val="600"/>
              </a:spcBef>
              <a:buAutoNum type="arabicPeriod"/>
            </a:pPr>
            <a:r>
              <a:rPr lang="en-US" sz="2000" dirty="0"/>
              <a:t>Would they buy a different/new solution? How? How much?</a:t>
            </a:r>
          </a:p>
          <a:p>
            <a:pPr marL="514350" indent="-514350">
              <a:lnSpc>
                <a:spcPts val="2500"/>
              </a:lnSpc>
              <a:spcBef>
                <a:spcPts val="600"/>
              </a:spcBef>
              <a:buAutoNum type="arabicPeriod"/>
            </a:pPr>
            <a:r>
              <a:rPr lang="en-CA" sz="2000" dirty="0"/>
              <a:t>Are there competitors? What do they do </a:t>
            </a:r>
            <a:r>
              <a:rPr lang="en-CA" sz="2000" dirty="0" smtClean="0"/>
              <a:t>well/poorly?</a:t>
            </a:r>
            <a:endParaRPr lang="en-CA" sz="2000" dirty="0"/>
          </a:p>
          <a:p>
            <a:pPr marL="514350" indent="-514350">
              <a:lnSpc>
                <a:spcPts val="2500"/>
              </a:lnSpc>
              <a:spcBef>
                <a:spcPts val="600"/>
              </a:spcBef>
              <a:buFont typeface="Arial" pitchFamily="34" charset="0"/>
              <a:buAutoNum type="arabicPeriod"/>
            </a:pPr>
            <a:r>
              <a:rPr lang="en-US" sz="2000" dirty="0"/>
              <a:t>Is there some other solution/process they’ve tried in the past that was better or worse?</a:t>
            </a:r>
          </a:p>
          <a:p>
            <a:pPr marL="514350" indent="-514350">
              <a:lnSpc>
                <a:spcPts val="2500"/>
              </a:lnSpc>
              <a:spcBef>
                <a:spcPts val="600"/>
              </a:spcBef>
              <a:buFont typeface="Arial" pitchFamily="34" charset="0"/>
              <a:buAutoNum type="arabicPeriod"/>
            </a:pPr>
            <a:r>
              <a:rPr lang="en-US" sz="2000" dirty="0"/>
              <a:t>Who is involved with </a:t>
            </a:r>
            <a:r>
              <a:rPr lang="en-US" sz="2000" dirty="0" smtClean="0"/>
              <a:t>the buying process</a:t>
            </a:r>
            <a:r>
              <a:rPr lang="en-US" sz="2000" dirty="0"/>
              <a:t>? </a:t>
            </a:r>
            <a:r>
              <a:rPr lang="en-US" sz="2000" dirty="0" smtClean="0"/>
              <a:t> </a:t>
            </a:r>
            <a:r>
              <a:rPr lang="en-US" sz="2000" dirty="0"/>
              <a:t>How long does it take? Is there a budget?</a:t>
            </a:r>
          </a:p>
          <a:p>
            <a:endParaRPr lang="en-US" sz="14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93</a:t>
            </a:fld>
            <a:endParaRPr lang="en-CA" dirty="0"/>
          </a:p>
        </p:txBody>
      </p:sp>
    </p:spTree>
    <p:extLst>
      <p:ext uri="{BB962C8B-B14F-4D97-AF65-F5344CB8AC3E}">
        <p14:creationId xmlns:p14="http://schemas.microsoft.com/office/powerpoint/2010/main" val="288152359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ctrTitle"/>
          </p:nvPr>
        </p:nvSpPr>
        <p:spPr/>
        <p:txBody>
          <a:bodyPr/>
          <a:lstStyle/>
          <a:p>
            <a:r>
              <a:rPr lang="en-CA" altLang="en-US" dirty="0" smtClean="0"/>
              <a:t>Tips for Customer </a:t>
            </a:r>
            <a:r>
              <a:rPr lang="en-CA" altLang="en-US" dirty="0"/>
              <a:t>I</a:t>
            </a:r>
            <a:r>
              <a:rPr lang="en-CA" altLang="en-US" dirty="0" smtClean="0"/>
              <a:t>nterviews</a:t>
            </a:r>
          </a:p>
        </p:txBody>
      </p:sp>
      <p:sp>
        <p:nvSpPr>
          <p:cNvPr id="36867" name="Content Placeholder 2"/>
          <p:cNvSpPr>
            <a:spLocks noGrp="1"/>
          </p:cNvSpPr>
          <p:nvPr>
            <p:ph idx="4294967295"/>
          </p:nvPr>
        </p:nvSpPr>
        <p:spPr>
          <a:xfrm>
            <a:off x="133601" y="1094873"/>
            <a:ext cx="9339262" cy="5589588"/>
          </a:xfrm>
        </p:spPr>
        <p:txBody>
          <a:bodyPr>
            <a:normAutofit/>
          </a:bodyPr>
          <a:lstStyle/>
          <a:p>
            <a:pPr>
              <a:spcBef>
                <a:spcPts val="1200"/>
              </a:spcBef>
              <a:buFont typeface="Arial" panose="020B0604020202020204" pitchFamily="34" charset="0"/>
              <a:buChar char="•"/>
            </a:pPr>
            <a:r>
              <a:rPr lang="en-CA" altLang="en-US" sz="2200" dirty="0" smtClean="0"/>
              <a:t>Know your goals and plan your questions before leaving the building!</a:t>
            </a:r>
          </a:p>
          <a:p>
            <a:pPr>
              <a:spcBef>
                <a:spcPts val="1200"/>
              </a:spcBef>
              <a:buFont typeface="Arial" panose="020B0604020202020204" pitchFamily="34" charset="0"/>
              <a:buChar char="•"/>
            </a:pPr>
            <a:r>
              <a:rPr lang="en-CA" altLang="en-US" sz="2200" dirty="0" smtClean="0"/>
              <a:t>Do one-on-one interviews. </a:t>
            </a:r>
          </a:p>
          <a:p>
            <a:pPr>
              <a:spcBef>
                <a:spcPts val="1200"/>
              </a:spcBef>
              <a:buFont typeface="Arial" panose="020B0604020202020204" pitchFamily="34" charset="0"/>
              <a:buChar char="•"/>
            </a:pPr>
            <a:r>
              <a:rPr lang="en-CA" altLang="en-US" sz="2200" dirty="0" smtClean="0"/>
              <a:t>Validate the problem first, not the solution.</a:t>
            </a:r>
          </a:p>
          <a:p>
            <a:pPr>
              <a:spcBef>
                <a:spcPts val="1200"/>
              </a:spcBef>
              <a:buFont typeface="Arial" panose="020B0604020202020204" pitchFamily="34" charset="0"/>
              <a:buChar char="•"/>
            </a:pPr>
            <a:r>
              <a:rPr lang="en-CA" altLang="en-US" sz="2200" dirty="0" smtClean="0"/>
              <a:t>Listen, don’t pitch.</a:t>
            </a:r>
          </a:p>
          <a:p>
            <a:pPr>
              <a:spcBef>
                <a:spcPts val="1200"/>
              </a:spcBef>
              <a:buFont typeface="Arial" panose="020B0604020202020204" pitchFamily="34" charset="0"/>
              <a:buChar char="•"/>
            </a:pPr>
            <a:r>
              <a:rPr lang="en-CA" altLang="en-US" sz="2200" dirty="0" smtClean="0"/>
              <a:t>Be prepared for answers you don’t like.</a:t>
            </a:r>
          </a:p>
          <a:p>
            <a:pPr>
              <a:spcBef>
                <a:spcPts val="1200"/>
              </a:spcBef>
              <a:buFont typeface="Arial" panose="020B0604020202020204" pitchFamily="34" charset="0"/>
              <a:buChar char="•"/>
            </a:pPr>
            <a:r>
              <a:rPr lang="en-CA" altLang="en-US" sz="2200" dirty="0" smtClean="0"/>
              <a:t>Write your notes from the meeting immediately.</a:t>
            </a:r>
          </a:p>
          <a:p>
            <a:pPr>
              <a:spcBef>
                <a:spcPts val="1200"/>
              </a:spcBef>
              <a:buFont typeface="Arial" panose="020B0604020202020204" pitchFamily="34" charset="0"/>
              <a:buChar char="•"/>
            </a:pPr>
            <a:r>
              <a:rPr lang="en-CA" altLang="en-US" sz="2200" dirty="0" smtClean="0"/>
              <a:t>Focus on discovery. Don’t worry about features!</a:t>
            </a:r>
          </a:p>
          <a:p>
            <a:pPr>
              <a:spcBef>
                <a:spcPts val="1200"/>
              </a:spcBef>
              <a:buFont typeface="Arial" panose="020B0604020202020204" pitchFamily="34" charset="0"/>
              <a:buChar char="•"/>
            </a:pPr>
            <a:r>
              <a:rPr lang="en-CA" altLang="en-US" sz="2200" dirty="0" smtClean="0"/>
              <a:t>Never ask a yes and no question, always ask open ended ones.</a:t>
            </a:r>
          </a:p>
          <a:p>
            <a:pPr>
              <a:spcBef>
                <a:spcPts val="1200"/>
              </a:spcBef>
              <a:buFont typeface="Arial" panose="020B0604020202020204" pitchFamily="34" charset="0"/>
              <a:buChar char="•"/>
            </a:pPr>
            <a:r>
              <a:rPr lang="en-CA" altLang="en-US" sz="2200" dirty="0" smtClean="0"/>
              <a:t>Have behavior-focused interviews.</a:t>
            </a:r>
          </a:p>
          <a:p>
            <a:pPr>
              <a:spcBef>
                <a:spcPts val="1200"/>
              </a:spcBef>
              <a:buFont typeface="Arial" panose="020B0604020202020204" pitchFamily="34" charset="0"/>
              <a:buChar char="•"/>
            </a:pPr>
            <a:r>
              <a:rPr lang="en-CA" altLang="en-US" sz="2200" dirty="0" smtClean="0"/>
              <a:t>Ask to be able to follow up and for intros to others.</a:t>
            </a:r>
          </a:p>
          <a:p>
            <a:pPr>
              <a:buFont typeface="Arial" panose="020B0604020202020204" pitchFamily="34" charset="0"/>
              <a:buChar char="•"/>
            </a:pPr>
            <a:endParaRPr lang="en-CA" altLang="en-US" sz="1800" dirty="0" smtClean="0"/>
          </a:p>
          <a:p>
            <a:pPr>
              <a:buFont typeface="Arial" panose="020B0604020202020204" pitchFamily="34" charset="0"/>
              <a:buChar char="•"/>
            </a:pPr>
            <a:endParaRPr lang="en-CA" altLang="en-US" sz="1200" dirty="0" smtClean="0"/>
          </a:p>
        </p:txBody>
      </p:sp>
      <p:sp>
        <p:nvSpPr>
          <p:cNvPr id="2" name="Slide Number Placeholder 1"/>
          <p:cNvSpPr>
            <a:spLocks noGrp="1"/>
          </p:cNvSpPr>
          <p:nvPr>
            <p:ph type="sldNum" sz="quarter" idx="4"/>
          </p:nvPr>
        </p:nvSpPr>
        <p:spPr/>
        <p:txBody>
          <a:bodyPr/>
          <a:lstStyle/>
          <a:p>
            <a:fld id="{13F44AA5-DB92-42C3-A717-A60C9B81A1ED}" type="slidenum">
              <a:rPr lang="en-CA" smtClean="0"/>
              <a:pPr/>
              <a:t>94</a:t>
            </a:fld>
            <a:endParaRPr lang="en-CA" dirty="0"/>
          </a:p>
        </p:txBody>
      </p:sp>
    </p:spTree>
    <p:extLst>
      <p:ext uri="{BB962C8B-B14F-4D97-AF65-F5344CB8AC3E}">
        <p14:creationId xmlns:p14="http://schemas.microsoft.com/office/powerpoint/2010/main" val="4248920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Validation Strategies methods</a:t>
            </a:r>
            <a:endParaRPr lang="en-US" dirty="0"/>
          </a:p>
        </p:txBody>
      </p:sp>
      <p:sp>
        <p:nvSpPr>
          <p:cNvPr id="3" name="Content Placeholder 2"/>
          <p:cNvSpPr>
            <a:spLocks noGrp="1"/>
          </p:cNvSpPr>
          <p:nvPr>
            <p:ph idx="4294967295"/>
          </p:nvPr>
        </p:nvSpPr>
        <p:spPr>
          <a:xfrm>
            <a:off x="523541" y="1124201"/>
            <a:ext cx="7521575" cy="3579812"/>
          </a:xfrm>
        </p:spPr>
        <p:txBody>
          <a:bodyPr/>
          <a:lstStyle/>
          <a:p>
            <a:pPr marL="0" indent="0">
              <a:buNone/>
            </a:pPr>
            <a:r>
              <a:rPr lang="en-US" sz="2400" dirty="0" smtClean="0"/>
              <a:t>(In addition to customer conversations.)</a:t>
            </a:r>
            <a:endParaRPr lang="en-US" sz="24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95</a:t>
            </a:fld>
            <a:endParaRPr lang="en-CA" dirty="0"/>
          </a:p>
        </p:txBody>
      </p:sp>
    </p:spTree>
    <p:extLst>
      <p:ext uri="{BB962C8B-B14F-4D97-AF65-F5344CB8AC3E}">
        <p14:creationId xmlns:p14="http://schemas.microsoft.com/office/powerpoint/2010/main" val="177313268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Tools</a:t>
            </a:r>
            <a:endParaRPr lang="en-US" dirty="0"/>
          </a:p>
        </p:txBody>
      </p:sp>
      <p:sp>
        <p:nvSpPr>
          <p:cNvPr id="3" name="Content Placeholder 2"/>
          <p:cNvSpPr>
            <a:spLocks noGrp="1"/>
          </p:cNvSpPr>
          <p:nvPr>
            <p:ph idx="4294967295"/>
          </p:nvPr>
        </p:nvSpPr>
        <p:spPr>
          <a:xfrm>
            <a:off x="988762" y="1068054"/>
            <a:ext cx="7521575" cy="3579812"/>
          </a:xfrm>
        </p:spPr>
        <p:txBody>
          <a:bodyPr/>
          <a:lstStyle/>
          <a:p>
            <a:pPr>
              <a:spcAft>
                <a:spcPts val="1200"/>
              </a:spcAft>
              <a:buAutoNum type="arabicPeriod"/>
            </a:pPr>
            <a:r>
              <a:rPr lang="en-US" sz="2400" dirty="0" smtClean="0">
                <a:hlinkClick r:id="rId2"/>
              </a:rPr>
              <a:t>Google Trends</a:t>
            </a:r>
            <a:endParaRPr lang="en-US" sz="2400" dirty="0" smtClean="0"/>
          </a:p>
          <a:p>
            <a:pPr>
              <a:spcAft>
                <a:spcPts val="1200"/>
              </a:spcAft>
              <a:buAutoNum type="arabicPeriod"/>
            </a:pPr>
            <a:r>
              <a:rPr lang="en-US" sz="2400" dirty="0" smtClean="0"/>
              <a:t>Pinterest</a:t>
            </a:r>
          </a:p>
          <a:p>
            <a:pPr>
              <a:spcAft>
                <a:spcPts val="1200"/>
              </a:spcAft>
              <a:buAutoNum type="arabicPeriod"/>
            </a:pPr>
            <a:r>
              <a:rPr lang="en-US" sz="2400" dirty="0" smtClean="0"/>
              <a:t>Google Adwords</a:t>
            </a:r>
          </a:p>
          <a:p>
            <a:pPr>
              <a:spcAft>
                <a:spcPts val="1200"/>
              </a:spcAft>
              <a:buAutoNum type="arabicPeriod"/>
            </a:pPr>
            <a:r>
              <a:rPr lang="en-US" sz="2400" dirty="0" smtClean="0"/>
              <a:t>Unbounce.com</a:t>
            </a:r>
          </a:p>
          <a:p>
            <a:pPr>
              <a:spcAft>
                <a:spcPts val="1200"/>
              </a:spcAft>
              <a:buAutoNum type="arabicPeriod"/>
            </a:pPr>
            <a:r>
              <a:rPr lang="en-US" sz="2400" dirty="0" err="1" smtClean="0"/>
              <a:t>QuickMVP</a:t>
            </a:r>
            <a:endParaRPr lang="en-US" sz="2400" dirty="0" smtClean="0"/>
          </a:p>
          <a:p>
            <a:pPr>
              <a:spcAft>
                <a:spcPts val="1200"/>
              </a:spcAft>
              <a:buAutoNum type="arabicPeriod"/>
            </a:pPr>
            <a:r>
              <a:rPr lang="en-US" sz="2400" dirty="0" err="1" smtClean="0"/>
              <a:t>Godaddy</a:t>
            </a:r>
            <a:r>
              <a:rPr lang="en-US" sz="2400" dirty="0" smtClean="0"/>
              <a:t>/</a:t>
            </a:r>
            <a:r>
              <a:rPr lang="en-US" sz="2400" dirty="0" err="1" smtClean="0"/>
              <a:t>Wix</a:t>
            </a:r>
            <a:r>
              <a:rPr lang="en-US" sz="2400" dirty="0" smtClean="0"/>
              <a:t>/</a:t>
            </a:r>
            <a:r>
              <a:rPr lang="en-US" sz="2400" dirty="0" err="1" smtClean="0"/>
              <a:t>Weebly</a:t>
            </a:r>
            <a:endParaRPr lang="en-US" sz="2400" dirty="0" smtClean="0"/>
          </a:p>
          <a:p>
            <a:pPr>
              <a:spcAft>
                <a:spcPts val="1200"/>
              </a:spcAft>
              <a:buAutoNum type="arabicPeriod"/>
            </a:pPr>
            <a:r>
              <a:rPr lang="en-US" sz="2400" dirty="0" smtClean="0"/>
              <a:t>LinkedIn/Twitter/Facebook/etc.</a:t>
            </a:r>
          </a:p>
          <a:p>
            <a:pPr>
              <a:spcAft>
                <a:spcPts val="1200"/>
              </a:spcAft>
              <a:buAutoNum type="arabicPeriod"/>
            </a:pPr>
            <a:r>
              <a:rPr lang="en-US" sz="2400" dirty="0" err="1" smtClean="0"/>
              <a:t>eLance</a:t>
            </a:r>
            <a:r>
              <a:rPr lang="en-US" sz="2400" dirty="0" smtClean="0"/>
              <a:t>/</a:t>
            </a:r>
            <a:r>
              <a:rPr lang="en-US" sz="2400" dirty="0" err="1" smtClean="0"/>
              <a:t>Fiveer</a:t>
            </a:r>
            <a:r>
              <a:rPr lang="en-US" sz="2400" dirty="0" smtClean="0"/>
              <a:t>/</a:t>
            </a:r>
            <a:r>
              <a:rPr lang="en-US" sz="2400" dirty="0" err="1" smtClean="0"/>
              <a:t>oDesk</a:t>
            </a:r>
            <a:endParaRPr lang="en-US" sz="2400" dirty="0" smtClean="0"/>
          </a:p>
          <a:p>
            <a:pPr>
              <a:spcAft>
                <a:spcPts val="1200"/>
              </a:spcAft>
              <a:buAutoNum type="arabicPeriod"/>
            </a:pPr>
            <a:r>
              <a:rPr lang="en-US" sz="2400" dirty="0" smtClean="0"/>
              <a:t>Survey Monkey</a:t>
            </a:r>
          </a:p>
          <a:p>
            <a:pPr>
              <a:buAutoNum type="arabicPeriod"/>
            </a:pPr>
            <a:endParaRPr lang="en-US"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96</a:t>
            </a:fld>
            <a:endParaRPr lang="en-CA" dirty="0"/>
          </a:p>
        </p:txBody>
      </p:sp>
    </p:spTree>
    <p:extLst>
      <p:ext uri="{BB962C8B-B14F-4D97-AF65-F5344CB8AC3E}">
        <p14:creationId xmlns:p14="http://schemas.microsoft.com/office/powerpoint/2010/main" val="70171573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Test Web Page</a:t>
            </a:r>
            <a:endParaRPr lang="en-CA" dirty="0"/>
          </a:p>
        </p:txBody>
      </p:sp>
      <p:sp>
        <p:nvSpPr>
          <p:cNvPr id="5" name="Content Placeholder 4"/>
          <p:cNvSpPr>
            <a:spLocks noGrp="1"/>
          </p:cNvSpPr>
          <p:nvPr>
            <p:ph idx="4294967295"/>
          </p:nvPr>
        </p:nvSpPr>
        <p:spPr>
          <a:xfrm>
            <a:off x="603751" y="963780"/>
            <a:ext cx="7521575" cy="3579812"/>
          </a:xfrm>
        </p:spPr>
        <p:txBody>
          <a:bodyPr>
            <a:normAutofit/>
          </a:bodyPr>
          <a:lstStyle/>
          <a:p>
            <a:pPr marL="0" indent="0">
              <a:buNone/>
            </a:pPr>
            <a:r>
              <a:rPr lang="en-US" sz="2400" b="1" dirty="0" smtClean="0"/>
              <a:t>Seeking to determine customer interest:</a:t>
            </a:r>
          </a:p>
          <a:p>
            <a:r>
              <a:rPr lang="en-US" sz="2200" dirty="0" smtClean="0"/>
              <a:t>Sign ups</a:t>
            </a:r>
          </a:p>
          <a:p>
            <a:r>
              <a:rPr lang="en-US" sz="2200" dirty="0" smtClean="0"/>
              <a:t>Pre-orders</a:t>
            </a:r>
          </a:p>
          <a:p>
            <a:pPr marL="274320" lvl="1" indent="0">
              <a:buNone/>
            </a:pPr>
            <a:endParaRPr lang="en-US" sz="1800" dirty="0" smtClean="0"/>
          </a:p>
          <a:p>
            <a:pPr marL="548640" lvl="2" indent="0">
              <a:buNone/>
            </a:pPr>
            <a:endParaRPr lang="en-US" sz="1800" dirty="0"/>
          </a:p>
        </p:txBody>
      </p:sp>
      <p:pic>
        <p:nvPicPr>
          <p:cNvPr id="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636912"/>
            <a:ext cx="3505200"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4198442"/>
            <a:ext cx="3381375"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0816" y="2289249"/>
            <a:ext cx="22860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5080" y="2988171"/>
            <a:ext cx="200025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2608" y="3969842"/>
            <a:ext cx="1857375"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97</a:t>
            </a:fld>
            <a:endParaRPr lang="en-CA" dirty="0"/>
          </a:p>
        </p:txBody>
      </p:sp>
    </p:spTree>
    <p:extLst>
      <p:ext uri="{BB962C8B-B14F-4D97-AF65-F5344CB8AC3E}">
        <p14:creationId xmlns:p14="http://schemas.microsoft.com/office/powerpoint/2010/main" val="150338879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www.quickmvp.com</a:t>
            </a:r>
            <a:endParaRPr lang="en-US" dirty="0"/>
          </a:p>
        </p:txBody>
      </p:sp>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414594" y="1283370"/>
            <a:ext cx="8379272" cy="4712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98</a:t>
            </a:fld>
            <a:endParaRPr lang="en-CA" dirty="0"/>
          </a:p>
        </p:txBody>
      </p:sp>
    </p:spTree>
    <p:extLst>
      <p:ext uri="{BB962C8B-B14F-4D97-AF65-F5344CB8AC3E}">
        <p14:creationId xmlns:p14="http://schemas.microsoft.com/office/powerpoint/2010/main" val="279697856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http://unbounce.com</a:t>
            </a:r>
            <a:r>
              <a:rPr lang="en-US" b="1" dirty="0" smtClean="0"/>
              <a:t>/ </a:t>
            </a:r>
            <a:endParaRPr lang="en-US"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79685"/>
            <a:ext cx="8709217"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99</a:t>
            </a:fld>
            <a:endParaRPr lang="en-CA" dirty="0"/>
          </a:p>
        </p:txBody>
      </p:sp>
    </p:spTree>
    <p:extLst>
      <p:ext uri="{BB962C8B-B14F-4D97-AF65-F5344CB8AC3E}">
        <p14:creationId xmlns:p14="http://schemas.microsoft.com/office/powerpoint/2010/main" val="3961797927"/>
      </p:ext>
    </p:extLst>
  </p:cSld>
  <p:clrMapOvr>
    <a:masterClrMapping/>
  </p:clrMapOvr>
  <p:timing>
    <p:tnLst>
      <p:par>
        <p:cTn id="1" dur="indefinite" restart="never" nodeType="tmRoot"/>
      </p:par>
    </p:tnLst>
  </p:timing>
</p:sld>
</file>

<file path=ppt/theme/_rels/them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1_Slidedocs">
  <a:themeElements>
    <a:clrScheme name="CoachMyStartup">
      <a:dk1>
        <a:srgbClr val="2D2D2A"/>
      </a:dk1>
      <a:lt1>
        <a:sysClr val="window" lastClr="FFFFFF"/>
      </a:lt1>
      <a:dk2>
        <a:srgbClr val="696969"/>
      </a:dk2>
      <a:lt2>
        <a:srgbClr val="D1D1D1"/>
      </a:lt2>
      <a:accent1>
        <a:srgbClr val="EA3F2E"/>
      </a:accent1>
      <a:accent2>
        <a:srgbClr val="FEA000"/>
      </a:accent2>
      <a:accent3>
        <a:srgbClr val="4763B2"/>
      </a:accent3>
      <a:accent4>
        <a:srgbClr val="018D36"/>
      </a:accent4>
      <a:accent5>
        <a:srgbClr val="4F898A"/>
      </a:accent5>
      <a:accent6>
        <a:srgbClr val="019BB6"/>
      </a:accent6>
      <a:hlink>
        <a:srgbClr val="2E9FDF"/>
      </a:hlink>
      <a:folHlink>
        <a:srgbClr val="64645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tlCol="0" anchor="ctr"/>
      <a:lstStyle>
        <a:defPPr algn="ctr">
          <a:defRPr dirty="0" err="1"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DB9963"/>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100" dirty="0" err="1" smtClean="0">
            <a:solidFill>
              <a:schemeClr val="tx2"/>
            </a:solidFill>
            <a:latin typeface="+mj-lt"/>
          </a:defRPr>
        </a:defPPr>
      </a:lstStyle>
    </a:txDef>
  </a:objectDefaults>
  <a:extraClrSchemeLst/>
</a:theme>
</file>

<file path=ppt/theme/theme2.xml><?xml version="1.0" encoding="utf-8"?>
<a:theme xmlns:a="http://schemas.openxmlformats.org/drawingml/2006/main" name="2_Slidedocs">
  <a:themeElements>
    <a:clrScheme name="CoachMyStartup">
      <a:dk1>
        <a:srgbClr val="2D2D2A"/>
      </a:dk1>
      <a:lt1>
        <a:sysClr val="window" lastClr="FFFFFF"/>
      </a:lt1>
      <a:dk2>
        <a:srgbClr val="696969"/>
      </a:dk2>
      <a:lt2>
        <a:srgbClr val="D1D1D1"/>
      </a:lt2>
      <a:accent1>
        <a:srgbClr val="EA3F2E"/>
      </a:accent1>
      <a:accent2>
        <a:srgbClr val="FEA000"/>
      </a:accent2>
      <a:accent3>
        <a:srgbClr val="4763B2"/>
      </a:accent3>
      <a:accent4>
        <a:srgbClr val="018D36"/>
      </a:accent4>
      <a:accent5>
        <a:srgbClr val="4F898A"/>
      </a:accent5>
      <a:accent6>
        <a:srgbClr val="019BB6"/>
      </a:accent6>
      <a:hlink>
        <a:srgbClr val="2E9FDF"/>
      </a:hlink>
      <a:folHlink>
        <a:srgbClr val="64645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spPr>
      <a:bodyPr rtlCol="0" anchor="ctr"/>
      <a:lstStyle>
        <a:defPPr algn="ctr">
          <a:defRPr dirty="0" err="1"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100" dirty="0" err="1" smtClean="0">
            <a:solidFill>
              <a:schemeClr val="tx2"/>
            </a:solidFill>
            <a:latin typeface="+mj-lt"/>
          </a:defRPr>
        </a:defPPr>
      </a:lstStyle>
    </a:txDef>
  </a:objectDefaults>
  <a:extraClrSchemeLst/>
</a:theme>
</file>

<file path=ppt/theme/theme3.xml><?xml version="1.0" encoding="utf-8"?>
<a:theme xmlns:a="http://schemas.openxmlformats.org/drawingml/2006/main" name="Office Theme">
  <a:themeElements>
    <a:clrScheme name="Custom 11">
      <a:dk1>
        <a:sysClr val="windowText" lastClr="000000"/>
      </a:dk1>
      <a:lt1>
        <a:sysClr val="window" lastClr="FFFFFF"/>
      </a:lt1>
      <a:dk2>
        <a:srgbClr val="1F497D"/>
      </a:dk2>
      <a:lt2>
        <a:srgbClr val="EEECE1"/>
      </a:lt2>
      <a:accent1>
        <a:srgbClr val="C0504D"/>
      </a:accent1>
      <a:accent2>
        <a:srgbClr val="2B4C73"/>
      </a:accent2>
      <a:accent3>
        <a:srgbClr val="9BBB59"/>
      </a:accent3>
      <a:accent4>
        <a:srgbClr val="8064A2"/>
      </a:accent4>
      <a:accent5>
        <a:srgbClr val="2B4C73"/>
      </a:accent5>
      <a:accent6>
        <a:srgbClr val="595959"/>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lidedocs">
  <a:themeElements>
    <a:clrScheme name="CoachMyStartup">
      <a:dk1>
        <a:srgbClr val="2D2D2A"/>
      </a:dk1>
      <a:lt1>
        <a:sysClr val="window" lastClr="FFFFFF"/>
      </a:lt1>
      <a:dk2>
        <a:srgbClr val="696969"/>
      </a:dk2>
      <a:lt2>
        <a:srgbClr val="D1D1D1"/>
      </a:lt2>
      <a:accent1>
        <a:srgbClr val="EA3F2E"/>
      </a:accent1>
      <a:accent2>
        <a:srgbClr val="FEA000"/>
      </a:accent2>
      <a:accent3>
        <a:srgbClr val="4763B2"/>
      </a:accent3>
      <a:accent4>
        <a:srgbClr val="018D36"/>
      </a:accent4>
      <a:accent5>
        <a:srgbClr val="4F898A"/>
      </a:accent5>
      <a:accent6>
        <a:srgbClr val="019BB6"/>
      </a:accent6>
      <a:hlink>
        <a:srgbClr val="2E9FDF"/>
      </a:hlink>
      <a:folHlink>
        <a:srgbClr val="64645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spPr>
      <a:bodyPr rtlCol="0" anchor="ctr"/>
      <a:lstStyle>
        <a:defPPr algn="ctr">
          <a:defRPr dirty="0" err="1"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100" dirty="0" err="1" smtClean="0">
            <a:solidFill>
              <a:schemeClr val="tx2"/>
            </a:solidFill>
            <a:latin typeface="+mj-lt"/>
          </a:defRPr>
        </a:defPPr>
      </a:lstStyle>
    </a:txDef>
  </a:objectDefaults>
  <a:extraClrSchemeLst/>
</a:theme>
</file>

<file path=ppt/theme/theme5.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6.xml><?xml version="1.0" encoding="utf-8"?>
<a:theme xmlns:a="http://schemas.openxmlformats.org/drawingml/2006/main" name="uOttawa-powerpoint-template">
  <a:themeElements>
    <a:clrScheme name="Custo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Garne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0" charset="0"/>
          </a:defRPr>
        </a:defPPr>
      </a:lstStyle>
    </a:lnDef>
  </a:objectDefaults>
  <a:extraClrSchemeLst>
    <a:extraClrScheme>
      <a:clrScheme name="Garne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arne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arne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arne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arne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arne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arne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8919</TotalTime>
  <Words>3252</Words>
  <Application>Microsoft Office PowerPoint</Application>
  <PresentationFormat>On-screen Show (4:3)</PresentationFormat>
  <Paragraphs>812</Paragraphs>
  <Slides>175</Slides>
  <Notes>17</Notes>
  <HiddenSlides>0</HiddenSlides>
  <MMClips>1</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175</vt:i4>
      </vt:variant>
    </vt:vector>
  </HeadingPairs>
  <TitlesOfParts>
    <vt:vector size="193" baseType="lpstr">
      <vt:lpstr>ＭＳ Ｐゴシック</vt:lpstr>
      <vt:lpstr>Arial</vt:lpstr>
      <vt:lpstr>Arial Black</vt:lpstr>
      <vt:lpstr>Calibri</vt:lpstr>
      <vt:lpstr>Franklin Gothic Book</vt:lpstr>
      <vt:lpstr>Franklin Gothic Medium</vt:lpstr>
      <vt:lpstr>Georgia</vt:lpstr>
      <vt:lpstr>Times</vt:lpstr>
      <vt:lpstr>Times New Roman</vt:lpstr>
      <vt:lpstr>Tunga</vt:lpstr>
      <vt:lpstr>Verdana</vt:lpstr>
      <vt:lpstr>Wingdings</vt:lpstr>
      <vt:lpstr>1_Slidedocs</vt:lpstr>
      <vt:lpstr>2_Slidedocs</vt:lpstr>
      <vt:lpstr>Office Theme</vt:lpstr>
      <vt:lpstr>Slidedocs</vt:lpstr>
      <vt:lpstr>Angles</vt:lpstr>
      <vt:lpstr>uOttawa-powerpoint-template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Foundation Elements of Entrepreneurial Idea Seeking</vt:lpstr>
      <vt:lpstr>Ideas and their Value</vt:lpstr>
      <vt:lpstr>Entrepreneurial Idea Seeking</vt:lpstr>
      <vt:lpstr>Idea Generation Principles</vt:lpstr>
      <vt:lpstr>Idea Generation Principles</vt:lpstr>
      <vt:lpstr>Idea Generation Principles</vt:lpstr>
      <vt:lpstr>Idea Generation Principles</vt:lpstr>
      <vt:lpstr>Idea Generation Principles</vt:lpstr>
      <vt:lpstr>PowerPoint Presentation</vt:lpstr>
      <vt:lpstr>Idea Generation Principles</vt:lpstr>
      <vt:lpstr>Idea Generation Principles</vt:lpstr>
      <vt:lpstr>Idea Generation Principles</vt:lpstr>
      <vt:lpstr>Idea Generation Principles</vt:lpstr>
      <vt:lpstr>Idea Generation Principles</vt:lpstr>
      <vt:lpstr>Idea Generation Principles</vt:lpstr>
      <vt:lpstr>Idea Generation Principles</vt:lpstr>
      <vt:lpstr>PowerPoint Presentation</vt:lpstr>
      <vt:lpstr>Other Considerations</vt:lpstr>
      <vt:lpstr>Other Considerations</vt:lpstr>
      <vt:lpstr>PowerPoint Presentation</vt:lpstr>
      <vt:lpstr>PowerPoint Presentation</vt:lpstr>
      <vt:lpstr>Other Considerations</vt:lpstr>
      <vt:lpstr>Concluding Thoughts?</vt:lpstr>
      <vt:lpstr>PowerPoint Presentation</vt:lpstr>
      <vt:lpstr>Business Models </vt:lpstr>
      <vt:lpstr>Why are Business Models Important?</vt:lpstr>
      <vt:lpstr>Business Models vs. Business Plans</vt:lpstr>
      <vt:lpstr>Business Model Canvas</vt:lpstr>
      <vt:lpstr>PowerPoint Presentation</vt:lpstr>
      <vt:lpstr>Value Proposition</vt:lpstr>
      <vt:lpstr>PowerPoint Presentation</vt:lpstr>
      <vt:lpstr>Customer Segments</vt:lpstr>
      <vt:lpstr>PowerPoint Presentation</vt:lpstr>
      <vt:lpstr>Multiple Customer Segments</vt:lpstr>
      <vt:lpstr>Product/Market Fit</vt:lpstr>
      <vt:lpstr>Channels</vt:lpstr>
      <vt:lpstr>PowerPoint Presentation</vt:lpstr>
      <vt:lpstr>Customer Relationships</vt:lpstr>
      <vt:lpstr>PowerPoint Presentation</vt:lpstr>
      <vt:lpstr>Revenue Streams</vt:lpstr>
      <vt:lpstr>PowerPoint Presentation</vt:lpstr>
      <vt:lpstr>Key Resources</vt:lpstr>
      <vt:lpstr>PowerPoint Presentation</vt:lpstr>
      <vt:lpstr>Key Partners</vt:lpstr>
      <vt:lpstr>PowerPoint Presentation</vt:lpstr>
      <vt:lpstr>Key Activities</vt:lpstr>
      <vt:lpstr>PowerPoint Presentation</vt:lpstr>
      <vt:lpstr>Cost Structure</vt:lpstr>
      <vt:lpstr>PowerPoint Presentation</vt:lpstr>
      <vt:lpstr>BUT...</vt:lpstr>
      <vt:lpstr>PowerPoint Presentation</vt:lpstr>
      <vt:lpstr>We have to Validate (test) our  Assumptions</vt:lpstr>
      <vt:lpstr>PowerPoint Presentation</vt:lpstr>
      <vt:lpstr>Business Model Examples </vt:lpstr>
      <vt:lpstr>Lemonade Stand in City Park</vt:lpstr>
      <vt:lpstr>Kelly’s Lemonade Stand: Refreshing Lemonade</vt:lpstr>
      <vt:lpstr>PowerPoint Presentation</vt:lpstr>
      <vt:lpstr>PowerPoint Presentation</vt:lpstr>
      <vt:lpstr>PowerPoint Presentation</vt:lpstr>
      <vt:lpstr>PowerPoint Presentation</vt:lpstr>
      <vt:lpstr>Amazon Business Model Canvas</vt:lpstr>
      <vt:lpstr>Amazon Business Model Canvas</vt:lpstr>
      <vt:lpstr>PowerPoint Presentation</vt:lpstr>
      <vt:lpstr>Canvas: Multiple Segments</vt:lpstr>
      <vt:lpstr>Business Models </vt:lpstr>
      <vt:lpstr>PowerPoint Presentation</vt:lpstr>
      <vt:lpstr>PowerPoint Presentation</vt:lpstr>
      <vt:lpstr>Concluding Thoughts?</vt:lpstr>
      <vt:lpstr>PowerPoint Presentation</vt:lpstr>
      <vt:lpstr>CUSTOMER DISCOVERY</vt:lpstr>
      <vt:lpstr>Recommended Start up Process*</vt:lpstr>
      <vt:lpstr>What Do Tests Look Like?</vt:lpstr>
      <vt:lpstr>Minimum Viable Product: MVP</vt:lpstr>
      <vt:lpstr>PowerPoint Presentation</vt:lpstr>
      <vt:lpstr>PowerPoint Presentation</vt:lpstr>
      <vt:lpstr>Customer Discovery Process</vt:lpstr>
      <vt:lpstr>Validation Checklist</vt:lpstr>
      <vt:lpstr>Typical Questions</vt:lpstr>
      <vt:lpstr>Tips for Customer Interviews</vt:lpstr>
      <vt:lpstr>Validation Strategies methods</vt:lpstr>
      <vt:lpstr>Tools</vt:lpstr>
      <vt:lpstr>Test Web Page</vt:lpstr>
      <vt:lpstr>www.quickmvp.com</vt:lpstr>
      <vt:lpstr>http://unbounce.com/ </vt:lpstr>
      <vt:lpstr>PowerPoint Presentation</vt:lpstr>
      <vt:lpstr>PowerPoint Presentation</vt:lpstr>
      <vt:lpstr>PowerPoint Presentation</vt:lpstr>
      <vt:lpstr>Crowd Funding Campaigns</vt:lpstr>
      <vt:lpstr>PowerPoint Presentation</vt:lpstr>
      <vt:lpstr>Case Study</vt:lpstr>
      <vt:lpstr>Birth of an Idea</vt:lpstr>
      <vt:lpstr>I’d like to help</vt:lpstr>
      <vt:lpstr>PowerPoint Presentation</vt:lpstr>
      <vt:lpstr>PowerPoint Presentation</vt:lpstr>
      <vt:lpstr>www.unbounce.com                      $54 (1 month free trial)</vt:lpstr>
      <vt:lpstr>PowerPoint Presentation</vt:lpstr>
      <vt:lpstr>$16</vt:lpstr>
      <vt:lpstr>www.fiveer.com                             $15.75</vt:lpstr>
      <vt:lpstr>$5/month</vt:lpstr>
      <vt:lpstr>PowerPoint Presentation</vt:lpstr>
      <vt:lpstr>PowerPoint Presentation</vt:lpstr>
      <vt:lpstr>PowerPoint Presentation</vt:lpstr>
      <vt:lpstr>PowerPoint Presentation</vt:lpstr>
      <vt:lpstr>  Google Adwords                                                        max. $25/day</vt:lpstr>
      <vt:lpstr>PowerPoint Presentation</vt:lpstr>
      <vt:lpstr>PowerPoint Presentation</vt:lpstr>
      <vt:lpstr>www.elance.com                                                   $54.79</vt:lpstr>
      <vt:lpstr>PowerPoint Presentation</vt:lpstr>
      <vt:lpstr>PowerPoint Presentation</vt:lpstr>
      <vt:lpstr>Next (logical) steps</vt:lpstr>
      <vt:lpstr>Tools and Resources</vt:lpstr>
      <vt:lpstr>Standing Desk</vt:lpstr>
      <vt:lpstr>Standing Desk</vt:lpstr>
      <vt:lpstr>100% Vegan Restaurant?</vt:lpstr>
      <vt:lpstr>100% Vegan Restaurant?</vt:lpstr>
      <vt:lpstr>Pitching Your Validation results</vt:lpstr>
      <vt:lpstr>EXAMPLE</vt:lpstr>
      <vt:lpstr>Report/Presentation </vt:lpstr>
      <vt:lpstr>Pitch Template</vt:lpstr>
      <vt:lpstr>Validation efforts to date:</vt:lpstr>
      <vt:lpstr>Business Premise</vt:lpstr>
      <vt:lpstr>Business Premise Con’t.</vt:lpstr>
      <vt:lpstr>Business Model Canvas v.1</vt:lpstr>
      <vt:lpstr>Summary of Validation Tests</vt:lpstr>
      <vt:lpstr>Key Learnings</vt:lpstr>
      <vt:lpstr>Business Model Canvas v.2..etc</vt:lpstr>
      <vt:lpstr>Next Steps</vt:lpstr>
      <vt:lpstr>Example</vt:lpstr>
      <vt:lpstr>Model and Validation for PeekPic  </vt:lpstr>
      <vt:lpstr>PowerPoint Presentation</vt:lpstr>
      <vt:lpstr> Peekpic App Industry description and Size</vt:lpstr>
      <vt:lpstr>PowerPoint Presentation</vt:lpstr>
      <vt:lpstr>Peekpic App</vt:lpstr>
      <vt:lpstr>Business Model Canvas v.1</vt:lpstr>
      <vt:lpstr>Summary of Validation Tests </vt:lpstr>
      <vt:lpstr>What we Learned</vt:lpstr>
      <vt:lpstr>What we Learned</vt:lpstr>
      <vt:lpstr>What we Learned (Opinion about data being saved forever)</vt:lpstr>
      <vt:lpstr>What we Learned </vt:lpstr>
      <vt:lpstr>What we Learned </vt:lpstr>
      <vt:lpstr>PowerPoint Presentation</vt:lpstr>
      <vt:lpstr>Peekpic Website</vt:lpstr>
      <vt:lpstr>Peekpic website stats ~6 days</vt:lpstr>
      <vt:lpstr>Peekpic Facebook Page</vt:lpstr>
      <vt:lpstr>Peekpic Facebook stats ~ 9 days</vt:lpstr>
      <vt:lpstr>PowerPoint Presentation</vt:lpstr>
      <vt:lpstr>Next Steps in Validation</vt:lpstr>
      <vt:lpstr>Next Steps in Starting (long term focus)</vt:lpstr>
      <vt:lpstr>Group Work</vt:lpstr>
      <vt:lpstr>Concluding Thoughts?</vt:lpstr>
      <vt:lpstr>PowerPoint Presentation</vt:lpstr>
      <vt:lpstr>Administrative Details</vt:lpstr>
      <vt:lpstr>PowerPoint Presentation</vt:lpstr>
      <vt:lpstr>PowerPoint Presentation</vt:lpstr>
      <vt:lpstr>Business Plans</vt:lpstr>
      <vt:lpstr>VC Explained</vt:lpstr>
      <vt:lpstr>Venture Capital</vt:lpstr>
      <vt:lpstr>Some Perspective</vt:lpstr>
      <vt:lpstr>Angel Investing Explained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fatih demirkiran</dc:creator>
  <cp:lastModifiedBy>Daze, Stephen</cp:lastModifiedBy>
  <cp:revision>229</cp:revision>
  <dcterms:created xsi:type="dcterms:W3CDTF">2015-06-30T19:40:07Z</dcterms:created>
  <dcterms:modified xsi:type="dcterms:W3CDTF">2018-04-21T20:51:08Z</dcterms:modified>
</cp:coreProperties>
</file>