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8" r:id="rId2"/>
    <p:sldId id="257" r:id="rId3"/>
    <p:sldId id="284" r:id="rId4"/>
    <p:sldId id="295" r:id="rId5"/>
    <p:sldId id="285" r:id="rId6"/>
    <p:sldId id="269" r:id="rId7"/>
    <p:sldId id="270" r:id="rId8"/>
    <p:sldId id="271" r:id="rId9"/>
    <p:sldId id="274" r:id="rId10"/>
    <p:sldId id="276" r:id="rId11"/>
    <p:sldId id="278" r:id="rId12"/>
    <p:sldId id="286" r:id="rId13"/>
    <p:sldId id="294" r:id="rId14"/>
    <p:sldId id="293" r:id="rId15"/>
    <p:sldId id="281" r:id="rId16"/>
    <p:sldId id="266" r:id="rId17"/>
    <p:sldId id="263" r:id="rId18"/>
    <p:sldId id="282" r:id="rId19"/>
    <p:sldId id="280" r:id="rId20"/>
    <p:sldId id="292" r:id="rId21"/>
    <p:sldId id="267" r:id="rId22"/>
    <p:sldId id="261" r:id="rId23"/>
    <p:sldId id="260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9891E-4133-465B-9326-C4DE029F786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CD0D-17EF-47DB-8835-4A70B7767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sng" smtClean="0">
                <a:latin typeface="Arial" pitchFamily="34" charset="0"/>
                <a:ea typeface="ＭＳ Ｐゴシック" pitchFamily="34" charset="-128"/>
              </a:rPr>
              <a:t>Jesse and Stephen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82AF70-8A5B-4EC8-8C29-0EA9B88C2AC8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F03503-F35D-4309-A1A7-DEC5512E1D0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E8FFC5-FD06-4813-B769-0C69B9D88D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Dgsf4iiZg" TargetMode="External"/><Relationship Id="rId2" Type="http://schemas.openxmlformats.org/officeDocument/2006/relationships/hyperlink" Target="https://www.youtube.com/watch?v=i6O98o2FRH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dale_dougherty_we_are_maker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search?q=business+models&amp;hl=en&amp;rls=com.microsoft:en-ca:IE-Address&amp;prmd=imvnsb&amp;tbm=isch&amp;tbo=u&amp;source=univ&amp;sa=X&amp;ei=ycsST8PXFurv0gGRopGlAw&amp;ved=0CFMQsAQ&amp;biw=1069&amp;bih=600" TargetMode="External"/><Relationship Id="rId2" Type="http://schemas.openxmlformats.org/officeDocument/2006/relationships/hyperlink" Target="http://ecorner.stanford.edu/authorMaterialInfo.html?mid=287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Stephen Daze</a:t>
            </a:r>
          </a:p>
          <a:p>
            <a:r>
              <a:rPr lang="en-US" dirty="0" smtClean="0"/>
              <a:t>Telfer School of Management</a:t>
            </a:r>
          </a:p>
          <a:p>
            <a:r>
              <a:rPr lang="en-US" dirty="0" smtClean="0"/>
              <a:t>November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up Ideation and the Perfect 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Business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Necessary conditions: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Can make money (or not loose it).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Has value (value proposition) to someone.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And: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Evolve </a:t>
            </a:r>
            <a:r>
              <a:rPr lang="en-US" dirty="0"/>
              <a:t>over time.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Usually start with one or a combination of:</a:t>
            </a:r>
          </a:p>
          <a:p>
            <a:pPr marL="1074420" lvl="2" indent="-342900"/>
            <a:r>
              <a:rPr lang="en-US" sz="2400" dirty="0" smtClean="0"/>
              <a:t>Personal pain (I have a problem that needs solving.)</a:t>
            </a:r>
          </a:p>
          <a:p>
            <a:pPr marL="1074420" lvl="2" indent="-342900"/>
            <a:r>
              <a:rPr lang="en-US" sz="2400" dirty="0" smtClean="0"/>
              <a:t>Market gap/need (Others will pay for a solution.)</a:t>
            </a:r>
          </a:p>
          <a:p>
            <a:pPr marL="1074420" lvl="2" indent="-342900"/>
            <a:r>
              <a:rPr lang="en-US" sz="2400" dirty="0" smtClean="0"/>
              <a:t>Interest (I can see myself doing this 24/7.)</a:t>
            </a:r>
          </a:p>
          <a:p>
            <a:pPr marL="1074420" lvl="2" indent="-342900"/>
            <a:r>
              <a:rPr lang="en-US" sz="2400" dirty="0" smtClean="0"/>
              <a:t>Insight (I understand the industry and the trends.)</a:t>
            </a:r>
            <a:endParaRPr lang="en-US" sz="2400" dirty="0"/>
          </a:p>
          <a:p>
            <a:pPr marL="800100" lvl="1" indent="-342900"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The best business ideas </a:t>
            </a:r>
            <a:r>
              <a:rPr lang="en-US" dirty="0" smtClean="0">
                <a:solidFill>
                  <a:prstClr val="black"/>
                </a:solidFill>
              </a:rPr>
              <a:t>satisfy most (or all) conditions!</a:t>
            </a:r>
          </a:p>
          <a:p>
            <a:pPr marL="731520" lvl="2" indent="0">
              <a:buClr>
                <a:srgbClr val="9B2D1F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		- If your current idea doesn’t, look to evolve it 				sufficiently such that it does.</a:t>
            </a:r>
            <a:endParaRPr lang="en-US" dirty="0">
              <a:solidFill>
                <a:prstClr val="black"/>
              </a:solidFill>
            </a:endParaRPr>
          </a:p>
          <a:p>
            <a:pPr marL="731520" lvl="2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41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Proposition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positioning statement (elevator pitch) that explains what you do, why it’s important, who cares and why you can be successful.</a:t>
            </a:r>
          </a:p>
          <a:p>
            <a:r>
              <a:rPr lang="en-US" dirty="0" smtClean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64298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Is the problem Unworkable? Does your solution fix something that is broken and causing pain for the client?</a:t>
            </a:r>
          </a:p>
          <a:p>
            <a:pPr lvl="1"/>
            <a:r>
              <a:rPr lang="en-US" dirty="0"/>
              <a:t>Is fixing the problem Unavoidable? Does the client have to fix the problem? Now?</a:t>
            </a:r>
          </a:p>
          <a:p>
            <a:pPr lvl="1"/>
            <a:r>
              <a:rPr lang="en-US" dirty="0"/>
              <a:t>Is the problem Urgent? Is it a top priority for someone?</a:t>
            </a:r>
          </a:p>
          <a:p>
            <a:pPr lvl="1"/>
            <a:r>
              <a:rPr lang="en-US" dirty="0"/>
              <a:t>Is the problem Underserved? Is there a gap between what exists and what customers would pay for? </a:t>
            </a:r>
          </a:p>
          <a:p>
            <a:pPr lvl="1"/>
            <a:r>
              <a:rPr lang="en-US" dirty="0"/>
              <a:t>Is it worth fixing? Does duct tape work just fine?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811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Is there a gap in the marketplace where you can position your solution and make money?</a:t>
            </a:r>
          </a:p>
          <a:p>
            <a:pPr lvl="1"/>
            <a:r>
              <a:rPr lang="en-US" dirty="0"/>
              <a:t>Is it defensible? Disruptive?</a:t>
            </a:r>
          </a:p>
          <a:p>
            <a:pPr lvl="1"/>
            <a:r>
              <a:rPr lang="en-US" dirty="0"/>
              <a:t>Is there enough “gain” for the customer to endure the “pain” of using your solution?</a:t>
            </a:r>
          </a:p>
          <a:p>
            <a:pPr lvl="1"/>
            <a:r>
              <a:rPr lang="en-US" dirty="0"/>
              <a:t>Can you articulate your value proposition in a succinct way, that is understandable? i.e. the elevator pitch.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045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Elevator Pitch?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quick snapshot of your business opportunity delivered in a short amount of time – perhaps the amount of time you have in an elevator ride with an important funder or client.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Watch for Key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2"/>
              </a:rPr>
              <a:t>https://www.youtube.com/watch?v=i6O98o2FRHw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https://www.youtube.com/watch?v=r_Dgsf4iiZg</a:t>
            </a:r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5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Quick overview of the concept: ________.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My product/service solves _______ problem or need.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My solution is ________.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People who will buy my product are _______.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 most important benefit of my product or service is _______.</a:t>
            </a:r>
          </a:p>
          <a:p>
            <a:r>
              <a:rPr lang="en-US" altLang="en-US" dirty="0">
                <a:ea typeface="ＭＳ Ｐゴシック" pitchFamily="34" charset="-128"/>
              </a:rPr>
              <a:t>T</a:t>
            </a:r>
            <a:r>
              <a:rPr lang="en-US" altLang="en-US" dirty="0" smtClean="0">
                <a:ea typeface="ＭＳ Ｐゴシック" pitchFamily="34" charset="-128"/>
              </a:rPr>
              <a:t>his is a good/big idea because 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has to be succinct and understandable – stay away from jargon, features and technical language.</a:t>
            </a:r>
          </a:p>
          <a:p>
            <a:r>
              <a:rPr lang="en-US" dirty="0" smtClean="0"/>
              <a:t>Focus on the opportunity.</a:t>
            </a:r>
          </a:p>
          <a:p>
            <a:r>
              <a:rPr lang="en-US" dirty="0" smtClean="0"/>
              <a:t>More information is not always better – leave them interested in learning more.</a:t>
            </a:r>
          </a:p>
          <a:p>
            <a:r>
              <a:rPr lang="en-US" dirty="0" smtClean="0"/>
              <a:t>Practice until it’s as easy as saying your telephone number (i.e. without hesitation or second thought.)</a:t>
            </a:r>
          </a:p>
          <a:p>
            <a:r>
              <a:rPr lang="en-US" dirty="0" smtClean="0"/>
              <a:t>Multiple versions may be necessary depending on the audience (funder, client, potential employee,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8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Generation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1. Good idea vs. good business idea = a </a:t>
            </a:r>
            <a:r>
              <a:rPr lang="en-CA" dirty="0" err="1" smtClean="0"/>
              <a:t>gbi</a:t>
            </a:r>
            <a:r>
              <a:rPr lang="en-CA" dirty="0" smtClean="0"/>
              <a:t> makes money!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These ideas may not make money: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://www.ted.com/talks/dale_dougherty_we_are_makers.html</a:t>
            </a:r>
            <a:endParaRPr lang="en-US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6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dirty="0" smtClean="0">
                <a:ea typeface="ＭＳ Ｐゴシック" pitchFamily="34" charset="-128"/>
              </a:rPr>
              <a:t>In groups:</a:t>
            </a:r>
          </a:p>
          <a:p>
            <a:pPr marL="0" indent="0" eaLnBrk="1" hangingPunct="1">
              <a:buFontTx/>
              <a:buAutoNum type="arabicPeriod"/>
            </a:pPr>
            <a:r>
              <a:rPr lang="en-US" altLang="en-US" sz="3600" dirty="0" smtClean="0">
                <a:ea typeface="ＭＳ Ｐゴシック" pitchFamily="34" charset="-128"/>
              </a:rPr>
              <a:t>Think of a possible business idea.</a:t>
            </a:r>
          </a:p>
          <a:p>
            <a:pPr marL="0" indent="0" eaLnBrk="1" hangingPunct="1">
              <a:buFontTx/>
              <a:buAutoNum type="arabicPeriod"/>
            </a:pPr>
            <a:r>
              <a:rPr lang="en-US" altLang="en-US" sz="3600" dirty="0" smtClean="0">
                <a:ea typeface="ＭＳ Ｐゴシック" pitchFamily="34" charset="-128"/>
              </a:rPr>
              <a:t>Brainstorm, share, combine etc. then choose the best.</a:t>
            </a:r>
          </a:p>
          <a:p>
            <a:pPr marL="0" indent="0" eaLnBrk="1" hangingPunct="1">
              <a:buFontTx/>
              <a:buAutoNum type="arabicPeriod"/>
            </a:pPr>
            <a:r>
              <a:rPr lang="en-US" altLang="en-US" sz="3600" dirty="0" smtClean="0">
                <a:ea typeface="ＭＳ Ｐゴシック" pitchFamily="34" charset="-128"/>
              </a:rPr>
              <a:t>Prepare a 2 minute Elevator Pitch.</a:t>
            </a:r>
          </a:p>
          <a:p>
            <a:pPr marL="0" indent="0" eaLnBrk="1" hangingPunct="1">
              <a:buFontTx/>
              <a:buNone/>
            </a:pPr>
            <a:endParaRPr lang="en-US" altLang="en-US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's a business mode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4"/>
            <a:ext cx="9144000" cy="65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Canvas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ecorner.stanford.edu/authorMaterialInfo.html?mid=2877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 smtClean="0">
              <a:hlinkClick r:id="rId3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Idea to Viable Business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669" y="139719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" y="2252118"/>
            <a:ext cx="1573433" cy="17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44" y="2567190"/>
            <a:ext cx="1762571" cy="132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11" y="2347206"/>
            <a:ext cx="1405595" cy="137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24" y="2467358"/>
            <a:ext cx="1181617" cy="114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523" y="1763025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092430" y="1780203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3972287" y="1763025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5520633" y="1784655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 rot="19358695">
            <a:off x="611560" y="479715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 rot="19358695">
            <a:off x="3395499" y="4301407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</a:t>
            </a:r>
          </a:p>
          <a:p>
            <a:r>
              <a:rPr lang="en-US" dirty="0" smtClean="0"/>
              <a:t>(incl. early sales?)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 rot="19358695">
            <a:off x="6118600" y="4556356"/>
            <a:ext cx="193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Production/scaling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 rot="19358695">
            <a:off x="7499561" y="455635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Viable Business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8280834" y="1784655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10" y="2904817"/>
            <a:ext cx="927150" cy="6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 rot="19358695">
            <a:off x="5122596" y="443060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 Plan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89" y="2617347"/>
            <a:ext cx="1437769" cy="10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 rot="19358695">
            <a:off x="1668238" y="430140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 Model</a:t>
            </a:r>
          </a:p>
          <a:p>
            <a:r>
              <a:rPr lang="en-US" dirty="0" smtClean="0"/>
              <a:t>Hypotheses</a:t>
            </a:r>
            <a:endParaRPr lang="en-CA" dirty="0"/>
          </a:p>
        </p:txBody>
      </p:sp>
      <p:sp>
        <p:nvSpPr>
          <p:cNvPr id="6" name="Curved Down Arrow 5"/>
          <p:cNvSpPr/>
          <p:nvPr/>
        </p:nvSpPr>
        <p:spPr>
          <a:xfrm>
            <a:off x="3182727" y="2371725"/>
            <a:ext cx="756840" cy="2456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800000">
            <a:off x="3187673" y="3906435"/>
            <a:ext cx="756840" cy="2456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1825" y="1771614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1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2. Ideas </a:t>
            </a:r>
            <a:r>
              <a:rPr lang="en-CA" dirty="0"/>
              <a:t>evolve over time, </a:t>
            </a:r>
            <a:r>
              <a:rPr lang="en-CA" dirty="0" err="1"/>
              <a:t>eg</a:t>
            </a:r>
            <a:r>
              <a:rPr lang="en-CA" dirty="0"/>
              <a:t>. Facebook, Blackberry; or start as mistakes, </a:t>
            </a:r>
            <a:r>
              <a:rPr lang="en-CA" dirty="0" err="1"/>
              <a:t>eg</a:t>
            </a:r>
            <a:r>
              <a:rPr lang="en-CA" dirty="0"/>
              <a:t>. 3M Sticky Notes.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Have a </a:t>
            </a:r>
            <a:r>
              <a:rPr lang="en-US" u="sng" dirty="0"/>
              <a:t>v</a:t>
            </a:r>
            <a:r>
              <a:rPr lang="en-US" u="sng" dirty="0" smtClean="0"/>
              <a:t>alue proposition </a:t>
            </a:r>
            <a:r>
              <a:rPr lang="en-US" dirty="0" smtClean="0"/>
              <a:t>for a </a:t>
            </a:r>
            <a:r>
              <a:rPr lang="en-US" u="sng" dirty="0" smtClean="0"/>
              <a:t>critical mass </a:t>
            </a:r>
            <a:r>
              <a:rPr lang="en-US" dirty="0" smtClean="0"/>
              <a:t>of </a:t>
            </a:r>
            <a:r>
              <a:rPr lang="en-US" u="sng" dirty="0" smtClean="0"/>
              <a:t>addressable</a:t>
            </a:r>
            <a:r>
              <a:rPr lang="en-US" dirty="0" smtClean="0"/>
              <a:t> customers</a:t>
            </a:r>
            <a:r>
              <a:rPr lang="en-US" dirty="0" smtClean="0"/>
              <a:t>. (So what, who cares, why you?)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8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</a:t>
            </a:r>
            <a:r>
              <a:rPr lang="en-CA" dirty="0" smtClean="0"/>
              <a:t>. Ideas </a:t>
            </a:r>
            <a:r>
              <a:rPr lang="en-CA" dirty="0"/>
              <a:t>can come from anywhere, most </a:t>
            </a:r>
            <a:r>
              <a:rPr lang="en-CA" dirty="0" smtClean="0"/>
              <a:t>often </a:t>
            </a:r>
            <a:r>
              <a:rPr lang="en-CA" dirty="0"/>
              <a:t>we see good business ideas starting with one (or more) of the following: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have a problem that needs solving.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33682" y="2895600"/>
            <a:ext cx="6596293" cy="2086905"/>
            <a:chOff x="1133682" y="2895600"/>
            <a:chExt cx="6596293" cy="20869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895600"/>
              <a:ext cx="2133600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33682" y="4613173"/>
              <a:ext cx="6596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“From online Snowboard shop to 70,000 customers in 80 countries.”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39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critical mass of customers are looking for solution.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59457" y="2743200"/>
            <a:ext cx="4092018" cy="2394466"/>
            <a:chOff x="2329960" y="3276600"/>
            <a:chExt cx="4092018" cy="23944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89" y="3276600"/>
              <a:ext cx="1496961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329960" y="5301734"/>
              <a:ext cx="4092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“I had never built a fence or deck before.”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5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love this so much, I can see myself working on it 24/7.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22" y="2819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understand the industry and see where it is going.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47528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677</TotalTime>
  <Words>712</Words>
  <Application>Microsoft Office PowerPoint</Application>
  <PresentationFormat>On-screen Show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Start up Ideation and the Perfect Pitch</vt:lpstr>
      <vt:lpstr>Idea Generation Principles</vt:lpstr>
      <vt:lpstr>Idea Generation Principles</vt:lpstr>
      <vt:lpstr>Idea Generation Principles</vt:lpstr>
      <vt:lpstr>Idea Generation Principles</vt:lpstr>
      <vt:lpstr>Personal Pain</vt:lpstr>
      <vt:lpstr>Market Gap</vt:lpstr>
      <vt:lpstr> Interest</vt:lpstr>
      <vt:lpstr> Insight</vt:lpstr>
      <vt:lpstr>Good Business Ideas</vt:lpstr>
      <vt:lpstr>Questions?</vt:lpstr>
      <vt:lpstr>Value Proposition</vt:lpstr>
      <vt:lpstr>PowerPoint Presentation</vt:lpstr>
      <vt:lpstr>PowerPoint Presentation</vt:lpstr>
      <vt:lpstr>What is an Elevator Pitch?</vt:lpstr>
      <vt:lpstr>Watch for Key Characteristics</vt:lpstr>
      <vt:lpstr>Key Components</vt:lpstr>
      <vt:lpstr>Tips</vt:lpstr>
      <vt:lpstr>Questions?</vt:lpstr>
      <vt:lpstr>Exercise</vt:lpstr>
      <vt:lpstr>Other Considerations</vt:lpstr>
      <vt:lpstr>PowerPoint Presentation</vt:lpstr>
      <vt:lpstr>Business Model Canvas</vt:lpstr>
      <vt:lpstr>Idea to Viable Business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41</cp:revision>
  <dcterms:created xsi:type="dcterms:W3CDTF">2013-10-27T14:29:42Z</dcterms:created>
  <dcterms:modified xsi:type="dcterms:W3CDTF">2015-02-06T18:00:23Z</dcterms:modified>
</cp:coreProperties>
</file>