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</p:sldMasterIdLst>
  <p:notesMasterIdLst>
    <p:notesMasterId r:id="rId89"/>
  </p:notesMasterIdLst>
  <p:sldIdLst>
    <p:sldId id="256" r:id="rId3"/>
    <p:sldId id="445" r:id="rId4"/>
    <p:sldId id="263" r:id="rId5"/>
    <p:sldId id="270" r:id="rId6"/>
    <p:sldId id="327" r:id="rId7"/>
    <p:sldId id="369" r:id="rId8"/>
    <p:sldId id="370" r:id="rId9"/>
    <p:sldId id="372" r:id="rId10"/>
    <p:sldId id="408" r:id="rId11"/>
    <p:sldId id="303" r:id="rId12"/>
    <p:sldId id="304" r:id="rId13"/>
    <p:sldId id="300" r:id="rId14"/>
    <p:sldId id="359" r:id="rId15"/>
    <p:sldId id="364" r:id="rId16"/>
    <p:sldId id="360" r:id="rId17"/>
    <p:sldId id="320" r:id="rId18"/>
    <p:sldId id="367" r:id="rId19"/>
    <p:sldId id="321" r:id="rId20"/>
    <p:sldId id="322" r:id="rId21"/>
    <p:sldId id="406" r:id="rId22"/>
    <p:sldId id="302" r:id="rId23"/>
    <p:sldId id="409" r:id="rId24"/>
    <p:sldId id="438" r:id="rId25"/>
    <p:sldId id="436" r:id="rId26"/>
    <p:sldId id="439" r:id="rId27"/>
    <p:sldId id="374" r:id="rId28"/>
    <p:sldId id="443" r:id="rId29"/>
    <p:sldId id="385" r:id="rId30"/>
    <p:sldId id="386" r:id="rId31"/>
    <p:sldId id="387" r:id="rId32"/>
    <p:sldId id="388" r:id="rId33"/>
    <p:sldId id="435" r:id="rId34"/>
    <p:sldId id="389" r:id="rId35"/>
    <p:sldId id="390" r:id="rId36"/>
    <p:sldId id="391" r:id="rId37"/>
    <p:sldId id="392" r:id="rId38"/>
    <p:sldId id="393" r:id="rId39"/>
    <p:sldId id="394" r:id="rId40"/>
    <p:sldId id="395" r:id="rId41"/>
    <p:sldId id="396" r:id="rId42"/>
    <p:sldId id="397" r:id="rId43"/>
    <p:sldId id="398" r:id="rId44"/>
    <p:sldId id="399" r:id="rId45"/>
    <p:sldId id="400" r:id="rId46"/>
    <p:sldId id="401" r:id="rId47"/>
    <p:sldId id="402" r:id="rId48"/>
    <p:sldId id="403" r:id="rId49"/>
    <p:sldId id="437" r:id="rId50"/>
    <p:sldId id="366" r:id="rId51"/>
    <p:sldId id="440" r:id="rId52"/>
    <p:sldId id="441" r:id="rId53"/>
    <p:sldId id="420" r:id="rId54"/>
    <p:sldId id="422" r:id="rId55"/>
    <p:sldId id="442" r:id="rId56"/>
    <p:sldId id="309" r:id="rId57"/>
    <p:sldId id="423" r:id="rId58"/>
    <p:sldId id="424" r:id="rId59"/>
    <p:sldId id="425" r:id="rId60"/>
    <p:sldId id="426" r:id="rId61"/>
    <p:sldId id="427" r:id="rId62"/>
    <p:sldId id="428" r:id="rId63"/>
    <p:sldId id="429" r:id="rId64"/>
    <p:sldId id="430" r:id="rId65"/>
    <p:sldId id="431" r:id="rId66"/>
    <p:sldId id="444" r:id="rId67"/>
    <p:sldId id="334" r:id="rId68"/>
    <p:sldId id="335" r:id="rId69"/>
    <p:sldId id="336" r:id="rId70"/>
    <p:sldId id="337" r:id="rId71"/>
    <p:sldId id="340" r:id="rId72"/>
    <p:sldId id="343" r:id="rId73"/>
    <p:sldId id="342" r:id="rId74"/>
    <p:sldId id="345" r:id="rId75"/>
    <p:sldId id="346" r:id="rId76"/>
    <p:sldId id="347" r:id="rId77"/>
    <p:sldId id="348" r:id="rId78"/>
    <p:sldId id="349" r:id="rId79"/>
    <p:sldId id="432" r:id="rId80"/>
    <p:sldId id="350" r:id="rId81"/>
    <p:sldId id="351" r:id="rId82"/>
    <p:sldId id="352" r:id="rId83"/>
    <p:sldId id="353" r:id="rId84"/>
    <p:sldId id="354" r:id="rId85"/>
    <p:sldId id="355" r:id="rId86"/>
    <p:sldId id="356" r:id="rId87"/>
    <p:sldId id="433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80" d="100"/>
          <a:sy n="80" d="100"/>
        </p:scale>
        <p:origin x="-10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%20HD:Users:zrzoor_big2040:Documents:School:Graduate%20Courses-Eng.%20Mng.:Winter%202014:MBA6262-Entrepreneurship:Interview%20results%20combined:Survey%20response%20combined%20-%20adults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%20HD:Users:zrzoor_big2040:Documents:School:Graduate%20Courses-Eng.%20Mng.:Winter%202014:MBA6262-Entrepreneurship:Interview%20results%20combined:Survey%20response%20combined%20-%20adult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%20HD:Users:zrzoor_big2040:Documents:School:Graduate%20Courses-Eng.%20Mng.:Winter%202014:MBA6262-Entrepreneurship:Interview%20results%20combined:Survey%20response%20combined%20-%20adul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%20HD:Users:zrzoor_big2040:Documents:School:Graduate%20Courses-Eng.%20Mng.:Winter%202014:MBA6262-Entrepreneurship:Interview%20results%20combined:Survey%20response%20combined%20-%20adul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niversity%20Courses\Second%20Semester\2-MBA%206262%20Hi%20Tech%20Enterprenuership\Project\Survey%20response%20-%20with%20char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%20HD:Users:zrzoor_big2040:Documents:School:Graduate%20Courses-Eng.%20Mng.:Winter%202014:MBA6262-Entrepreneurship:Interview%20results%20combined:Survey%20response%20combined%20-%20adul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niversity%20Courses\Second%20Semester\2-MBA%206262%20Hi%20Tech%20Enterprenuership\Project\Survey%20response%20-%20with%20char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%20HD:Users:zrzoor_big2040:Documents:School:Graduate%20Courses-Eng.%20Mng.:Winter%202014:MBA6262-Entrepreneurship:Interview%20results%20combined:Survey%20response%20combined%20-%20adult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niversity%20Courses\Second%20Semester\2-MBA%206262%20Hi%20Tech%20Enterprenuership\Project\Survey%20response%20-%20with%20chart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%20HD:Users:zrzoor_big2040:Documents:School:Graduate%20Courses-Eng.%20Mng.:Winter%202014:MBA6262-Entrepreneurship:Interview%20results%20combined:Survey%20response%20combined%20-%20adult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niversity%20Courses\Second%20Semester\2-MBA%206262%20Hi%20Tech%20Enterprenuership\Project\Survey%20response%20-%20with%20char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Current methods of sharing personal data (age: 25+)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</c:spPr>
          <c:invertIfNegative val="0"/>
          <c:cat>
            <c:strRef>
              <c:f>Sheet1!$E$4:$H$4</c:f>
              <c:strCache>
                <c:ptCount val="4"/>
                <c:pt idx="0">
                  <c:v>Social Media</c:v>
                </c:pt>
                <c:pt idx="1">
                  <c:v>Instant Messaging</c:v>
                </c:pt>
                <c:pt idx="2">
                  <c:v>Traditional Messaging</c:v>
                </c:pt>
                <c:pt idx="3">
                  <c:v>Paper Prints</c:v>
                </c:pt>
              </c:strCache>
            </c:strRef>
          </c:cat>
          <c:val>
            <c:numRef>
              <c:f>Sheet1!$E$17:$H$17</c:f>
              <c:numCache>
                <c:formatCode>General</c:formatCode>
                <c:ptCount val="4"/>
                <c:pt idx="0">
                  <c:v>68</c:v>
                </c:pt>
                <c:pt idx="1">
                  <c:v>56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2020736"/>
        <c:axId val="72022272"/>
      </c:barChart>
      <c:catAx>
        <c:axId val="720207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72022272"/>
        <c:crosses val="autoZero"/>
        <c:auto val="1"/>
        <c:lblAlgn val="ctr"/>
        <c:lblOffset val="100"/>
        <c:noMultiLvlLbl val="0"/>
      </c:catAx>
      <c:valAx>
        <c:axId val="720222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7202073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 smtClean="0"/>
              <a:t>Peekpic website</a:t>
            </a:r>
            <a:endParaRPr lang="en-US" sz="2000" dirty="0"/>
          </a:p>
        </c:rich>
      </c:tx>
      <c:layout>
        <c:manualLayout>
          <c:xMode val="edge"/>
          <c:yMode val="edge"/>
          <c:x val="0.12717563429571299"/>
          <c:y val="0.21450319333887799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Sheet1!$D$20:$E$20</c:f>
              <c:strCache>
                <c:ptCount val="2"/>
                <c:pt idx="0">
                  <c:v>Registered email</c:v>
                </c:pt>
                <c:pt idx="1">
                  <c:v>Did not register email</c:v>
                </c:pt>
              </c:strCache>
            </c:strRef>
          </c:cat>
          <c:val>
            <c:numRef>
              <c:f>Sheet1!$D$21:$E$21</c:f>
              <c:numCache>
                <c:formatCode>General</c:formatCode>
                <c:ptCount val="2"/>
                <c:pt idx="0">
                  <c:v>42</c:v>
                </c:pt>
                <c:pt idx="1">
                  <c:v>241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 smtClean="0"/>
              <a:t>Peekpic Facebook</a:t>
            </a:r>
            <a:r>
              <a:rPr lang="en-US" sz="2000" baseline="0" dirty="0" smtClean="0"/>
              <a:t> </a:t>
            </a:r>
            <a:r>
              <a:rPr lang="en-US" sz="2000" baseline="0" dirty="0"/>
              <a:t>page</a:t>
            </a:r>
            <a:endParaRPr lang="en-US" sz="2000" dirty="0"/>
          </a:p>
        </c:rich>
      </c:tx>
      <c:layout>
        <c:manualLayout>
          <c:xMode val="edge"/>
          <c:yMode val="edge"/>
          <c:x val="0.148238626421697"/>
          <c:y val="0.13227696922564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Sheet1!$D$23:$E$23</c:f>
              <c:strCache>
                <c:ptCount val="2"/>
                <c:pt idx="0">
                  <c:v>page likes</c:v>
                </c:pt>
                <c:pt idx="1">
                  <c:v>page views only</c:v>
                </c:pt>
              </c:strCache>
            </c:strRef>
          </c:cat>
          <c:val>
            <c:numRef>
              <c:f>Sheet1!$D$24:$E$24</c:f>
              <c:numCache>
                <c:formatCode>General</c:formatCode>
                <c:ptCount val="2"/>
                <c:pt idx="0">
                  <c:v>58</c:v>
                </c:pt>
                <c:pt idx="1">
                  <c:v>161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 rtl="0"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Reasons for using current platforms </a:t>
            </a:r>
          </a:p>
          <a:p>
            <a:pPr>
              <a:defRPr sz="1600"/>
            </a:pPr>
            <a:r>
              <a:rPr lang="en-US" sz="1600" dirty="0"/>
              <a:t>(age: 25+)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Sheet1!$I$4:$K$4</c:f>
              <c:strCache>
                <c:ptCount val="3"/>
                <c:pt idx="0">
                  <c:v>Convinience</c:v>
                </c:pt>
                <c:pt idx="1">
                  <c:v>Friends</c:v>
                </c:pt>
                <c:pt idx="2">
                  <c:v>Privacy</c:v>
                </c:pt>
              </c:strCache>
            </c:strRef>
          </c:cat>
          <c:val>
            <c:numRef>
              <c:f>Sheet1!$I$17:$K$17</c:f>
              <c:numCache>
                <c:formatCode>General</c:formatCode>
                <c:ptCount val="3"/>
                <c:pt idx="0">
                  <c:v>78</c:v>
                </c:pt>
                <c:pt idx="1">
                  <c:v>37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 rtl="0"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Reasons for using current</a:t>
            </a:r>
            <a:r>
              <a:rPr lang="en-US" sz="1600" baseline="0" dirty="0"/>
              <a:t> </a:t>
            </a:r>
            <a:r>
              <a:rPr lang="en-US" sz="1600" baseline="0" dirty="0" smtClean="0"/>
              <a:t>platforms (age:16-24)</a:t>
            </a:r>
            <a:endParaRPr lang="en-US" sz="1600" dirty="0"/>
          </a:p>
        </c:rich>
      </c:tx>
      <c:layout>
        <c:manualLayout>
          <c:xMode val="edge"/>
          <c:yMode val="edge"/>
          <c:x val="7.5708831850564096E-2"/>
          <c:y val="1.6666666666666701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Sheet1!$H$4:$I$4</c:f>
              <c:strCache>
                <c:ptCount val="2"/>
                <c:pt idx="0">
                  <c:v>Convinience</c:v>
                </c:pt>
                <c:pt idx="1">
                  <c:v>Friends</c:v>
                </c:pt>
              </c:strCache>
            </c:strRef>
          </c:cat>
          <c:val>
            <c:numRef>
              <c:f>Sheet1!$H$17:$I$17</c:f>
              <c:numCache>
                <c:formatCode>General</c:formatCode>
                <c:ptCount val="2"/>
                <c:pt idx="0">
                  <c:v>128</c:v>
                </c:pt>
                <c:pt idx="1">
                  <c:v>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egendEntry>
        <c:idx val="1"/>
        <c:txPr>
          <a:bodyPr/>
          <a:lstStyle/>
          <a:p>
            <a:pPr rtl="0">
              <a:defRPr sz="1600" baseline="0"/>
            </a:pPr>
            <a:endParaRPr lang="en-US"/>
          </a:p>
        </c:txPr>
      </c:legendEntry>
      <c:layout>
        <c:manualLayout>
          <c:xMode val="edge"/>
          <c:yMode val="edge"/>
          <c:x val="0.66369269155278998"/>
          <c:y val="0.41051881014873098"/>
          <c:w val="0.31249791689812201"/>
          <c:h val="0.31909157084397999"/>
        </c:manualLayout>
      </c:layout>
      <c:overlay val="0"/>
      <c:txPr>
        <a:bodyPr/>
        <a:lstStyle/>
        <a:p>
          <a:pPr rtl="0"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Invasion of privacy </a:t>
            </a:r>
          </a:p>
          <a:p>
            <a:pPr>
              <a:defRPr/>
            </a:pPr>
            <a:r>
              <a:rPr lang="en-US"/>
              <a:t>(age: 25+)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Sheet1!$L$4:$M$4</c:f>
              <c:strCache>
                <c:ptCount val="2"/>
                <c:pt idx="0">
                  <c:v>Bothers me</c:v>
                </c:pt>
                <c:pt idx="1">
                  <c:v>Does not bother me</c:v>
                </c:pt>
              </c:strCache>
            </c:strRef>
          </c:cat>
          <c:val>
            <c:numRef>
              <c:f>Sheet1!$L$17:$M$17</c:f>
              <c:numCache>
                <c:formatCode>General</c:formatCode>
                <c:ptCount val="2"/>
                <c:pt idx="0">
                  <c:v>86</c:v>
                </c:pt>
                <c:pt idx="1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 rtl="0"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Invasion of </a:t>
            </a:r>
            <a:r>
              <a:rPr lang="en-US" dirty="0" smtClean="0"/>
              <a:t>privacy </a:t>
            </a:r>
          </a:p>
          <a:p>
            <a:pPr>
              <a:defRPr/>
            </a:pPr>
            <a:r>
              <a:rPr lang="en-US" dirty="0" smtClean="0"/>
              <a:t>(age: 16-24)</a:t>
            </a:r>
            <a:endParaRPr lang="en-US" dirty="0"/>
          </a:p>
        </c:rich>
      </c:tx>
      <c:layout>
        <c:manualLayout>
          <c:xMode val="edge"/>
          <c:yMode val="edge"/>
          <c:x val="0.17482976599756"/>
          <c:y val="2.0348837209302299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Sheet1!$M$4:$N$4</c:f>
              <c:strCache>
                <c:ptCount val="2"/>
                <c:pt idx="0">
                  <c:v>Bothers me</c:v>
                </c:pt>
                <c:pt idx="1">
                  <c:v>Does not bother me</c:v>
                </c:pt>
              </c:strCache>
            </c:strRef>
          </c:cat>
          <c:val>
            <c:numRef>
              <c:f>Sheet1!$M$17:$N$17</c:f>
              <c:numCache>
                <c:formatCode>General</c:formatCode>
                <c:ptCount val="2"/>
                <c:pt idx="0">
                  <c:v>100</c:v>
                </c:pt>
                <c:pt idx="1">
                  <c:v>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461461683486799"/>
          <c:y val="0.40997733931514402"/>
          <c:w val="0.33130087612287901"/>
          <c:h val="0.26638253067203799"/>
        </c:manualLayout>
      </c:layout>
      <c:overlay val="0"/>
      <c:txPr>
        <a:bodyPr/>
        <a:lstStyle/>
        <a:p>
          <a:pPr rtl="0"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Willingness to switch to a secure platform (age: 25+)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Pt>
            <c:idx val="2"/>
            <c:bubble3D val="0"/>
            <c:spPr>
              <a:solidFill>
                <a:srgbClr val="FF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Sheet1!$N$4:$P$4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Other/don’t care</c:v>
                </c:pt>
              </c:strCache>
            </c:strRef>
          </c:cat>
          <c:val>
            <c:numRef>
              <c:f>Sheet1!$N$17:$P$17</c:f>
              <c:numCache>
                <c:formatCode>General</c:formatCode>
                <c:ptCount val="3"/>
                <c:pt idx="0">
                  <c:v>80</c:v>
                </c:pt>
                <c:pt idx="1">
                  <c:v>15</c:v>
                </c:pt>
                <c:pt idx="2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 rtl="0"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Willingness to switch to a secure </a:t>
            </a:r>
            <a:r>
              <a:rPr lang="en-US" dirty="0" smtClean="0"/>
              <a:t>platform (age: 16-24)</a:t>
            </a:r>
            <a:endParaRPr lang="en-US" dirty="0"/>
          </a:p>
        </c:rich>
      </c:tx>
      <c:layout>
        <c:manualLayout>
          <c:xMode val="edge"/>
          <c:yMode val="edge"/>
          <c:x val="2.4843055166555401E-2"/>
          <c:y val="1.7347799242707101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2"/>
            <c:bubble3D val="0"/>
            <c:spPr>
              <a:solidFill>
                <a:srgbClr val="C0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Sheet1!$O$4:$Q$4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Other/don’t care</c:v>
                </c:pt>
              </c:strCache>
            </c:strRef>
          </c:cat>
          <c:val>
            <c:numRef>
              <c:f>Sheet1!$O$17:$Q$17</c:f>
              <c:numCache>
                <c:formatCode>General</c:formatCode>
                <c:ptCount val="3"/>
                <c:pt idx="0">
                  <c:v>124</c:v>
                </c:pt>
                <c:pt idx="1">
                  <c:v>31</c:v>
                </c:pt>
                <c:pt idx="2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 rtl="0"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Reasons</a:t>
            </a:r>
            <a:r>
              <a:rPr lang="en-US" baseline="0"/>
              <a:t> for using Snapchat: main competitor (age: 25+)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Pt>
            <c:idx val="2"/>
            <c:bubble3D val="0"/>
            <c:spPr>
              <a:solidFill>
                <a:srgbClr val="FF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Sheet1!$S$4:$U$4</c:f>
              <c:strCache>
                <c:ptCount val="3"/>
                <c:pt idx="0">
                  <c:v>Friends</c:v>
                </c:pt>
                <c:pt idx="1">
                  <c:v>Fun/New experience</c:v>
                </c:pt>
                <c:pt idx="2">
                  <c:v>Privacy</c:v>
                </c:pt>
              </c:strCache>
            </c:strRef>
          </c:cat>
          <c:val>
            <c:numRef>
              <c:f>Sheet1!$S$17:$U$17</c:f>
              <c:numCache>
                <c:formatCode>General</c:formatCode>
                <c:ptCount val="3"/>
                <c:pt idx="0">
                  <c:v>8</c:v>
                </c:pt>
                <c:pt idx="1">
                  <c:v>16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 rtl="0"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Reasons</a:t>
            </a:r>
            <a:r>
              <a:rPr lang="en-US" baseline="0" dirty="0"/>
              <a:t> for using </a:t>
            </a:r>
            <a:r>
              <a:rPr lang="en-US" baseline="0" dirty="0" err="1" smtClean="0"/>
              <a:t>Snapchat</a:t>
            </a:r>
            <a:r>
              <a:rPr lang="en-US" baseline="0" dirty="0" smtClean="0"/>
              <a:t>: main competitor (age: 16-24)</a:t>
            </a:r>
            <a:endParaRPr lang="en-US" baseline="0" dirty="0"/>
          </a:p>
        </c:rich>
      </c:tx>
      <c:layout>
        <c:manualLayout>
          <c:xMode val="edge"/>
          <c:yMode val="edge"/>
          <c:x val="3.2781684829744702E-2"/>
          <c:y val="3.2163742690058499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2"/>
            <c:bubble3D val="0"/>
            <c:spPr>
              <a:solidFill>
                <a:srgbClr val="C0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Sheet1!$T$4:$V$4</c:f>
              <c:strCache>
                <c:ptCount val="3"/>
                <c:pt idx="0">
                  <c:v>Friends</c:v>
                </c:pt>
                <c:pt idx="1">
                  <c:v>Fun/New experience</c:v>
                </c:pt>
                <c:pt idx="2">
                  <c:v>Privacy</c:v>
                </c:pt>
              </c:strCache>
            </c:strRef>
          </c:cat>
          <c:val>
            <c:numRef>
              <c:f>Sheet1!$T$11:$V$11</c:f>
              <c:numCache>
                <c:formatCode>General</c:formatCode>
                <c:ptCount val="3"/>
                <c:pt idx="0">
                  <c:v>10</c:v>
                </c:pt>
                <c:pt idx="1">
                  <c:v>23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251150118782696"/>
          <c:y val="0.345389786802966"/>
          <c:w val="0.34551595082770797"/>
          <c:h val="0.46916194686190499"/>
        </c:manualLayout>
      </c:layout>
      <c:overlay val="0"/>
      <c:txPr>
        <a:bodyPr/>
        <a:lstStyle/>
        <a:p>
          <a:pPr rtl="0"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39D2D-C574-443E-B063-05B9A49EB368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D4464-77E2-4CD3-BCA0-67BFD5F5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08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2831"/>
            <a:endParaRPr lang="en-CA" altLang="en-US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3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  <a:lvl2pPr marL="703797" indent="-270691" defTabSz="91433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2pPr>
            <a:lvl3pPr marL="1082764" indent="-216553" defTabSz="91433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3pPr>
            <a:lvl4pPr marL="1515869" indent="-216553" defTabSz="91433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4pPr>
            <a:lvl5pPr marL="1948975" indent="-216553" defTabSz="91433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5pPr>
            <a:lvl6pPr marL="2382081" indent="-216553" defTabSz="91433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6pPr>
            <a:lvl7pPr marL="2815186" indent="-216553" defTabSz="91433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7pPr>
            <a:lvl8pPr marL="3248292" indent="-216553" defTabSz="91433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8pPr>
            <a:lvl9pPr marL="3681397" indent="-216553" defTabSz="91433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BB50D2-9610-4293-9C2B-82784D4556C3}" type="slidenum">
              <a:rPr lang="en-CA" altLang="en-US" smtClean="0"/>
              <a:pPr eaLnBrk="1" hangingPunct="1">
                <a:spcBef>
                  <a:spcPct val="0"/>
                </a:spcBef>
              </a:pPr>
              <a:t>12</a:t>
            </a:fld>
            <a:endParaRPr lang="en-CA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9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111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08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842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D4464-77E2-4CD3-BCA0-67BFD5F570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80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needs to be updated.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50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1. http://</a:t>
            </a:r>
            <a:r>
              <a:rPr lang="en-US" sz="1000" dirty="0" err="1" smtClean="0"/>
              <a:t>finance.yahoo.com</a:t>
            </a:r>
            <a:r>
              <a:rPr lang="en-US" sz="1000" dirty="0" smtClean="0"/>
              <a:t>/news/radicati-group-releases-instant-messaging-110000818.html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08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08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1. http://</a:t>
            </a:r>
            <a:r>
              <a:rPr lang="en-US" sz="1000" dirty="0" err="1" smtClean="0"/>
              <a:t>finance.yahoo.com</a:t>
            </a:r>
            <a:r>
              <a:rPr lang="en-US" sz="1000" dirty="0" smtClean="0"/>
              <a:t>/news/radicati-group-releases-instant-messaging-110000818.html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08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1. http://</a:t>
            </a:r>
            <a:r>
              <a:rPr lang="en-US" sz="1000" dirty="0" err="1" smtClean="0"/>
              <a:t>finance.yahoo.com</a:t>
            </a:r>
            <a:r>
              <a:rPr lang="en-US" sz="1000" dirty="0" smtClean="0"/>
              <a:t>/news/radicati-group-releases-instant-messaging-110000818.html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08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00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927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image_Cover2_PP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57600" y="2490787"/>
            <a:ext cx="4648200" cy="1362075"/>
          </a:xfrm>
        </p:spPr>
        <p:txBody>
          <a:bodyPr anchor="t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4648200" cy="1500187"/>
          </a:xfrm>
        </p:spPr>
        <p:txBody>
          <a:bodyPr anchor="b"/>
          <a:lstStyle>
            <a:lvl1pPr marL="0" indent="0" algn="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5918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D916-D64D-4655-87DC-43D4EA8A9DDB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72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D916-D64D-4655-87DC-43D4EA8A9DDB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12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4870869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81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464A4-89F2-4130-85FE-39B9687A65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5BF-5786-4E73-B8C2-C2358B8F2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D75B3-8A14-4E48-AF31-A55E9815A6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5BF-5786-4E73-B8C2-C2358B8F2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FB741-7D73-4452-95FE-0ED1065852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5BF-5786-4E73-B8C2-C2358B8F2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DC5A1-5E5A-43AE-81DF-F0FDBC6540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5BF-5786-4E73-B8C2-C2358B8F2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AD85-C9F5-45D9-8A11-5761E1FD5B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5BF-5786-4E73-B8C2-C2358B8F2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70E69-2442-4878-9DDF-B01DA0173B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5BF-5786-4E73-B8C2-C2358B8F2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BB10-A625-4C28-909F-43D467A82D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5BF-5786-4E73-B8C2-C2358B8F2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D916-D64D-4655-87DC-43D4EA8A9DDB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54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241FA-91F3-4465-BD32-54C2859C18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C555BF-5786-4E73-B8C2-C2358B8F2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B1A84-CE7F-4671-AC2A-93131E6C51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5BF-5786-4E73-B8C2-C2358B8F2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4E97-A361-4514-96EF-AC456BD622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5BF-5786-4E73-B8C2-C2358B8F2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5E028-D187-48E9-9855-0C3E6E3C24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5BF-5786-4E73-B8C2-C2358B8F2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D916-D64D-4655-87DC-43D4EA8A9DDB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52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D916-D64D-4655-87DC-43D4EA8A9DDB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89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D916-D64D-4655-87DC-43D4EA8A9DDB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42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D916-D64D-4655-87DC-43D4EA8A9DDB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95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D916-D64D-4655-87DC-43D4EA8A9DDB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76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D916-D64D-4655-87DC-43D4EA8A9DDB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33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D916-D64D-4655-87DC-43D4EA8A9DDB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4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image_Page2b_PP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6553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0198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990000"/>
                </a:solidFill>
                <a:latin typeface="Verdana" pitchFamily="-11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altLang="en-US" dirty="0">
              <a:ea typeface="ＭＳ Ｐゴシック" pitchFamily="-112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44D916-D64D-4655-87DC-43D4EA8A9DDB}" type="slidenum">
              <a:rPr lang="en-CA" smtClean="0">
                <a:solidFill>
                  <a:srgbClr val="000000">
                    <a:tint val="75000"/>
                  </a:srgbClr>
                </a:solidFill>
                <a:latin typeface="Times" pitchFamily="-112" charset="0"/>
                <a:ea typeface="ＭＳ Ｐゴシック" pitchFamily="-11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>
              <a:solidFill>
                <a:srgbClr val="000000">
                  <a:tint val="75000"/>
                </a:srgbClr>
              </a:solidFill>
              <a:latin typeface="Times" pitchFamily="-112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441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0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90000"/>
          </a:solidFill>
          <a:latin typeface="Verdana"/>
          <a:ea typeface="ＭＳ Ｐゴシック" pitchFamily="-112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90000"/>
          </a:solidFill>
          <a:latin typeface="Verdana" pitchFamily="-112" charset="0"/>
          <a:ea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90000"/>
          </a:solidFill>
          <a:latin typeface="Verdana" pitchFamily="-112" charset="0"/>
          <a:ea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90000"/>
          </a:solidFill>
          <a:latin typeface="Verdana" pitchFamily="-112" charset="0"/>
          <a:ea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90000"/>
          </a:solidFill>
          <a:latin typeface="Verdana" pitchFamily="-112" charset="0"/>
          <a:ea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90000"/>
          </a:solidFill>
          <a:latin typeface="Arial Black" pitchFamily="-110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90000"/>
          </a:solidFill>
          <a:latin typeface="Arial Black" pitchFamily="-110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90000"/>
          </a:solidFill>
          <a:latin typeface="Arial Black" pitchFamily="-110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90000"/>
          </a:solidFill>
          <a:latin typeface="Arial Black" pitchFamily="-110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Verdana"/>
          <a:ea typeface="ＭＳ Ｐゴシック" pitchFamily="-112" charset="-128"/>
          <a:cs typeface="Verdana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/>
          <a:ea typeface="ＭＳ Ｐゴシック" pitchFamily="-110" charset="-128"/>
          <a:cs typeface="Verdan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Verdana"/>
          <a:ea typeface="ＭＳ Ｐゴシック" pitchFamily="-110" charset="-128"/>
          <a:cs typeface="Verdan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/>
          <a:ea typeface="ＭＳ Ｐゴシック" pitchFamily="-110" charset="-128"/>
          <a:cs typeface="Verdan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Verdana"/>
          <a:ea typeface="ＭＳ Ｐゴシック" pitchFamily="-110" charset="-128"/>
          <a:cs typeface="Verdan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9ACC9F-5FD0-4A94-B653-CD63A33C078B}" type="datetimeFigureOut">
              <a:rPr lang="en-CA" smtClean="0"/>
              <a:t>01/10/2015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DA83AFC2-9759-4671-A559-7856D457AAB4}" type="slidenum">
              <a:rPr lang="en-CA" smtClean="0"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YuFJkqhCiIY&amp;feature=youtu.be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iegogo.com/projects/help-bring-victoire-to-toronto" TargetMode="External"/><Relationship Id="rId2" Type="http://schemas.openxmlformats.org/officeDocument/2006/relationships/hyperlink" Target="http://www.indiegogo.com/Pub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kickstarter.com/projects/1470156778/wipebook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ckstarter.com/projects/1470156778/wipeboo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search/pins/?q=standing+desk" TargetMode="External"/><Relationship Id="rId2" Type="http://schemas.openxmlformats.org/officeDocument/2006/relationships/hyperlink" Target="https://www.google.ca/trends/explore#q=standing%20desks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hyperlink" Target="https://www.linkedin.com/pulse/sell-how-test-out-new-product-shoestring-ryan-holmes?trk=hp-feed-article-title-like" TargetMode="External"/><Relationship Id="rId4" Type="http://schemas.openxmlformats.org/officeDocument/2006/relationships/hyperlink" Target="http://topsy.com/s?q=standing%20desk&amp;window=m&amp;type=tweet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unbounce.com/" TargetMode="Externa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fiveer.com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elance.com/" TargetMode="Externa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google.ca/trends/explore#q=long+underwear&amp;geo=US" TargetMode="Externa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feature=player_embedded&amp;v=HhoducyStMw" TargetMode="External"/><Relationship Id="rId2" Type="http://schemas.openxmlformats.org/officeDocument/2006/relationships/hyperlink" Target="http://leanstartupmachine.com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hyperlink" Target="https://www.youtube.com/watch?v=G8Rk0c3axtI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drive.google.com/file/d/0B2OuLx3Mbri8MzI2RENIamtYNGs/view?usp=sharing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ekpic.weebly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acebook.com/peekpic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eekpic.weebly.com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CA" sz="3600" dirty="0" smtClean="0"/>
              <a:t>Validating Your idea using customer discovery</a:t>
            </a:r>
            <a:endParaRPr lang="en-CA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Stephen Daze</a:t>
            </a:r>
          </a:p>
        </p:txBody>
      </p:sp>
    </p:spTree>
    <p:extLst>
      <p:ext uri="{BB962C8B-B14F-4D97-AF65-F5344CB8AC3E}">
        <p14:creationId xmlns:p14="http://schemas.microsoft.com/office/powerpoint/2010/main" val="183760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Checklist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Pre Validation</a:t>
            </a:r>
          </a:p>
          <a:p>
            <a:pPr marL="514350" indent="-514350">
              <a:buAutoNum type="arabicPeriod"/>
            </a:pPr>
            <a:r>
              <a:rPr lang="en-CA" b="1" dirty="0" smtClean="0"/>
              <a:t>What do you think the problem/gap is?	</a:t>
            </a:r>
          </a:p>
          <a:p>
            <a:pPr marL="1062990" lvl="2" indent="-514350">
              <a:buAutoNum type="arabicPeriod"/>
            </a:pPr>
            <a:r>
              <a:rPr lang="en-CA" b="1" dirty="0" smtClean="0"/>
              <a:t>What pain exists in the market or for the customer?</a:t>
            </a:r>
          </a:p>
          <a:p>
            <a:pPr marL="514350" indent="-514350">
              <a:buAutoNum type="arabicPeriod"/>
            </a:pPr>
            <a:r>
              <a:rPr lang="en-CA" b="1" dirty="0" smtClean="0"/>
              <a:t>Who do think are your typical (first) clients?</a:t>
            </a:r>
          </a:p>
          <a:p>
            <a:pPr marL="1062990" lvl="2" indent="-514350">
              <a:buAutoNum type="arabicPeriod"/>
            </a:pPr>
            <a:r>
              <a:rPr lang="en-CA" b="1" dirty="0" smtClean="0"/>
              <a:t>What is the size of the market? </a:t>
            </a:r>
          </a:p>
          <a:p>
            <a:pPr marL="1062990" lvl="2" indent="-514350">
              <a:buAutoNum type="arabicPeriod"/>
            </a:pPr>
            <a:r>
              <a:rPr lang="en-CA" b="1" dirty="0" smtClean="0"/>
              <a:t>What is the profile (demographics </a:t>
            </a:r>
            <a:r>
              <a:rPr lang="en-CA" b="1" dirty="0" err="1" smtClean="0"/>
              <a:t>etc</a:t>
            </a:r>
            <a:r>
              <a:rPr lang="en-CA" b="1" dirty="0" smtClean="0"/>
              <a:t>) of you most likely customer?</a:t>
            </a:r>
          </a:p>
          <a:p>
            <a:pPr marL="514350" indent="-514350">
              <a:buAutoNum type="arabicPeriod"/>
            </a:pPr>
            <a:r>
              <a:rPr lang="en-CA" b="1" dirty="0" smtClean="0"/>
              <a:t>What </a:t>
            </a:r>
            <a:r>
              <a:rPr lang="en-CA" b="1" dirty="0"/>
              <a:t>is your </a:t>
            </a:r>
            <a:r>
              <a:rPr lang="en-CA" b="1" u="sng" dirty="0" smtClean="0"/>
              <a:t>v1</a:t>
            </a:r>
            <a:r>
              <a:rPr lang="en-CA" b="1" dirty="0" smtClean="0"/>
              <a:t> solution</a:t>
            </a:r>
            <a:r>
              <a:rPr lang="en-CA" b="1" dirty="0"/>
              <a:t>? Is it reasonable</a:t>
            </a:r>
            <a:r>
              <a:rPr lang="en-CA" b="1" dirty="0" smtClean="0"/>
              <a:t>?</a:t>
            </a:r>
          </a:p>
          <a:p>
            <a:pPr marL="514350" indent="-514350">
              <a:buAutoNum type="arabicPeriod"/>
            </a:pPr>
            <a:r>
              <a:rPr lang="en-CA" b="1" dirty="0" smtClean="0"/>
              <a:t>Who do you need to talk to? How can you access them?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CA" b="1" dirty="0" smtClean="0"/>
              <a:t>What are the most critical business model hypotheses you are trying to validate? </a:t>
            </a:r>
            <a:r>
              <a:rPr lang="en-CA" b="1" dirty="0"/>
              <a:t>What questions can you ask?</a:t>
            </a:r>
          </a:p>
          <a:p>
            <a:pPr marL="514350" indent="-514350">
              <a:buAutoNum type="arabicPeriod"/>
            </a:pPr>
            <a:r>
              <a:rPr lang="en-CA" b="1" dirty="0" smtClean="0"/>
              <a:t>What are the tests? What metrics/thresholds are you looking for?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26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Typical </a:t>
            </a:r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CA" sz="1400" b="1" dirty="0"/>
              <a:t>Is there a problem or gap in the marketplace? </a:t>
            </a:r>
          </a:p>
          <a:p>
            <a:pPr marL="514350" indent="-514350">
              <a:buAutoNum type="arabicPeriod"/>
            </a:pPr>
            <a:r>
              <a:rPr lang="en-CA" sz="1400" b="1" dirty="0"/>
              <a:t>Who are the </a:t>
            </a:r>
            <a:r>
              <a:rPr lang="en-US" sz="1400" b="1" dirty="0"/>
              <a:t>customers and do they recognize they have a problem?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1400" b="1" dirty="0"/>
              <a:t>How is </a:t>
            </a:r>
            <a:r>
              <a:rPr lang="en-US" sz="1400" b="1" dirty="0" smtClean="0"/>
              <a:t>the customer </a:t>
            </a:r>
            <a:r>
              <a:rPr lang="en-US" sz="1400" b="1" dirty="0"/>
              <a:t>currently dealing with this task/problem?  (What solution/process are they using?)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1400" b="1" dirty="0"/>
              <a:t>What do they like about their current solution/process?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1400" b="1" dirty="0"/>
              <a:t>What do they wish they could do that currently isn’t possible or practical?</a:t>
            </a:r>
          </a:p>
          <a:p>
            <a:pPr marL="514350" indent="-514350">
              <a:buAutoNum type="arabicPeriod"/>
            </a:pPr>
            <a:r>
              <a:rPr lang="en-US" sz="1400" b="1" dirty="0"/>
              <a:t>Are customers willing to pay money for a different solution? (Duct tap test; desire, willingness, ability)</a:t>
            </a:r>
          </a:p>
          <a:p>
            <a:pPr marL="514350" indent="-514350">
              <a:buAutoNum type="arabicPeriod"/>
            </a:pPr>
            <a:r>
              <a:rPr lang="en-US" sz="1400" b="1" dirty="0"/>
              <a:t>Would they buy a different/new solution? How? How much?</a:t>
            </a:r>
          </a:p>
          <a:p>
            <a:pPr marL="514350" indent="-514350">
              <a:buAutoNum type="arabicPeriod"/>
            </a:pPr>
            <a:r>
              <a:rPr lang="en-CA" sz="1400" b="1" dirty="0"/>
              <a:t>Are there competitors? What do they do </a:t>
            </a:r>
            <a:r>
              <a:rPr lang="en-CA" sz="1400" b="1" dirty="0" smtClean="0"/>
              <a:t>well/poorly?</a:t>
            </a:r>
            <a:endParaRPr lang="en-CA" sz="1400" b="1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1400" b="1" dirty="0"/>
              <a:t>Is there some other solution/process they’ve tried in the past that was better or worse?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1400" b="1" dirty="0"/>
              <a:t>Who is involved with </a:t>
            </a:r>
            <a:r>
              <a:rPr lang="en-US" sz="1400" b="1" dirty="0" smtClean="0"/>
              <a:t>the buying process</a:t>
            </a:r>
            <a:r>
              <a:rPr lang="en-US" sz="1400" b="1" dirty="0"/>
              <a:t>? </a:t>
            </a:r>
            <a:r>
              <a:rPr lang="en-US" sz="1400" b="1" dirty="0" smtClean="0"/>
              <a:t> </a:t>
            </a:r>
            <a:r>
              <a:rPr lang="en-US" sz="1400" b="1" dirty="0"/>
              <a:t>How long does it take? Is there a budget?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8528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CA" altLang="en-US" smtClean="0"/>
              <a:t>Tips for customer interviews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633413" y="1143000"/>
            <a:ext cx="8272462" cy="558958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CA" altLang="en-US" sz="1800" dirty="0" smtClean="0"/>
              <a:t>Know your goals and plan your questions before leaving the building!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altLang="en-US" sz="1800" dirty="0" smtClean="0"/>
              <a:t>Do one-on-one interviews.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altLang="en-US" sz="1800" dirty="0" smtClean="0"/>
              <a:t>Validate the problem first, not the solution.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altLang="en-US" sz="1800" dirty="0" smtClean="0"/>
              <a:t>Listen, don’t pitch.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altLang="en-US" sz="1800" dirty="0" smtClean="0"/>
              <a:t>Be prepared for answers you don’t like.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altLang="en-US" sz="1800" dirty="0" smtClean="0"/>
              <a:t>Write your notes from the meeting immediately.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altLang="en-US" sz="1800" dirty="0" smtClean="0"/>
              <a:t>Focus on discovery. Don’t worry about features!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altLang="en-US" sz="1800" dirty="0" smtClean="0"/>
              <a:t>Never ask a yes and no question, always ask open ended ones.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altLang="en-US" sz="1800" dirty="0" smtClean="0"/>
              <a:t>Have behavior-focused interviews.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altLang="en-US" sz="1800" dirty="0" smtClean="0"/>
              <a:t>Ask to be able to follow up and for intros to others.</a:t>
            </a:r>
          </a:p>
          <a:p>
            <a:pPr>
              <a:buFont typeface="Arial" panose="020B0604020202020204" pitchFamily="34" charset="0"/>
              <a:buChar char="•"/>
            </a:pPr>
            <a:endParaRPr lang="en-CA" altLang="en-US" sz="1800" dirty="0" smtClean="0"/>
          </a:p>
          <a:p>
            <a:pPr>
              <a:buFont typeface="Arial" panose="020B0604020202020204" pitchFamily="34" charset="0"/>
              <a:buChar char="•"/>
            </a:pPr>
            <a:endParaRPr lang="en-CA" alt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0473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and Resources for Validating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0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Web Page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Seeking to determine customer interest:</a:t>
            </a:r>
          </a:p>
          <a:p>
            <a:pPr lvl="1"/>
            <a:r>
              <a:rPr lang="en-US" sz="1800" dirty="0" smtClean="0"/>
              <a:t>Sign ups</a:t>
            </a:r>
          </a:p>
          <a:p>
            <a:pPr lvl="1"/>
            <a:r>
              <a:rPr lang="en-US" sz="1800" dirty="0" smtClean="0"/>
              <a:t>Pre-orders</a:t>
            </a:r>
          </a:p>
          <a:p>
            <a:pPr marL="274320" lvl="1" indent="0">
              <a:buNone/>
            </a:pPr>
            <a:endParaRPr lang="en-US" sz="1800" dirty="0" smtClean="0"/>
          </a:p>
          <a:p>
            <a:pPr marL="548640" lvl="2" indent="0">
              <a:buNone/>
            </a:pPr>
            <a:endParaRPr lang="en-US" sz="1800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36912"/>
            <a:ext cx="35052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198442"/>
            <a:ext cx="338137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816" y="2289249"/>
            <a:ext cx="2286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080" y="2988171"/>
            <a:ext cx="20002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608" y="3969842"/>
            <a:ext cx="185737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16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3471" y="5589240"/>
            <a:ext cx="3888432" cy="548640"/>
          </a:xfrm>
        </p:spPr>
        <p:txBody>
          <a:bodyPr/>
          <a:lstStyle/>
          <a:p>
            <a:r>
              <a:rPr lang="en-US" b="1" u="sng" dirty="0" smtClean="0"/>
              <a:t>www.quickmvp.com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9504" y="1100138"/>
            <a:ext cx="6367217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8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4048" y="5661248"/>
            <a:ext cx="4139952" cy="548640"/>
          </a:xfrm>
        </p:spPr>
        <p:txBody>
          <a:bodyPr/>
          <a:lstStyle/>
          <a:p>
            <a:r>
              <a:rPr lang="en-US" b="1" dirty="0"/>
              <a:t>http://unbounce.com</a:t>
            </a:r>
            <a:r>
              <a:rPr lang="en-US" b="1" dirty="0" smtClean="0"/>
              <a:t>/ 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83" y="116632"/>
            <a:ext cx="8709217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06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9504" y="1100138"/>
            <a:ext cx="6367217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9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648285" cy="486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41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873811" cy="442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07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0768"/>
            <a:ext cx="5925662" cy="3363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88" y="2400868"/>
            <a:ext cx="1243013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036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Crowd Funding Campaigns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hlinkClick r:id="rId2"/>
              </a:rPr>
              <a:t>http://</a:t>
            </a:r>
            <a:r>
              <a:rPr lang="en-CA" dirty="0" smtClean="0">
                <a:hlinkClick r:id="rId2"/>
              </a:rPr>
              <a:t>www.indiegogo.com/Pub</a:t>
            </a:r>
            <a:endParaRPr lang="en-CA" dirty="0" smtClean="0"/>
          </a:p>
          <a:p>
            <a:r>
              <a:rPr lang="en-CA" dirty="0">
                <a:hlinkClick r:id="rId3"/>
              </a:rPr>
              <a:t>http://</a:t>
            </a:r>
            <a:r>
              <a:rPr lang="en-CA" dirty="0" smtClean="0">
                <a:hlinkClick r:id="rId3"/>
              </a:rPr>
              <a:t>www.indiegogo.com/projects/help-bring-victoire-to-toronto</a:t>
            </a:r>
            <a:endParaRPr lang="en-CA" dirty="0" smtClean="0"/>
          </a:p>
          <a:p>
            <a:r>
              <a:rPr lang="en-CA" dirty="0">
                <a:hlinkClick r:id="rId4"/>
              </a:rPr>
              <a:t>https://</a:t>
            </a:r>
            <a:r>
              <a:rPr lang="en-CA" dirty="0" smtClean="0">
                <a:hlinkClick r:id="rId4"/>
              </a:rPr>
              <a:t>www.kickstarter.com/projects/1470156778/wipebook</a:t>
            </a:r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5026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226"/>
            <a:ext cx="9144000" cy="514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6300192" y="3501008"/>
            <a:ext cx="936104" cy="2880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7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3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Standing Desk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6" y="1340768"/>
            <a:ext cx="4059420" cy="312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2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Standing Desk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988840"/>
            <a:ext cx="3771900" cy="237626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- </a:t>
            </a:r>
            <a:r>
              <a:rPr lang="en-US" dirty="0" smtClean="0">
                <a:hlinkClick r:id="rId2"/>
              </a:rPr>
              <a:t>Google Trends</a:t>
            </a:r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smtClean="0">
                <a:hlinkClick r:id="rId3"/>
              </a:rPr>
              <a:t>Pinterest </a:t>
            </a:r>
            <a:endParaRPr lang="en-US" dirty="0"/>
          </a:p>
          <a:p>
            <a:r>
              <a:rPr lang="en-US" dirty="0" smtClean="0"/>
              <a:t>- </a:t>
            </a:r>
            <a:r>
              <a:rPr lang="en-US" dirty="0" err="1" smtClean="0">
                <a:hlinkClick r:id="rId4"/>
              </a:rPr>
              <a:t>Topsy</a:t>
            </a:r>
            <a:endParaRPr lang="en-US" dirty="0" smtClean="0"/>
          </a:p>
          <a:p>
            <a:pPr marL="0" indent="0"/>
            <a:r>
              <a:rPr lang="en-US" dirty="0" smtClean="0"/>
              <a:t>- Landing page with mock image, looking for “purchases”</a:t>
            </a:r>
          </a:p>
          <a:p>
            <a:pPr>
              <a:buFontTx/>
              <a:buChar char="-"/>
            </a:pPr>
            <a:r>
              <a:rPr lang="en-US" dirty="0" smtClean="0"/>
              <a:t>Google Adwords</a:t>
            </a:r>
          </a:p>
          <a:p>
            <a:pPr>
              <a:buFontTx/>
              <a:buChar char="-"/>
            </a:pPr>
            <a:r>
              <a:rPr lang="en-US" dirty="0" smtClean="0"/>
              <a:t>Scheduled Tweets with Hootsuite</a:t>
            </a:r>
          </a:p>
          <a:p>
            <a:pPr>
              <a:buFontTx/>
              <a:buChar char="-"/>
            </a:pPr>
            <a:r>
              <a:rPr lang="en-US" dirty="0" smtClean="0"/>
              <a:t>Paid Facebook and Twitter Ads</a:t>
            </a:r>
          </a:p>
          <a:p>
            <a:endParaRPr lang="en-US" dirty="0" smtClean="0"/>
          </a:p>
          <a:p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www.linkedin.com/pulse/sell-how-test-out-new-product-shoestring-ryan-holmes?trk=hp-feed-article-title-like</a:t>
            </a:r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6" y="1340768"/>
            <a:ext cx="4059420" cy="312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3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73001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100% Vegan Restaurant?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47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73001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211960" y="1772816"/>
            <a:ext cx="4131940" cy="2907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Catering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Small shows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Mail list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LCBO events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Pre-sold gift certificates and meals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100% Vegan Restaurant?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92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88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Birth of an Idea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56" y="980728"/>
            <a:ext cx="7159692" cy="55446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8046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I’d like to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3" name="Picture 3" descr="C:\Users\Owner\Pictures\Player w clipboa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18943"/>
            <a:ext cx="4038599" cy="516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62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Recommended Start up Process*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059" y="816720"/>
            <a:ext cx="8435280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Generate idea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Assess market </a:t>
            </a:r>
            <a:r>
              <a:rPr lang="en-US" dirty="0"/>
              <a:t>size and </a:t>
            </a:r>
            <a:r>
              <a:rPr lang="en-US" dirty="0" smtClean="0"/>
              <a:t>competition</a:t>
            </a:r>
          </a:p>
          <a:p>
            <a:pPr marL="514350" indent="-514350">
              <a:buAutoNum type="arabicPeriod"/>
            </a:pPr>
            <a:r>
              <a:rPr lang="en-US" dirty="0" smtClean="0"/>
              <a:t>Conceive business model hypotheses</a:t>
            </a:r>
          </a:p>
          <a:p>
            <a:pPr marL="514350" indent="-514350">
              <a:buAutoNum type="arabicPeriod"/>
            </a:pPr>
            <a:r>
              <a:rPr lang="en-US" dirty="0" smtClean="0"/>
              <a:t>Build validation tests and key metrics</a:t>
            </a:r>
          </a:p>
          <a:p>
            <a:pPr marL="514350" indent="-514350">
              <a:buAutoNum type="arabicPeriod"/>
            </a:pPr>
            <a:r>
              <a:rPr lang="en-US" dirty="0" smtClean="0"/>
              <a:t>Run validation tests and measure</a:t>
            </a:r>
          </a:p>
          <a:p>
            <a:pPr marL="514350" indent="-514350">
              <a:buAutoNum type="arabicPeriod"/>
            </a:pPr>
            <a:r>
              <a:rPr lang="en-US" dirty="0" smtClean="0"/>
              <a:t>Learn</a:t>
            </a:r>
          </a:p>
          <a:p>
            <a:pPr marL="514350" indent="-514350">
              <a:buAutoNum type="arabicPeriod"/>
            </a:pPr>
            <a:r>
              <a:rPr lang="en-US" dirty="0" smtClean="0"/>
              <a:t>Reiterate model and hypotheses</a:t>
            </a:r>
          </a:p>
          <a:p>
            <a:pPr marL="514350" indent="-514350">
              <a:buAutoNum type="arabicPeriod"/>
            </a:pPr>
            <a:r>
              <a:rPr lang="en-US" dirty="0" smtClean="0"/>
              <a:t>Repeat until new iterations not required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Establish resource requirements</a:t>
            </a:r>
          </a:p>
          <a:p>
            <a:pPr marL="514350" indent="-514350">
              <a:buAutoNum type="arabicPeriod"/>
            </a:pPr>
            <a:r>
              <a:rPr lang="en-US" dirty="0" smtClean="0"/>
              <a:t>Determine financial viability</a:t>
            </a:r>
          </a:p>
          <a:p>
            <a:pPr marL="514350" indent="-514350">
              <a:buAutoNum type="arabicPeriod"/>
            </a:pPr>
            <a:r>
              <a:rPr lang="en-US" dirty="0" smtClean="0"/>
              <a:t>Start venture or go back to step 1</a:t>
            </a:r>
            <a:endParaRPr lang="en-CA" dirty="0"/>
          </a:p>
          <a:p>
            <a:endParaRPr lang="en-CA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06804" y="3789040"/>
            <a:ext cx="83529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20979" y="4382757"/>
            <a:ext cx="1867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Business Planning</a:t>
            </a:r>
            <a:endParaRPr lang="en-CA" sz="1600" dirty="0"/>
          </a:p>
        </p:txBody>
      </p:sp>
      <p:sp>
        <p:nvSpPr>
          <p:cNvPr id="8" name="Right Brace 7"/>
          <p:cNvSpPr/>
          <p:nvPr/>
        </p:nvSpPr>
        <p:spPr>
          <a:xfrm>
            <a:off x="6619341" y="3861048"/>
            <a:ext cx="214519" cy="1238654"/>
          </a:xfrm>
          <a:prstGeom prst="rightBrace">
            <a:avLst>
              <a:gd name="adj1" fmla="val 7227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7652333" y="2035586"/>
            <a:ext cx="1421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Idea Validation</a:t>
            </a:r>
            <a:endParaRPr lang="en-CA" sz="1600" dirty="0"/>
          </a:p>
        </p:txBody>
      </p:sp>
      <p:sp>
        <p:nvSpPr>
          <p:cNvPr id="11" name="Right Brace 10"/>
          <p:cNvSpPr/>
          <p:nvPr/>
        </p:nvSpPr>
        <p:spPr>
          <a:xfrm>
            <a:off x="7429821" y="908719"/>
            <a:ext cx="214519" cy="2592288"/>
          </a:xfrm>
          <a:prstGeom prst="rightBrace">
            <a:avLst>
              <a:gd name="adj1" fmla="val 7227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2915816" y="5373216"/>
            <a:ext cx="2124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*Not distinct or linear.</a:t>
            </a:r>
            <a:endParaRPr lang="en-CA" sz="1600" dirty="0"/>
          </a:p>
        </p:txBody>
      </p:sp>
      <p:sp>
        <p:nvSpPr>
          <p:cNvPr id="12" name="Right Brace 11"/>
          <p:cNvSpPr/>
          <p:nvPr/>
        </p:nvSpPr>
        <p:spPr>
          <a:xfrm>
            <a:off x="5785864" y="2204863"/>
            <a:ext cx="107260" cy="1044115"/>
          </a:xfrm>
          <a:prstGeom prst="rightBrace">
            <a:avLst>
              <a:gd name="adj1" fmla="val 7227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5916123" y="2557644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Cust</a:t>
            </a:r>
            <a:r>
              <a:rPr lang="en-US" sz="1600" dirty="0" smtClean="0"/>
              <a:t>. Discovery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214401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08720"/>
            <a:ext cx="6046708" cy="400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34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29184"/>
            <a:ext cx="2838450" cy="315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69" y="2021277"/>
            <a:ext cx="2078419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Owner\Pictures\Sanchez w clipboard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877" y="188640"/>
            <a:ext cx="1577342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87" y="3998640"/>
            <a:ext cx="1822321" cy="103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us 6"/>
          <p:cNvSpPr/>
          <p:nvPr/>
        </p:nvSpPr>
        <p:spPr>
          <a:xfrm>
            <a:off x="1746948" y="1539458"/>
            <a:ext cx="457200" cy="457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lus 11"/>
          <p:cNvSpPr/>
          <p:nvPr/>
        </p:nvSpPr>
        <p:spPr>
          <a:xfrm>
            <a:off x="1746948" y="3320633"/>
            <a:ext cx="457200" cy="457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qual 7"/>
          <p:cNvSpPr/>
          <p:nvPr/>
        </p:nvSpPr>
        <p:spPr>
          <a:xfrm>
            <a:off x="3995936" y="2313697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6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dirty="0" err="1" smtClean="0"/>
              <a:t>Clipboarding</a:t>
            </a:r>
            <a:r>
              <a:rPr lang="en-US" dirty="0" smtClean="0"/>
              <a:t> tablet app that allows for easy recording of plays and real time analytics.</a:t>
            </a:r>
          </a:p>
          <a:p>
            <a:pPr marL="274320" lvl="1" indent="0">
              <a:buNone/>
            </a:pPr>
            <a:r>
              <a:rPr lang="en-US" dirty="0" smtClean="0"/>
              <a:t>- List the low cost methods you would use to validate this idea.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93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www.unbounce.com</a:t>
            </a:r>
            <a:r>
              <a:rPr lang="en-US" dirty="0" smtClean="0"/>
              <a:t>	$54 </a:t>
            </a:r>
            <a:r>
              <a:rPr lang="en-US" sz="2700" dirty="0" smtClean="0"/>
              <a:t>(1 month free trial)</a:t>
            </a:r>
            <a:endParaRPr lang="en-US" sz="27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34348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26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533400"/>
            <a:ext cx="1002942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6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www.fiveer.com</a:t>
            </a:r>
            <a:r>
              <a:rPr lang="en-US" dirty="0" smtClean="0"/>
              <a:t>				$15.75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2385"/>
            <a:ext cx="1131863" cy="81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1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$16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9504" y="1100138"/>
            <a:ext cx="6367217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82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$5/month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9504" y="1100138"/>
            <a:ext cx="6367217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30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990600"/>
            <a:ext cx="948729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6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69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Course Requirements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980728"/>
            <a:ext cx="7520940" cy="3579849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Conceive idea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Assess Market: </a:t>
            </a:r>
            <a:r>
              <a:rPr lang="en-US" dirty="0"/>
              <a:t>size and </a:t>
            </a:r>
            <a:r>
              <a:rPr lang="en-US" dirty="0" smtClean="0"/>
              <a:t>competition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List </a:t>
            </a:r>
            <a:r>
              <a:rPr lang="en-US" dirty="0"/>
              <a:t>all hypotheses and underling </a:t>
            </a:r>
            <a:r>
              <a:rPr lang="en-US" dirty="0" smtClean="0"/>
              <a:t>assumptions related to possible success (problem, issue, gap, customer group, purchase behavior, etc.)</a:t>
            </a:r>
            <a:endParaRPr lang="en-CA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Design a Version1 Business Model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Develop test methodologies for each hypotheses and assumption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Determine what pass/fail looks like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Establish plan of action for tests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Implement tests; measure, learn, repeat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Repeat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Build and present associated Business Plan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3360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18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0500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65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Google </a:t>
            </a:r>
            <a:r>
              <a:rPr lang="en-US" dirty="0" err="1" smtClean="0"/>
              <a:t>Adwords</a:t>
            </a:r>
            <a:r>
              <a:rPr lang="en-US" dirty="0" smtClean="0"/>
              <a:t>		max. $25/day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963" y="908720"/>
            <a:ext cx="989389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73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171400"/>
            <a:ext cx="10744200" cy="604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14" y="116632"/>
            <a:ext cx="894516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38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www.elance.com</a:t>
            </a:r>
            <a:r>
              <a:rPr lang="en-US" dirty="0" smtClean="0"/>
              <a:t>				$54.79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9" y="908720"/>
            <a:ext cx="880963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8229600" y="5373216"/>
            <a:ext cx="914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3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6" y="32654"/>
            <a:ext cx="8863281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8229600" y="4509120"/>
            <a:ext cx="914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0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592216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115616" y="836712"/>
            <a:ext cx="91440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smtClean="0"/>
              <a:t>Build out of a demo version.</a:t>
            </a:r>
          </a:p>
          <a:p>
            <a:pPr>
              <a:buFontTx/>
              <a:buChar char="-"/>
            </a:pPr>
            <a:r>
              <a:rPr lang="en-US" dirty="0" smtClean="0"/>
              <a:t>Launch of actual website (more validation; sign ups; early sales?)</a:t>
            </a:r>
          </a:p>
          <a:p>
            <a:pPr>
              <a:buFontTx/>
              <a:buChar char="-"/>
            </a:pPr>
            <a:r>
              <a:rPr lang="en-US" dirty="0" smtClean="0"/>
              <a:t>Participation in annual coaches show in January.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15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9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Tests Look Like?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Customer conversations (f2f)– lots of them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Industry expert conversations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Surveys – in person and/or online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Test ads looking for currency*: Facebook, LinkedIn, Google </a:t>
            </a:r>
            <a:r>
              <a:rPr lang="en-US" sz="1800" dirty="0" err="1" smtClean="0"/>
              <a:t>Adwords</a:t>
            </a:r>
            <a:endParaRPr lang="en-US" sz="1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Test webpage looking for currency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Letters to clients to gauge follow up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Minimum viable product</a:t>
            </a:r>
          </a:p>
          <a:p>
            <a:pPr>
              <a:buFont typeface="Arial" panose="020B0604020202020204" pitchFamily="34" charset="0"/>
              <a:buChar char="•"/>
            </a:pPr>
            <a:endParaRPr lang="en-CA" sz="1800" dirty="0" smtClean="0"/>
          </a:p>
          <a:p>
            <a:pPr marL="0" indent="0"/>
            <a:r>
              <a:rPr lang="en-CA" sz="1800" dirty="0" smtClean="0"/>
              <a:t>* Currency = cash, orders, email addresses, sign ups, click </a:t>
            </a:r>
            <a:r>
              <a:rPr lang="en-CA" sz="1800" dirty="0" err="1" smtClean="0"/>
              <a:t>throughs</a:t>
            </a:r>
            <a:r>
              <a:rPr lang="en-CA" sz="1800" dirty="0" smtClean="0"/>
              <a:t>, downloads etc.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163157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7380312" cy="41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50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Board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3240360" cy="189954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CA" dirty="0" smtClean="0">
                <a:hlinkClick r:id="rId2"/>
              </a:rPr>
              <a:t>http://leanstartupmachine.com/</a:t>
            </a:r>
            <a:r>
              <a:rPr lang="en-CA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Overview</a:t>
            </a:r>
            <a:endParaRPr lang="en-US" dirty="0"/>
          </a:p>
          <a:p>
            <a:pPr marL="0" indent="0">
              <a:buNone/>
            </a:pPr>
            <a:r>
              <a:rPr lang="en-CA" dirty="0" smtClean="0">
                <a:hlinkClick r:id="rId3"/>
              </a:rPr>
              <a:t>http</a:t>
            </a:r>
            <a:r>
              <a:rPr lang="en-CA" dirty="0">
                <a:hlinkClick r:id="rId3"/>
              </a:rPr>
              <a:t>://www.youtube.com/watch?feature=player_embedded&amp;v=HhoducyStMw</a:t>
            </a:r>
            <a:r>
              <a:rPr lang="en-CA" dirty="0" smtClean="0">
                <a:hlinkClick r:id="rId3"/>
              </a:rPr>
              <a:t>#</a:t>
            </a:r>
            <a:endParaRPr lang="en-CA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How </a:t>
            </a:r>
            <a:r>
              <a:rPr lang="en-US" dirty="0"/>
              <a:t>to Use it</a:t>
            </a:r>
            <a:endParaRPr lang="en-CA" dirty="0"/>
          </a:p>
          <a:p>
            <a:pPr marL="0" indent="0">
              <a:buNone/>
            </a:pPr>
            <a:r>
              <a:rPr lang="en-CA" dirty="0" smtClean="0">
                <a:hlinkClick r:id="rId4"/>
              </a:rPr>
              <a:t>https</a:t>
            </a:r>
            <a:r>
              <a:rPr lang="en-CA" dirty="0">
                <a:hlinkClick r:id="rId4"/>
              </a:rPr>
              <a:t>://</a:t>
            </a:r>
            <a:r>
              <a:rPr lang="en-CA" dirty="0" smtClean="0">
                <a:hlinkClick r:id="rId4"/>
              </a:rPr>
              <a:t>www.youtube.com/watch?v=G8Rk0c3axtI</a:t>
            </a:r>
            <a:endParaRPr lang="en-CA" dirty="0" smtClean="0"/>
          </a:p>
          <a:p>
            <a:pPr marL="0" indent="0">
              <a:buNone/>
            </a:pPr>
            <a:endParaRPr lang="en-CA" sz="2800" dirty="0" smtClean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40768"/>
            <a:ext cx="4872225" cy="32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57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2674640" cy="2247528"/>
          </a:xfrm>
        </p:spPr>
        <p:txBody>
          <a:bodyPr>
            <a:normAutofit/>
          </a:bodyPr>
          <a:lstStyle/>
          <a:p>
            <a:r>
              <a:rPr lang="en-US" dirty="0" err="1" smtClean="0"/>
              <a:t>Strategyzer</a:t>
            </a:r>
            <a:r>
              <a:rPr lang="en-US" dirty="0" smtClean="0"/>
              <a:t> Test Card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92696"/>
            <a:ext cx="3672408" cy="5235803"/>
          </a:xfrm>
        </p:spPr>
      </p:pic>
    </p:spTree>
    <p:extLst>
      <p:ext uri="{BB962C8B-B14F-4D97-AF65-F5344CB8AC3E}">
        <p14:creationId xmlns:p14="http://schemas.microsoft.com/office/powerpoint/2010/main" val="14602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2674640" cy="2247528"/>
          </a:xfrm>
        </p:spPr>
        <p:txBody>
          <a:bodyPr>
            <a:normAutofit/>
          </a:bodyPr>
          <a:lstStyle/>
          <a:p>
            <a:r>
              <a:rPr lang="en-US" dirty="0" err="1" smtClean="0"/>
              <a:t>Strategyzer</a:t>
            </a:r>
            <a:r>
              <a:rPr lang="en-US" dirty="0" smtClean="0"/>
              <a:t> Learning Card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692696"/>
            <a:ext cx="3705742" cy="530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1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Pitching Validation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65760"/>
            <a:ext cx="7992888" cy="54864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27" y="1236458"/>
            <a:ext cx="5916014" cy="3323839"/>
          </a:xfrm>
        </p:spPr>
      </p:pic>
      <p:pic>
        <p:nvPicPr>
          <p:cNvPr id="1027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76872"/>
            <a:ext cx="1243013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98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Pitch Template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9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980728"/>
            <a:ext cx="7520940" cy="548640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dirty="0" smtClean="0"/>
              <a:t>Validation efforts to date:</a:t>
            </a: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822960" y="1700808"/>
            <a:ext cx="7520940" cy="2979669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Number of Customer Interviews  (f2f) -	XX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Number of Surveys Completed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- 		XX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Number of Industry Experts Consulted -	XX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Other Tests/Validation Methods - 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__________________________________________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__________________________________________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5BF-5786-4E73-B8C2-C2358B8F2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289284"/>
            <a:ext cx="249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PROJECT or TEAM NAME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Premise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1. Industry </a:t>
            </a:r>
            <a:r>
              <a:rPr lang="en-US" dirty="0"/>
              <a:t>description</a:t>
            </a:r>
          </a:p>
          <a:p>
            <a:pPr lvl="1"/>
            <a:r>
              <a:rPr lang="en-US" dirty="0"/>
              <a:t>Size</a:t>
            </a:r>
          </a:p>
          <a:p>
            <a:pPr lvl="1"/>
            <a:r>
              <a:rPr lang="en-US" dirty="0" smtClean="0"/>
              <a:t>Significance</a:t>
            </a:r>
          </a:p>
          <a:p>
            <a:pPr lvl="1"/>
            <a:r>
              <a:rPr lang="en-US" dirty="0" smtClean="0"/>
              <a:t>Other </a:t>
            </a:r>
            <a:r>
              <a:rPr lang="en-US" dirty="0"/>
              <a:t>possible </a:t>
            </a:r>
            <a:r>
              <a:rPr lang="en-US" dirty="0" smtClean="0"/>
              <a:t>markets/opportunities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5BF-5786-4E73-B8C2-C2358B8F2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4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Premise </a:t>
            </a:r>
            <a:r>
              <a:rPr lang="en-US" dirty="0" err="1" smtClean="0"/>
              <a:t>Con’t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2. Problem hypothesis or gap anticipated.</a:t>
            </a:r>
          </a:p>
          <a:p>
            <a:pPr marL="0" indent="0">
              <a:buNone/>
            </a:pPr>
            <a:r>
              <a:rPr lang="en-US" dirty="0"/>
              <a:t>3. Possible solution.</a:t>
            </a:r>
          </a:p>
          <a:p>
            <a:pPr marL="0" indent="0">
              <a:buNone/>
            </a:pPr>
            <a:r>
              <a:rPr lang="en-US" dirty="0"/>
              <a:t>4. How do you think you’ll make money (revenue model).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5BF-5786-4E73-B8C2-C2358B8F2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23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Minimum Viable Product: MVP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A minimum viable product has just those core features that allow the product to be deployed, and no more. The product is typically deployed to a subset of possible customers, such as early adopters that are thought to be more forgiving, more likely to give feedback, and able to grasp a product vision from an early prototype or marketing information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dirty="0" smtClean="0"/>
              <a:t>- Twitter MVP = status update</a:t>
            </a:r>
          </a:p>
          <a:p>
            <a:pPr marL="0" indent="0">
              <a:buNone/>
            </a:pPr>
            <a:r>
              <a:rPr lang="en-US" sz="1800" dirty="0" smtClean="0"/>
              <a:t>- Google = </a:t>
            </a:r>
            <a:r>
              <a:rPr lang="en-US" sz="1800" dirty="0"/>
              <a:t>j</a:t>
            </a:r>
            <a:r>
              <a:rPr lang="en-US" sz="1800" dirty="0" smtClean="0"/>
              <a:t>ust search</a:t>
            </a:r>
          </a:p>
          <a:p>
            <a:pPr marL="0" indent="0"/>
            <a:r>
              <a:rPr lang="en-US" sz="1800" dirty="0" smtClean="0"/>
              <a:t>- Zappos = web site + manual purchase</a:t>
            </a:r>
          </a:p>
          <a:p>
            <a:pPr marL="0" indent="0"/>
            <a:r>
              <a:rPr lang="en-US" sz="1800" dirty="0" smtClean="0"/>
              <a:t>- Virgin Airlines = one plane, one route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4084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Model Canvas v.1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5BF-5786-4E73-B8C2-C2358B8F2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792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7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 of Validation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did you actually do?</a:t>
            </a:r>
          </a:p>
          <a:p>
            <a:r>
              <a:rPr lang="en-US" dirty="0" smtClean="0"/>
              <a:t>Strategies, techniques, numbers and results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5BF-5786-4E73-B8C2-C2358B8F2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Learnings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About </a:t>
            </a:r>
            <a:r>
              <a:rPr lang="en-US" dirty="0"/>
              <a:t>this Industry/business/client group etc</a:t>
            </a:r>
            <a:r>
              <a:rPr lang="en-US" dirty="0" smtClean="0"/>
              <a:t>.</a:t>
            </a:r>
          </a:p>
          <a:p>
            <a:r>
              <a:rPr lang="en-US" dirty="0" smtClean="0"/>
              <a:t>About our business model and key elements</a:t>
            </a:r>
          </a:p>
          <a:p>
            <a:r>
              <a:rPr lang="en-US" dirty="0" smtClean="0"/>
              <a:t>About the likelihood of moving forward</a:t>
            </a:r>
          </a:p>
          <a:p>
            <a:r>
              <a:rPr lang="en-US" dirty="0" smtClean="0"/>
              <a:t>About what the next steps for this idea would be.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5BF-5786-4E73-B8C2-C2358B8F2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5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Model Canvas v.2..etc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5BF-5786-4E73-B8C2-C2358B8F2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792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73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and how are we continuing with the validation process?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5BF-5786-4E73-B8C2-C2358B8F2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7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919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4"/>
          <p:cNvSpPr>
            <a:spLocks noGrp="1"/>
          </p:cNvSpPr>
          <p:nvPr>
            <p:ph type="title"/>
          </p:nvPr>
        </p:nvSpPr>
        <p:spPr>
          <a:xfrm>
            <a:off x="971600" y="836712"/>
            <a:ext cx="7334200" cy="641995"/>
          </a:xfrm>
        </p:spPr>
        <p:txBody>
          <a:bodyPr/>
          <a:lstStyle/>
          <a:p>
            <a:pPr algn="ctr"/>
            <a:r>
              <a:rPr lang="en-US" dirty="0"/>
              <a:t>Model and </a:t>
            </a:r>
            <a:r>
              <a:rPr lang="en-US" dirty="0" smtClean="0"/>
              <a:t>Validation for PeekPic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altLang="en-US" dirty="0" smtClean="0">
              <a:latin typeface="Verdana" pitchFamily="-11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1295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Verdana"/>
                <a:ea typeface="ＭＳ Ｐゴシック" pitchFamily="-112" charset="-128"/>
                <a:cs typeface="Verdan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Verdana"/>
                <a:ea typeface="ＭＳ Ｐゴシック" pitchFamily="-110" charset="-128"/>
                <a:cs typeface="Verdan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Verdana"/>
                <a:ea typeface="ＭＳ Ｐゴシック" pitchFamily="-110" charset="-128"/>
                <a:cs typeface="Verdana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Verdana"/>
                <a:ea typeface="ＭＳ Ｐゴシック" pitchFamily="-110" charset="-128"/>
                <a:cs typeface="Verdana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Verdana"/>
                <a:ea typeface="ＭＳ Ｐゴシック" pitchFamily="-110" charset="-128"/>
                <a:cs typeface="Verdana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marL="57150"/>
            <a:r>
              <a:rPr lang="en-US" sz="2800" kern="0" dirty="0" smtClean="0"/>
              <a:t>Last two weeks validation (Adults Segment)</a:t>
            </a:r>
          </a:p>
          <a:p>
            <a:r>
              <a:rPr lang="en-US" sz="1800" kern="0" dirty="0" smtClean="0"/>
              <a:t>Number of Customer Interviews -	     </a:t>
            </a:r>
            <a:r>
              <a:rPr lang="en-US" sz="1800" b="1" kern="0" dirty="0" smtClean="0">
                <a:solidFill>
                  <a:srgbClr val="C00000"/>
                </a:solidFill>
              </a:rPr>
              <a:t>64</a:t>
            </a:r>
          </a:p>
          <a:p>
            <a:r>
              <a:rPr lang="en-US" sz="1800" kern="0" dirty="0" smtClean="0"/>
              <a:t>Number of Surveys Completed - 	     </a:t>
            </a:r>
            <a:r>
              <a:rPr lang="en-US" sz="1800" b="1" kern="0" dirty="0" smtClean="0">
                <a:solidFill>
                  <a:srgbClr val="C00000"/>
                </a:solidFill>
              </a:rPr>
              <a:t>39</a:t>
            </a:r>
          </a:p>
          <a:p>
            <a:r>
              <a:rPr lang="en-US" sz="1800" kern="0" dirty="0" smtClean="0"/>
              <a:t>Number of Industry Experts Consulted – </a:t>
            </a:r>
            <a:r>
              <a:rPr lang="en-US" sz="1800" b="1" kern="0" dirty="0" smtClean="0">
                <a:solidFill>
                  <a:srgbClr val="C00000"/>
                </a:solidFill>
              </a:rPr>
              <a:t>1</a:t>
            </a:r>
          </a:p>
          <a:p>
            <a:r>
              <a:rPr lang="en-US" sz="1800" kern="0" dirty="0" smtClean="0"/>
              <a:t>Other Tests/Validation Methods:</a:t>
            </a:r>
          </a:p>
          <a:p>
            <a:pPr lvl="1"/>
            <a:r>
              <a:rPr lang="en-US" kern="0" dirty="0" smtClean="0"/>
              <a:t>			</a:t>
            </a:r>
            <a:r>
              <a:rPr lang="en-US" kern="0" dirty="0" err="1" smtClean="0"/>
              <a:t>Peekpic</a:t>
            </a:r>
            <a:r>
              <a:rPr lang="en-US" kern="0" dirty="0" smtClean="0"/>
              <a:t> Website – </a:t>
            </a:r>
            <a:r>
              <a:rPr lang="en-US" kern="0" dirty="0" smtClean="0">
                <a:solidFill>
                  <a:srgbClr val="FF0000"/>
                </a:solidFill>
                <a:hlinkClick r:id="rId3"/>
              </a:rPr>
              <a:t>www.peekpic.weebly.com</a:t>
            </a:r>
            <a:endParaRPr lang="en-US" kern="0" dirty="0" smtClean="0">
              <a:solidFill>
                <a:srgbClr val="FF0000"/>
              </a:solidFill>
            </a:endParaRPr>
          </a:p>
          <a:p>
            <a:pPr lvl="1"/>
            <a:r>
              <a:rPr lang="en-US" kern="0" dirty="0" smtClean="0"/>
              <a:t>			Facebook Page 	– </a:t>
            </a:r>
            <a:r>
              <a:rPr lang="en-US" kern="0" dirty="0" smtClean="0">
                <a:solidFill>
                  <a:srgbClr val="FF0000"/>
                </a:solidFill>
                <a:hlinkClick r:id="rId4"/>
              </a:rPr>
              <a:t>www.facebook.com/peekpic</a:t>
            </a:r>
            <a:endParaRPr lang="en-US" kern="0" dirty="0" smtClean="0">
              <a:solidFill>
                <a:srgbClr val="FF0000"/>
              </a:solidFill>
            </a:endParaRPr>
          </a:p>
          <a:p>
            <a:pPr lvl="1"/>
            <a:endParaRPr lang="en-US" kern="0" dirty="0" smtClean="0">
              <a:solidFill>
                <a:srgbClr val="FF0000"/>
              </a:solidFill>
            </a:endParaRPr>
          </a:p>
          <a:p>
            <a:r>
              <a:rPr lang="en-US" sz="1800" kern="0" dirty="0" smtClean="0"/>
              <a:t>Last two weeks interviews/surveys:     </a:t>
            </a:r>
            <a:r>
              <a:rPr lang="en-US" sz="1800" b="1" kern="0" dirty="0" smtClean="0">
                <a:solidFill>
                  <a:srgbClr val="C00000"/>
                </a:solidFill>
              </a:rPr>
              <a:t>103</a:t>
            </a:r>
          </a:p>
          <a:p>
            <a:endParaRPr lang="en-US" sz="1800" kern="0" dirty="0" smtClean="0"/>
          </a:p>
          <a:p>
            <a:r>
              <a:rPr lang="en-US" sz="1800" kern="0" dirty="0" smtClean="0"/>
              <a:t>Total interviews/survey for the term:   282</a:t>
            </a:r>
          </a:p>
          <a:p>
            <a:pPr marL="57150"/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312824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C555BF-5786-4E73-B8C2-C2358B8F2CA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9"/>
            <a:ext cx="6236105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6411" y="940658"/>
            <a:ext cx="3525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" pitchFamily="-112" charset="0"/>
                <a:ea typeface="ＭＳ Ｐゴシック" pitchFamily="-112" charset="-128"/>
              </a:rPr>
              <a:t>Instant Messaging Industry (IM) 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 bwMode="auto">
          <a:xfrm>
            <a:off x="457200" y="404664"/>
            <a:ext cx="822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Verdana"/>
                <a:ea typeface="ＭＳ Ｐゴシック" pitchFamily="-112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Verdana" pitchFamily="-112" charset="0"/>
                <a:ea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Verdana" pitchFamily="-112" charset="0"/>
                <a:ea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Verdana" pitchFamily="-112" charset="0"/>
                <a:ea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Verdana" pitchFamily="-112" charset="0"/>
                <a:ea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Arial Black" pitchFamily="-11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Arial Black" pitchFamily="-11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Arial Black" pitchFamily="-11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Arial Black" pitchFamily="-110" charset="0"/>
              </a:defRPr>
            </a:lvl9pPr>
          </a:lstStyle>
          <a:p>
            <a:r>
              <a:rPr lang="en-US" sz="2000" smtClean="0"/>
              <a:t>Peekpic App Peekpic App Industry description and Size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115616" y="5415027"/>
            <a:ext cx="77048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000000"/>
                </a:solidFill>
                <a:latin typeface="Times" pitchFamily="-112" charset="0"/>
                <a:ea typeface="ＭＳ Ｐゴシック" pitchFamily="-112" charset="-128"/>
              </a:rPr>
              <a:t>http</a:t>
            </a:r>
            <a:r>
              <a:rPr lang="en-US" sz="1000" dirty="0">
                <a:solidFill>
                  <a:srgbClr val="000000"/>
                </a:solidFill>
                <a:latin typeface="Times" pitchFamily="-112" charset="0"/>
                <a:ea typeface="ＭＳ Ｐゴシック" pitchFamily="-112" charset="-128"/>
              </a:rPr>
              <a:t>://</a:t>
            </a:r>
            <a:r>
              <a:rPr lang="en-US" sz="1000" dirty="0" err="1">
                <a:solidFill>
                  <a:srgbClr val="000000"/>
                </a:solidFill>
                <a:latin typeface="Times" pitchFamily="-112" charset="0"/>
                <a:ea typeface="ＭＳ Ｐゴシック" pitchFamily="-112" charset="-128"/>
              </a:rPr>
              <a:t>finance.yahoo.com</a:t>
            </a:r>
            <a:r>
              <a:rPr lang="en-US" sz="1000" dirty="0">
                <a:solidFill>
                  <a:srgbClr val="000000"/>
                </a:solidFill>
                <a:latin typeface="Times" pitchFamily="-112" charset="0"/>
                <a:ea typeface="ＭＳ Ｐゴシック" pitchFamily="-112" charset="-128"/>
              </a:rPr>
              <a:t>/news/radicati-group-releases-instant-messaging-110000818.html</a:t>
            </a:r>
          </a:p>
        </p:txBody>
      </p:sp>
    </p:spTree>
    <p:extLst>
      <p:ext uri="{BB962C8B-B14F-4D97-AF65-F5344CB8AC3E}">
        <p14:creationId xmlns:p14="http://schemas.microsoft.com/office/powerpoint/2010/main" val="148357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C555BF-5786-4E73-B8C2-C2358B8F2CA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457200" y="404664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</a:t>
            </a:r>
            <a:r>
              <a:rPr lang="en-US" sz="2000" dirty="0"/>
              <a:t>Peekpic App Industry description and Size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714" y="980728"/>
            <a:ext cx="657163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43608" y="5445224"/>
            <a:ext cx="73448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Times" pitchFamily="-112" charset="0"/>
                <a:ea typeface="ＭＳ Ｐゴシック" pitchFamily="-112" charset="-128"/>
              </a:rPr>
              <a:t>http://</a:t>
            </a:r>
            <a:r>
              <a:rPr lang="en-US" sz="1000" dirty="0" err="1">
                <a:solidFill>
                  <a:srgbClr val="000000"/>
                </a:solidFill>
                <a:latin typeface="Times" pitchFamily="-112" charset="0"/>
                <a:ea typeface="ＭＳ Ｐゴシック" pitchFamily="-112" charset="-128"/>
              </a:rPr>
              <a:t>finance.yahoo.com</a:t>
            </a:r>
            <a:r>
              <a:rPr lang="en-US" sz="1000" dirty="0">
                <a:solidFill>
                  <a:srgbClr val="000000"/>
                </a:solidFill>
                <a:latin typeface="Times" pitchFamily="-112" charset="0"/>
                <a:ea typeface="ＭＳ Ｐゴシック" pitchFamily="-112" charset="-128"/>
              </a:rPr>
              <a:t>/news/radicati-group-releases-instant-messaging-110000818.html</a:t>
            </a:r>
          </a:p>
        </p:txBody>
      </p:sp>
    </p:spTree>
    <p:extLst>
      <p:ext uri="{BB962C8B-B14F-4D97-AF65-F5344CB8AC3E}">
        <p14:creationId xmlns:p14="http://schemas.microsoft.com/office/powerpoint/2010/main" val="345146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24744"/>
            <a:ext cx="8763000" cy="4525963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sz="2600" dirty="0"/>
              <a:t>Industry </a:t>
            </a:r>
            <a:r>
              <a:rPr lang="en-US" sz="2600" dirty="0" smtClean="0"/>
              <a:t>description </a:t>
            </a:r>
            <a:r>
              <a:rPr lang="en-US" sz="2600" dirty="0"/>
              <a:t>and s</a:t>
            </a:r>
            <a:r>
              <a:rPr lang="en-US" sz="2600" dirty="0" smtClean="0"/>
              <a:t>ize</a:t>
            </a:r>
            <a:r>
              <a:rPr lang="en-US" sz="3000" dirty="0" smtClean="0"/>
              <a:t>:</a:t>
            </a:r>
          </a:p>
          <a:p>
            <a:pPr marL="57150" indent="0">
              <a:buNone/>
            </a:pPr>
            <a:endParaRPr lang="en-US" sz="2200" dirty="0" smtClean="0"/>
          </a:p>
          <a:p>
            <a:pPr marL="400050"/>
            <a:r>
              <a:rPr lang="en-US" dirty="0" smtClean="0"/>
              <a:t>Instant </a:t>
            </a:r>
            <a:r>
              <a:rPr lang="en-US" dirty="0"/>
              <a:t>Messaging Industry (IM) </a:t>
            </a:r>
            <a:endParaRPr lang="en-US" dirty="0" smtClean="0"/>
          </a:p>
          <a:p>
            <a:pPr marL="400050"/>
            <a:r>
              <a:rPr lang="en-US" dirty="0" smtClean="0"/>
              <a:t>Main </a:t>
            </a:r>
            <a:r>
              <a:rPr lang="en-US" dirty="0"/>
              <a:t>players : Whatsapp, Viber, </a:t>
            </a:r>
            <a:r>
              <a:rPr lang="en-US" dirty="0" err="1" smtClean="0"/>
              <a:t>Snapchat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etc.</a:t>
            </a:r>
          </a:p>
          <a:p>
            <a:pPr marL="400050"/>
            <a:r>
              <a:rPr lang="en-US" dirty="0" smtClean="0"/>
              <a:t>Current </a:t>
            </a:r>
            <a:r>
              <a:rPr lang="en-US" dirty="0"/>
              <a:t>Market Value: </a:t>
            </a:r>
            <a:r>
              <a:rPr lang="en-US" b="1" dirty="0" smtClean="0"/>
              <a:t>$3.4 billion by 2013</a:t>
            </a:r>
            <a:endParaRPr lang="en-US" b="1" dirty="0"/>
          </a:p>
          <a:p>
            <a:pPr marL="400050"/>
            <a:r>
              <a:rPr lang="en-US" dirty="0" smtClean="0"/>
              <a:t>Forecasted </a:t>
            </a:r>
            <a:r>
              <a:rPr lang="en-US" dirty="0"/>
              <a:t>: </a:t>
            </a:r>
            <a:r>
              <a:rPr lang="en-US" b="1" dirty="0" smtClean="0"/>
              <a:t>$4.4 billion by 2017</a:t>
            </a:r>
            <a:r>
              <a:rPr lang="en-US" b="1" baseline="30000" dirty="0" smtClean="0"/>
              <a:t>1</a:t>
            </a:r>
          </a:p>
          <a:p>
            <a:pPr marL="400050"/>
            <a:r>
              <a:rPr lang="en-US" dirty="0" smtClean="0"/>
              <a:t>Our targeted </a:t>
            </a:r>
            <a:r>
              <a:rPr lang="en-US" dirty="0"/>
              <a:t>market share over </a:t>
            </a:r>
            <a:r>
              <a:rPr lang="en-US" dirty="0" smtClean="0"/>
              <a:t>next 3 </a:t>
            </a:r>
            <a:r>
              <a:rPr lang="en-US" dirty="0"/>
              <a:t>years </a:t>
            </a:r>
            <a:r>
              <a:rPr lang="en-US" dirty="0" smtClean="0"/>
              <a:t>(0.25%) =~ </a:t>
            </a:r>
            <a:r>
              <a:rPr lang="en-US" b="1" dirty="0" smtClean="0"/>
              <a:t>$8 millions</a:t>
            </a:r>
          </a:p>
          <a:p>
            <a:pPr marL="57150" indent="0">
              <a:buNone/>
            </a:pPr>
            <a:endParaRPr lang="en-US" sz="1800" dirty="0" smtClean="0"/>
          </a:p>
          <a:p>
            <a:pPr marL="57150" lvl="1" indent="0">
              <a:buNone/>
            </a:pPr>
            <a:endParaRPr lang="en-US" sz="1600" dirty="0"/>
          </a:p>
          <a:p>
            <a:pPr marL="57150" lvl="1" indent="0">
              <a:buNone/>
            </a:pPr>
            <a:endParaRPr lang="en-US" sz="1800" dirty="0" smtClean="0"/>
          </a:p>
          <a:p>
            <a:pPr marL="57150" lvl="1" indent="0">
              <a:buNone/>
            </a:pPr>
            <a:endParaRPr lang="en-US" sz="1800" dirty="0" smtClean="0"/>
          </a:p>
          <a:p>
            <a:pPr marL="571500" indent="-514350">
              <a:buFont typeface="+mj-lt"/>
              <a:buAutoNum type="arabicPeriod"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C555BF-5786-4E73-B8C2-C2358B8F2CA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 bwMode="auto">
          <a:xfrm>
            <a:off x="457200" y="584527"/>
            <a:ext cx="822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Verdana"/>
                <a:ea typeface="ＭＳ Ｐゴシック" pitchFamily="-112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Verdana" pitchFamily="-112" charset="0"/>
                <a:ea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Verdana" pitchFamily="-112" charset="0"/>
                <a:ea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Verdana" pitchFamily="-112" charset="0"/>
                <a:ea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Verdana" pitchFamily="-112" charset="0"/>
                <a:ea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Arial Black" pitchFamily="-11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Arial Black" pitchFamily="-11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Arial Black" pitchFamily="-11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Arial Black" pitchFamily="-110" charset="0"/>
              </a:defRPr>
            </a:lvl9pPr>
          </a:lstStyle>
          <a:p>
            <a:r>
              <a:rPr lang="en-US" dirty="0" smtClean="0"/>
              <a:t>Peekpic App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40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688"/>
            <a:ext cx="7231383" cy="4321192"/>
          </a:xfrm>
        </p:spPr>
      </p:pic>
    </p:spTree>
    <p:extLst>
      <p:ext uri="{BB962C8B-B14F-4D97-AF65-F5344CB8AC3E}">
        <p14:creationId xmlns:p14="http://schemas.microsoft.com/office/powerpoint/2010/main" val="329114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79301"/>
            <a:ext cx="8229600" cy="4525963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sz="2800" dirty="0" smtClean="0"/>
              <a:t>Problem </a:t>
            </a:r>
            <a:r>
              <a:rPr lang="en-US" sz="2800" dirty="0"/>
              <a:t>hypothesis or gap anticipated</a:t>
            </a:r>
            <a:r>
              <a:rPr lang="en-US" sz="2800" dirty="0" smtClean="0"/>
              <a:t>:</a:t>
            </a:r>
            <a:endParaRPr lang="en-US" sz="2800" dirty="0">
              <a:solidFill>
                <a:srgbClr val="FF0000"/>
              </a:solidFill>
            </a:endParaRPr>
          </a:p>
          <a:p>
            <a:pPr marL="57150" indent="0">
              <a:buNone/>
            </a:pPr>
            <a:r>
              <a:rPr lang="en-US" dirty="0" smtClean="0"/>
              <a:t>a) </a:t>
            </a:r>
            <a:r>
              <a:rPr lang="en-US" sz="1800" dirty="0" smtClean="0"/>
              <a:t>Lack </a:t>
            </a:r>
            <a:r>
              <a:rPr lang="en-US" sz="1800" dirty="0"/>
              <a:t>of privacy and security based </a:t>
            </a:r>
            <a:r>
              <a:rPr lang="en-US" sz="1800" dirty="0" smtClean="0"/>
              <a:t>communication application</a:t>
            </a:r>
            <a:endParaRPr lang="en-US" sz="1800" dirty="0"/>
          </a:p>
          <a:p>
            <a:pPr marL="57150" indent="0">
              <a:buNone/>
            </a:pPr>
            <a:r>
              <a:rPr lang="en-US" sz="1800" dirty="0" smtClean="0"/>
              <a:t>b) Not </a:t>
            </a:r>
            <a:r>
              <a:rPr lang="en-US" sz="1800" dirty="0"/>
              <a:t>perfect user </a:t>
            </a:r>
            <a:r>
              <a:rPr lang="en-US" sz="1800" dirty="0" smtClean="0"/>
              <a:t>experience</a:t>
            </a:r>
          </a:p>
          <a:p>
            <a:pPr marL="57150" lvl="1" indent="0">
              <a:buNone/>
            </a:pPr>
            <a:r>
              <a:rPr lang="en-US" sz="1800" dirty="0" smtClean="0"/>
              <a:t>c) Convenience </a:t>
            </a:r>
            <a:r>
              <a:rPr lang="en-US" sz="1800" dirty="0"/>
              <a:t>with peace of </a:t>
            </a:r>
            <a:r>
              <a:rPr lang="en-US" sz="1800" dirty="0" smtClean="0"/>
              <a:t>mind</a:t>
            </a:r>
          </a:p>
          <a:p>
            <a:pPr marL="57150" lvl="1" indent="0">
              <a:buNone/>
            </a:pPr>
            <a:endParaRPr lang="en-US" sz="1800" dirty="0"/>
          </a:p>
          <a:p>
            <a:pPr marL="57150" indent="0">
              <a:buNone/>
            </a:pPr>
            <a:r>
              <a:rPr lang="en-US" sz="2800" dirty="0"/>
              <a:t>Possible Solution:</a:t>
            </a:r>
            <a:endParaRPr lang="en-US" sz="2800" dirty="0">
              <a:solidFill>
                <a:srgbClr val="FF0000"/>
              </a:solidFill>
            </a:endParaRPr>
          </a:p>
          <a:p>
            <a:pPr marL="400050">
              <a:buAutoNum type="alphaLcParenR"/>
            </a:pPr>
            <a:r>
              <a:rPr lang="en-US" sz="1800" dirty="0"/>
              <a:t>Develop a mobile communication App that doesn’t store user data</a:t>
            </a:r>
          </a:p>
          <a:p>
            <a:pPr marL="400050">
              <a:buAutoNum type="alphaLcParenR"/>
            </a:pPr>
            <a:r>
              <a:rPr lang="en-US" sz="1800" dirty="0"/>
              <a:t>Enhance user experience by having a better Software design</a:t>
            </a:r>
          </a:p>
          <a:p>
            <a:pPr marL="57150" lvl="1" indent="0">
              <a:buNone/>
            </a:pPr>
            <a:endParaRPr lang="en-US" sz="1800" dirty="0" smtClean="0"/>
          </a:p>
          <a:p>
            <a:pPr marL="57150" lvl="1" indent="0">
              <a:buNone/>
            </a:pPr>
            <a:endParaRPr lang="en-US" sz="1800" dirty="0" smtClean="0"/>
          </a:p>
          <a:p>
            <a:pPr marL="57150" lvl="1" indent="0">
              <a:buNone/>
            </a:pPr>
            <a:endParaRPr lang="en-US" sz="1800" dirty="0" smtClean="0"/>
          </a:p>
          <a:p>
            <a:pPr marL="571500" indent="-514350">
              <a:buFont typeface="+mj-lt"/>
              <a:buAutoNum type="arabicPeriod"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C555BF-5786-4E73-B8C2-C2358B8F2CA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457200" y="58452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Peekpic App</a:t>
            </a:r>
          </a:p>
        </p:txBody>
      </p:sp>
    </p:spTree>
    <p:extLst>
      <p:ext uri="{BB962C8B-B14F-4D97-AF65-F5344CB8AC3E}">
        <p14:creationId xmlns:p14="http://schemas.microsoft.com/office/powerpoint/2010/main" val="277262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4624"/>
            <a:ext cx="8229600" cy="1143000"/>
          </a:xfrm>
        </p:spPr>
        <p:txBody>
          <a:bodyPr/>
          <a:lstStyle/>
          <a:p>
            <a:r>
              <a:rPr lang="en-US" dirty="0" smtClean="0"/>
              <a:t>Business Model Canvas v.1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C555BF-5786-4E73-B8C2-C2358B8F2CA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" name="Picture 2" descr="Business Model 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3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Validation Tests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98984"/>
            <a:ext cx="7772400" cy="3886200"/>
          </a:xfrm>
        </p:spPr>
        <p:txBody>
          <a:bodyPr/>
          <a:lstStyle/>
          <a:p>
            <a:r>
              <a:rPr lang="en-US" sz="2400" dirty="0"/>
              <a:t>Information </a:t>
            </a:r>
            <a:r>
              <a:rPr lang="en-US" sz="2400" dirty="0" smtClean="0"/>
              <a:t>gathered (for adult segment)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Current </a:t>
            </a:r>
            <a:r>
              <a:rPr lang="en-US" dirty="0"/>
              <a:t>applications used for sharing pictures and messages with friends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Reasons for choosing current applications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Opinion about the fact that personal data is being saved forever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Willingness to switch to a secure platform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Reasons for using our competitor’s platform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4D916-D64D-4655-87DC-43D4EA8A9DDB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72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6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we Learned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C555BF-5786-4E73-B8C2-C2358B8F2CA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72200" y="1340768"/>
            <a:ext cx="2448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Times" pitchFamily="-112" charset="0"/>
                <a:ea typeface="ＭＳ Ｐゴシック" pitchFamily="-112" charset="-128"/>
              </a:rPr>
              <a:t>Social Media,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Times" pitchFamily="-112" charset="0"/>
                <a:ea typeface="ＭＳ Ｐゴシック" pitchFamily="-112" charset="-128"/>
              </a:rPr>
              <a:t>Facebook,Twitter,Tumbler,Reddit,Weibo,Renren etc.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Times" pitchFamily="-112" charset="0"/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Times" pitchFamily="-112" charset="0"/>
                <a:ea typeface="ＭＳ Ｐゴシック" pitchFamily="-112" charset="-128"/>
              </a:rPr>
              <a:t>IM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Times" pitchFamily="-112" charset="0"/>
                <a:ea typeface="ＭＳ Ｐゴシック" pitchFamily="-112" charset="-128"/>
              </a:rPr>
              <a:t>Whatapp,Viber,QQ,Wechat,iMessage</a:t>
            </a:r>
            <a:endParaRPr lang="en-US" sz="1600" dirty="0" smtClean="0">
              <a:solidFill>
                <a:srgbClr val="000000"/>
              </a:solidFill>
              <a:latin typeface="Times" pitchFamily="-112" charset="0"/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0000"/>
              </a:solidFill>
              <a:latin typeface="Times" pitchFamily="-112" charset="0"/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 smtClean="0">
                <a:solidFill>
                  <a:srgbClr val="000000"/>
                </a:solidFill>
                <a:latin typeface="Times" pitchFamily="-112" charset="0"/>
                <a:ea typeface="ＭＳ Ｐゴシック" pitchFamily="-112" charset="-128"/>
              </a:rPr>
              <a:t>Traditonal</a:t>
            </a:r>
            <a:r>
              <a:rPr lang="en-US" sz="1600" b="1" dirty="0" smtClean="0">
                <a:solidFill>
                  <a:srgbClr val="000000"/>
                </a:solidFill>
                <a:latin typeface="Times" pitchFamily="-112" charset="0"/>
                <a:ea typeface="ＭＳ Ｐゴシック" pitchFamily="-112" charset="-128"/>
              </a:rPr>
              <a:t> Ways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Times" pitchFamily="-112" charset="0"/>
                <a:ea typeface="ＭＳ Ｐゴシック" pitchFamily="-112" charset="-128"/>
              </a:rPr>
              <a:t>SMS,MMS,Email</a:t>
            </a:r>
            <a:endParaRPr lang="en-US" sz="1600" dirty="0">
              <a:solidFill>
                <a:srgbClr val="000000"/>
              </a:solidFill>
              <a:latin typeface="Times" pitchFamily="-112" charset="0"/>
              <a:ea typeface="ＭＳ Ｐゴシック" pitchFamily="-112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592" y="528146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Times" pitchFamily="-112" charset="0"/>
                <a:ea typeface="ＭＳ Ｐゴシック" pitchFamily="-112" charset="-128"/>
              </a:rPr>
              <a:t>Total number </a:t>
            </a:r>
            <a:r>
              <a:rPr lang="en-US" sz="1400" dirty="0">
                <a:solidFill>
                  <a:srgbClr val="000000"/>
                </a:solidFill>
                <a:latin typeface="Times" pitchFamily="-112" charset="0"/>
                <a:ea typeface="ＭＳ Ｐゴシック" pitchFamily="-112" charset="-128"/>
              </a:rPr>
              <a:t>of </a:t>
            </a:r>
            <a:r>
              <a:rPr lang="en-US" sz="1400" dirty="0" smtClean="0">
                <a:solidFill>
                  <a:srgbClr val="000000"/>
                </a:solidFill>
                <a:latin typeface="Times" pitchFamily="-112" charset="0"/>
                <a:ea typeface="ＭＳ Ｐゴシック" pitchFamily="-112" charset="-128"/>
              </a:rPr>
              <a:t>customer Interviews/Surveys (Adults) - </a:t>
            </a:r>
            <a:r>
              <a:rPr lang="en-US" sz="1400" b="1" dirty="0" smtClean="0">
                <a:solidFill>
                  <a:srgbClr val="C00000"/>
                </a:solidFill>
                <a:latin typeface="Times" pitchFamily="-112" charset="0"/>
                <a:ea typeface="ＭＳ Ｐゴシック" pitchFamily="-112" charset="-128"/>
              </a:rPr>
              <a:t>103</a:t>
            </a:r>
            <a:endParaRPr lang="en-US" sz="1400" b="1" dirty="0">
              <a:solidFill>
                <a:srgbClr val="C00000"/>
              </a:solidFill>
              <a:latin typeface="Times" pitchFamily="-112" charset="0"/>
              <a:ea typeface="ＭＳ Ｐゴシック" pitchFamily="-112" charset="-128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2095"/>
              </p:ext>
            </p:extLst>
          </p:nvPr>
        </p:nvGraphicFramePr>
        <p:xfrm>
          <a:off x="683568" y="1268760"/>
          <a:ext cx="5472608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018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What we </a:t>
            </a:r>
            <a:r>
              <a:rPr lang="en-US" sz="3600" dirty="0" smtClean="0"/>
              <a:t>Learned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C555BF-5786-4E73-B8C2-C2358B8F2CA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7464708"/>
              </p:ext>
            </p:extLst>
          </p:nvPr>
        </p:nvGraphicFramePr>
        <p:xfrm>
          <a:off x="158917" y="1700808"/>
          <a:ext cx="435597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3110464"/>
              </p:ext>
            </p:extLst>
          </p:nvPr>
        </p:nvGraphicFramePr>
        <p:xfrm>
          <a:off x="4572000" y="1772816"/>
          <a:ext cx="432048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538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we Learned </a:t>
            </a:r>
            <a:r>
              <a:rPr lang="en-US" sz="3100" dirty="0"/>
              <a:t>(Opinion about data being saved </a:t>
            </a:r>
            <a:r>
              <a:rPr lang="en-US" sz="3100" dirty="0" smtClean="0"/>
              <a:t>forever)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C555BF-5786-4E73-B8C2-C2358B8F2CA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1417188"/>
              </p:ext>
            </p:extLst>
          </p:nvPr>
        </p:nvGraphicFramePr>
        <p:xfrm>
          <a:off x="323528" y="1700808"/>
          <a:ext cx="432048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3756794"/>
              </p:ext>
            </p:extLst>
          </p:nvPr>
        </p:nvGraphicFramePr>
        <p:xfrm>
          <a:off x="4572000" y="1700808"/>
          <a:ext cx="432048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129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we </a:t>
            </a:r>
            <a:r>
              <a:rPr lang="en-US" sz="3600" dirty="0" smtClean="0"/>
              <a:t>Learned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C555BF-5786-4E73-B8C2-C2358B8F2CA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2823799"/>
              </p:ext>
            </p:extLst>
          </p:nvPr>
        </p:nvGraphicFramePr>
        <p:xfrm>
          <a:off x="395536" y="1556792"/>
          <a:ext cx="432048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4355472"/>
              </p:ext>
            </p:extLst>
          </p:nvPr>
        </p:nvGraphicFramePr>
        <p:xfrm>
          <a:off x="4572000" y="1556792"/>
          <a:ext cx="432048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0579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we </a:t>
            </a:r>
            <a:r>
              <a:rPr lang="en-US" sz="3600" dirty="0" smtClean="0"/>
              <a:t>Learned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C555BF-5786-4E73-B8C2-C2358B8F2CA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1242364"/>
              </p:ext>
            </p:extLst>
          </p:nvPr>
        </p:nvGraphicFramePr>
        <p:xfrm>
          <a:off x="467544" y="1700808"/>
          <a:ext cx="432048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1128008"/>
              </p:ext>
            </p:extLst>
          </p:nvPr>
        </p:nvGraphicFramePr>
        <p:xfrm>
          <a:off x="4823520" y="1700808"/>
          <a:ext cx="432048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0030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4D916-D64D-4655-87DC-43D4EA8A9DDB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78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2" descr="C:\Users\Athar\Desktop\Business Model 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5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4D916-D64D-4655-87DC-43D4EA8A9DDB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79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" name="Picture 1" descr="Screen Shot 2014-02-09 at 3.47.14 PM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112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3728" y="404664"/>
            <a:ext cx="2609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Times" pitchFamily="-112" charset="0"/>
                <a:ea typeface="ＭＳ Ｐゴシック" pitchFamily="-112" charset="-128"/>
                <a:hlinkClick r:id="rId4"/>
              </a:rPr>
              <a:t>www.peekpic.weebly.com</a:t>
            </a:r>
            <a:endParaRPr lang="en-US" dirty="0">
              <a:solidFill>
                <a:srgbClr val="FF0000"/>
              </a:solidFill>
              <a:latin typeface="Times" pitchFamily="-112" charset="0"/>
              <a:ea typeface="ＭＳ Ｐゴシック" pitchFamily="-112" charset="-12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6553200" cy="914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Peekpic Website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729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66B2428C-34C3-4235-9E6D-4831EB933C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649"/>
            <a:ext cx="5976664" cy="45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14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4D916-D64D-4655-87DC-43D4EA8A9DDB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80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0378170"/>
              </p:ext>
            </p:extLst>
          </p:nvPr>
        </p:nvGraphicFramePr>
        <p:xfrm>
          <a:off x="251520" y="620688"/>
          <a:ext cx="457200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6553200" cy="914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Peekpic website stats</a:t>
            </a:r>
            <a:r>
              <a:rPr lang="en-US" sz="2400" dirty="0"/>
              <a:t> </a:t>
            </a:r>
            <a:r>
              <a:rPr lang="en-US" sz="2400" dirty="0" smtClean="0"/>
              <a:t>~6 days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2" name="Picture 1" descr="Screen Shot 2014-02-11 at 1.29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20" y="1196752"/>
            <a:ext cx="441928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6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4D916-D64D-4655-87DC-43D4EA8A9DDB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81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creen Shot 2014-02-08 at 2.54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" y="692696"/>
            <a:ext cx="9126182" cy="525658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496" y="-5680"/>
            <a:ext cx="6553200" cy="914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Peekpic Facebook Page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083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44D916-D64D-4655-87DC-43D4EA8A9DDB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82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7987750"/>
              </p:ext>
            </p:extLst>
          </p:nvPr>
        </p:nvGraphicFramePr>
        <p:xfrm>
          <a:off x="14901" y="1196752"/>
          <a:ext cx="457200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6553200" cy="914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Peekpic </a:t>
            </a:r>
            <a:r>
              <a:rPr lang="en-US" sz="2400" dirty="0"/>
              <a:t>F</a:t>
            </a:r>
            <a:r>
              <a:rPr lang="en-US" sz="2400" dirty="0" smtClean="0"/>
              <a:t>acebook stats ~ </a:t>
            </a:r>
            <a:r>
              <a:rPr lang="en-US" sz="2400" dirty="0"/>
              <a:t>9</a:t>
            </a:r>
            <a:r>
              <a:rPr lang="en-US" sz="2400" dirty="0" smtClean="0"/>
              <a:t> days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6" name="Picture 5" descr="Screen Shot 2014-02-08 at 4.5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1124745"/>
            <a:ext cx="4054044" cy="46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4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C555BF-5786-4E73-B8C2-C2358B8F2CA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" name="Picture 1" descr="Copy of Template - Business Model Canvas (7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9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in 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84784"/>
            <a:ext cx="7772400" cy="4176464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CA" dirty="0" smtClean="0"/>
              <a:t>Continue </a:t>
            </a:r>
            <a:r>
              <a:rPr lang="en-CA" dirty="0"/>
              <a:t>validating business model canvas version3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/>
              <a:t>Analyze the potential competitors and their customers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Launch Minimum </a:t>
            </a:r>
            <a:r>
              <a:rPr lang="en-US" dirty="0"/>
              <a:t>Viable Product (</a:t>
            </a:r>
            <a:r>
              <a:rPr lang="en-US" dirty="0" smtClean="0"/>
              <a:t>MVP)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Decide </a:t>
            </a:r>
            <a:r>
              <a:rPr lang="en-US" dirty="0"/>
              <a:t>on the cloud service </a:t>
            </a:r>
            <a:r>
              <a:rPr lang="en-US" dirty="0" smtClean="0"/>
              <a:t>provider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CA" dirty="0"/>
              <a:t>Select a mentor to guide for validation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C555BF-5786-4E73-B8C2-C2358B8F2CA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0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in Starting (long term focus)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84784"/>
            <a:ext cx="7772400" cy="417646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CA" dirty="0"/>
              <a:t>Develop Go-To-Market strategy</a:t>
            </a:r>
            <a:endParaRPr lang="en-US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/>
              <a:t>Develop the complete </a:t>
            </a:r>
            <a:r>
              <a:rPr lang="en-US" dirty="0" err="1"/>
              <a:t>P</a:t>
            </a:r>
            <a:r>
              <a:rPr lang="en-US" dirty="0" err="1" smtClean="0"/>
              <a:t>eekpic</a:t>
            </a:r>
            <a:r>
              <a:rPr lang="en-US" dirty="0" smtClean="0"/>
              <a:t> </a:t>
            </a:r>
            <a:r>
              <a:rPr lang="en-US" dirty="0"/>
              <a:t>Business Plan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CA" dirty="0" smtClean="0"/>
              <a:t>Expand </a:t>
            </a:r>
            <a:r>
              <a:rPr lang="en-CA" dirty="0"/>
              <a:t>the revenue </a:t>
            </a:r>
            <a:r>
              <a:rPr lang="en-CA" dirty="0" smtClean="0"/>
              <a:t>model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CA" dirty="0"/>
              <a:t>Develop the application software</a:t>
            </a: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CA" dirty="0" smtClean="0"/>
          </a:p>
          <a:p>
            <a:pPr marL="0" indent="0">
              <a:lnSpc>
                <a:spcPct val="90000"/>
              </a:lnSpc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C555BF-5786-4E73-B8C2-C2358B8F2CA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2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Parting Thoughts?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798515" y="2447363"/>
            <a:ext cx="1550148" cy="1562662"/>
            <a:chOff x="3000376" y="1104901"/>
            <a:chExt cx="3146425" cy="3171825"/>
          </a:xfrm>
        </p:grpSpPr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449763" y="1104901"/>
              <a:ext cx="244475" cy="603250"/>
            </a:xfrm>
            <a:custGeom>
              <a:avLst/>
              <a:gdLst>
                <a:gd name="T0" fmla="*/ 70 w 120"/>
                <a:gd name="T1" fmla="*/ 0 h 294"/>
                <a:gd name="T2" fmla="*/ 91 w 120"/>
                <a:gd name="T3" fmla="*/ 10 h 294"/>
                <a:gd name="T4" fmla="*/ 119 w 120"/>
                <a:gd name="T5" fmla="*/ 57 h 294"/>
                <a:gd name="T6" fmla="*/ 118 w 120"/>
                <a:gd name="T7" fmla="*/ 242 h 294"/>
                <a:gd name="T8" fmla="*/ 62 w 120"/>
                <a:gd name="T9" fmla="*/ 294 h 294"/>
                <a:gd name="T10" fmla="*/ 4 w 120"/>
                <a:gd name="T11" fmla="*/ 244 h 294"/>
                <a:gd name="T12" fmla="*/ 2 w 120"/>
                <a:gd name="T13" fmla="*/ 222 h 294"/>
                <a:gd name="T14" fmla="*/ 2 w 120"/>
                <a:gd name="T15" fmla="*/ 79 h 294"/>
                <a:gd name="T16" fmla="*/ 52 w 120"/>
                <a:gd name="T17" fmla="*/ 0 h 294"/>
                <a:gd name="T18" fmla="*/ 70 w 120"/>
                <a:gd name="T19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294">
                  <a:moveTo>
                    <a:pt x="70" y="0"/>
                  </a:moveTo>
                  <a:cubicBezTo>
                    <a:pt x="77" y="3"/>
                    <a:pt x="85" y="5"/>
                    <a:pt x="91" y="10"/>
                  </a:cubicBezTo>
                  <a:cubicBezTo>
                    <a:pt x="108" y="21"/>
                    <a:pt x="118" y="37"/>
                    <a:pt x="119" y="57"/>
                  </a:cubicBezTo>
                  <a:cubicBezTo>
                    <a:pt x="119" y="119"/>
                    <a:pt x="120" y="181"/>
                    <a:pt x="118" y="242"/>
                  </a:cubicBezTo>
                  <a:cubicBezTo>
                    <a:pt x="116" y="273"/>
                    <a:pt x="91" y="293"/>
                    <a:pt x="62" y="294"/>
                  </a:cubicBezTo>
                  <a:cubicBezTo>
                    <a:pt x="32" y="294"/>
                    <a:pt x="8" y="274"/>
                    <a:pt x="4" y="244"/>
                  </a:cubicBezTo>
                  <a:cubicBezTo>
                    <a:pt x="3" y="237"/>
                    <a:pt x="2" y="229"/>
                    <a:pt x="2" y="222"/>
                  </a:cubicBezTo>
                  <a:cubicBezTo>
                    <a:pt x="2" y="174"/>
                    <a:pt x="3" y="127"/>
                    <a:pt x="2" y="79"/>
                  </a:cubicBezTo>
                  <a:cubicBezTo>
                    <a:pt x="0" y="41"/>
                    <a:pt x="12" y="12"/>
                    <a:pt x="52" y="0"/>
                  </a:cubicBezTo>
                  <a:cubicBezTo>
                    <a:pt x="58" y="0"/>
                    <a:pt x="64" y="0"/>
                    <a:pt x="7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000376" y="2557463"/>
              <a:ext cx="603250" cy="244475"/>
            </a:xfrm>
            <a:custGeom>
              <a:avLst/>
              <a:gdLst>
                <a:gd name="T0" fmla="*/ 0 w 294"/>
                <a:gd name="T1" fmla="*/ 50 h 119"/>
                <a:gd name="T2" fmla="*/ 10 w 294"/>
                <a:gd name="T3" fmla="*/ 28 h 119"/>
                <a:gd name="T4" fmla="*/ 57 w 294"/>
                <a:gd name="T5" fmla="*/ 1 h 119"/>
                <a:gd name="T6" fmla="*/ 245 w 294"/>
                <a:gd name="T7" fmla="*/ 2 h 119"/>
                <a:gd name="T8" fmla="*/ 294 w 294"/>
                <a:gd name="T9" fmla="*/ 59 h 119"/>
                <a:gd name="T10" fmla="*/ 245 w 294"/>
                <a:gd name="T11" fmla="*/ 115 h 119"/>
                <a:gd name="T12" fmla="*/ 189 w 294"/>
                <a:gd name="T13" fmla="*/ 117 h 119"/>
                <a:gd name="T14" fmla="*/ 79 w 294"/>
                <a:gd name="T15" fmla="*/ 118 h 119"/>
                <a:gd name="T16" fmla="*/ 0 w 294"/>
                <a:gd name="T17" fmla="*/ 68 h 119"/>
                <a:gd name="T18" fmla="*/ 0 w 294"/>
                <a:gd name="T19" fmla="*/ 5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4" h="119">
                  <a:moveTo>
                    <a:pt x="0" y="50"/>
                  </a:moveTo>
                  <a:cubicBezTo>
                    <a:pt x="3" y="43"/>
                    <a:pt x="5" y="35"/>
                    <a:pt x="10" y="28"/>
                  </a:cubicBezTo>
                  <a:cubicBezTo>
                    <a:pt x="21" y="11"/>
                    <a:pt x="37" y="1"/>
                    <a:pt x="57" y="1"/>
                  </a:cubicBezTo>
                  <a:cubicBezTo>
                    <a:pt x="120" y="1"/>
                    <a:pt x="183" y="0"/>
                    <a:pt x="245" y="2"/>
                  </a:cubicBezTo>
                  <a:cubicBezTo>
                    <a:pt x="274" y="3"/>
                    <a:pt x="294" y="30"/>
                    <a:pt x="294" y="59"/>
                  </a:cubicBezTo>
                  <a:cubicBezTo>
                    <a:pt x="294" y="88"/>
                    <a:pt x="274" y="112"/>
                    <a:pt x="245" y="115"/>
                  </a:cubicBezTo>
                  <a:cubicBezTo>
                    <a:pt x="227" y="117"/>
                    <a:pt x="208" y="117"/>
                    <a:pt x="189" y="117"/>
                  </a:cubicBezTo>
                  <a:cubicBezTo>
                    <a:pt x="152" y="118"/>
                    <a:pt x="116" y="116"/>
                    <a:pt x="79" y="118"/>
                  </a:cubicBezTo>
                  <a:cubicBezTo>
                    <a:pt x="41" y="119"/>
                    <a:pt x="12" y="107"/>
                    <a:pt x="0" y="68"/>
                  </a:cubicBezTo>
                  <a:cubicBezTo>
                    <a:pt x="0" y="62"/>
                    <a:pt x="0" y="56"/>
                    <a:pt x="0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5545138" y="2554288"/>
              <a:ext cx="601663" cy="242888"/>
            </a:xfrm>
            <a:custGeom>
              <a:avLst/>
              <a:gdLst>
                <a:gd name="T0" fmla="*/ 294 w 294"/>
                <a:gd name="T1" fmla="*/ 70 h 119"/>
                <a:gd name="T2" fmla="*/ 284 w 294"/>
                <a:gd name="T3" fmla="*/ 91 h 119"/>
                <a:gd name="T4" fmla="*/ 237 w 294"/>
                <a:gd name="T5" fmla="*/ 119 h 119"/>
                <a:gd name="T6" fmla="*/ 48 w 294"/>
                <a:gd name="T7" fmla="*/ 117 h 119"/>
                <a:gd name="T8" fmla="*/ 0 w 294"/>
                <a:gd name="T9" fmla="*/ 60 h 119"/>
                <a:gd name="T10" fmla="*/ 48 w 294"/>
                <a:gd name="T11" fmla="*/ 4 h 119"/>
                <a:gd name="T12" fmla="*/ 105 w 294"/>
                <a:gd name="T13" fmla="*/ 2 h 119"/>
                <a:gd name="T14" fmla="*/ 214 w 294"/>
                <a:gd name="T15" fmla="*/ 2 h 119"/>
                <a:gd name="T16" fmla="*/ 294 w 294"/>
                <a:gd name="T17" fmla="*/ 52 h 119"/>
                <a:gd name="T18" fmla="*/ 294 w 294"/>
                <a:gd name="T19" fmla="*/ 7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4" h="119">
                  <a:moveTo>
                    <a:pt x="294" y="70"/>
                  </a:moveTo>
                  <a:cubicBezTo>
                    <a:pt x="290" y="77"/>
                    <a:pt x="288" y="85"/>
                    <a:pt x="284" y="91"/>
                  </a:cubicBezTo>
                  <a:cubicBezTo>
                    <a:pt x="273" y="108"/>
                    <a:pt x="257" y="118"/>
                    <a:pt x="237" y="119"/>
                  </a:cubicBezTo>
                  <a:cubicBezTo>
                    <a:pt x="174" y="119"/>
                    <a:pt x="111" y="119"/>
                    <a:pt x="48" y="117"/>
                  </a:cubicBezTo>
                  <a:cubicBezTo>
                    <a:pt x="20" y="116"/>
                    <a:pt x="0" y="90"/>
                    <a:pt x="0" y="60"/>
                  </a:cubicBezTo>
                  <a:cubicBezTo>
                    <a:pt x="0" y="32"/>
                    <a:pt x="20" y="8"/>
                    <a:pt x="48" y="4"/>
                  </a:cubicBezTo>
                  <a:cubicBezTo>
                    <a:pt x="67" y="2"/>
                    <a:pt x="86" y="2"/>
                    <a:pt x="105" y="2"/>
                  </a:cubicBezTo>
                  <a:cubicBezTo>
                    <a:pt x="141" y="2"/>
                    <a:pt x="178" y="3"/>
                    <a:pt x="214" y="2"/>
                  </a:cubicBezTo>
                  <a:cubicBezTo>
                    <a:pt x="253" y="0"/>
                    <a:pt x="281" y="12"/>
                    <a:pt x="294" y="52"/>
                  </a:cubicBezTo>
                  <a:cubicBezTo>
                    <a:pt x="294" y="58"/>
                    <a:pt x="294" y="64"/>
                    <a:pt x="294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3838576" y="1922463"/>
              <a:ext cx="1458913" cy="1720850"/>
            </a:xfrm>
            <a:custGeom>
              <a:avLst/>
              <a:gdLst>
                <a:gd name="T0" fmla="*/ 358 w 712"/>
                <a:gd name="T1" fmla="*/ 840 h 840"/>
                <a:gd name="T2" fmla="*/ 232 w 712"/>
                <a:gd name="T3" fmla="*/ 840 h 840"/>
                <a:gd name="T4" fmla="*/ 184 w 712"/>
                <a:gd name="T5" fmla="*/ 792 h 840"/>
                <a:gd name="T6" fmla="*/ 150 w 712"/>
                <a:gd name="T7" fmla="*/ 683 h 840"/>
                <a:gd name="T8" fmla="*/ 59 w 712"/>
                <a:gd name="T9" fmla="*/ 532 h 840"/>
                <a:gd name="T10" fmla="*/ 41 w 712"/>
                <a:gd name="T11" fmla="*/ 238 h 840"/>
                <a:gd name="T12" fmla="*/ 304 w 712"/>
                <a:gd name="T13" fmla="*/ 27 h 840"/>
                <a:gd name="T14" fmla="*/ 671 w 712"/>
                <a:gd name="T15" fmla="*/ 225 h 840"/>
                <a:gd name="T16" fmla="*/ 672 w 712"/>
                <a:gd name="T17" fmla="*/ 504 h 840"/>
                <a:gd name="T18" fmla="*/ 604 w 712"/>
                <a:gd name="T19" fmla="*/ 626 h 840"/>
                <a:gd name="T20" fmla="*/ 555 w 712"/>
                <a:gd name="T21" fmla="*/ 704 h 840"/>
                <a:gd name="T22" fmla="*/ 534 w 712"/>
                <a:gd name="T23" fmla="*/ 787 h 840"/>
                <a:gd name="T24" fmla="*/ 481 w 712"/>
                <a:gd name="T25" fmla="*/ 840 h 840"/>
                <a:gd name="T26" fmla="*/ 358 w 712"/>
                <a:gd name="T27" fmla="*/ 840 h 840"/>
                <a:gd name="T28" fmla="*/ 170 w 712"/>
                <a:gd name="T29" fmla="*/ 481 h 840"/>
                <a:gd name="T30" fmla="*/ 469 w 712"/>
                <a:gd name="T31" fmla="*/ 166 h 840"/>
                <a:gd name="T32" fmla="*/ 196 w 712"/>
                <a:gd name="T33" fmla="*/ 203 h 840"/>
                <a:gd name="T34" fmla="*/ 170 w 712"/>
                <a:gd name="T35" fmla="*/ 481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2" h="840">
                  <a:moveTo>
                    <a:pt x="358" y="840"/>
                  </a:moveTo>
                  <a:cubicBezTo>
                    <a:pt x="316" y="840"/>
                    <a:pt x="274" y="840"/>
                    <a:pt x="232" y="840"/>
                  </a:cubicBezTo>
                  <a:cubicBezTo>
                    <a:pt x="200" y="840"/>
                    <a:pt x="183" y="824"/>
                    <a:pt x="184" y="792"/>
                  </a:cubicBezTo>
                  <a:cubicBezTo>
                    <a:pt x="185" y="752"/>
                    <a:pt x="171" y="716"/>
                    <a:pt x="150" y="683"/>
                  </a:cubicBezTo>
                  <a:cubicBezTo>
                    <a:pt x="119" y="633"/>
                    <a:pt x="86" y="584"/>
                    <a:pt x="59" y="532"/>
                  </a:cubicBezTo>
                  <a:cubicBezTo>
                    <a:pt x="9" y="437"/>
                    <a:pt x="0" y="338"/>
                    <a:pt x="41" y="238"/>
                  </a:cubicBezTo>
                  <a:cubicBezTo>
                    <a:pt x="89" y="120"/>
                    <a:pt x="178" y="49"/>
                    <a:pt x="304" y="27"/>
                  </a:cubicBezTo>
                  <a:cubicBezTo>
                    <a:pt x="460" y="0"/>
                    <a:pt x="610" y="86"/>
                    <a:pt x="671" y="225"/>
                  </a:cubicBezTo>
                  <a:cubicBezTo>
                    <a:pt x="712" y="318"/>
                    <a:pt x="712" y="412"/>
                    <a:pt x="672" y="504"/>
                  </a:cubicBezTo>
                  <a:cubicBezTo>
                    <a:pt x="653" y="546"/>
                    <a:pt x="628" y="585"/>
                    <a:pt x="604" y="626"/>
                  </a:cubicBezTo>
                  <a:cubicBezTo>
                    <a:pt x="589" y="652"/>
                    <a:pt x="571" y="678"/>
                    <a:pt x="555" y="704"/>
                  </a:cubicBezTo>
                  <a:cubicBezTo>
                    <a:pt x="540" y="730"/>
                    <a:pt x="533" y="757"/>
                    <a:pt x="534" y="787"/>
                  </a:cubicBezTo>
                  <a:cubicBezTo>
                    <a:pt x="534" y="825"/>
                    <a:pt x="519" y="840"/>
                    <a:pt x="481" y="840"/>
                  </a:cubicBezTo>
                  <a:cubicBezTo>
                    <a:pt x="440" y="840"/>
                    <a:pt x="399" y="840"/>
                    <a:pt x="358" y="840"/>
                  </a:cubicBezTo>
                  <a:close/>
                  <a:moveTo>
                    <a:pt x="170" y="481"/>
                  </a:moveTo>
                  <a:cubicBezTo>
                    <a:pt x="178" y="287"/>
                    <a:pt x="280" y="185"/>
                    <a:pt x="469" y="166"/>
                  </a:cubicBezTo>
                  <a:cubicBezTo>
                    <a:pt x="393" y="118"/>
                    <a:pt x="274" y="123"/>
                    <a:pt x="196" y="203"/>
                  </a:cubicBezTo>
                  <a:cubicBezTo>
                    <a:pt x="122" y="279"/>
                    <a:pt x="111" y="397"/>
                    <a:pt x="170" y="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210051" y="3765551"/>
              <a:ext cx="723900" cy="511175"/>
            </a:xfrm>
            <a:custGeom>
              <a:avLst/>
              <a:gdLst>
                <a:gd name="T0" fmla="*/ 178 w 354"/>
                <a:gd name="T1" fmla="*/ 1 h 249"/>
                <a:gd name="T2" fmla="*/ 302 w 354"/>
                <a:gd name="T3" fmla="*/ 1 h 249"/>
                <a:gd name="T4" fmla="*/ 354 w 354"/>
                <a:gd name="T5" fmla="*/ 53 h 249"/>
                <a:gd name="T6" fmla="*/ 354 w 354"/>
                <a:gd name="T7" fmla="*/ 127 h 249"/>
                <a:gd name="T8" fmla="*/ 304 w 354"/>
                <a:gd name="T9" fmla="*/ 177 h 249"/>
                <a:gd name="T10" fmla="*/ 299 w 354"/>
                <a:gd name="T11" fmla="*/ 177 h 249"/>
                <a:gd name="T12" fmla="*/ 263 w 354"/>
                <a:gd name="T13" fmla="*/ 193 h 249"/>
                <a:gd name="T14" fmla="*/ 89 w 354"/>
                <a:gd name="T15" fmla="*/ 190 h 249"/>
                <a:gd name="T16" fmla="*/ 62 w 354"/>
                <a:gd name="T17" fmla="*/ 177 h 249"/>
                <a:gd name="T18" fmla="*/ 44 w 354"/>
                <a:gd name="T19" fmla="*/ 177 h 249"/>
                <a:gd name="T20" fmla="*/ 1 w 354"/>
                <a:gd name="T21" fmla="*/ 135 h 249"/>
                <a:gd name="T22" fmla="*/ 1 w 354"/>
                <a:gd name="T23" fmla="*/ 42 h 249"/>
                <a:gd name="T24" fmla="*/ 50 w 354"/>
                <a:gd name="T25" fmla="*/ 1 h 249"/>
                <a:gd name="T26" fmla="*/ 178 w 354"/>
                <a:gd name="T27" fmla="*/ 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4" h="249">
                  <a:moveTo>
                    <a:pt x="178" y="1"/>
                  </a:moveTo>
                  <a:cubicBezTo>
                    <a:pt x="219" y="1"/>
                    <a:pt x="261" y="1"/>
                    <a:pt x="302" y="1"/>
                  </a:cubicBezTo>
                  <a:cubicBezTo>
                    <a:pt x="338" y="1"/>
                    <a:pt x="354" y="18"/>
                    <a:pt x="354" y="53"/>
                  </a:cubicBezTo>
                  <a:cubicBezTo>
                    <a:pt x="354" y="78"/>
                    <a:pt x="354" y="102"/>
                    <a:pt x="354" y="127"/>
                  </a:cubicBezTo>
                  <a:cubicBezTo>
                    <a:pt x="354" y="160"/>
                    <a:pt x="338" y="177"/>
                    <a:pt x="304" y="177"/>
                  </a:cubicBezTo>
                  <a:cubicBezTo>
                    <a:pt x="302" y="177"/>
                    <a:pt x="301" y="177"/>
                    <a:pt x="299" y="177"/>
                  </a:cubicBezTo>
                  <a:cubicBezTo>
                    <a:pt x="284" y="175"/>
                    <a:pt x="273" y="180"/>
                    <a:pt x="263" y="193"/>
                  </a:cubicBezTo>
                  <a:cubicBezTo>
                    <a:pt x="219" y="249"/>
                    <a:pt x="134" y="247"/>
                    <a:pt x="89" y="190"/>
                  </a:cubicBezTo>
                  <a:cubicBezTo>
                    <a:pt x="82" y="180"/>
                    <a:pt x="74" y="175"/>
                    <a:pt x="62" y="177"/>
                  </a:cubicBezTo>
                  <a:cubicBezTo>
                    <a:pt x="56" y="178"/>
                    <a:pt x="50" y="177"/>
                    <a:pt x="44" y="177"/>
                  </a:cubicBezTo>
                  <a:cubicBezTo>
                    <a:pt x="20" y="176"/>
                    <a:pt x="2" y="159"/>
                    <a:pt x="1" y="135"/>
                  </a:cubicBezTo>
                  <a:cubicBezTo>
                    <a:pt x="0" y="104"/>
                    <a:pt x="0" y="73"/>
                    <a:pt x="1" y="42"/>
                  </a:cubicBezTo>
                  <a:cubicBezTo>
                    <a:pt x="2" y="17"/>
                    <a:pt x="22" y="1"/>
                    <a:pt x="50" y="1"/>
                  </a:cubicBezTo>
                  <a:cubicBezTo>
                    <a:pt x="93" y="0"/>
                    <a:pt x="135" y="1"/>
                    <a:pt x="17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3416301" y="1514476"/>
              <a:ext cx="506413" cy="520700"/>
            </a:xfrm>
            <a:custGeom>
              <a:avLst/>
              <a:gdLst>
                <a:gd name="T0" fmla="*/ 247 w 247"/>
                <a:gd name="T1" fmla="*/ 184 h 254"/>
                <a:gd name="T2" fmla="*/ 216 w 247"/>
                <a:gd name="T3" fmla="*/ 242 h 254"/>
                <a:gd name="T4" fmla="*/ 156 w 247"/>
                <a:gd name="T5" fmla="*/ 239 h 254"/>
                <a:gd name="T6" fmla="*/ 145 w 247"/>
                <a:gd name="T7" fmla="*/ 231 h 254"/>
                <a:gd name="T8" fmla="*/ 23 w 247"/>
                <a:gd name="T9" fmla="*/ 109 h 254"/>
                <a:gd name="T10" fmla="*/ 20 w 247"/>
                <a:gd name="T11" fmla="*/ 29 h 254"/>
                <a:gd name="T12" fmla="*/ 105 w 247"/>
                <a:gd name="T13" fmla="*/ 26 h 254"/>
                <a:gd name="T14" fmla="*/ 231 w 247"/>
                <a:gd name="T15" fmla="*/ 152 h 254"/>
                <a:gd name="T16" fmla="*/ 247 w 247"/>
                <a:gd name="T17" fmla="*/ 18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7" h="254">
                  <a:moveTo>
                    <a:pt x="247" y="184"/>
                  </a:moveTo>
                  <a:cubicBezTo>
                    <a:pt x="246" y="215"/>
                    <a:pt x="236" y="232"/>
                    <a:pt x="216" y="242"/>
                  </a:cubicBezTo>
                  <a:cubicBezTo>
                    <a:pt x="196" y="254"/>
                    <a:pt x="175" y="252"/>
                    <a:pt x="156" y="239"/>
                  </a:cubicBezTo>
                  <a:cubicBezTo>
                    <a:pt x="152" y="237"/>
                    <a:pt x="148" y="234"/>
                    <a:pt x="145" y="231"/>
                  </a:cubicBezTo>
                  <a:cubicBezTo>
                    <a:pt x="104" y="190"/>
                    <a:pt x="63" y="150"/>
                    <a:pt x="23" y="109"/>
                  </a:cubicBezTo>
                  <a:cubicBezTo>
                    <a:pt x="0" y="85"/>
                    <a:pt x="0" y="51"/>
                    <a:pt x="20" y="29"/>
                  </a:cubicBezTo>
                  <a:cubicBezTo>
                    <a:pt x="43" y="3"/>
                    <a:pt x="78" y="0"/>
                    <a:pt x="105" y="26"/>
                  </a:cubicBezTo>
                  <a:cubicBezTo>
                    <a:pt x="148" y="67"/>
                    <a:pt x="190" y="109"/>
                    <a:pt x="231" y="152"/>
                  </a:cubicBezTo>
                  <a:cubicBezTo>
                    <a:pt x="240" y="162"/>
                    <a:pt x="244" y="178"/>
                    <a:pt x="247" y="1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5213351" y="1531938"/>
              <a:ext cx="514350" cy="522288"/>
            </a:xfrm>
            <a:custGeom>
              <a:avLst/>
              <a:gdLst>
                <a:gd name="T0" fmla="*/ 188 w 251"/>
                <a:gd name="T1" fmla="*/ 1 h 255"/>
                <a:gd name="T2" fmla="*/ 241 w 251"/>
                <a:gd name="T3" fmla="*/ 34 h 255"/>
                <a:gd name="T4" fmla="*/ 235 w 251"/>
                <a:gd name="T5" fmla="*/ 93 h 255"/>
                <a:gd name="T6" fmla="*/ 230 w 251"/>
                <a:gd name="T7" fmla="*/ 100 h 255"/>
                <a:gd name="T8" fmla="*/ 103 w 251"/>
                <a:gd name="T9" fmla="*/ 226 h 255"/>
                <a:gd name="T10" fmla="*/ 10 w 251"/>
                <a:gd name="T11" fmla="*/ 205 h 255"/>
                <a:gd name="T12" fmla="*/ 24 w 251"/>
                <a:gd name="T13" fmla="*/ 141 h 255"/>
                <a:gd name="T14" fmla="*/ 147 w 251"/>
                <a:gd name="T15" fmla="*/ 18 h 255"/>
                <a:gd name="T16" fmla="*/ 188 w 251"/>
                <a:gd name="T17" fmla="*/ 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255">
                  <a:moveTo>
                    <a:pt x="188" y="1"/>
                  </a:moveTo>
                  <a:cubicBezTo>
                    <a:pt x="213" y="2"/>
                    <a:pt x="231" y="12"/>
                    <a:pt x="241" y="34"/>
                  </a:cubicBezTo>
                  <a:cubicBezTo>
                    <a:pt x="251" y="55"/>
                    <a:pt x="249" y="74"/>
                    <a:pt x="235" y="93"/>
                  </a:cubicBezTo>
                  <a:cubicBezTo>
                    <a:pt x="233" y="95"/>
                    <a:pt x="232" y="98"/>
                    <a:pt x="230" y="100"/>
                  </a:cubicBezTo>
                  <a:cubicBezTo>
                    <a:pt x="188" y="142"/>
                    <a:pt x="147" y="185"/>
                    <a:pt x="103" y="226"/>
                  </a:cubicBezTo>
                  <a:cubicBezTo>
                    <a:pt x="72" y="255"/>
                    <a:pt x="25" y="244"/>
                    <a:pt x="10" y="205"/>
                  </a:cubicBezTo>
                  <a:cubicBezTo>
                    <a:pt x="0" y="181"/>
                    <a:pt x="7" y="159"/>
                    <a:pt x="24" y="141"/>
                  </a:cubicBezTo>
                  <a:cubicBezTo>
                    <a:pt x="64" y="100"/>
                    <a:pt x="106" y="59"/>
                    <a:pt x="147" y="18"/>
                  </a:cubicBezTo>
                  <a:cubicBezTo>
                    <a:pt x="158" y="7"/>
                    <a:pt x="173" y="0"/>
                    <a:pt x="1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421063" y="3303588"/>
              <a:ext cx="514350" cy="520700"/>
            </a:xfrm>
            <a:custGeom>
              <a:avLst/>
              <a:gdLst>
                <a:gd name="T0" fmla="*/ 61 w 251"/>
                <a:gd name="T1" fmla="*/ 254 h 254"/>
                <a:gd name="T2" fmla="*/ 10 w 251"/>
                <a:gd name="T3" fmla="*/ 221 h 254"/>
                <a:gd name="T4" fmla="*/ 16 w 251"/>
                <a:gd name="T5" fmla="*/ 161 h 254"/>
                <a:gd name="T6" fmla="*/ 24 w 251"/>
                <a:gd name="T7" fmla="*/ 150 h 254"/>
                <a:gd name="T8" fmla="*/ 142 w 251"/>
                <a:gd name="T9" fmla="*/ 33 h 254"/>
                <a:gd name="T10" fmla="*/ 240 w 251"/>
                <a:gd name="T11" fmla="*/ 49 h 254"/>
                <a:gd name="T12" fmla="*/ 226 w 251"/>
                <a:gd name="T13" fmla="*/ 114 h 254"/>
                <a:gd name="T14" fmla="*/ 104 w 251"/>
                <a:gd name="T15" fmla="*/ 236 h 254"/>
                <a:gd name="T16" fmla="*/ 61 w 251"/>
                <a:gd name="T17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254">
                  <a:moveTo>
                    <a:pt x="61" y="254"/>
                  </a:moveTo>
                  <a:cubicBezTo>
                    <a:pt x="38" y="253"/>
                    <a:pt x="20" y="243"/>
                    <a:pt x="10" y="221"/>
                  </a:cubicBezTo>
                  <a:cubicBezTo>
                    <a:pt x="0" y="200"/>
                    <a:pt x="2" y="180"/>
                    <a:pt x="16" y="161"/>
                  </a:cubicBezTo>
                  <a:cubicBezTo>
                    <a:pt x="18" y="157"/>
                    <a:pt x="21" y="154"/>
                    <a:pt x="24" y="150"/>
                  </a:cubicBezTo>
                  <a:cubicBezTo>
                    <a:pt x="63" y="111"/>
                    <a:pt x="102" y="72"/>
                    <a:pt x="142" y="33"/>
                  </a:cubicBezTo>
                  <a:cubicBezTo>
                    <a:pt x="175" y="0"/>
                    <a:pt x="223" y="8"/>
                    <a:pt x="240" y="49"/>
                  </a:cubicBezTo>
                  <a:cubicBezTo>
                    <a:pt x="251" y="74"/>
                    <a:pt x="244" y="96"/>
                    <a:pt x="226" y="114"/>
                  </a:cubicBezTo>
                  <a:cubicBezTo>
                    <a:pt x="186" y="155"/>
                    <a:pt x="145" y="195"/>
                    <a:pt x="104" y="236"/>
                  </a:cubicBezTo>
                  <a:cubicBezTo>
                    <a:pt x="92" y="248"/>
                    <a:pt x="78" y="254"/>
                    <a:pt x="61" y="25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5211763" y="3313113"/>
              <a:ext cx="512763" cy="519113"/>
            </a:xfrm>
            <a:custGeom>
              <a:avLst/>
              <a:gdLst>
                <a:gd name="T0" fmla="*/ 248 w 251"/>
                <a:gd name="T1" fmla="*/ 192 h 253"/>
                <a:gd name="T2" fmla="*/ 216 w 251"/>
                <a:gd name="T3" fmla="*/ 243 h 253"/>
                <a:gd name="T4" fmla="*/ 156 w 251"/>
                <a:gd name="T5" fmla="*/ 238 h 253"/>
                <a:gd name="T6" fmla="*/ 144 w 251"/>
                <a:gd name="T7" fmla="*/ 228 h 253"/>
                <a:gd name="T8" fmla="*/ 27 w 251"/>
                <a:gd name="T9" fmla="*/ 111 h 253"/>
                <a:gd name="T10" fmla="*/ 20 w 251"/>
                <a:gd name="T11" fmla="*/ 29 h 253"/>
                <a:gd name="T12" fmla="*/ 106 w 251"/>
                <a:gd name="T13" fmla="*/ 25 h 253"/>
                <a:gd name="T14" fmla="*/ 231 w 251"/>
                <a:gd name="T15" fmla="*/ 151 h 253"/>
                <a:gd name="T16" fmla="*/ 251 w 251"/>
                <a:gd name="T17" fmla="*/ 190 h 253"/>
                <a:gd name="T18" fmla="*/ 248 w 251"/>
                <a:gd name="T19" fmla="*/ 19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253">
                  <a:moveTo>
                    <a:pt x="248" y="192"/>
                  </a:moveTo>
                  <a:cubicBezTo>
                    <a:pt x="246" y="215"/>
                    <a:pt x="237" y="232"/>
                    <a:pt x="216" y="243"/>
                  </a:cubicBezTo>
                  <a:cubicBezTo>
                    <a:pt x="195" y="253"/>
                    <a:pt x="175" y="251"/>
                    <a:pt x="156" y="238"/>
                  </a:cubicBezTo>
                  <a:cubicBezTo>
                    <a:pt x="152" y="235"/>
                    <a:pt x="148" y="231"/>
                    <a:pt x="144" y="228"/>
                  </a:cubicBezTo>
                  <a:cubicBezTo>
                    <a:pt x="105" y="189"/>
                    <a:pt x="66" y="150"/>
                    <a:pt x="27" y="111"/>
                  </a:cubicBezTo>
                  <a:cubicBezTo>
                    <a:pt x="2" y="86"/>
                    <a:pt x="0" y="52"/>
                    <a:pt x="20" y="29"/>
                  </a:cubicBezTo>
                  <a:cubicBezTo>
                    <a:pt x="44" y="2"/>
                    <a:pt x="79" y="0"/>
                    <a:pt x="106" y="25"/>
                  </a:cubicBezTo>
                  <a:cubicBezTo>
                    <a:pt x="149" y="66"/>
                    <a:pt x="191" y="108"/>
                    <a:pt x="231" y="151"/>
                  </a:cubicBezTo>
                  <a:cubicBezTo>
                    <a:pt x="241" y="161"/>
                    <a:pt x="245" y="177"/>
                    <a:pt x="251" y="190"/>
                  </a:cubicBezTo>
                  <a:cubicBezTo>
                    <a:pt x="250" y="191"/>
                    <a:pt x="249" y="192"/>
                    <a:pt x="248" y="1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Oval 19"/>
          <p:cNvSpPr/>
          <p:nvPr/>
        </p:nvSpPr>
        <p:spPr>
          <a:xfrm>
            <a:off x="3427852" y="2078264"/>
            <a:ext cx="2286000" cy="2286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87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Discovery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9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uOttawa-powerpoint-template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Garne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lnDef>
  </a:objectDefaults>
  <a:extraClrSchemeLst>
    <a:extraClrScheme>
      <a:clrScheme name="Garne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rne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rne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rne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rn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rn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rn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7216</TotalTime>
  <Words>1218</Words>
  <Application>Microsoft Office PowerPoint</Application>
  <PresentationFormat>On-screen Show (4:3)</PresentationFormat>
  <Paragraphs>299</Paragraphs>
  <Slides>86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88" baseType="lpstr">
      <vt:lpstr>uOttawa-powerpoint-template</vt:lpstr>
      <vt:lpstr>Angles</vt:lpstr>
      <vt:lpstr>Validating Your idea using customer discovery</vt:lpstr>
      <vt:lpstr>PowerPoint Presentation</vt:lpstr>
      <vt:lpstr>Recommended Start up Process*</vt:lpstr>
      <vt:lpstr>Course Requirements</vt:lpstr>
      <vt:lpstr>What Do Tests Look Like?</vt:lpstr>
      <vt:lpstr>Minimum Viable Product: MVP</vt:lpstr>
      <vt:lpstr>PowerPoint Presentation</vt:lpstr>
      <vt:lpstr>PowerPoint Presentation</vt:lpstr>
      <vt:lpstr>Customer Discovery Process</vt:lpstr>
      <vt:lpstr>Validation Checklist</vt:lpstr>
      <vt:lpstr>Typical Questions</vt:lpstr>
      <vt:lpstr>Tips for customer interviews</vt:lpstr>
      <vt:lpstr>Tools and Resources for Validating</vt:lpstr>
      <vt:lpstr>Test Web Page</vt:lpstr>
      <vt:lpstr>www.quickmvp.com</vt:lpstr>
      <vt:lpstr>http://unbounce.com/ </vt:lpstr>
      <vt:lpstr>PowerPoint Presentation</vt:lpstr>
      <vt:lpstr>PowerPoint Presentation</vt:lpstr>
      <vt:lpstr>PowerPoint Presentation</vt:lpstr>
      <vt:lpstr>Crowd Funding Campaigns</vt:lpstr>
      <vt:lpstr>PowerPoint Presentation</vt:lpstr>
      <vt:lpstr>Examples</vt:lpstr>
      <vt:lpstr>Standing Desk</vt:lpstr>
      <vt:lpstr>Standing Desk</vt:lpstr>
      <vt:lpstr>100% Vegan Restaurant?</vt:lpstr>
      <vt:lpstr>100% Vegan Restaurant?</vt:lpstr>
      <vt:lpstr>Case study</vt:lpstr>
      <vt:lpstr>Birth of an Idea</vt:lpstr>
      <vt:lpstr>I’d like to help</vt:lpstr>
      <vt:lpstr>PowerPoint Presentation</vt:lpstr>
      <vt:lpstr>PowerPoint Presentation</vt:lpstr>
      <vt:lpstr>Group Exercise</vt:lpstr>
      <vt:lpstr>www.unbounce.com $54 (1 month free trial)</vt:lpstr>
      <vt:lpstr>PowerPoint Presentation</vt:lpstr>
      <vt:lpstr>www.fiveer.com    $15.75</vt:lpstr>
      <vt:lpstr>$16</vt:lpstr>
      <vt:lpstr>$5/month</vt:lpstr>
      <vt:lpstr>PowerPoint Presentation</vt:lpstr>
      <vt:lpstr>PowerPoint Presentation</vt:lpstr>
      <vt:lpstr>PowerPoint Presentation</vt:lpstr>
      <vt:lpstr>PowerPoint Presentation</vt:lpstr>
      <vt:lpstr>Google Adwords  max. $25/day</vt:lpstr>
      <vt:lpstr>PowerPoint Presentation</vt:lpstr>
      <vt:lpstr>PowerPoint Presentation</vt:lpstr>
      <vt:lpstr>www.elance.com    $54.79</vt:lpstr>
      <vt:lpstr>PowerPoint Presentation</vt:lpstr>
      <vt:lpstr>PowerPoint Presentation</vt:lpstr>
      <vt:lpstr>Next steps</vt:lpstr>
      <vt:lpstr>Tools</vt:lpstr>
      <vt:lpstr>Google Trends</vt:lpstr>
      <vt:lpstr>Validation Board</vt:lpstr>
      <vt:lpstr>Strategyzer Test Card</vt:lpstr>
      <vt:lpstr>Strategyzer Learning Card</vt:lpstr>
      <vt:lpstr>Pitching Validation results</vt:lpstr>
      <vt:lpstr>PowerPoint Presentation</vt:lpstr>
      <vt:lpstr>Pitch Template</vt:lpstr>
      <vt:lpstr>Validation efforts to date:</vt:lpstr>
      <vt:lpstr>Business Premise</vt:lpstr>
      <vt:lpstr>Business Premise Con’t.</vt:lpstr>
      <vt:lpstr>Business Model Canvas v.1</vt:lpstr>
      <vt:lpstr>Summary of Validation Tests</vt:lpstr>
      <vt:lpstr>Key Learnings</vt:lpstr>
      <vt:lpstr>Business Model Canvas v.2..etc</vt:lpstr>
      <vt:lpstr>Next Steps</vt:lpstr>
      <vt:lpstr>Example</vt:lpstr>
      <vt:lpstr>Model and Validation for PeekPic  </vt:lpstr>
      <vt:lpstr>PowerPoint Presentation</vt:lpstr>
      <vt:lpstr> Peekpic App Industry description and Size</vt:lpstr>
      <vt:lpstr>PowerPoint Presentation</vt:lpstr>
      <vt:lpstr>Peekpic App</vt:lpstr>
      <vt:lpstr>Business Model Canvas v.1</vt:lpstr>
      <vt:lpstr>Summary of Validation Tests </vt:lpstr>
      <vt:lpstr>What we Learned</vt:lpstr>
      <vt:lpstr>What we Learned</vt:lpstr>
      <vt:lpstr>What we Learned (Opinion about data being saved forever)</vt:lpstr>
      <vt:lpstr>What we Learned </vt:lpstr>
      <vt:lpstr>What we Learned </vt:lpstr>
      <vt:lpstr>PowerPoint Presentation</vt:lpstr>
      <vt:lpstr>Peekpic Website</vt:lpstr>
      <vt:lpstr>Peekpic website stats ~6 days</vt:lpstr>
      <vt:lpstr>Peekpic Facebook Page</vt:lpstr>
      <vt:lpstr>Peekpic Facebook stats ~ 9 days</vt:lpstr>
      <vt:lpstr>PowerPoint Presentation</vt:lpstr>
      <vt:lpstr>Next Steps in Validation</vt:lpstr>
      <vt:lpstr>Next Steps in Starting (long term focus)</vt:lpstr>
      <vt:lpstr>Parting Thoughts?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Opportunity Recognition and Validation</dc:title>
  <dc:creator>sdaze</dc:creator>
  <cp:lastModifiedBy>Owner</cp:lastModifiedBy>
  <cp:revision>131</cp:revision>
  <dcterms:created xsi:type="dcterms:W3CDTF">2012-11-24T19:56:18Z</dcterms:created>
  <dcterms:modified xsi:type="dcterms:W3CDTF">2015-10-01T14:35:36Z</dcterms:modified>
</cp:coreProperties>
</file>