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2" r:id="rId2"/>
    <p:sldMasterId id="2147483688" r:id="rId3"/>
  </p:sldMasterIdLst>
  <p:sldIdLst>
    <p:sldId id="349" r:id="rId4"/>
    <p:sldId id="368" r:id="rId5"/>
    <p:sldId id="323" r:id="rId6"/>
    <p:sldId id="355" r:id="rId7"/>
    <p:sldId id="366" r:id="rId8"/>
    <p:sldId id="271" r:id="rId9"/>
    <p:sldId id="272" r:id="rId10"/>
    <p:sldId id="327" r:id="rId11"/>
    <p:sldId id="336" r:id="rId12"/>
    <p:sldId id="363" r:id="rId13"/>
    <p:sldId id="3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83B"/>
    <a:srgbClr val="2C5630"/>
    <a:srgbClr val="244727"/>
    <a:srgbClr val="0067B1"/>
    <a:srgbClr val="000000"/>
    <a:srgbClr val="D4A40F"/>
    <a:srgbClr val="FEC20D"/>
    <a:srgbClr val="244728"/>
    <a:srgbClr val="29433A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7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3D0CC1-39A2-49FA-8213-0713C6A4F634}" type="datetimeFigureOut">
              <a:rPr lang="en-CA" smtClean="0"/>
              <a:t>22/01/2016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3C605883-590B-4797-B5EC-65F2C88092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03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870869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9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reeform 3"/>
          <p:cNvSpPr/>
          <p:nvPr userDrawn="1"/>
        </p:nvSpPr>
        <p:spPr>
          <a:xfrm rot="10800000">
            <a:off x="7185709" y="2667000"/>
            <a:ext cx="1958291" cy="1447800"/>
          </a:xfrm>
          <a:custGeom>
            <a:avLst/>
            <a:gdLst>
              <a:gd name="connsiteX0" fmla="*/ 0 w 4534989"/>
              <a:gd name="connsiteY0" fmla="*/ 0 h 3352800"/>
              <a:gd name="connsiteX1" fmla="*/ 4523446 w 4534989"/>
              <a:gd name="connsiteY1" fmla="*/ 0 h 3352800"/>
              <a:gd name="connsiteX2" fmla="*/ 4534989 w 4534989"/>
              <a:gd name="connsiteY2" fmla="*/ 228600 h 3352800"/>
              <a:gd name="connsiteX3" fmla="*/ 1410789 w 4534989"/>
              <a:gd name="connsiteY3" fmla="*/ 3352800 h 3352800"/>
              <a:gd name="connsiteX4" fmla="*/ 194710 w 4534989"/>
              <a:gd name="connsiteY4" fmla="*/ 3107285 h 3352800"/>
              <a:gd name="connsiteX5" fmla="*/ 0 w 4534989"/>
              <a:gd name="connsiteY5" fmla="*/ 3013489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989" h="3352800">
                <a:moveTo>
                  <a:pt x="0" y="0"/>
                </a:moveTo>
                <a:lnTo>
                  <a:pt x="4523446" y="0"/>
                </a:lnTo>
                <a:lnTo>
                  <a:pt x="4534989" y="228600"/>
                </a:lnTo>
                <a:cubicBezTo>
                  <a:pt x="4534989" y="1954048"/>
                  <a:pt x="3136237" y="3352800"/>
                  <a:pt x="1410789" y="3352800"/>
                </a:cubicBezTo>
                <a:cubicBezTo>
                  <a:pt x="979427" y="3352800"/>
                  <a:pt x="568484" y="3265378"/>
                  <a:pt x="194710" y="3107285"/>
                </a:cubicBezTo>
                <a:lnTo>
                  <a:pt x="0" y="3013489"/>
                </a:lnTo>
                <a:close/>
              </a:path>
            </a:pathLst>
          </a:custGeom>
          <a:solidFill>
            <a:srgbClr val="01A7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1" y="0"/>
            <a:ext cx="4534989" cy="3352800"/>
          </a:xfrm>
          <a:custGeom>
            <a:avLst/>
            <a:gdLst>
              <a:gd name="connsiteX0" fmla="*/ 0 w 4534989"/>
              <a:gd name="connsiteY0" fmla="*/ 0 h 3352800"/>
              <a:gd name="connsiteX1" fmla="*/ 4523446 w 4534989"/>
              <a:gd name="connsiteY1" fmla="*/ 0 h 3352800"/>
              <a:gd name="connsiteX2" fmla="*/ 4534989 w 4534989"/>
              <a:gd name="connsiteY2" fmla="*/ 228600 h 3352800"/>
              <a:gd name="connsiteX3" fmla="*/ 1410789 w 4534989"/>
              <a:gd name="connsiteY3" fmla="*/ 3352800 h 3352800"/>
              <a:gd name="connsiteX4" fmla="*/ 194710 w 4534989"/>
              <a:gd name="connsiteY4" fmla="*/ 3107285 h 3352800"/>
              <a:gd name="connsiteX5" fmla="*/ 0 w 4534989"/>
              <a:gd name="connsiteY5" fmla="*/ 3013489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4989" h="3352800">
                <a:moveTo>
                  <a:pt x="0" y="0"/>
                </a:moveTo>
                <a:lnTo>
                  <a:pt x="4523446" y="0"/>
                </a:lnTo>
                <a:lnTo>
                  <a:pt x="4534989" y="228600"/>
                </a:lnTo>
                <a:cubicBezTo>
                  <a:pt x="4534989" y="1954048"/>
                  <a:pt x="3136237" y="3352800"/>
                  <a:pt x="1410789" y="3352800"/>
                </a:cubicBezTo>
                <a:cubicBezTo>
                  <a:pt x="979427" y="3352800"/>
                  <a:pt x="568484" y="3265378"/>
                  <a:pt x="194710" y="3107285"/>
                </a:cubicBezTo>
                <a:lnTo>
                  <a:pt x="0" y="3013489"/>
                </a:lnTo>
                <a:close/>
              </a:path>
            </a:pathLst>
          </a:custGeom>
          <a:solidFill>
            <a:srgbClr val="01A7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5027" t="9379" r="4486" b="17253"/>
          <a:stretch/>
        </p:blipFill>
        <p:spPr>
          <a:xfrm>
            <a:off x="134471" y="6103210"/>
            <a:ext cx="2052138" cy="6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238539"/>
            <a:ext cx="8226689" cy="743659"/>
          </a:xfrm>
        </p:spPr>
        <p:txBody>
          <a:bodyPr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2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198783"/>
            <a:ext cx="8226689" cy="783415"/>
          </a:xfrm>
        </p:spPr>
        <p:txBody>
          <a:bodyPr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1" y="2115061"/>
            <a:ext cx="8226689" cy="428415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465898"/>
            <a:ext cx="8227220" cy="536519"/>
          </a:xfrm>
        </p:spPr>
        <p:txBody>
          <a:bodyPr anchor="ctr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42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238539"/>
            <a:ext cx="8226689" cy="743659"/>
          </a:xfrm>
        </p:spPr>
        <p:txBody>
          <a:bodyPr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37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9247E91-C1E2-42D6-8211-C812617A95D6}" type="datetimeFigureOut">
              <a:rPr lang="en-CA" smtClean="0"/>
              <a:t>22/01/2016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96354A-5740-4F26-81C8-CA6F3AED0B3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725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870869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0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Calibri" panose="020F0502020204030204" pitchFamily="34" charset="0"/>
        <a:buChar char="​"/>
        <a:defRPr lang="en-US" sz="1800" i="0" kern="1200" dirty="0" smtClean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1100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Calibri" panose="020F0502020204030204" pitchFamily="34" charset="0"/>
        <a:buChar char="​"/>
        <a:defRPr sz="7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1087902"/>
            <a:ext cx="9143999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764" y="0"/>
            <a:ext cx="9148763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731" y="457200"/>
            <a:ext cx="8226689" cy="5249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731" y="1816100"/>
            <a:ext cx="8226689" cy="4583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Calibri" panose="020F0502020204030204" pitchFamily="34" charset="0"/>
        <a:buChar char="​"/>
        <a:defRPr lang="en-US" sz="1800" i="0" kern="1200" dirty="0" smtClean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1100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Calibri" panose="020F0502020204030204" pitchFamily="34" charset="0"/>
        <a:buChar char="​"/>
        <a:defRPr sz="7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1087902"/>
            <a:ext cx="9143999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764" y="0"/>
            <a:ext cx="9148763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731" y="457200"/>
            <a:ext cx="8226689" cy="5249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731" y="1816100"/>
            <a:ext cx="8226689" cy="4583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2" descr="http://www.newearthgreendepot.com/wp-content/uploads/shadow_line.png"/>
          <p:cNvPicPr>
            <a:picLocks noChangeAspect="1" noChangeArrowheads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5227" y="6155208"/>
            <a:ext cx="81915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496922" y="6550123"/>
            <a:ext cx="43422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46F9F9E3-E7E9-495A-8B8B-E07ECF1FFFD8}" type="slidenum">
              <a:rPr lang="en-US" altLang="en-US" sz="1200">
                <a:solidFill>
                  <a:srgbClr val="696969"/>
                </a:solidFill>
                <a:cs typeface="Arial" panose="020B0604020202020204" pitchFamily="34" charset="0"/>
              </a:rPr>
              <a:pPr algn="ctr"/>
              <a:t>‹#›</a:t>
            </a:fld>
            <a:endParaRPr lang="en-US" altLang="en-US" sz="1200">
              <a:solidFill>
                <a:srgbClr val="696969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06677" y="6452139"/>
            <a:ext cx="453632" cy="365872"/>
            <a:chOff x="-2613026" y="2732088"/>
            <a:chExt cx="2379663" cy="1919288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-2613026" y="2732088"/>
              <a:ext cx="1928813" cy="1919288"/>
            </a:xfrm>
            <a:custGeom>
              <a:avLst/>
              <a:gdLst>
                <a:gd name="T0" fmla="*/ 654 w 1273"/>
                <a:gd name="T1" fmla="*/ 1265 h 1267"/>
                <a:gd name="T2" fmla="*/ 92 w 1273"/>
                <a:gd name="T3" fmla="*/ 886 h 1267"/>
                <a:gd name="T4" fmla="*/ 231 w 1273"/>
                <a:gd name="T5" fmla="*/ 223 h 1267"/>
                <a:gd name="T6" fmla="*/ 898 w 1273"/>
                <a:gd name="T7" fmla="*/ 97 h 1267"/>
                <a:gd name="T8" fmla="*/ 1006 w 1273"/>
                <a:gd name="T9" fmla="*/ 306 h 1267"/>
                <a:gd name="T10" fmla="*/ 791 w 1273"/>
                <a:gd name="T11" fmla="*/ 375 h 1267"/>
                <a:gd name="T12" fmla="*/ 739 w 1273"/>
                <a:gd name="T13" fmla="*/ 357 h 1267"/>
                <a:gd name="T14" fmla="*/ 354 w 1273"/>
                <a:gd name="T15" fmla="*/ 583 h 1267"/>
                <a:gd name="T16" fmla="*/ 602 w 1273"/>
                <a:gd name="T17" fmla="*/ 964 h 1267"/>
                <a:gd name="T18" fmla="*/ 949 w 1273"/>
                <a:gd name="T19" fmla="*/ 772 h 1267"/>
                <a:gd name="T20" fmla="*/ 970 w 1273"/>
                <a:gd name="T21" fmla="*/ 697 h 1267"/>
                <a:gd name="T22" fmla="*/ 1142 w 1273"/>
                <a:gd name="T23" fmla="*/ 564 h 1267"/>
                <a:gd name="T24" fmla="*/ 1260 w 1273"/>
                <a:gd name="T25" fmla="*/ 756 h 1267"/>
                <a:gd name="T26" fmla="*/ 654 w 1273"/>
                <a:gd name="T27" fmla="*/ 1265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3" h="1267">
                  <a:moveTo>
                    <a:pt x="654" y="1265"/>
                  </a:moveTo>
                  <a:cubicBezTo>
                    <a:pt x="407" y="1264"/>
                    <a:pt x="184" y="1113"/>
                    <a:pt x="92" y="886"/>
                  </a:cubicBezTo>
                  <a:cubicBezTo>
                    <a:pt x="0" y="657"/>
                    <a:pt x="55" y="395"/>
                    <a:pt x="231" y="223"/>
                  </a:cubicBezTo>
                  <a:cubicBezTo>
                    <a:pt x="408" y="50"/>
                    <a:pt x="677" y="0"/>
                    <a:pt x="898" y="97"/>
                  </a:cubicBezTo>
                  <a:cubicBezTo>
                    <a:pt x="1001" y="143"/>
                    <a:pt x="1042" y="222"/>
                    <a:pt x="1006" y="306"/>
                  </a:cubicBezTo>
                  <a:cubicBezTo>
                    <a:pt x="972" y="385"/>
                    <a:pt x="893" y="410"/>
                    <a:pt x="791" y="375"/>
                  </a:cubicBezTo>
                  <a:cubicBezTo>
                    <a:pt x="774" y="369"/>
                    <a:pt x="757" y="361"/>
                    <a:pt x="739" y="357"/>
                  </a:cubicBezTo>
                  <a:cubicBezTo>
                    <a:pt x="565" y="314"/>
                    <a:pt x="393" y="415"/>
                    <a:pt x="354" y="583"/>
                  </a:cubicBezTo>
                  <a:cubicBezTo>
                    <a:pt x="313" y="760"/>
                    <a:pt x="421" y="925"/>
                    <a:pt x="602" y="964"/>
                  </a:cubicBezTo>
                  <a:cubicBezTo>
                    <a:pt x="745" y="994"/>
                    <a:pt x="895" y="911"/>
                    <a:pt x="949" y="772"/>
                  </a:cubicBezTo>
                  <a:cubicBezTo>
                    <a:pt x="958" y="748"/>
                    <a:pt x="965" y="723"/>
                    <a:pt x="970" y="697"/>
                  </a:cubicBezTo>
                  <a:cubicBezTo>
                    <a:pt x="989" y="603"/>
                    <a:pt x="1046" y="554"/>
                    <a:pt x="1142" y="564"/>
                  </a:cubicBezTo>
                  <a:cubicBezTo>
                    <a:pt x="1230" y="574"/>
                    <a:pt x="1273" y="650"/>
                    <a:pt x="1260" y="756"/>
                  </a:cubicBezTo>
                  <a:cubicBezTo>
                    <a:pt x="1225" y="1041"/>
                    <a:pt x="956" y="1267"/>
                    <a:pt x="654" y="1265"/>
                  </a:cubicBezTo>
                  <a:close/>
                </a:path>
              </a:pathLst>
            </a:custGeom>
            <a:solidFill>
              <a:srgbClr val="089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1968501" y="2813050"/>
              <a:ext cx="1735138" cy="1276350"/>
            </a:xfrm>
            <a:custGeom>
              <a:avLst/>
              <a:gdLst>
                <a:gd name="T0" fmla="*/ 890 w 1145"/>
                <a:gd name="T1" fmla="*/ 464 h 842"/>
                <a:gd name="T2" fmla="*/ 819 w 1145"/>
                <a:gd name="T3" fmla="*/ 447 h 842"/>
                <a:gd name="T4" fmla="*/ 454 w 1145"/>
                <a:gd name="T5" fmla="*/ 643 h 842"/>
                <a:gd name="T6" fmla="*/ 202 w 1145"/>
                <a:gd name="T7" fmla="*/ 823 h 842"/>
                <a:gd name="T8" fmla="*/ 12 w 1145"/>
                <a:gd name="T9" fmla="*/ 578 h 842"/>
                <a:gd name="T10" fmla="*/ 316 w 1145"/>
                <a:gd name="T11" fmla="*/ 395 h 842"/>
                <a:gd name="T12" fmla="*/ 693 w 1145"/>
                <a:gd name="T13" fmla="*/ 194 h 842"/>
                <a:gd name="T14" fmla="*/ 952 w 1145"/>
                <a:gd name="T15" fmla="*/ 24 h 842"/>
                <a:gd name="T16" fmla="*/ 1132 w 1145"/>
                <a:gd name="T17" fmla="*/ 266 h 842"/>
                <a:gd name="T18" fmla="*/ 890 w 1145"/>
                <a:gd name="T19" fmla="*/ 464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5" h="842">
                  <a:moveTo>
                    <a:pt x="890" y="464"/>
                  </a:moveTo>
                  <a:cubicBezTo>
                    <a:pt x="876" y="461"/>
                    <a:pt x="847" y="456"/>
                    <a:pt x="819" y="447"/>
                  </a:cubicBezTo>
                  <a:cubicBezTo>
                    <a:pt x="610" y="376"/>
                    <a:pt x="508" y="431"/>
                    <a:pt x="454" y="643"/>
                  </a:cubicBezTo>
                  <a:cubicBezTo>
                    <a:pt x="423" y="767"/>
                    <a:pt x="318" y="842"/>
                    <a:pt x="202" y="823"/>
                  </a:cubicBezTo>
                  <a:cubicBezTo>
                    <a:pt x="80" y="803"/>
                    <a:pt x="0" y="699"/>
                    <a:pt x="12" y="578"/>
                  </a:cubicBezTo>
                  <a:cubicBezTo>
                    <a:pt x="27" y="433"/>
                    <a:pt x="172" y="346"/>
                    <a:pt x="316" y="395"/>
                  </a:cubicBezTo>
                  <a:cubicBezTo>
                    <a:pt x="542" y="472"/>
                    <a:pt x="626" y="427"/>
                    <a:pt x="693" y="194"/>
                  </a:cubicBezTo>
                  <a:cubicBezTo>
                    <a:pt x="728" y="70"/>
                    <a:pt x="835" y="0"/>
                    <a:pt x="952" y="24"/>
                  </a:cubicBezTo>
                  <a:cubicBezTo>
                    <a:pt x="1067" y="48"/>
                    <a:pt x="1145" y="152"/>
                    <a:pt x="1132" y="266"/>
                  </a:cubicBezTo>
                  <a:cubicBezTo>
                    <a:pt x="1119" y="383"/>
                    <a:pt x="1024" y="466"/>
                    <a:pt x="890" y="464"/>
                  </a:cubicBezTo>
                  <a:close/>
                </a:path>
              </a:pathLst>
            </a:custGeom>
            <a:solidFill>
              <a:srgbClr val="0A9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4" r:id="rId4"/>
    <p:sldLayoutId id="2147483695" r:id="rId5"/>
    <p:sldLayoutId id="214748369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Calibri" panose="020F0502020204030204" pitchFamily="34" charset="0"/>
        <a:buChar char="​"/>
        <a:defRPr lang="en-US" sz="1800" i="0" kern="1200" dirty="0" smtClean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1100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Calibri" panose="020F0502020204030204" pitchFamily="34" charset="0"/>
        <a:buChar char="​"/>
        <a:defRPr sz="7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myluxebox.com/" TargetMode="External"/><Relationship Id="rId7" Type="http://schemas.openxmlformats.org/officeDocument/2006/relationships/hyperlink" Target="http://www.apple.com/iphone/" TargetMode="External"/><Relationship Id="rId2" Type="http://schemas.openxmlformats.org/officeDocument/2006/relationships/hyperlink" Target="https://harvardsportsanalysis.files.wordpress.com/2009/09/the-nfl-business-model-and-potential-lockout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www.packers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www.elance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XnLaQzi8xJc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corner.stanford.edu/authorMaterialInfo.html?mid=287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4279201"/>
            <a:ext cx="7886700" cy="202747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</a:rPr>
              <a:t>Stephen Daze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sz="1800" b="0" dirty="0">
                <a:solidFill>
                  <a:schemeClr val="accent6"/>
                </a:solidFill>
              </a:rPr>
              <a:t>Dom Herrick Entrepreneur in Residence and</a:t>
            </a:r>
            <a:br>
              <a:rPr lang="en-US" sz="1800" b="0" dirty="0">
                <a:solidFill>
                  <a:schemeClr val="accent6"/>
                </a:solidFill>
              </a:rPr>
            </a:br>
            <a:r>
              <a:rPr lang="en-US" sz="1800" b="0" dirty="0">
                <a:solidFill>
                  <a:schemeClr val="accent6"/>
                </a:solidFill>
              </a:rPr>
              <a:t>Visiting Professor</a:t>
            </a:r>
            <a:br>
              <a:rPr lang="en-US" sz="1800" b="0" dirty="0">
                <a:solidFill>
                  <a:schemeClr val="accent6"/>
                </a:solidFill>
              </a:rPr>
            </a:br>
            <a:r>
              <a:rPr lang="en-US" sz="1800" b="0" dirty="0" smtClean="0">
                <a:solidFill>
                  <a:schemeClr val="accent6"/>
                </a:solidFill>
              </a:rPr>
              <a:t>uOttawa, Telfer </a:t>
            </a:r>
            <a:r>
              <a:rPr lang="en-US" sz="1800" b="0" dirty="0">
                <a:solidFill>
                  <a:schemeClr val="accent6"/>
                </a:solidFill>
              </a:rPr>
              <a:t>School of </a:t>
            </a:r>
            <a:r>
              <a:rPr lang="en-US" sz="1800" b="0" dirty="0" smtClean="0">
                <a:solidFill>
                  <a:schemeClr val="accent6"/>
                </a:solidFill>
              </a:rPr>
              <a:t>Management</a:t>
            </a:r>
            <a:endParaRPr lang="en-US" sz="1800" b="0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003" y="1536565"/>
            <a:ext cx="79399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>
                <a:solidFill>
                  <a:prstClr val="white"/>
                </a:solidFill>
              </a:rPr>
              <a:t>Business Models</a:t>
            </a:r>
          </a:p>
        </p:txBody>
      </p:sp>
    </p:spTree>
    <p:extLst>
      <p:ext uri="{BB962C8B-B14F-4D97-AF65-F5344CB8AC3E}">
        <p14:creationId xmlns:p14="http://schemas.microsoft.com/office/powerpoint/2010/main" val="36596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" name="Title 51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.</a:t>
            </a:r>
            <a:endParaRPr lang="en-US" dirty="0">
              <a:hlinkClick r:id="rId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21285"/>
            <a:ext cx="7236296" cy="648000"/>
          </a:xfrm>
          <a:prstGeom prst="rect">
            <a:avLst/>
          </a:prstGeom>
          <a:solidFill>
            <a:srgbClr val="366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731" y="1636323"/>
            <a:ext cx="1017925" cy="1017925"/>
          </a:xfrm>
          <a:prstGeom prst="ellipse">
            <a:avLst/>
          </a:prstGeom>
          <a:solidFill>
            <a:srgbClr val="36683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latin typeface="+mj-lt"/>
              </a:rPr>
              <a:t>1</a:t>
            </a:r>
            <a:endParaRPr lang="en-US" sz="4800" dirty="0" err="1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9712" y="1899065"/>
            <a:ext cx="4914294" cy="49244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NFL </a:t>
            </a:r>
            <a:r>
              <a:rPr lang="en-US" sz="2600" dirty="0" smtClean="0">
                <a:solidFill>
                  <a:schemeClr val="bg1"/>
                </a:solidFill>
              </a:rPr>
              <a:t>Team (Green </a:t>
            </a:r>
            <a:r>
              <a:rPr lang="en-US" sz="2600" dirty="0">
                <a:solidFill>
                  <a:schemeClr val="bg1"/>
                </a:solidFill>
              </a:rPr>
              <a:t>Bay Packers)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935826"/>
            <a:ext cx="7236296" cy="6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7731" y="2750864"/>
            <a:ext cx="1017925" cy="1017925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smtClean="0">
                <a:latin typeface="+mj-lt"/>
              </a:rPr>
              <a:t>2</a:t>
            </a:r>
            <a:endParaRPr lang="en-US" sz="4800" dirty="0" err="1" smtClean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9712" y="3013606"/>
            <a:ext cx="3861955" cy="49244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Luxe Box (Loose Button)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4073784"/>
            <a:ext cx="7236296" cy="6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7731" y="3888822"/>
            <a:ext cx="1017925" cy="1017925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smtClean="0">
                <a:latin typeface="+mj-lt"/>
              </a:rPr>
              <a:t>3</a:t>
            </a:r>
            <a:endParaRPr lang="en-US" sz="4800" dirty="0" err="1" smtClean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79712" y="4151564"/>
            <a:ext cx="1225015" cy="49244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iPhone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5188325"/>
            <a:ext cx="7236296" cy="6480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57731" y="5003363"/>
            <a:ext cx="1017925" cy="1017925"/>
          </a:xfrm>
          <a:prstGeom prst="ellipse">
            <a:avLst/>
          </a:prstGeom>
          <a:solidFill>
            <a:srgbClr val="006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smtClean="0">
                <a:latin typeface="+mj-lt"/>
              </a:rPr>
              <a:t>4</a:t>
            </a:r>
            <a:endParaRPr lang="en-US" sz="4800" dirty="0" err="1" smtClean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79712" y="5266105"/>
            <a:ext cx="1205779" cy="49244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Elance</a:t>
            </a:r>
          </a:p>
        </p:txBody>
      </p:sp>
      <p:pic>
        <p:nvPicPr>
          <p:cNvPr id="5124" name="Picture 4" descr="http://wpmedia.business.financialpost.com/2011/05/logo-luxebox-11.png?w=6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12" y="2830309"/>
            <a:ext cx="1605431" cy="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736.photobucket.com/albums/xx1/BuckHunter7/NFL/GreenBayPacker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12" y="1636323"/>
            <a:ext cx="1574978" cy="9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erdardulger.com/wp-content/uploads/2015/04/iPhone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12" y="3996052"/>
            <a:ext cx="1320081" cy="7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7513" y="5283179"/>
            <a:ext cx="1454968" cy="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Parting Thoughts?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98515" y="2447363"/>
            <a:ext cx="1550148" cy="1562662"/>
            <a:chOff x="3000376" y="1104901"/>
            <a:chExt cx="3146425" cy="3171825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449763" y="1104901"/>
              <a:ext cx="244475" cy="603250"/>
            </a:xfrm>
            <a:custGeom>
              <a:avLst/>
              <a:gdLst>
                <a:gd name="T0" fmla="*/ 70 w 120"/>
                <a:gd name="T1" fmla="*/ 0 h 294"/>
                <a:gd name="T2" fmla="*/ 91 w 120"/>
                <a:gd name="T3" fmla="*/ 10 h 294"/>
                <a:gd name="T4" fmla="*/ 119 w 120"/>
                <a:gd name="T5" fmla="*/ 57 h 294"/>
                <a:gd name="T6" fmla="*/ 118 w 120"/>
                <a:gd name="T7" fmla="*/ 242 h 294"/>
                <a:gd name="T8" fmla="*/ 62 w 120"/>
                <a:gd name="T9" fmla="*/ 294 h 294"/>
                <a:gd name="T10" fmla="*/ 4 w 120"/>
                <a:gd name="T11" fmla="*/ 244 h 294"/>
                <a:gd name="T12" fmla="*/ 2 w 120"/>
                <a:gd name="T13" fmla="*/ 222 h 294"/>
                <a:gd name="T14" fmla="*/ 2 w 120"/>
                <a:gd name="T15" fmla="*/ 79 h 294"/>
                <a:gd name="T16" fmla="*/ 52 w 120"/>
                <a:gd name="T17" fmla="*/ 0 h 294"/>
                <a:gd name="T18" fmla="*/ 70 w 120"/>
                <a:gd name="T1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94">
                  <a:moveTo>
                    <a:pt x="70" y="0"/>
                  </a:moveTo>
                  <a:cubicBezTo>
                    <a:pt x="77" y="3"/>
                    <a:pt x="85" y="5"/>
                    <a:pt x="91" y="10"/>
                  </a:cubicBezTo>
                  <a:cubicBezTo>
                    <a:pt x="108" y="21"/>
                    <a:pt x="118" y="37"/>
                    <a:pt x="119" y="57"/>
                  </a:cubicBezTo>
                  <a:cubicBezTo>
                    <a:pt x="119" y="119"/>
                    <a:pt x="120" y="181"/>
                    <a:pt x="118" y="242"/>
                  </a:cubicBezTo>
                  <a:cubicBezTo>
                    <a:pt x="116" y="273"/>
                    <a:pt x="91" y="293"/>
                    <a:pt x="62" y="294"/>
                  </a:cubicBezTo>
                  <a:cubicBezTo>
                    <a:pt x="32" y="294"/>
                    <a:pt x="8" y="274"/>
                    <a:pt x="4" y="244"/>
                  </a:cubicBezTo>
                  <a:cubicBezTo>
                    <a:pt x="3" y="237"/>
                    <a:pt x="2" y="229"/>
                    <a:pt x="2" y="222"/>
                  </a:cubicBezTo>
                  <a:cubicBezTo>
                    <a:pt x="2" y="174"/>
                    <a:pt x="3" y="127"/>
                    <a:pt x="2" y="79"/>
                  </a:cubicBezTo>
                  <a:cubicBezTo>
                    <a:pt x="0" y="41"/>
                    <a:pt x="12" y="12"/>
                    <a:pt x="52" y="0"/>
                  </a:cubicBezTo>
                  <a:cubicBezTo>
                    <a:pt x="58" y="0"/>
                    <a:pt x="64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000376" y="2557463"/>
              <a:ext cx="603250" cy="244475"/>
            </a:xfrm>
            <a:custGeom>
              <a:avLst/>
              <a:gdLst>
                <a:gd name="T0" fmla="*/ 0 w 294"/>
                <a:gd name="T1" fmla="*/ 50 h 119"/>
                <a:gd name="T2" fmla="*/ 10 w 294"/>
                <a:gd name="T3" fmla="*/ 28 h 119"/>
                <a:gd name="T4" fmla="*/ 57 w 294"/>
                <a:gd name="T5" fmla="*/ 1 h 119"/>
                <a:gd name="T6" fmla="*/ 245 w 294"/>
                <a:gd name="T7" fmla="*/ 2 h 119"/>
                <a:gd name="T8" fmla="*/ 294 w 294"/>
                <a:gd name="T9" fmla="*/ 59 h 119"/>
                <a:gd name="T10" fmla="*/ 245 w 294"/>
                <a:gd name="T11" fmla="*/ 115 h 119"/>
                <a:gd name="T12" fmla="*/ 189 w 294"/>
                <a:gd name="T13" fmla="*/ 117 h 119"/>
                <a:gd name="T14" fmla="*/ 79 w 294"/>
                <a:gd name="T15" fmla="*/ 118 h 119"/>
                <a:gd name="T16" fmla="*/ 0 w 294"/>
                <a:gd name="T17" fmla="*/ 68 h 119"/>
                <a:gd name="T18" fmla="*/ 0 w 294"/>
                <a:gd name="T19" fmla="*/ 5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119">
                  <a:moveTo>
                    <a:pt x="0" y="50"/>
                  </a:moveTo>
                  <a:cubicBezTo>
                    <a:pt x="3" y="43"/>
                    <a:pt x="5" y="35"/>
                    <a:pt x="10" y="28"/>
                  </a:cubicBezTo>
                  <a:cubicBezTo>
                    <a:pt x="21" y="11"/>
                    <a:pt x="37" y="1"/>
                    <a:pt x="57" y="1"/>
                  </a:cubicBezTo>
                  <a:cubicBezTo>
                    <a:pt x="120" y="1"/>
                    <a:pt x="183" y="0"/>
                    <a:pt x="245" y="2"/>
                  </a:cubicBezTo>
                  <a:cubicBezTo>
                    <a:pt x="274" y="3"/>
                    <a:pt x="294" y="30"/>
                    <a:pt x="294" y="59"/>
                  </a:cubicBezTo>
                  <a:cubicBezTo>
                    <a:pt x="294" y="88"/>
                    <a:pt x="274" y="112"/>
                    <a:pt x="245" y="115"/>
                  </a:cubicBezTo>
                  <a:cubicBezTo>
                    <a:pt x="227" y="117"/>
                    <a:pt x="208" y="117"/>
                    <a:pt x="189" y="117"/>
                  </a:cubicBezTo>
                  <a:cubicBezTo>
                    <a:pt x="152" y="118"/>
                    <a:pt x="116" y="116"/>
                    <a:pt x="79" y="118"/>
                  </a:cubicBezTo>
                  <a:cubicBezTo>
                    <a:pt x="41" y="119"/>
                    <a:pt x="12" y="107"/>
                    <a:pt x="0" y="68"/>
                  </a:cubicBezTo>
                  <a:cubicBezTo>
                    <a:pt x="0" y="62"/>
                    <a:pt x="0" y="56"/>
                    <a:pt x="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545138" y="2554288"/>
              <a:ext cx="601663" cy="242888"/>
            </a:xfrm>
            <a:custGeom>
              <a:avLst/>
              <a:gdLst>
                <a:gd name="T0" fmla="*/ 294 w 294"/>
                <a:gd name="T1" fmla="*/ 70 h 119"/>
                <a:gd name="T2" fmla="*/ 284 w 294"/>
                <a:gd name="T3" fmla="*/ 91 h 119"/>
                <a:gd name="T4" fmla="*/ 237 w 294"/>
                <a:gd name="T5" fmla="*/ 119 h 119"/>
                <a:gd name="T6" fmla="*/ 48 w 294"/>
                <a:gd name="T7" fmla="*/ 117 h 119"/>
                <a:gd name="T8" fmla="*/ 0 w 294"/>
                <a:gd name="T9" fmla="*/ 60 h 119"/>
                <a:gd name="T10" fmla="*/ 48 w 294"/>
                <a:gd name="T11" fmla="*/ 4 h 119"/>
                <a:gd name="T12" fmla="*/ 105 w 294"/>
                <a:gd name="T13" fmla="*/ 2 h 119"/>
                <a:gd name="T14" fmla="*/ 214 w 294"/>
                <a:gd name="T15" fmla="*/ 2 h 119"/>
                <a:gd name="T16" fmla="*/ 294 w 294"/>
                <a:gd name="T17" fmla="*/ 52 h 119"/>
                <a:gd name="T18" fmla="*/ 294 w 294"/>
                <a:gd name="T19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119">
                  <a:moveTo>
                    <a:pt x="294" y="70"/>
                  </a:moveTo>
                  <a:cubicBezTo>
                    <a:pt x="290" y="77"/>
                    <a:pt x="288" y="85"/>
                    <a:pt x="284" y="91"/>
                  </a:cubicBezTo>
                  <a:cubicBezTo>
                    <a:pt x="273" y="108"/>
                    <a:pt x="257" y="118"/>
                    <a:pt x="237" y="119"/>
                  </a:cubicBezTo>
                  <a:cubicBezTo>
                    <a:pt x="174" y="119"/>
                    <a:pt x="111" y="119"/>
                    <a:pt x="48" y="117"/>
                  </a:cubicBezTo>
                  <a:cubicBezTo>
                    <a:pt x="20" y="116"/>
                    <a:pt x="0" y="90"/>
                    <a:pt x="0" y="60"/>
                  </a:cubicBezTo>
                  <a:cubicBezTo>
                    <a:pt x="0" y="32"/>
                    <a:pt x="20" y="8"/>
                    <a:pt x="48" y="4"/>
                  </a:cubicBezTo>
                  <a:cubicBezTo>
                    <a:pt x="67" y="2"/>
                    <a:pt x="86" y="2"/>
                    <a:pt x="105" y="2"/>
                  </a:cubicBezTo>
                  <a:cubicBezTo>
                    <a:pt x="141" y="2"/>
                    <a:pt x="178" y="3"/>
                    <a:pt x="214" y="2"/>
                  </a:cubicBezTo>
                  <a:cubicBezTo>
                    <a:pt x="253" y="0"/>
                    <a:pt x="281" y="12"/>
                    <a:pt x="294" y="52"/>
                  </a:cubicBezTo>
                  <a:cubicBezTo>
                    <a:pt x="294" y="58"/>
                    <a:pt x="294" y="64"/>
                    <a:pt x="294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3838576" y="1922463"/>
              <a:ext cx="1458913" cy="1720850"/>
            </a:xfrm>
            <a:custGeom>
              <a:avLst/>
              <a:gdLst>
                <a:gd name="T0" fmla="*/ 358 w 712"/>
                <a:gd name="T1" fmla="*/ 840 h 840"/>
                <a:gd name="T2" fmla="*/ 232 w 712"/>
                <a:gd name="T3" fmla="*/ 840 h 840"/>
                <a:gd name="T4" fmla="*/ 184 w 712"/>
                <a:gd name="T5" fmla="*/ 792 h 840"/>
                <a:gd name="T6" fmla="*/ 150 w 712"/>
                <a:gd name="T7" fmla="*/ 683 h 840"/>
                <a:gd name="T8" fmla="*/ 59 w 712"/>
                <a:gd name="T9" fmla="*/ 532 h 840"/>
                <a:gd name="T10" fmla="*/ 41 w 712"/>
                <a:gd name="T11" fmla="*/ 238 h 840"/>
                <a:gd name="T12" fmla="*/ 304 w 712"/>
                <a:gd name="T13" fmla="*/ 27 h 840"/>
                <a:gd name="T14" fmla="*/ 671 w 712"/>
                <a:gd name="T15" fmla="*/ 225 h 840"/>
                <a:gd name="T16" fmla="*/ 672 w 712"/>
                <a:gd name="T17" fmla="*/ 504 h 840"/>
                <a:gd name="T18" fmla="*/ 604 w 712"/>
                <a:gd name="T19" fmla="*/ 626 h 840"/>
                <a:gd name="T20" fmla="*/ 555 w 712"/>
                <a:gd name="T21" fmla="*/ 704 h 840"/>
                <a:gd name="T22" fmla="*/ 534 w 712"/>
                <a:gd name="T23" fmla="*/ 787 h 840"/>
                <a:gd name="T24" fmla="*/ 481 w 712"/>
                <a:gd name="T25" fmla="*/ 840 h 840"/>
                <a:gd name="T26" fmla="*/ 358 w 712"/>
                <a:gd name="T27" fmla="*/ 840 h 840"/>
                <a:gd name="T28" fmla="*/ 170 w 712"/>
                <a:gd name="T29" fmla="*/ 481 h 840"/>
                <a:gd name="T30" fmla="*/ 469 w 712"/>
                <a:gd name="T31" fmla="*/ 166 h 840"/>
                <a:gd name="T32" fmla="*/ 196 w 712"/>
                <a:gd name="T33" fmla="*/ 203 h 840"/>
                <a:gd name="T34" fmla="*/ 170 w 712"/>
                <a:gd name="T35" fmla="*/ 481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2" h="840">
                  <a:moveTo>
                    <a:pt x="358" y="840"/>
                  </a:moveTo>
                  <a:cubicBezTo>
                    <a:pt x="316" y="840"/>
                    <a:pt x="274" y="840"/>
                    <a:pt x="232" y="840"/>
                  </a:cubicBezTo>
                  <a:cubicBezTo>
                    <a:pt x="200" y="840"/>
                    <a:pt x="183" y="824"/>
                    <a:pt x="184" y="792"/>
                  </a:cubicBezTo>
                  <a:cubicBezTo>
                    <a:pt x="185" y="752"/>
                    <a:pt x="171" y="716"/>
                    <a:pt x="150" y="683"/>
                  </a:cubicBezTo>
                  <a:cubicBezTo>
                    <a:pt x="119" y="633"/>
                    <a:pt x="86" y="584"/>
                    <a:pt x="59" y="532"/>
                  </a:cubicBezTo>
                  <a:cubicBezTo>
                    <a:pt x="9" y="437"/>
                    <a:pt x="0" y="338"/>
                    <a:pt x="41" y="238"/>
                  </a:cubicBezTo>
                  <a:cubicBezTo>
                    <a:pt x="89" y="120"/>
                    <a:pt x="178" y="49"/>
                    <a:pt x="304" y="27"/>
                  </a:cubicBezTo>
                  <a:cubicBezTo>
                    <a:pt x="460" y="0"/>
                    <a:pt x="610" y="86"/>
                    <a:pt x="671" y="225"/>
                  </a:cubicBezTo>
                  <a:cubicBezTo>
                    <a:pt x="712" y="318"/>
                    <a:pt x="712" y="412"/>
                    <a:pt x="672" y="504"/>
                  </a:cubicBezTo>
                  <a:cubicBezTo>
                    <a:pt x="653" y="546"/>
                    <a:pt x="628" y="585"/>
                    <a:pt x="604" y="626"/>
                  </a:cubicBezTo>
                  <a:cubicBezTo>
                    <a:pt x="589" y="652"/>
                    <a:pt x="571" y="678"/>
                    <a:pt x="555" y="704"/>
                  </a:cubicBezTo>
                  <a:cubicBezTo>
                    <a:pt x="540" y="730"/>
                    <a:pt x="533" y="757"/>
                    <a:pt x="534" y="787"/>
                  </a:cubicBezTo>
                  <a:cubicBezTo>
                    <a:pt x="534" y="825"/>
                    <a:pt x="519" y="840"/>
                    <a:pt x="481" y="840"/>
                  </a:cubicBezTo>
                  <a:cubicBezTo>
                    <a:pt x="440" y="840"/>
                    <a:pt x="399" y="840"/>
                    <a:pt x="358" y="840"/>
                  </a:cubicBezTo>
                  <a:close/>
                  <a:moveTo>
                    <a:pt x="170" y="481"/>
                  </a:moveTo>
                  <a:cubicBezTo>
                    <a:pt x="178" y="287"/>
                    <a:pt x="280" y="185"/>
                    <a:pt x="469" y="166"/>
                  </a:cubicBezTo>
                  <a:cubicBezTo>
                    <a:pt x="393" y="118"/>
                    <a:pt x="274" y="123"/>
                    <a:pt x="196" y="203"/>
                  </a:cubicBezTo>
                  <a:cubicBezTo>
                    <a:pt x="122" y="279"/>
                    <a:pt x="111" y="397"/>
                    <a:pt x="170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210051" y="3765551"/>
              <a:ext cx="723900" cy="511175"/>
            </a:xfrm>
            <a:custGeom>
              <a:avLst/>
              <a:gdLst>
                <a:gd name="T0" fmla="*/ 178 w 354"/>
                <a:gd name="T1" fmla="*/ 1 h 249"/>
                <a:gd name="T2" fmla="*/ 302 w 354"/>
                <a:gd name="T3" fmla="*/ 1 h 249"/>
                <a:gd name="T4" fmla="*/ 354 w 354"/>
                <a:gd name="T5" fmla="*/ 53 h 249"/>
                <a:gd name="T6" fmla="*/ 354 w 354"/>
                <a:gd name="T7" fmla="*/ 127 h 249"/>
                <a:gd name="T8" fmla="*/ 304 w 354"/>
                <a:gd name="T9" fmla="*/ 177 h 249"/>
                <a:gd name="T10" fmla="*/ 299 w 354"/>
                <a:gd name="T11" fmla="*/ 177 h 249"/>
                <a:gd name="T12" fmla="*/ 263 w 354"/>
                <a:gd name="T13" fmla="*/ 193 h 249"/>
                <a:gd name="T14" fmla="*/ 89 w 354"/>
                <a:gd name="T15" fmla="*/ 190 h 249"/>
                <a:gd name="T16" fmla="*/ 62 w 354"/>
                <a:gd name="T17" fmla="*/ 177 h 249"/>
                <a:gd name="T18" fmla="*/ 44 w 354"/>
                <a:gd name="T19" fmla="*/ 177 h 249"/>
                <a:gd name="T20" fmla="*/ 1 w 354"/>
                <a:gd name="T21" fmla="*/ 135 h 249"/>
                <a:gd name="T22" fmla="*/ 1 w 354"/>
                <a:gd name="T23" fmla="*/ 42 h 249"/>
                <a:gd name="T24" fmla="*/ 50 w 354"/>
                <a:gd name="T25" fmla="*/ 1 h 249"/>
                <a:gd name="T26" fmla="*/ 178 w 354"/>
                <a:gd name="T27" fmla="*/ 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249">
                  <a:moveTo>
                    <a:pt x="178" y="1"/>
                  </a:moveTo>
                  <a:cubicBezTo>
                    <a:pt x="219" y="1"/>
                    <a:pt x="261" y="1"/>
                    <a:pt x="302" y="1"/>
                  </a:cubicBezTo>
                  <a:cubicBezTo>
                    <a:pt x="338" y="1"/>
                    <a:pt x="354" y="18"/>
                    <a:pt x="354" y="53"/>
                  </a:cubicBezTo>
                  <a:cubicBezTo>
                    <a:pt x="354" y="78"/>
                    <a:pt x="354" y="102"/>
                    <a:pt x="354" y="127"/>
                  </a:cubicBezTo>
                  <a:cubicBezTo>
                    <a:pt x="354" y="160"/>
                    <a:pt x="338" y="177"/>
                    <a:pt x="304" y="177"/>
                  </a:cubicBezTo>
                  <a:cubicBezTo>
                    <a:pt x="302" y="177"/>
                    <a:pt x="301" y="177"/>
                    <a:pt x="299" y="177"/>
                  </a:cubicBezTo>
                  <a:cubicBezTo>
                    <a:pt x="284" y="175"/>
                    <a:pt x="273" y="180"/>
                    <a:pt x="263" y="193"/>
                  </a:cubicBezTo>
                  <a:cubicBezTo>
                    <a:pt x="219" y="249"/>
                    <a:pt x="134" y="247"/>
                    <a:pt x="89" y="190"/>
                  </a:cubicBezTo>
                  <a:cubicBezTo>
                    <a:pt x="82" y="180"/>
                    <a:pt x="74" y="175"/>
                    <a:pt x="62" y="177"/>
                  </a:cubicBezTo>
                  <a:cubicBezTo>
                    <a:pt x="56" y="178"/>
                    <a:pt x="50" y="177"/>
                    <a:pt x="44" y="177"/>
                  </a:cubicBezTo>
                  <a:cubicBezTo>
                    <a:pt x="20" y="176"/>
                    <a:pt x="2" y="159"/>
                    <a:pt x="1" y="135"/>
                  </a:cubicBezTo>
                  <a:cubicBezTo>
                    <a:pt x="0" y="104"/>
                    <a:pt x="0" y="73"/>
                    <a:pt x="1" y="42"/>
                  </a:cubicBezTo>
                  <a:cubicBezTo>
                    <a:pt x="2" y="17"/>
                    <a:pt x="22" y="1"/>
                    <a:pt x="50" y="1"/>
                  </a:cubicBezTo>
                  <a:cubicBezTo>
                    <a:pt x="93" y="0"/>
                    <a:pt x="135" y="1"/>
                    <a:pt x="1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416301" y="1514476"/>
              <a:ext cx="506413" cy="520700"/>
            </a:xfrm>
            <a:custGeom>
              <a:avLst/>
              <a:gdLst>
                <a:gd name="T0" fmla="*/ 247 w 247"/>
                <a:gd name="T1" fmla="*/ 184 h 254"/>
                <a:gd name="T2" fmla="*/ 216 w 247"/>
                <a:gd name="T3" fmla="*/ 242 h 254"/>
                <a:gd name="T4" fmla="*/ 156 w 247"/>
                <a:gd name="T5" fmla="*/ 239 h 254"/>
                <a:gd name="T6" fmla="*/ 145 w 247"/>
                <a:gd name="T7" fmla="*/ 231 h 254"/>
                <a:gd name="T8" fmla="*/ 23 w 247"/>
                <a:gd name="T9" fmla="*/ 109 h 254"/>
                <a:gd name="T10" fmla="*/ 20 w 247"/>
                <a:gd name="T11" fmla="*/ 29 h 254"/>
                <a:gd name="T12" fmla="*/ 105 w 247"/>
                <a:gd name="T13" fmla="*/ 26 h 254"/>
                <a:gd name="T14" fmla="*/ 231 w 247"/>
                <a:gd name="T15" fmla="*/ 152 h 254"/>
                <a:gd name="T16" fmla="*/ 247 w 247"/>
                <a:gd name="T17" fmla="*/ 18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54">
                  <a:moveTo>
                    <a:pt x="247" y="184"/>
                  </a:moveTo>
                  <a:cubicBezTo>
                    <a:pt x="246" y="215"/>
                    <a:pt x="236" y="232"/>
                    <a:pt x="216" y="242"/>
                  </a:cubicBezTo>
                  <a:cubicBezTo>
                    <a:pt x="196" y="254"/>
                    <a:pt x="175" y="252"/>
                    <a:pt x="156" y="239"/>
                  </a:cubicBezTo>
                  <a:cubicBezTo>
                    <a:pt x="152" y="237"/>
                    <a:pt x="148" y="234"/>
                    <a:pt x="145" y="231"/>
                  </a:cubicBezTo>
                  <a:cubicBezTo>
                    <a:pt x="104" y="190"/>
                    <a:pt x="63" y="150"/>
                    <a:pt x="23" y="109"/>
                  </a:cubicBezTo>
                  <a:cubicBezTo>
                    <a:pt x="0" y="85"/>
                    <a:pt x="0" y="51"/>
                    <a:pt x="20" y="29"/>
                  </a:cubicBezTo>
                  <a:cubicBezTo>
                    <a:pt x="43" y="3"/>
                    <a:pt x="78" y="0"/>
                    <a:pt x="105" y="26"/>
                  </a:cubicBezTo>
                  <a:cubicBezTo>
                    <a:pt x="148" y="67"/>
                    <a:pt x="190" y="109"/>
                    <a:pt x="231" y="152"/>
                  </a:cubicBezTo>
                  <a:cubicBezTo>
                    <a:pt x="240" y="162"/>
                    <a:pt x="244" y="178"/>
                    <a:pt x="247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213351" y="1531938"/>
              <a:ext cx="514350" cy="522288"/>
            </a:xfrm>
            <a:custGeom>
              <a:avLst/>
              <a:gdLst>
                <a:gd name="T0" fmla="*/ 188 w 251"/>
                <a:gd name="T1" fmla="*/ 1 h 255"/>
                <a:gd name="T2" fmla="*/ 241 w 251"/>
                <a:gd name="T3" fmla="*/ 34 h 255"/>
                <a:gd name="T4" fmla="*/ 235 w 251"/>
                <a:gd name="T5" fmla="*/ 93 h 255"/>
                <a:gd name="T6" fmla="*/ 230 w 251"/>
                <a:gd name="T7" fmla="*/ 100 h 255"/>
                <a:gd name="T8" fmla="*/ 103 w 251"/>
                <a:gd name="T9" fmla="*/ 226 h 255"/>
                <a:gd name="T10" fmla="*/ 10 w 251"/>
                <a:gd name="T11" fmla="*/ 205 h 255"/>
                <a:gd name="T12" fmla="*/ 24 w 251"/>
                <a:gd name="T13" fmla="*/ 141 h 255"/>
                <a:gd name="T14" fmla="*/ 147 w 251"/>
                <a:gd name="T15" fmla="*/ 18 h 255"/>
                <a:gd name="T16" fmla="*/ 188 w 251"/>
                <a:gd name="T17" fmla="*/ 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255">
                  <a:moveTo>
                    <a:pt x="188" y="1"/>
                  </a:moveTo>
                  <a:cubicBezTo>
                    <a:pt x="213" y="2"/>
                    <a:pt x="231" y="12"/>
                    <a:pt x="241" y="34"/>
                  </a:cubicBezTo>
                  <a:cubicBezTo>
                    <a:pt x="251" y="55"/>
                    <a:pt x="249" y="74"/>
                    <a:pt x="235" y="93"/>
                  </a:cubicBezTo>
                  <a:cubicBezTo>
                    <a:pt x="233" y="95"/>
                    <a:pt x="232" y="98"/>
                    <a:pt x="230" y="100"/>
                  </a:cubicBezTo>
                  <a:cubicBezTo>
                    <a:pt x="188" y="142"/>
                    <a:pt x="147" y="185"/>
                    <a:pt x="103" y="226"/>
                  </a:cubicBezTo>
                  <a:cubicBezTo>
                    <a:pt x="72" y="255"/>
                    <a:pt x="25" y="244"/>
                    <a:pt x="10" y="205"/>
                  </a:cubicBezTo>
                  <a:cubicBezTo>
                    <a:pt x="0" y="181"/>
                    <a:pt x="7" y="159"/>
                    <a:pt x="24" y="141"/>
                  </a:cubicBezTo>
                  <a:cubicBezTo>
                    <a:pt x="64" y="100"/>
                    <a:pt x="106" y="59"/>
                    <a:pt x="147" y="18"/>
                  </a:cubicBezTo>
                  <a:cubicBezTo>
                    <a:pt x="158" y="7"/>
                    <a:pt x="173" y="0"/>
                    <a:pt x="1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421063" y="3303588"/>
              <a:ext cx="514350" cy="520700"/>
            </a:xfrm>
            <a:custGeom>
              <a:avLst/>
              <a:gdLst>
                <a:gd name="T0" fmla="*/ 61 w 251"/>
                <a:gd name="T1" fmla="*/ 254 h 254"/>
                <a:gd name="T2" fmla="*/ 10 w 251"/>
                <a:gd name="T3" fmla="*/ 221 h 254"/>
                <a:gd name="T4" fmla="*/ 16 w 251"/>
                <a:gd name="T5" fmla="*/ 161 h 254"/>
                <a:gd name="T6" fmla="*/ 24 w 251"/>
                <a:gd name="T7" fmla="*/ 150 h 254"/>
                <a:gd name="T8" fmla="*/ 142 w 251"/>
                <a:gd name="T9" fmla="*/ 33 h 254"/>
                <a:gd name="T10" fmla="*/ 240 w 251"/>
                <a:gd name="T11" fmla="*/ 49 h 254"/>
                <a:gd name="T12" fmla="*/ 226 w 251"/>
                <a:gd name="T13" fmla="*/ 114 h 254"/>
                <a:gd name="T14" fmla="*/ 104 w 251"/>
                <a:gd name="T15" fmla="*/ 236 h 254"/>
                <a:gd name="T16" fmla="*/ 61 w 251"/>
                <a:gd name="T1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254">
                  <a:moveTo>
                    <a:pt x="61" y="254"/>
                  </a:moveTo>
                  <a:cubicBezTo>
                    <a:pt x="38" y="253"/>
                    <a:pt x="20" y="243"/>
                    <a:pt x="10" y="221"/>
                  </a:cubicBezTo>
                  <a:cubicBezTo>
                    <a:pt x="0" y="200"/>
                    <a:pt x="2" y="180"/>
                    <a:pt x="16" y="161"/>
                  </a:cubicBezTo>
                  <a:cubicBezTo>
                    <a:pt x="18" y="157"/>
                    <a:pt x="21" y="154"/>
                    <a:pt x="24" y="150"/>
                  </a:cubicBezTo>
                  <a:cubicBezTo>
                    <a:pt x="63" y="111"/>
                    <a:pt x="102" y="72"/>
                    <a:pt x="142" y="33"/>
                  </a:cubicBezTo>
                  <a:cubicBezTo>
                    <a:pt x="175" y="0"/>
                    <a:pt x="223" y="8"/>
                    <a:pt x="240" y="49"/>
                  </a:cubicBezTo>
                  <a:cubicBezTo>
                    <a:pt x="251" y="74"/>
                    <a:pt x="244" y="96"/>
                    <a:pt x="226" y="114"/>
                  </a:cubicBezTo>
                  <a:cubicBezTo>
                    <a:pt x="186" y="155"/>
                    <a:pt x="145" y="195"/>
                    <a:pt x="104" y="236"/>
                  </a:cubicBezTo>
                  <a:cubicBezTo>
                    <a:pt x="92" y="248"/>
                    <a:pt x="78" y="254"/>
                    <a:pt x="61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211763" y="3313113"/>
              <a:ext cx="512763" cy="519113"/>
            </a:xfrm>
            <a:custGeom>
              <a:avLst/>
              <a:gdLst>
                <a:gd name="T0" fmla="*/ 248 w 251"/>
                <a:gd name="T1" fmla="*/ 192 h 253"/>
                <a:gd name="T2" fmla="*/ 216 w 251"/>
                <a:gd name="T3" fmla="*/ 243 h 253"/>
                <a:gd name="T4" fmla="*/ 156 w 251"/>
                <a:gd name="T5" fmla="*/ 238 h 253"/>
                <a:gd name="T6" fmla="*/ 144 w 251"/>
                <a:gd name="T7" fmla="*/ 228 h 253"/>
                <a:gd name="T8" fmla="*/ 27 w 251"/>
                <a:gd name="T9" fmla="*/ 111 h 253"/>
                <a:gd name="T10" fmla="*/ 20 w 251"/>
                <a:gd name="T11" fmla="*/ 29 h 253"/>
                <a:gd name="T12" fmla="*/ 106 w 251"/>
                <a:gd name="T13" fmla="*/ 25 h 253"/>
                <a:gd name="T14" fmla="*/ 231 w 251"/>
                <a:gd name="T15" fmla="*/ 151 h 253"/>
                <a:gd name="T16" fmla="*/ 251 w 251"/>
                <a:gd name="T17" fmla="*/ 190 h 253"/>
                <a:gd name="T18" fmla="*/ 248 w 251"/>
                <a:gd name="T19" fmla="*/ 19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53">
                  <a:moveTo>
                    <a:pt x="248" y="192"/>
                  </a:moveTo>
                  <a:cubicBezTo>
                    <a:pt x="246" y="215"/>
                    <a:pt x="237" y="232"/>
                    <a:pt x="216" y="243"/>
                  </a:cubicBezTo>
                  <a:cubicBezTo>
                    <a:pt x="195" y="253"/>
                    <a:pt x="175" y="251"/>
                    <a:pt x="156" y="238"/>
                  </a:cubicBezTo>
                  <a:cubicBezTo>
                    <a:pt x="152" y="235"/>
                    <a:pt x="148" y="231"/>
                    <a:pt x="144" y="228"/>
                  </a:cubicBezTo>
                  <a:cubicBezTo>
                    <a:pt x="105" y="189"/>
                    <a:pt x="66" y="150"/>
                    <a:pt x="27" y="111"/>
                  </a:cubicBezTo>
                  <a:cubicBezTo>
                    <a:pt x="2" y="86"/>
                    <a:pt x="0" y="52"/>
                    <a:pt x="20" y="29"/>
                  </a:cubicBezTo>
                  <a:cubicBezTo>
                    <a:pt x="44" y="2"/>
                    <a:pt x="79" y="0"/>
                    <a:pt x="106" y="25"/>
                  </a:cubicBezTo>
                  <a:cubicBezTo>
                    <a:pt x="149" y="66"/>
                    <a:pt x="191" y="108"/>
                    <a:pt x="231" y="151"/>
                  </a:cubicBezTo>
                  <a:cubicBezTo>
                    <a:pt x="241" y="161"/>
                    <a:pt x="245" y="177"/>
                    <a:pt x="251" y="190"/>
                  </a:cubicBezTo>
                  <a:cubicBezTo>
                    <a:pt x="250" y="191"/>
                    <a:pt x="249" y="192"/>
                    <a:pt x="248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3427852" y="2078264"/>
            <a:ext cx="2286000" cy="2286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67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6876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Education</a:t>
            </a:r>
          </a:p>
          <a:p>
            <a:pPr marL="765810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Entrepreneurship </a:t>
            </a:r>
            <a:r>
              <a:rPr lang="en-US" sz="1600" dirty="0"/>
              <a:t>Exec. Ed. </a:t>
            </a:r>
            <a:endParaRPr lang="en-US" sz="1600" dirty="0" smtClean="0"/>
          </a:p>
          <a:p>
            <a:pPr marL="1110996" lvl="3" indent="-171450">
              <a:spcBef>
                <a:spcPts val="600"/>
              </a:spcBef>
              <a:buSzPct val="80000"/>
              <a:buFontTx/>
              <a:buChar char="-"/>
            </a:pPr>
            <a:r>
              <a:rPr lang="en-US" sz="1200" dirty="0" smtClean="0"/>
              <a:t>Babson College</a:t>
            </a:r>
          </a:p>
          <a:p>
            <a:pPr marL="1110996" lvl="3" indent="-171450">
              <a:spcBef>
                <a:spcPts val="600"/>
              </a:spcBef>
              <a:buSzPct val="80000"/>
              <a:buFontTx/>
              <a:buChar char="-"/>
            </a:pPr>
            <a:r>
              <a:rPr lang="en-US" sz="1200" dirty="0" smtClean="0"/>
              <a:t>Stanford Lean </a:t>
            </a:r>
            <a:r>
              <a:rPr lang="en-US" sz="1200" dirty="0" err="1" smtClean="0"/>
              <a:t>LaunchPad</a:t>
            </a:r>
            <a:endParaRPr lang="en-US" sz="1200" dirty="0" smtClean="0"/>
          </a:p>
          <a:p>
            <a:pPr marL="765810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Business Administration - University of Regina</a:t>
            </a:r>
          </a:p>
          <a:p>
            <a:pPr marL="765810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Adult Education - St. FX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Work History</a:t>
            </a:r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b="1" dirty="0" smtClean="0"/>
              <a:t>Dom Herrick Entrepreneur-in-residence and Visiting Professor- uOttawa </a:t>
            </a:r>
            <a:r>
              <a:rPr lang="en-US" sz="1600" b="1" dirty="0" err="1" smtClean="0"/>
              <a:t>TSoM</a:t>
            </a:r>
            <a:endParaRPr lang="en-US" sz="1600" b="1" dirty="0" smtClean="0"/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Founder: Agawa Entrepreneurship Development Co.</a:t>
            </a:r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Various early stage concepts</a:t>
            </a:r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Managing Director: Entrepreneurship Centre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Professional</a:t>
            </a:r>
          </a:p>
          <a:p>
            <a:pPr marL="611188" lvl="2" indent="-168275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Advisory Boards: Telfer Career Centre;  uO Engineering's EIEF; Manning Innovation awards; Ottawa Innovation Centre Advisory Panel</a:t>
            </a:r>
            <a:endParaRPr lang="en-US" sz="1600" dirty="0"/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</a:t>
            </a:r>
          </a:p>
          <a:p>
            <a:endParaRPr lang="en-US" sz="1600" dirty="0"/>
          </a:p>
        </p:txBody>
      </p:sp>
      <p:pic>
        <p:nvPicPr>
          <p:cNvPr id="1028" name="Picture 4" descr="http://press.linkedin.com/sites/all/themes/presslinkedin/images/LinkedIn_IN_Icon_25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0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Models	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-3175" y="1916832"/>
            <a:ext cx="8687595" cy="946845"/>
            <a:chOff x="-3175" y="1916832"/>
            <a:chExt cx="8687595" cy="946845"/>
          </a:xfrm>
        </p:grpSpPr>
        <p:sp>
          <p:nvSpPr>
            <p:cNvPr id="53" name="Rectangle 17"/>
            <p:cNvSpPr>
              <a:spLocks noChangeArrowheads="1"/>
            </p:cNvSpPr>
            <p:nvPr/>
          </p:nvSpPr>
          <p:spPr bwMode="auto">
            <a:xfrm>
              <a:off x="2114330" y="1952009"/>
              <a:ext cx="6570090" cy="911668"/>
            </a:xfrm>
            <a:prstGeom prst="rect">
              <a:avLst/>
            </a:prstGeom>
            <a:solidFill>
              <a:srgbClr val="4763B2"/>
            </a:solidFill>
            <a:ln>
              <a:noFill/>
            </a:ln>
          </p:spPr>
          <p:txBody>
            <a:bodyPr vert="horz" wrap="square" lIns="2520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kern="0">
                  <a:solidFill>
                    <a:prstClr val="white"/>
                  </a:solidFill>
                </a:rPr>
                <a:t>A sketch/summary of what the business will do and how it will make money.</a:t>
              </a: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798162" y="1916832"/>
              <a:ext cx="1316170" cy="946845"/>
            </a:xfrm>
            <a:custGeom>
              <a:avLst/>
              <a:gdLst>
                <a:gd name="T0" fmla="*/ 0 w 905"/>
                <a:gd name="T1" fmla="*/ 119 h 323"/>
                <a:gd name="T2" fmla="*/ 905 w 905"/>
                <a:gd name="T3" fmla="*/ 323 h 323"/>
                <a:gd name="T4" fmla="*/ 905 w 905"/>
                <a:gd name="T5" fmla="*/ 12 h 323"/>
                <a:gd name="T6" fmla="*/ 0 w 905"/>
                <a:gd name="T7" fmla="*/ 0 h 323"/>
                <a:gd name="T8" fmla="*/ 0 w 905"/>
                <a:gd name="T9" fmla="*/ 11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323">
                  <a:moveTo>
                    <a:pt x="0" y="119"/>
                  </a:moveTo>
                  <a:lnTo>
                    <a:pt x="905" y="323"/>
                  </a:lnTo>
                  <a:lnTo>
                    <a:pt x="905" y="12"/>
                  </a:lnTo>
                  <a:lnTo>
                    <a:pt x="0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3C54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-3175" y="1916832"/>
              <a:ext cx="801337" cy="348838"/>
            </a:xfrm>
            <a:prstGeom prst="rect">
              <a:avLst/>
            </a:prstGeom>
            <a:solidFill>
              <a:srgbClr val="4763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3175" y="2309640"/>
            <a:ext cx="8687595" cy="1574166"/>
            <a:chOff x="-3175" y="2309640"/>
            <a:chExt cx="8687595" cy="1574166"/>
          </a:xfrm>
        </p:grpSpPr>
        <p:sp>
          <p:nvSpPr>
            <p:cNvPr id="56" name="Rectangle 20"/>
            <p:cNvSpPr>
              <a:spLocks noChangeArrowheads="1"/>
            </p:cNvSpPr>
            <p:nvPr/>
          </p:nvSpPr>
          <p:spPr bwMode="auto">
            <a:xfrm>
              <a:off x="2114330" y="2972138"/>
              <a:ext cx="6570090" cy="911668"/>
            </a:xfrm>
            <a:prstGeom prst="rect">
              <a:avLst/>
            </a:prstGeom>
            <a:solidFill>
              <a:srgbClr val="307CAE"/>
            </a:solidFill>
            <a:ln>
              <a:noFill/>
            </a:ln>
          </p:spPr>
          <p:txBody>
            <a:bodyPr vert="horz" wrap="square" lIns="2520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kern="0">
                  <a:solidFill>
                    <a:prstClr val="white"/>
                  </a:solidFill>
                </a:rPr>
                <a:t>Includes strategic components of the business idea and how it operates.</a:t>
              </a: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798162" y="2309640"/>
              <a:ext cx="1316170" cy="1574166"/>
            </a:xfrm>
            <a:custGeom>
              <a:avLst/>
              <a:gdLst>
                <a:gd name="T0" fmla="*/ 0 w 905"/>
                <a:gd name="T1" fmla="*/ 116 h 537"/>
                <a:gd name="T2" fmla="*/ 905 w 905"/>
                <a:gd name="T3" fmla="*/ 537 h 537"/>
                <a:gd name="T4" fmla="*/ 905 w 905"/>
                <a:gd name="T5" fmla="*/ 226 h 537"/>
                <a:gd name="T6" fmla="*/ 0 w 905"/>
                <a:gd name="T7" fmla="*/ 0 h 537"/>
                <a:gd name="T8" fmla="*/ 0 w 905"/>
                <a:gd name="T9" fmla="*/ 11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37">
                  <a:moveTo>
                    <a:pt x="0" y="116"/>
                  </a:moveTo>
                  <a:lnTo>
                    <a:pt x="905" y="537"/>
                  </a:lnTo>
                  <a:lnTo>
                    <a:pt x="905" y="226"/>
                  </a:lnTo>
                  <a:lnTo>
                    <a:pt x="0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255F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  <p:sp>
          <p:nvSpPr>
            <p:cNvPr id="58" name="Rectangle 22"/>
            <p:cNvSpPr>
              <a:spLocks noChangeArrowheads="1"/>
            </p:cNvSpPr>
            <p:nvPr/>
          </p:nvSpPr>
          <p:spPr bwMode="auto">
            <a:xfrm>
              <a:off x="-3175" y="2309640"/>
              <a:ext cx="801337" cy="340043"/>
            </a:xfrm>
            <a:prstGeom prst="rect">
              <a:avLst/>
            </a:prstGeom>
            <a:solidFill>
              <a:srgbClr val="307C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-3175" y="2693653"/>
            <a:ext cx="8687595" cy="2204419"/>
            <a:chOff x="-3175" y="2693653"/>
            <a:chExt cx="8687595" cy="2204419"/>
          </a:xfrm>
        </p:grpSpPr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798162" y="2693653"/>
              <a:ext cx="1316170" cy="2204417"/>
            </a:xfrm>
            <a:custGeom>
              <a:avLst/>
              <a:gdLst>
                <a:gd name="T0" fmla="*/ 0 w 905"/>
                <a:gd name="T1" fmla="*/ 117 h 752"/>
                <a:gd name="T2" fmla="*/ 905 w 905"/>
                <a:gd name="T3" fmla="*/ 752 h 752"/>
                <a:gd name="T4" fmla="*/ 905 w 905"/>
                <a:gd name="T5" fmla="*/ 443 h 752"/>
                <a:gd name="T6" fmla="*/ 0 w 905"/>
                <a:gd name="T7" fmla="*/ 0 h 752"/>
                <a:gd name="T8" fmla="*/ 0 w 905"/>
                <a:gd name="T9" fmla="*/ 11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752">
                  <a:moveTo>
                    <a:pt x="0" y="117"/>
                  </a:moveTo>
                  <a:lnTo>
                    <a:pt x="905" y="752"/>
                  </a:lnTo>
                  <a:lnTo>
                    <a:pt x="905" y="443"/>
                  </a:lnTo>
                  <a:lnTo>
                    <a:pt x="0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177E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  <p:sp>
          <p:nvSpPr>
            <p:cNvPr id="60" name="Rectangle 24"/>
            <p:cNvSpPr>
              <a:spLocks noChangeArrowheads="1"/>
            </p:cNvSpPr>
            <p:nvPr/>
          </p:nvSpPr>
          <p:spPr bwMode="auto">
            <a:xfrm>
              <a:off x="-3175" y="2693653"/>
              <a:ext cx="801337" cy="342975"/>
            </a:xfrm>
            <a:prstGeom prst="rect">
              <a:avLst/>
            </a:prstGeom>
            <a:solidFill>
              <a:srgbClr val="1D9F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  <p:sp>
          <p:nvSpPr>
            <p:cNvPr id="61" name="Rectangle 25"/>
            <p:cNvSpPr>
              <a:spLocks noChangeArrowheads="1"/>
            </p:cNvSpPr>
            <p:nvPr/>
          </p:nvSpPr>
          <p:spPr bwMode="auto">
            <a:xfrm>
              <a:off x="2114330" y="3992267"/>
              <a:ext cx="6570090" cy="905805"/>
            </a:xfrm>
            <a:prstGeom prst="rect">
              <a:avLst/>
            </a:prstGeom>
            <a:solidFill>
              <a:srgbClr val="1D9FA7"/>
            </a:solidFill>
            <a:ln>
              <a:noFill/>
            </a:ln>
          </p:spPr>
          <p:txBody>
            <a:bodyPr vert="horz" wrap="square" lIns="2520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kern="0">
                  <a:solidFill>
                    <a:prstClr val="white"/>
                  </a:solidFill>
                </a:rPr>
                <a:t>Often established based on trial and error.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3175" y="3080599"/>
            <a:ext cx="8687595" cy="2837602"/>
            <a:chOff x="-3175" y="3080599"/>
            <a:chExt cx="8687595" cy="2837602"/>
          </a:xfrm>
        </p:grpSpPr>
        <p:sp>
          <p:nvSpPr>
            <p:cNvPr id="62" name="Rectangle 26"/>
            <p:cNvSpPr>
              <a:spLocks noChangeArrowheads="1"/>
            </p:cNvSpPr>
            <p:nvPr/>
          </p:nvSpPr>
          <p:spPr bwMode="auto">
            <a:xfrm>
              <a:off x="-3175" y="3080599"/>
              <a:ext cx="801337" cy="345906"/>
            </a:xfrm>
            <a:prstGeom prst="rect">
              <a:avLst/>
            </a:prstGeom>
            <a:solidFill>
              <a:srgbClr val="0D9C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  <p:sp>
          <p:nvSpPr>
            <p:cNvPr id="63" name="Rectangle 27"/>
            <p:cNvSpPr>
              <a:spLocks noChangeArrowheads="1"/>
            </p:cNvSpPr>
            <p:nvPr/>
          </p:nvSpPr>
          <p:spPr bwMode="auto">
            <a:xfrm>
              <a:off x="2114330" y="5012396"/>
              <a:ext cx="6570090" cy="905805"/>
            </a:xfrm>
            <a:prstGeom prst="rect">
              <a:avLst/>
            </a:prstGeom>
            <a:solidFill>
              <a:srgbClr val="0D9C74"/>
            </a:solidFill>
            <a:ln>
              <a:noFill/>
            </a:ln>
          </p:spPr>
          <p:txBody>
            <a:bodyPr vert="horz" wrap="square" lIns="2520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kern="0">
                  <a:solidFill>
                    <a:prstClr val="white"/>
                  </a:solidFill>
                </a:rPr>
                <a:t>Forms the basis for success or failure.</a:t>
              </a: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798162" y="3080599"/>
              <a:ext cx="1316170" cy="2837600"/>
            </a:xfrm>
            <a:custGeom>
              <a:avLst/>
              <a:gdLst>
                <a:gd name="T0" fmla="*/ 0 w 905"/>
                <a:gd name="T1" fmla="*/ 118 h 968"/>
                <a:gd name="T2" fmla="*/ 905 w 905"/>
                <a:gd name="T3" fmla="*/ 968 h 968"/>
                <a:gd name="T4" fmla="*/ 905 w 905"/>
                <a:gd name="T5" fmla="*/ 659 h 968"/>
                <a:gd name="T6" fmla="*/ 0 w 905"/>
                <a:gd name="T7" fmla="*/ 0 h 968"/>
                <a:gd name="T8" fmla="*/ 0 w 905"/>
                <a:gd name="T9" fmla="*/ 11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968">
                  <a:moveTo>
                    <a:pt x="0" y="118"/>
                  </a:moveTo>
                  <a:lnTo>
                    <a:pt x="905" y="968"/>
                  </a:lnTo>
                  <a:lnTo>
                    <a:pt x="905" y="659"/>
                  </a:lnTo>
                  <a:lnTo>
                    <a:pt x="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A7C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D2D2A"/>
                </a:solidFill>
                <a:latin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licdn.com/media/AAEAAQAAAAAAAALVAAAAJDgxNDY3MjljLWRhYzgtNDgzOC1iOGUwLTc4MDczOWUwZjU2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98" y="2060848"/>
            <a:ext cx="2884502" cy="28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457731" y="2060848"/>
            <a:ext cx="5450700" cy="3828071"/>
          </a:xfrm>
          <a:prstGeom prst="wedgeRectCallout">
            <a:avLst>
              <a:gd name="adj1" fmla="val 60010"/>
              <a:gd name="adj2" fmla="val -82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Business Models Important?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5252" y="2311862"/>
            <a:ext cx="5064366" cy="3478585"/>
          </a:xfrm>
        </p:spPr>
        <p:txBody>
          <a:bodyPr/>
          <a:lstStyle/>
          <a:p>
            <a:r>
              <a:rPr lang="tr-TR" sz="1700" smtClean="0">
                <a:solidFill>
                  <a:schemeClr val="bg1"/>
                </a:solidFill>
              </a:rPr>
              <a:t>Uber, the world’s largest taxi company, owns no vehicles.</a:t>
            </a:r>
          </a:p>
          <a:p>
            <a:r>
              <a:rPr lang="tr-TR" sz="1700" smtClean="0">
                <a:solidFill>
                  <a:schemeClr val="bg1"/>
                </a:solidFill>
              </a:rPr>
              <a:t>Facebook, the world’s most popular media owner, creates no content.</a:t>
            </a:r>
          </a:p>
          <a:p>
            <a:r>
              <a:rPr lang="tr-TR" sz="1700" smtClean="0">
                <a:solidFill>
                  <a:schemeClr val="bg1"/>
                </a:solidFill>
              </a:rPr>
              <a:t>Alibaba, the most valuable retailer, has no inventory.</a:t>
            </a:r>
          </a:p>
          <a:p>
            <a:r>
              <a:rPr lang="tr-TR" sz="1700" smtClean="0">
                <a:solidFill>
                  <a:schemeClr val="bg1"/>
                </a:solidFill>
              </a:rPr>
              <a:t>And Airbnb, the world’s largest accommodation provider, owns no real estate.</a:t>
            </a:r>
          </a:p>
          <a:p>
            <a:r>
              <a:rPr lang="tr-TR" sz="1700" smtClean="0">
                <a:solidFill>
                  <a:schemeClr val="bg1"/>
                </a:solidFill>
              </a:rPr>
              <a:t>Something interesting is happening.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9498" y="5097403"/>
            <a:ext cx="263128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600" b="1" smtClean="0">
                <a:solidFill>
                  <a:srgbClr val="696969"/>
                </a:solidFill>
              </a:rPr>
              <a:t>Tom Goodwin,</a:t>
            </a:r>
          </a:p>
          <a:p>
            <a:pPr algn="ctr"/>
            <a:r>
              <a:rPr lang="tr-TR" sz="1500" smtClean="0">
                <a:solidFill>
                  <a:srgbClr val="696969"/>
                </a:solidFill>
              </a:rPr>
              <a:t>Sr. Vice President of strategy and innovation at Havas Media</a:t>
            </a:r>
            <a:endParaRPr lang="en-US" sz="1500" dirty="0" err="1" smtClean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dirty="0" smtClean="0"/>
              <a:t>Models</a:t>
            </a:r>
            <a:endParaRPr lang="en-CA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98" y="1772816"/>
            <a:ext cx="68510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Models vs. Business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1" y="1610917"/>
            <a:ext cx="8226689" cy="448237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u="sng" dirty="0" smtClean="0">
                <a:solidFill>
                  <a:schemeClr val="accent6"/>
                </a:solidFill>
              </a:rPr>
              <a:t>Business Plans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/>
              <a:t>A</a:t>
            </a:r>
            <a:r>
              <a:rPr lang="en-US" dirty="0" smtClean="0"/>
              <a:t>ssume full knowledge of the market, solution and customers.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Don’t require a lot of external interaction.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/>
              <a:t>A</a:t>
            </a:r>
            <a:r>
              <a:rPr lang="en-US" dirty="0" smtClean="0"/>
              <a:t>re a useful implementation tool, focusing much on </a:t>
            </a:r>
            <a:r>
              <a:rPr lang="en-US" dirty="0"/>
              <a:t>operationalizing </a:t>
            </a:r>
            <a:r>
              <a:rPr lang="en-US" dirty="0" smtClean="0"/>
              <a:t>strategies.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Usually written </a:t>
            </a:r>
            <a:r>
              <a:rPr lang="en-US" dirty="0"/>
              <a:t>too </a:t>
            </a:r>
            <a:r>
              <a:rPr lang="en-US" dirty="0" smtClean="0"/>
              <a:t>soon; often not written at all.</a:t>
            </a:r>
          </a:p>
          <a:p>
            <a:pPr marL="0" indent="0">
              <a:spcAft>
                <a:spcPts val="600"/>
              </a:spcAft>
              <a:buNone/>
            </a:pPr>
            <a:endParaRPr lang="en-US" u="sng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b="1" u="sng" dirty="0" smtClean="0">
                <a:solidFill>
                  <a:schemeClr val="accent6"/>
                </a:solidFill>
              </a:rPr>
              <a:t>Business Models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Assumes evolution: discovery and iteration.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Forces “getting out of the building” to talk with clients.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Forms foundation for success or failure.</a:t>
            </a:r>
            <a:endParaRPr lang="en-US" dirty="0"/>
          </a:p>
          <a:p>
            <a:pPr>
              <a:spcAft>
                <a:spcPts val="6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8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7736" y="1848856"/>
            <a:ext cx="6828528" cy="4100424"/>
          </a:xfrm>
          <a:prstGeom prst="rect">
            <a:avLst/>
          </a:prstGeom>
          <a:solidFill>
            <a:srgbClr val="171717"/>
          </a:solidFill>
          <a:ln w="57150">
            <a:solidFill>
              <a:schemeClr val="bg1"/>
            </a:solidFill>
            <a:miter lim="800000"/>
          </a:ln>
          <a:effectLst>
            <a:outerShdw blurRad="101600" dist="228600" dir="7800000" algn="t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Canvas</a:t>
            </a:r>
            <a:endParaRPr lang="en-CA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6741"/>
          <a:stretch/>
        </p:blipFill>
        <p:spPr>
          <a:xfrm>
            <a:off x="1357896" y="1982842"/>
            <a:ext cx="6428209" cy="38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2354" t="2616" r="2616" b="2616"/>
          <a:stretch>
            <a:fillRect/>
          </a:stretch>
        </p:blipFill>
        <p:spPr>
          <a:xfrm>
            <a:off x="53752" y="425137"/>
            <a:ext cx="9036496" cy="60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Examples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(….</a:t>
            </a:r>
            <a:r>
              <a:rPr lang="en-US" b="1" u="sng" dirty="0" smtClean="0">
                <a:solidFill>
                  <a:schemeClr val="tx1"/>
                </a:solidFill>
              </a:rPr>
              <a:t>Xyz….)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provides value to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89897"/>
              </p:ext>
            </p:extLst>
          </p:nvPr>
        </p:nvGraphicFramePr>
        <p:xfrm>
          <a:off x="467544" y="2132856"/>
          <a:ext cx="8208912" cy="295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10801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(…..customer/market segment……)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by offering 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….xyz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</a:rPr>
                        <a:t> product and xyz  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value….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</a:rPr>
                        <a:t>),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they make money 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(…..from, by, through……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9695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9695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9695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9695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1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idedocs">
  <a:themeElements>
    <a:clrScheme name="CoachMyStartup">
      <a:dk1>
        <a:srgbClr val="2D2D2A"/>
      </a:dk1>
      <a:lt1>
        <a:sysClr val="window" lastClr="FFFFFF"/>
      </a:lt1>
      <a:dk2>
        <a:srgbClr val="696969"/>
      </a:dk2>
      <a:lt2>
        <a:srgbClr val="D1D1D1"/>
      </a:lt2>
      <a:accent1>
        <a:srgbClr val="EA3F2E"/>
      </a:accent1>
      <a:accent2>
        <a:srgbClr val="FEA000"/>
      </a:accent2>
      <a:accent3>
        <a:srgbClr val="4763B2"/>
      </a:accent3>
      <a:accent4>
        <a:srgbClr val="018D36"/>
      </a:accent4>
      <a:accent5>
        <a:srgbClr val="4F898A"/>
      </a:accent5>
      <a:accent6>
        <a:srgbClr val="019BB6"/>
      </a:accent6>
      <a:hlink>
        <a:srgbClr val="2E9FDF"/>
      </a:hlink>
      <a:folHlink>
        <a:srgbClr val="6464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DB9963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100" dirty="0" err="1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Slidedocs">
  <a:themeElements>
    <a:clrScheme name="CoachMyStartup">
      <a:dk1>
        <a:srgbClr val="2D2D2A"/>
      </a:dk1>
      <a:lt1>
        <a:sysClr val="window" lastClr="FFFFFF"/>
      </a:lt1>
      <a:dk2>
        <a:srgbClr val="696969"/>
      </a:dk2>
      <a:lt2>
        <a:srgbClr val="D1D1D1"/>
      </a:lt2>
      <a:accent1>
        <a:srgbClr val="EA3F2E"/>
      </a:accent1>
      <a:accent2>
        <a:srgbClr val="FEA000"/>
      </a:accent2>
      <a:accent3>
        <a:srgbClr val="4763B2"/>
      </a:accent3>
      <a:accent4>
        <a:srgbClr val="018D36"/>
      </a:accent4>
      <a:accent5>
        <a:srgbClr val="4F898A"/>
      </a:accent5>
      <a:accent6>
        <a:srgbClr val="019BB6"/>
      </a:accent6>
      <a:hlink>
        <a:srgbClr val="2E9FDF"/>
      </a:hlink>
      <a:folHlink>
        <a:srgbClr val="6464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100" dirty="0" err="1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lidedocs">
  <a:themeElements>
    <a:clrScheme name="CoachMyStartup">
      <a:dk1>
        <a:srgbClr val="2D2D2A"/>
      </a:dk1>
      <a:lt1>
        <a:sysClr val="window" lastClr="FFFFFF"/>
      </a:lt1>
      <a:dk2>
        <a:srgbClr val="696969"/>
      </a:dk2>
      <a:lt2>
        <a:srgbClr val="D1D1D1"/>
      </a:lt2>
      <a:accent1>
        <a:srgbClr val="EA3F2E"/>
      </a:accent1>
      <a:accent2>
        <a:srgbClr val="FEA000"/>
      </a:accent2>
      <a:accent3>
        <a:srgbClr val="4763B2"/>
      </a:accent3>
      <a:accent4>
        <a:srgbClr val="018D36"/>
      </a:accent4>
      <a:accent5>
        <a:srgbClr val="4F898A"/>
      </a:accent5>
      <a:accent6>
        <a:srgbClr val="019BB6"/>
      </a:accent6>
      <a:hlink>
        <a:srgbClr val="2E9FDF"/>
      </a:hlink>
      <a:folHlink>
        <a:srgbClr val="6464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100" dirty="0" err="1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4126</TotalTime>
  <Words>344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1_Slidedocs</vt:lpstr>
      <vt:lpstr>2_Slidedocs</vt:lpstr>
      <vt:lpstr>Slidedocs</vt:lpstr>
      <vt:lpstr>Stephen Daze Dom Herrick Entrepreneur in Residence and Visiting Professor uOttawa, Telfer School of Management</vt:lpstr>
      <vt:lpstr>About me</vt:lpstr>
      <vt:lpstr>Business Models </vt:lpstr>
      <vt:lpstr>Why are Business Models Important?</vt:lpstr>
      <vt:lpstr>Business Models</vt:lpstr>
      <vt:lpstr>Business Models vs. Business Plans</vt:lpstr>
      <vt:lpstr>Business Model Canvas</vt:lpstr>
      <vt:lpstr>PowerPoint Presentation</vt:lpstr>
      <vt:lpstr>Business Model Examples </vt:lpstr>
      <vt:lpstr>.</vt:lpstr>
      <vt:lpstr>Parting Thoughts?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#2</dc:title>
  <dc:creator>sdaze</dc:creator>
  <cp:lastModifiedBy>Owner</cp:lastModifiedBy>
  <cp:revision>131</cp:revision>
  <dcterms:created xsi:type="dcterms:W3CDTF">2013-04-29T18:53:44Z</dcterms:created>
  <dcterms:modified xsi:type="dcterms:W3CDTF">2016-01-22T15:52:40Z</dcterms:modified>
</cp:coreProperties>
</file>