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2" r:id="rId2"/>
    <p:sldMasterId id="2147483688" r:id="rId3"/>
  </p:sldMasterIdLst>
  <p:notesMasterIdLst>
    <p:notesMasterId r:id="rId46"/>
  </p:notesMasterIdLst>
  <p:sldIdLst>
    <p:sldId id="349" r:id="rId4"/>
    <p:sldId id="388" r:id="rId5"/>
    <p:sldId id="323" r:id="rId6"/>
    <p:sldId id="355" r:id="rId7"/>
    <p:sldId id="271" r:id="rId8"/>
    <p:sldId id="272" r:id="rId9"/>
    <p:sldId id="282" r:id="rId10"/>
    <p:sldId id="283" r:id="rId11"/>
    <p:sldId id="284" r:id="rId12"/>
    <p:sldId id="285" r:id="rId13"/>
    <p:sldId id="286" r:id="rId14"/>
    <p:sldId id="288" r:id="rId15"/>
    <p:sldId id="290" r:id="rId16"/>
    <p:sldId id="293" r:id="rId17"/>
    <p:sldId id="294" r:id="rId18"/>
    <p:sldId id="295" r:id="rId19"/>
    <p:sldId id="296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57" r:id="rId31"/>
    <p:sldId id="312" r:id="rId32"/>
    <p:sldId id="356" r:id="rId33"/>
    <p:sldId id="319" r:id="rId34"/>
    <p:sldId id="377" r:id="rId35"/>
    <p:sldId id="378" r:id="rId36"/>
    <p:sldId id="380" r:id="rId37"/>
    <p:sldId id="382" r:id="rId38"/>
    <p:sldId id="384" r:id="rId39"/>
    <p:sldId id="370" r:id="rId40"/>
    <p:sldId id="385" r:id="rId41"/>
    <p:sldId id="279" r:id="rId42"/>
    <p:sldId id="327" r:id="rId43"/>
    <p:sldId id="368" r:id="rId44"/>
    <p:sldId id="35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683B"/>
    <a:srgbClr val="2C5630"/>
    <a:srgbClr val="244727"/>
    <a:srgbClr val="0067B1"/>
    <a:srgbClr val="000000"/>
    <a:srgbClr val="D4A40F"/>
    <a:srgbClr val="FEC20D"/>
    <a:srgbClr val="244728"/>
    <a:srgbClr val="29433A"/>
    <a:srgbClr val="030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62" y="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69C2C-515D-4B07-9D64-43377C74CAF3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B0C63-A45F-4F98-9909-6267C33D0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85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2BD21-1D20-4874-8C95-1AECAAEAFF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129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171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F0C15E-6146-4446-9EAE-0A12952FC240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08287-C183-49C9-ADB1-E72C515C7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95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F0C15E-6146-4446-9EAE-0A12952FC240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08287-C183-49C9-ADB1-E72C515C7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93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4870869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95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Freeform 3"/>
          <p:cNvSpPr/>
          <p:nvPr userDrawn="1"/>
        </p:nvSpPr>
        <p:spPr>
          <a:xfrm rot="10800000">
            <a:off x="7185709" y="2667000"/>
            <a:ext cx="1958291" cy="1447800"/>
          </a:xfrm>
          <a:custGeom>
            <a:avLst/>
            <a:gdLst>
              <a:gd name="connsiteX0" fmla="*/ 0 w 4534989"/>
              <a:gd name="connsiteY0" fmla="*/ 0 h 3352800"/>
              <a:gd name="connsiteX1" fmla="*/ 4523446 w 4534989"/>
              <a:gd name="connsiteY1" fmla="*/ 0 h 3352800"/>
              <a:gd name="connsiteX2" fmla="*/ 4534989 w 4534989"/>
              <a:gd name="connsiteY2" fmla="*/ 228600 h 3352800"/>
              <a:gd name="connsiteX3" fmla="*/ 1410789 w 4534989"/>
              <a:gd name="connsiteY3" fmla="*/ 3352800 h 3352800"/>
              <a:gd name="connsiteX4" fmla="*/ 194710 w 4534989"/>
              <a:gd name="connsiteY4" fmla="*/ 3107285 h 3352800"/>
              <a:gd name="connsiteX5" fmla="*/ 0 w 4534989"/>
              <a:gd name="connsiteY5" fmla="*/ 3013489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34989" h="3352800">
                <a:moveTo>
                  <a:pt x="0" y="0"/>
                </a:moveTo>
                <a:lnTo>
                  <a:pt x="4523446" y="0"/>
                </a:lnTo>
                <a:lnTo>
                  <a:pt x="4534989" y="228600"/>
                </a:lnTo>
                <a:cubicBezTo>
                  <a:pt x="4534989" y="1954048"/>
                  <a:pt x="3136237" y="3352800"/>
                  <a:pt x="1410789" y="3352800"/>
                </a:cubicBezTo>
                <a:cubicBezTo>
                  <a:pt x="979427" y="3352800"/>
                  <a:pt x="568484" y="3265378"/>
                  <a:pt x="194710" y="3107285"/>
                </a:cubicBezTo>
                <a:lnTo>
                  <a:pt x="0" y="3013489"/>
                </a:lnTo>
                <a:close/>
              </a:path>
            </a:pathLst>
          </a:custGeom>
          <a:solidFill>
            <a:srgbClr val="01A7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4"/>
          <p:cNvSpPr/>
          <p:nvPr userDrawn="1"/>
        </p:nvSpPr>
        <p:spPr>
          <a:xfrm>
            <a:off x="1" y="0"/>
            <a:ext cx="4534989" cy="3352800"/>
          </a:xfrm>
          <a:custGeom>
            <a:avLst/>
            <a:gdLst>
              <a:gd name="connsiteX0" fmla="*/ 0 w 4534989"/>
              <a:gd name="connsiteY0" fmla="*/ 0 h 3352800"/>
              <a:gd name="connsiteX1" fmla="*/ 4523446 w 4534989"/>
              <a:gd name="connsiteY1" fmla="*/ 0 h 3352800"/>
              <a:gd name="connsiteX2" fmla="*/ 4534989 w 4534989"/>
              <a:gd name="connsiteY2" fmla="*/ 228600 h 3352800"/>
              <a:gd name="connsiteX3" fmla="*/ 1410789 w 4534989"/>
              <a:gd name="connsiteY3" fmla="*/ 3352800 h 3352800"/>
              <a:gd name="connsiteX4" fmla="*/ 194710 w 4534989"/>
              <a:gd name="connsiteY4" fmla="*/ 3107285 h 3352800"/>
              <a:gd name="connsiteX5" fmla="*/ 0 w 4534989"/>
              <a:gd name="connsiteY5" fmla="*/ 3013489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34989" h="3352800">
                <a:moveTo>
                  <a:pt x="0" y="0"/>
                </a:moveTo>
                <a:lnTo>
                  <a:pt x="4523446" y="0"/>
                </a:lnTo>
                <a:lnTo>
                  <a:pt x="4534989" y="228600"/>
                </a:lnTo>
                <a:cubicBezTo>
                  <a:pt x="4534989" y="1954048"/>
                  <a:pt x="3136237" y="3352800"/>
                  <a:pt x="1410789" y="3352800"/>
                </a:cubicBezTo>
                <a:cubicBezTo>
                  <a:pt x="979427" y="3352800"/>
                  <a:pt x="568484" y="3265378"/>
                  <a:pt x="194710" y="3107285"/>
                </a:cubicBezTo>
                <a:lnTo>
                  <a:pt x="0" y="3013489"/>
                </a:lnTo>
                <a:close/>
              </a:path>
            </a:pathLst>
          </a:custGeom>
          <a:solidFill>
            <a:srgbClr val="01A7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114800"/>
            <a:ext cx="9144000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l="5027" t="9379" r="4486" b="17253"/>
          <a:stretch/>
        </p:blipFill>
        <p:spPr>
          <a:xfrm>
            <a:off x="134471" y="6103210"/>
            <a:ext cx="2052138" cy="62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45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31" y="238539"/>
            <a:ext cx="8226689" cy="743659"/>
          </a:xfrm>
        </p:spPr>
        <p:txBody>
          <a:bodyPr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2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31" y="198783"/>
            <a:ext cx="8226689" cy="783415"/>
          </a:xfrm>
        </p:spPr>
        <p:txBody>
          <a:bodyPr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31" y="2115061"/>
            <a:ext cx="8226689" cy="4284150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459580" y="1465898"/>
            <a:ext cx="8227220" cy="536519"/>
          </a:xfrm>
        </p:spPr>
        <p:txBody>
          <a:bodyPr anchor="ctr">
            <a:no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8423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31" y="238539"/>
            <a:ext cx="8226689" cy="743659"/>
          </a:xfrm>
        </p:spPr>
        <p:txBody>
          <a:bodyPr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2376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A9247E91-C1E2-42D6-8211-C812617A95D6}" type="datetimeFigureOut">
              <a:rPr lang="en-CA" smtClean="0"/>
              <a:t>2018-01-02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196354A-5740-4F26-81C8-CA6F3AED0B36}" type="slidenum">
              <a:rPr lang="en-CA" smtClean="0"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67251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4870869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03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84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600"/>
        </a:spcBef>
        <a:spcAft>
          <a:spcPts val="1200"/>
        </a:spcAft>
        <a:buFont typeface="Calibri" panose="020F0502020204030204" pitchFamily="34" charset="0"/>
        <a:buChar char="​"/>
        <a:defRPr lang="en-US" sz="1800" i="0" kern="1200" dirty="0" smtClean="0"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​"/>
        <a:defRPr sz="15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Calibri" panose="020F0502020204030204" pitchFamily="34" charset="0"/>
        <a:buChar char="​"/>
        <a:defRPr sz="1100" kern="1200">
          <a:solidFill>
            <a:schemeClr val="tx2"/>
          </a:solidFill>
          <a:latin typeface="+mj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0"/>
        </a:spcBef>
        <a:buFont typeface="Calibri" panose="020F0502020204030204" pitchFamily="34" charset="0"/>
        <a:buChar char="​"/>
        <a:defRPr sz="1100" i="1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50000"/>
        </a:lnSpc>
        <a:spcBef>
          <a:spcPts val="0"/>
        </a:spcBef>
        <a:buFont typeface="Calibri" panose="020F0502020204030204" pitchFamily="34" charset="0"/>
        <a:buChar char="​"/>
        <a:defRPr sz="7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" y="1087902"/>
            <a:ext cx="9143999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4764" y="0"/>
            <a:ext cx="9148763" cy="1143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57731" y="457200"/>
            <a:ext cx="8226689" cy="52499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731" y="1816100"/>
            <a:ext cx="8226689" cy="45831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9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600"/>
        </a:spcBef>
        <a:spcAft>
          <a:spcPts val="1200"/>
        </a:spcAft>
        <a:buFont typeface="Calibri" panose="020F0502020204030204" pitchFamily="34" charset="0"/>
        <a:buChar char="​"/>
        <a:defRPr lang="en-US" sz="1800" i="0" kern="1200" dirty="0" smtClean="0"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​"/>
        <a:defRPr sz="15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Calibri" panose="020F0502020204030204" pitchFamily="34" charset="0"/>
        <a:buChar char="​"/>
        <a:defRPr sz="1100" kern="1200">
          <a:solidFill>
            <a:schemeClr val="tx2"/>
          </a:solidFill>
          <a:latin typeface="+mj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0"/>
        </a:spcBef>
        <a:buFont typeface="Calibri" panose="020F0502020204030204" pitchFamily="34" charset="0"/>
        <a:buChar char="​"/>
        <a:defRPr sz="1100" i="1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50000"/>
        </a:lnSpc>
        <a:spcBef>
          <a:spcPts val="0"/>
        </a:spcBef>
        <a:buFont typeface="Calibri" panose="020F0502020204030204" pitchFamily="34" charset="0"/>
        <a:buChar char="​"/>
        <a:defRPr sz="7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" y="1087902"/>
            <a:ext cx="9143999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4764" y="0"/>
            <a:ext cx="9148763" cy="1143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57731" y="457200"/>
            <a:ext cx="8226689" cy="52499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731" y="1816100"/>
            <a:ext cx="8226689" cy="45831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2" descr="http://www.newearthgreendepot.com/wp-content/uploads/shadow_line.png"/>
          <p:cNvPicPr>
            <a:picLocks noChangeAspect="1" noChangeArrowheads="1"/>
          </p:cNvPicPr>
          <p:nvPr userDrawn="1"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5227" y="6155208"/>
            <a:ext cx="81915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8496922" y="6550123"/>
            <a:ext cx="434226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fld id="{46F9F9E3-E7E9-495A-8B8B-E07ECF1FFFD8}" type="slidenum">
              <a:rPr lang="en-US" altLang="en-US" sz="1200">
                <a:solidFill>
                  <a:srgbClr val="696969"/>
                </a:solidFill>
                <a:cs typeface="Arial" panose="020B0604020202020204" pitchFamily="34" charset="0"/>
              </a:rPr>
              <a:pPr algn="ctr"/>
              <a:t>‹#›</a:t>
            </a:fld>
            <a:endParaRPr lang="en-US" altLang="en-US" sz="1200">
              <a:solidFill>
                <a:srgbClr val="696969"/>
              </a:solidFill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406677" y="6452139"/>
            <a:ext cx="453632" cy="365872"/>
            <a:chOff x="-2613026" y="2732088"/>
            <a:chExt cx="2379663" cy="1919288"/>
          </a:xfrm>
        </p:grpSpPr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-2613026" y="2732088"/>
              <a:ext cx="1928813" cy="1919288"/>
            </a:xfrm>
            <a:custGeom>
              <a:avLst/>
              <a:gdLst>
                <a:gd name="T0" fmla="*/ 654 w 1273"/>
                <a:gd name="T1" fmla="*/ 1265 h 1267"/>
                <a:gd name="T2" fmla="*/ 92 w 1273"/>
                <a:gd name="T3" fmla="*/ 886 h 1267"/>
                <a:gd name="T4" fmla="*/ 231 w 1273"/>
                <a:gd name="T5" fmla="*/ 223 h 1267"/>
                <a:gd name="T6" fmla="*/ 898 w 1273"/>
                <a:gd name="T7" fmla="*/ 97 h 1267"/>
                <a:gd name="T8" fmla="*/ 1006 w 1273"/>
                <a:gd name="T9" fmla="*/ 306 h 1267"/>
                <a:gd name="T10" fmla="*/ 791 w 1273"/>
                <a:gd name="T11" fmla="*/ 375 h 1267"/>
                <a:gd name="T12" fmla="*/ 739 w 1273"/>
                <a:gd name="T13" fmla="*/ 357 h 1267"/>
                <a:gd name="T14" fmla="*/ 354 w 1273"/>
                <a:gd name="T15" fmla="*/ 583 h 1267"/>
                <a:gd name="T16" fmla="*/ 602 w 1273"/>
                <a:gd name="T17" fmla="*/ 964 h 1267"/>
                <a:gd name="T18" fmla="*/ 949 w 1273"/>
                <a:gd name="T19" fmla="*/ 772 h 1267"/>
                <a:gd name="T20" fmla="*/ 970 w 1273"/>
                <a:gd name="T21" fmla="*/ 697 h 1267"/>
                <a:gd name="T22" fmla="*/ 1142 w 1273"/>
                <a:gd name="T23" fmla="*/ 564 h 1267"/>
                <a:gd name="T24" fmla="*/ 1260 w 1273"/>
                <a:gd name="T25" fmla="*/ 756 h 1267"/>
                <a:gd name="T26" fmla="*/ 654 w 1273"/>
                <a:gd name="T27" fmla="*/ 1265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3" h="1267">
                  <a:moveTo>
                    <a:pt x="654" y="1265"/>
                  </a:moveTo>
                  <a:cubicBezTo>
                    <a:pt x="407" y="1264"/>
                    <a:pt x="184" y="1113"/>
                    <a:pt x="92" y="886"/>
                  </a:cubicBezTo>
                  <a:cubicBezTo>
                    <a:pt x="0" y="657"/>
                    <a:pt x="55" y="395"/>
                    <a:pt x="231" y="223"/>
                  </a:cubicBezTo>
                  <a:cubicBezTo>
                    <a:pt x="408" y="50"/>
                    <a:pt x="677" y="0"/>
                    <a:pt x="898" y="97"/>
                  </a:cubicBezTo>
                  <a:cubicBezTo>
                    <a:pt x="1001" y="143"/>
                    <a:pt x="1042" y="222"/>
                    <a:pt x="1006" y="306"/>
                  </a:cubicBezTo>
                  <a:cubicBezTo>
                    <a:pt x="972" y="385"/>
                    <a:pt x="893" y="410"/>
                    <a:pt x="791" y="375"/>
                  </a:cubicBezTo>
                  <a:cubicBezTo>
                    <a:pt x="774" y="369"/>
                    <a:pt x="757" y="361"/>
                    <a:pt x="739" y="357"/>
                  </a:cubicBezTo>
                  <a:cubicBezTo>
                    <a:pt x="565" y="314"/>
                    <a:pt x="393" y="415"/>
                    <a:pt x="354" y="583"/>
                  </a:cubicBezTo>
                  <a:cubicBezTo>
                    <a:pt x="313" y="760"/>
                    <a:pt x="421" y="925"/>
                    <a:pt x="602" y="964"/>
                  </a:cubicBezTo>
                  <a:cubicBezTo>
                    <a:pt x="745" y="994"/>
                    <a:pt x="895" y="911"/>
                    <a:pt x="949" y="772"/>
                  </a:cubicBezTo>
                  <a:cubicBezTo>
                    <a:pt x="958" y="748"/>
                    <a:pt x="965" y="723"/>
                    <a:pt x="970" y="697"/>
                  </a:cubicBezTo>
                  <a:cubicBezTo>
                    <a:pt x="989" y="603"/>
                    <a:pt x="1046" y="554"/>
                    <a:pt x="1142" y="564"/>
                  </a:cubicBezTo>
                  <a:cubicBezTo>
                    <a:pt x="1230" y="574"/>
                    <a:pt x="1273" y="650"/>
                    <a:pt x="1260" y="756"/>
                  </a:cubicBezTo>
                  <a:cubicBezTo>
                    <a:pt x="1225" y="1041"/>
                    <a:pt x="956" y="1267"/>
                    <a:pt x="654" y="1265"/>
                  </a:cubicBezTo>
                  <a:close/>
                </a:path>
              </a:pathLst>
            </a:custGeom>
            <a:solidFill>
              <a:srgbClr val="089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D2D2A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-1968501" y="2813050"/>
              <a:ext cx="1735138" cy="1276350"/>
            </a:xfrm>
            <a:custGeom>
              <a:avLst/>
              <a:gdLst>
                <a:gd name="T0" fmla="*/ 890 w 1145"/>
                <a:gd name="T1" fmla="*/ 464 h 842"/>
                <a:gd name="T2" fmla="*/ 819 w 1145"/>
                <a:gd name="T3" fmla="*/ 447 h 842"/>
                <a:gd name="T4" fmla="*/ 454 w 1145"/>
                <a:gd name="T5" fmla="*/ 643 h 842"/>
                <a:gd name="T6" fmla="*/ 202 w 1145"/>
                <a:gd name="T7" fmla="*/ 823 h 842"/>
                <a:gd name="T8" fmla="*/ 12 w 1145"/>
                <a:gd name="T9" fmla="*/ 578 h 842"/>
                <a:gd name="T10" fmla="*/ 316 w 1145"/>
                <a:gd name="T11" fmla="*/ 395 h 842"/>
                <a:gd name="T12" fmla="*/ 693 w 1145"/>
                <a:gd name="T13" fmla="*/ 194 h 842"/>
                <a:gd name="T14" fmla="*/ 952 w 1145"/>
                <a:gd name="T15" fmla="*/ 24 h 842"/>
                <a:gd name="T16" fmla="*/ 1132 w 1145"/>
                <a:gd name="T17" fmla="*/ 266 h 842"/>
                <a:gd name="T18" fmla="*/ 890 w 1145"/>
                <a:gd name="T19" fmla="*/ 464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5" h="842">
                  <a:moveTo>
                    <a:pt x="890" y="464"/>
                  </a:moveTo>
                  <a:cubicBezTo>
                    <a:pt x="876" y="461"/>
                    <a:pt x="847" y="456"/>
                    <a:pt x="819" y="447"/>
                  </a:cubicBezTo>
                  <a:cubicBezTo>
                    <a:pt x="610" y="376"/>
                    <a:pt x="508" y="431"/>
                    <a:pt x="454" y="643"/>
                  </a:cubicBezTo>
                  <a:cubicBezTo>
                    <a:pt x="423" y="767"/>
                    <a:pt x="318" y="842"/>
                    <a:pt x="202" y="823"/>
                  </a:cubicBezTo>
                  <a:cubicBezTo>
                    <a:pt x="80" y="803"/>
                    <a:pt x="0" y="699"/>
                    <a:pt x="12" y="578"/>
                  </a:cubicBezTo>
                  <a:cubicBezTo>
                    <a:pt x="27" y="433"/>
                    <a:pt x="172" y="346"/>
                    <a:pt x="316" y="395"/>
                  </a:cubicBezTo>
                  <a:cubicBezTo>
                    <a:pt x="542" y="472"/>
                    <a:pt x="626" y="427"/>
                    <a:pt x="693" y="194"/>
                  </a:cubicBezTo>
                  <a:cubicBezTo>
                    <a:pt x="728" y="70"/>
                    <a:pt x="835" y="0"/>
                    <a:pt x="952" y="24"/>
                  </a:cubicBezTo>
                  <a:cubicBezTo>
                    <a:pt x="1067" y="48"/>
                    <a:pt x="1145" y="152"/>
                    <a:pt x="1132" y="266"/>
                  </a:cubicBezTo>
                  <a:cubicBezTo>
                    <a:pt x="1119" y="383"/>
                    <a:pt x="1024" y="466"/>
                    <a:pt x="890" y="464"/>
                  </a:cubicBezTo>
                  <a:close/>
                </a:path>
              </a:pathLst>
            </a:custGeom>
            <a:solidFill>
              <a:srgbClr val="0A9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D2D2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5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4" r:id="rId4"/>
    <p:sldLayoutId id="2147483695" r:id="rId5"/>
    <p:sldLayoutId id="2147483697" r:id="rId6"/>
    <p:sldLayoutId id="2147483698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600"/>
        </a:spcBef>
        <a:spcAft>
          <a:spcPts val="1200"/>
        </a:spcAft>
        <a:buFont typeface="Calibri" panose="020F0502020204030204" pitchFamily="34" charset="0"/>
        <a:buChar char="​"/>
        <a:defRPr lang="en-US" sz="1800" i="0" kern="1200" dirty="0" smtClean="0"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​"/>
        <a:defRPr sz="15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Calibri" panose="020F0502020204030204" pitchFamily="34" charset="0"/>
        <a:buChar char="​"/>
        <a:defRPr sz="1100" kern="1200">
          <a:solidFill>
            <a:schemeClr val="tx2"/>
          </a:solidFill>
          <a:latin typeface="+mj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0"/>
        </a:spcBef>
        <a:buFont typeface="Calibri" panose="020F0502020204030204" pitchFamily="34" charset="0"/>
        <a:buChar char="​"/>
        <a:defRPr sz="1100" i="1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50000"/>
        </a:lnSpc>
        <a:spcBef>
          <a:spcPts val="0"/>
        </a:spcBef>
        <a:buFont typeface="Calibri" panose="020F0502020204030204" pitchFamily="34" charset="0"/>
        <a:buChar char="​"/>
        <a:defRPr sz="7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coachmystartup.com/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\\localhost\Users\sblank\Documents\Teaching\Presentations\Animated%20Videos\Steve%20QT%20files%20\Experiments%20Tests%20Insight.mov" TargetMode="Externa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m.youtube.com/watch?v=gLi8yIdHYbI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://www.kiva.org/home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ecorner.stanford.edu/authorMaterialInfo.html?mid=2877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4279201"/>
            <a:ext cx="7886700" cy="202747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6"/>
                </a:solidFill>
              </a:rPr>
              <a:t>Stephen Daze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sz="1800" b="0" dirty="0">
                <a:solidFill>
                  <a:schemeClr val="accent6"/>
                </a:solidFill>
              </a:rPr>
              <a:t>Dom Herrick Entrepreneur in Residence and</a:t>
            </a:r>
            <a:br>
              <a:rPr lang="en-US" sz="1800" b="0" dirty="0">
                <a:solidFill>
                  <a:schemeClr val="accent6"/>
                </a:solidFill>
              </a:rPr>
            </a:br>
            <a:r>
              <a:rPr lang="en-US" sz="1800" b="0" dirty="0">
                <a:solidFill>
                  <a:schemeClr val="accent6"/>
                </a:solidFill>
              </a:rPr>
              <a:t>Visiting Professor</a:t>
            </a:r>
            <a:br>
              <a:rPr lang="en-US" sz="1800" b="0" dirty="0">
                <a:solidFill>
                  <a:schemeClr val="accent6"/>
                </a:solidFill>
              </a:rPr>
            </a:br>
            <a:r>
              <a:rPr lang="en-US" sz="1800" b="0" dirty="0" smtClean="0">
                <a:solidFill>
                  <a:schemeClr val="accent6"/>
                </a:solidFill>
              </a:rPr>
              <a:t>uOttawa, Telfer </a:t>
            </a:r>
            <a:r>
              <a:rPr lang="en-US" sz="1800" b="0" dirty="0">
                <a:solidFill>
                  <a:schemeClr val="accent6"/>
                </a:solidFill>
              </a:rPr>
              <a:t>School of </a:t>
            </a:r>
            <a:r>
              <a:rPr lang="en-US" sz="1800" b="0" dirty="0" smtClean="0">
                <a:solidFill>
                  <a:schemeClr val="accent6"/>
                </a:solidFill>
              </a:rPr>
              <a:t>Management</a:t>
            </a:r>
            <a:endParaRPr lang="en-US" sz="1800" b="0" dirty="0">
              <a:solidFill>
                <a:schemeClr val="accent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2003" y="1536565"/>
            <a:ext cx="793999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prstClr val="white"/>
                </a:solidFill>
              </a:rPr>
              <a:t>Business Models</a:t>
            </a:r>
          </a:p>
        </p:txBody>
      </p:sp>
    </p:spTree>
    <p:extLst>
      <p:ext uri="{BB962C8B-B14F-4D97-AF65-F5344CB8AC3E}">
        <p14:creationId xmlns:p14="http://schemas.microsoft.com/office/powerpoint/2010/main" val="365963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Customer Segments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0" y="5312371"/>
            <a:ext cx="9144000" cy="996949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2400" b="1" smtClean="0">
                <a:solidFill>
                  <a:schemeClr val="accent6"/>
                </a:solidFill>
              </a:rPr>
              <a:t>Wh</a:t>
            </a:r>
            <a:r>
              <a:rPr lang="tr-TR" sz="2400" b="1" smtClean="0">
                <a:solidFill>
                  <a:schemeClr val="accent6"/>
                </a:solidFill>
              </a:rPr>
              <a:t>o</a:t>
            </a:r>
            <a:r>
              <a:rPr lang="en-US" sz="2400" b="1" smtClean="0">
                <a:solidFill>
                  <a:schemeClr val="accent6"/>
                </a:solidFill>
              </a:rPr>
              <a:t> </a:t>
            </a:r>
            <a:r>
              <a:rPr lang="en-US" sz="2400" b="1" dirty="0" smtClean="0">
                <a:solidFill>
                  <a:schemeClr val="accent6"/>
                </a:solidFill>
              </a:rPr>
              <a:t>Are They?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chemeClr val="accent6"/>
                </a:solidFill>
              </a:rPr>
              <a:t>Why Would They Buy?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05280" y="1772672"/>
            <a:ext cx="7181700" cy="3672552"/>
            <a:chOff x="1308630" y="258850"/>
            <a:chExt cx="5921624" cy="239962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rcRect r="3532"/>
            <a:stretch>
              <a:fillRect/>
            </a:stretch>
          </p:blipFill>
          <p:spPr>
            <a:xfrm>
              <a:off x="1526701" y="258850"/>
              <a:ext cx="5703553" cy="2399626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308630" y="892183"/>
              <a:ext cx="297147" cy="17662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6516216" y="1556792"/>
            <a:ext cx="1656184" cy="1728192"/>
          </a:xfrm>
          <a:prstGeom prst="roundRect">
            <a:avLst>
              <a:gd name="adj" fmla="val 19255"/>
            </a:avLst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714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ustomer Segment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195"/>
            <a:ext cx="9144000" cy="633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9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Customer Segments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31" y="1722850"/>
            <a:ext cx="8226689" cy="4284150"/>
          </a:xfrm>
        </p:spPr>
        <p:txBody>
          <a:bodyPr/>
          <a:lstStyle/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sz="2400" dirty="0" smtClean="0"/>
              <a:t>Might have multiple segments of users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sz="2400" dirty="0" smtClean="0"/>
              <a:t>Might have users and payers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sz="2400" dirty="0" smtClean="0"/>
              <a:t>Might have 5 or 6 different customers</a:t>
            </a:r>
          </a:p>
          <a:p>
            <a:pPr marL="714375" lvl="1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000" i="0" dirty="0" smtClean="0">
                <a:solidFill>
                  <a:schemeClr val="accent6"/>
                </a:solidFill>
              </a:rPr>
              <a:t>Medical devices have doctors, hospitals, patient, insurance company, FDA, etc.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sz="2400" dirty="0" smtClean="0"/>
              <a:t>For every customer segment you need:</a:t>
            </a:r>
          </a:p>
          <a:p>
            <a:pPr marL="714375" lvl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000" i="0" dirty="0" smtClean="0">
                <a:solidFill>
                  <a:schemeClr val="accent6"/>
                </a:solidFill>
              </a:rPr>
              <a:t>Value proposition</a:t>
            </a:r>
          </a:p>
          <a:p>
            <a:pPr marL="714375" lvl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000" i="0" dirty="0" smtClean="0">
                <a:solidFill>
                  <a:schemeClr val="accent6"/>
                </a:solidFill>
              </a:rPr>
              <a:t>Revenue model</a:t>
            </a:r>
          </a:p>
          <a:p>
            <a:pPr marL="714375" lvl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000" i="0" dirty="0" smtClean="0">
                <a:solidFill>
                  <a:schemeClr val="accent6"/>
                </a:solidFill>
              </a:rPr>
              <a:t>And may have unique channels, customer  relationships, etc.</a:t>
            </a:r>
            <a:endParaRPr lang="en-US" i="0" dirty="0" smtClean="0">
              <a:solidFill>
                <a:schemeClr val="accent6"/>
              </a:solidFill>
            </a:endParaRP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530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Product/Market Fit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4294967295"/>
          </p:nvPr>
        </p:nvSpPr>
        <p:spPr>
          <a:xfrm>
            <a:off x="457731" y="5194548"/>
            <a:ext cx="8228540" cy="9707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accent6"/>
                </a:solidFill>
              </a:rPr>
              <a:t>Does the Value Proposition MVP match the Customer Segment Archetype?</a:t>
            </a:r>
          </a:p>
        </p:txBody>
      </p:sp>
      <p:grpSp>
        <p:nvGrpSpPr>
          <p:cNvPr id="13" name="Group 7"/>
          <p:cNvGrpSpPr/>
          <p:nvPr/>
        </p:nvGrpSpPr>
        <p:grpSpPr>
          <a:xfrm>
            <a:off x="755576" y="1523732"/>
            <a:ext cx="7181700" cy="3672552"/>
            <a:chOff x="1308630" y="258850"/>
            <a:chExt cx="5921624" cy="239962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rcRect r="3532"/>
            <a:stretch>
              <a:fillRect/>
            </a:stretch>
          </p:blipFill>
          <p:spPr>
            <a:xfrm>
              <a:off x="1526701" y="258850"/>
              <a:ext cx="5703553" cy="2399626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308630" y="892183"/>
              <a:ext cx="297147" cy="17662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Freeform 21"/>
          <p:cNvSpPr/>
          <p:nvPr/>
        </p:nvSpPr>
        <p:spPr>
          <a:xfrm>
            <a:off x="757388" y="1448912"/>
            <a:ext cx="7631036" cy="3745636"/>
          </a:xfrm>
          <a:custGeom>
            <a:avLst/>
            <a:gdLst>
              <a:gd name="connsiteX0" fmla="*/ 5968326 w 7631036"/>
              <a:gd name="connsiteY0" fmla="*/ 93592 h 3745636"/>
              <a:gd name="connsiteX1" fmla="*/ 5740296 w 7631036"/>
              <a:gd name="connsiteY1" fmla="*/ 321622 h 3745636"/>
              <a:gd name="connsiteX2" fmla="*/ 5740296 w 7631036"/>
              <a:gd name="connsiteY2" fmla="*/ 2313834 h 3745636"/>
              <a:gd name="connsiteX3" fmla="*/ 5968326 w 7631036"/>
              <a:gd name="connsiteY3" fmla="*/ 2541864 h 3745636"/>
              <a:gd name="connsiteX4" fmla="*/ 6880418 w 7631036"/>
              <a:gd name="connsiteY4" fmla="*/ 2541864 h 3745636"/>
              <a:gd name="connsiteX5" fmla="*/ 7108448 w 7631036"/>
              <a:gd name="connsiteY5" fmla="*/ 2313834 h 3745636"/>
              <a:gd name="connsiteX6" fmla="*/ 7108448 w 7631036"/>
              <a:gd name="connsiteY6" fmla="*/ 321622 h 3745636"/>
              <a:gd name="connsiteX7" fmla="*/ 6880418 w 7631036"/>
              <a:gd name="connsiteY7" fmla="*/ 93592 h 3745636"/>
              <a:gd name="connsiteX8" fmla="*/ 3250554 w 7631036"/>
              <a:gd name="connsiteY8" fmla="*/ 93592 h 3745636"/>
              <a:gd name="connsiteX9" fmla="*/ 3022524 w 7631036"/>
              <a:gd name="connsiteY9" fmla="*/ 321622 h 3745636"/>
              <a:gd name="connsiteX10" fmla="*/ 3022524 w 7631036"/>
              <a:gd name="connsiteY10" fmla="*/ 2313834 h 3745636"/>
              <a:gd name="connsiteX11" fmla="*/ 3250554 w 7631036"/>
              <a:gd name="connsiteY11" fmla="*/ 2541864 h 3745636"/>
              <a:gd name="connsiteX12" fmla="*/ 4162646 w 7631036"/>
              <a:gd name="connsiteY12" fmla="*/ 2541864 h 3745636"/>
              <a:gd name="connsiteX13" fmla="*/ 4390676 w 7631036"/>
              <a:gd name="connsiteY13" fmla="*/ 2313834 h 3745636"/>
              <a:gd name="connsiteX14" fmla="*/ 4390676 w 7631036"/>
              <a:gd name="connsiteY14" fmla="*/ 321622 h 3745636"/>
              <a:gd name="connsiteX15" fmla="*/ 4162646 w 7631036"/>
              <a:gd name="connsiteY15" fmla="*/ 93592 h 3745636"/>
              <a:gd name="connsiteX16" fmla="*/ 224251 w 7631036"/>
              <a:gd name="connsiteY16" fmla="*/ 0 h 3745636"/>
              <a:gd name="connsiteX17" fmla="*/ 7406785 w 7631036"/>
              <a:gd name="connsiteY17" fmla="*/ 0 h 3745636"/>
              <a:gd name="connsiteX18" fmla="*/ 7631036 w 7631036"/>
              <a:gd name="connsiteY18" fmla="*/ 224251 h 3745636"/>
              <a:gd name="connsiteX19" fmla="*/ 7631036 w 7631036"/>
              <a:gd name="connsiteY19" fmla="*/ 3521385 h 3745636"/>
              <a:gd name="connsiteX20" fmla="*/ 7406785 w 7631036"/>
              <a:gd name="connsiteY20" fmla="*/ 3745636 h 3745636"/>
              <a:gd name="connsiteX21" fmla="*/ 224251 w 7631036"/>
              <a:gd name="connsiteY21" fmla="*/ 3745636 h 3745636"/>
              <a:gd name="connsiteX22" fmla="*/ 0 w 7631036"/>
              <a:gd name="connsiteY22" fmla="*/ 3521385 h 3745636"/>
              <a:gd name="connsiteX23" fmla="*/ 0 w 7631036"/>
              <a:gd name="connsiteY23" fmla="*/ 224251 h 3745636"/>
              <a:gd name="connsiteX24" fmla="*/ 224251 w 7631036"/>
              <a:gd name="connsiteY24" fmla="*/ 0 h 374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631036" h="3745636">
                <a:moveTo>
                  <a:pt x="5968326" y="93592"/>
                </a:moveTo>
                <a:cubicBezTo>
                  <a:pt x="5842389" y="93592"/>
                  <a:pt x="5740296" y="195685"/>
                  <a:pt x="5740296" y="321622"/>
                </a:cubicBezTo>
                <a:lnTo>
                  <a:pt x="5740296" y="2313834"/>
                </a:lnTo>
                <a:cubicBezTo>
                  <a:pt x="5740296" y="2439771"/>
                  <a:pt x="5842389" y="2541864"/>
                  <a:pt x="5968326" y="2541864"/>
                </a:cubicBezTo>
                <a:lnTo>
                  <a:pt x="6880418" y="2541864"/>
                </a:lnTo>
                <a:cubicBezTo>
                  <a:pt x="7006355" y="2541864"/>
                  <a:pt x="7108448" y="2439771"/>
                  <a:pt x="7108448" y="2313834"/>
                </a:cubicBezTo>
                <a:lnTo>
                  <a:pt x="7108448" y="321622"/>
                </a:lnTo>
                <a:cubicBezTo>
                  <a:pt x="7108448" y="195685"/>
                  <a:pt x="7006355" y="93592"/>
                  <a:pt x="6880418" y="93592"/>
                </a:cubicBezTo>
                <a:close/>
                <a:moveTo>
                  <a:pt x="3250554" y="93592"/>
                </a:moveTo>
                <a:cubicBezTo>
                  <a:pt x="3124617" y="93592"/>
                  <a:pt x="3022524" y="195685"/>
                  <a:pt x="3022524" y="321622"/>
                </a:cubicBezTo>
                <a:lnTo>
                  <a:pt x="3022524" y="2313834"/>
                </a:lnTo>
                <a:cubicBezTo>
                  <a:pt x="3022524" y="2439771"/>
                  <a:pt x="3124617" y="2541864"/>
                  <a:pt x="3250554" y="2541864"/>
                </a:cubicBezTo>
                <a:lnTo>
                  <a:pt x="4162646" y="2541864"/>
                </a:lnTo>
                <a:cubicBezTo>
                  <a:pt x="4288583" y="2541864"/>
                  <a:pt x="4390676" y="2439771"/>
                  <a:pt x="4390676" y="2313834"/>
                </a:cubicBezTo>
                <a:lnTo>
                  <a:pt x="4390676" y="321622"/>
                </a:lnTo>
                <a:cubicBezTo>
                  <a:pt x="4390676" y="195685"/>
                  <a:pt x="4288583" y="93592"/>
                  <a:pt x="4162646" y="93592"/>
                </a:cubicBezTo>
                <a:close/>
                <a:moveTo>
                  <a:pt x="224251" y="0"/>
                </a:moveTo>
                <a:lnTo>
                  <a:pt x="7406785" y="0"/>
                </a:lnTo>
                <a:cubicBezTo>
                  <a:pt x="7530635" y="0"/>
                  <a:pt x="7631036" y="100401"/>
                  <a:pt x="7631036" y="224251"/>
                </a:cubicBezTo>
                <a:lnTo>
                  <a:pt x="7631036" y="3521385"/>
                </a:lnTo>
                <a:cubicBezTo>
                  <a:pt x="7631036" y="3645235"/>
                  <a:pt x="7530635" y="3745636"/>
                  <a:pt x="7406785" y="3745636"/>
                </a:cubicBezTo>
                <a:lnTo>
                  <a:pt x="224251" y="3745636"/>
                </a:lnTo>
                <a:cubicBezTo>
                  <a:pt x="100401" y="3745636"/>
                  <a:pt x="0" y="3645235"/>
                  <a:pt x="0" y="3521385"/>
                </a:cubicBezTo>
                <a:lnTo>
                  <a:pt x="0" y="224251"/>
                </a:lnTo>
                <a:cubicBezTo>
                  <a:pt x="0" y="100401"/>
                  <a:pt x="100401" y="0"/>
                  <a:pt x="224251" y="0"/>
                </a:cubicBez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latin typeface="+mj-lt"/>
            </a:endParaRPr>
          </a:p>
        </p:txBody>
      </p:sp>
      <p:sp>
        <p:nvSpPr>
          <p:cNvPr id="12" name="Left-Right Arrow 11"/>
          <p:cNvSpPr/>
          <p:nvPr/>
        </p:nvSpPr>
        <p:spPr>
          <a:xfrm>
            <a:off x="5220072" y="1926540"/>
            <a:ext cx="1224136" cy="422340"/>
          </a:xfrm>
          <a:prstGeom prst="leftRightArrow">
            <a:avLst>
              <a:gd name="adj1" fmla="val 57368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238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Channels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0" y="5194548"/>
            <a:ext cx="9144000" cy="8987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accent6"/>
                </a:solidFill>
              </a:rPr>
              <a:t>How does your Product </a:t>
            </a:r>
            <a:br>
              <a:rPr lang="en-US" sz="2400" b="1" dirty="0">
                <a:solidFill>
                  <a:schemeClr val="accent6"/>
                </a:solidFill>
              </a:rPr>
            </a:br>
            <a:r>
              <a:rPr lang="en-US" sz="2400" b="1" dirty="0">
                <a:solidFill>
                  <a:schemeClr val="accent6"/>
                </a:solidFill>
              </a:rPr>
              <a:t>Get to Customers?</a:t>
            </a:r>
          </a:p>
        </p:txBody>
      </p:sp>
      <p:grpSp>
        <p:nvGrpSpPr>
          <p:cNvPr id="14" name="Group 7"/>
          <p:cNvGrpSpPr/>
          <p:nvPr/>
        </p:nvGrpSpPr>
        <p:grpSpPr>
          <a:xfrm>
            <a:off x="755576" y="1523732"/>
            <a:ext cx="7181700" cy="3672552"/>
            <a:chOff x="1308630" y="258850"/>
            <a:chExt cx="5921624" cy="239962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rcRect r="3532"/>
            <a:stretch>
              <a:fillRect/>
            </a:stretch>
          </p:blipFill>
          <p:spPr>
            <a:xfrm>
              <a:off x="1526701" y="258850"/>
              <a:ext cx="5703553" cy="2399626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308630" y="892183"/>
              <a:ext cx="297147" cy="17662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reeform 18"/>
          <p:cNvSpPr/>
          <p:nvPr/>
        </p:nvSpPr>
        <p:spPr>
          <a:xfrm>
            <a:off x="755576" y="1412776"/>
            <a:ext cx="7632848" cy="3781772"/>
          </a:xfrm>
          <a:custGeom>
            <a:avLst/>
            <a:gdLst>
              <a:gd name="connsiteX0" fmla="*/ 4439983 w 7632848"/>
              <a:gd name="connsiteY0" fmla="*/ 1443242 h 3781772"/>
              <a:gd name="connsiteX1" fmla="*/ 4248472 w 7632848"/>
              <a:gd name="connsiteY1" fmla="*/ 1634753 h 3781772"/>
              <a:gd name="connsiteX2" fmla="*/ 4248472 w 7632848"/>
              <a:gd name="connsiteY2" fmla="*/ 2400777 h 3781772"/>
              <a:gd name="connsiteX3" fmla="*/ 4439983 w 7632848"/>
              <a:gd name="connsiteY3" fmla="*/ 2592288 h 3781772"/>
              <a:gd name="connsiteX4" fmla="*/ 5641137 w 7632848"/>
              <a:gd name="connsiteY4" fmla="*/ 2592288 h 3781772"/>
              <a:gd name="connsiteX5" fmla="*/ 5832648 w 7632848"/>
              <a:gd name="connsiteY5" fmla="*/ 2400777 h 3781772"/>
              <a:gd name="connsiteX6" fmla="*/ 5832648 w 7632848"/>
              <a:gd name="connsiteY6" fmla="*/ 1634753 h 3781772"/>
              <a:gd name="connsiteX7" fmla="*/ 5641137 w 7632848"/>
              <a:gd name="connsiteY7" fmla="*/ 1443242 h 3781772"/>
              <a:gd name="connsiteX8" fmla="*/ 277053 w 7632848"/>
              <a:gd name="connsiteY8" fmla="*/ 0 h 3781772"/>
              <a:gd name="connsiteX9" fmla="*/ 7355795 w 7632848"/>
              <a:gd name="connsiteY9" fmla="*/ 0 h 3781772"/>
              <a:gd name="connsiteX10" fmla="*/ 7632848 w 7632848"/>
              <a:gd name="connsiteY10" fmla="*/ 277053 h 3781772"/>
              <a:gd name="connsiteX11" fmla="*/ 7632848 w 7632848"/>
              <a:gd name="connsiteY11" fmla="*/ 3504719 h 3781772"/>
              <a:gd name="connsiteX12" fmla="*/ 7355795 w 7632848"/>
              <a:gd name="connsiteY12" fmla="*/ 3781772 h 3781772"/>
              <a:gd name="connsiteX13" fmla="*/ 277053 w 7632848"/>
              <a:gd name="connsiteY13" fmla="*/ 3781772 h 3781772"/>
              <a:gd name="connsiteX14" fmla="*/ 0 w 7632848"/>
              <a:gd name="connsiteY14" fmla="*/ 3504719 h 3781772"/>
              <a:gd name="connsiteX15" fmla="*/ 0 w 7632848"/>
              <a:gd name="connsiteY15" fmla="*/ 277053 h 3781772"/>
              <a:gd name="connsiteX16" fmla="*/ 277053 w 7632848"/>
              <a:gd name="connsiteY16" fmla="*/ 0 h 378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32848" h="3781772">
                <a:moveTo>
                  <a:pt x="4439983" y="1443242"/>
                </a:moveTo>
                <a:cubicBezTo>
                  <a:pt x="4334214" y="1443242"/>
                  <a:pt x="4248472" y="1528984"/>
                  <a:pt x="4248472" y="1634753"/>
                </a:cubicBezTo>
                <a:lnTo>
                  <a:pt x="4248472" y="2400777"/>
                </a:lnTo>
                <a:cubicBezTo>
                  <a:pt x="4248472" y="2506546"/>
                  <a:pt x="4334214" y="2592288"/>
                  <a:pt x="4439983" y="2592288"/>
                </a:cubicBezTo>
                <a:lnTo>
                  <a:pt x="5641137" y="2592288"/>
                </a:lnTo>
                <a:cubicBezTo>
                  <a:pt x="5746906" y="2592288"/>
                  <a:pt x="5832648" y="2506546"/>
                  <a:pt x="5832648" y="2400777"/>
                </a:cubicBezTo>
                <a:lnTo>
                  <a:pt x="5832648" y="1634753"/>
                </a:lnTo>
                <a:cubicBezTo>
                  <a:pt x="5832648" y="1528984"/>
                  <a:pt x="5746906" y="1443242"/>
                  <a:pt x="5641137" y="1443242"/>
                </a:cubicBezTo>
                <a:close/>
                <a:moveTo>
                  <a:pt x="277053" y="0"/>
                </a:moveTo>
                <a:lnTo>
                  <a:pt x="7355795" y="0"/>
                </a:lnTo>
                <a:cubicBezTo>
                  <a:pt x="7508807" y="0"/>
                  <a:pt x="7632848" y="124041"/>
                  <a:pt x="7632848" y="277053"/>
                </a:cubicBezTo>
                <a:lnTo>
                  <a:pt x="7632848" y="3504719"/>
                </a:lnTo>
                <a:cubicBezTo>
                  <a:pt x="7632848" y="3657731"/>
                  <a:pt x="7508807" y="3781772"/>
                  <a:pt x="7355795" y="3781772"/>
                </a:cubicBezTo>
                <a:lnTo>
                  <a:pt x="277053" y="3781772"/>
                </a:lnTo>
                <a:cubicBezTo>
                  <a:pt x="124041" y="3781772"/>
                  <a:pt x="0" y="3657731"/>
                  <a:pt x="0" y="3504719"/>
                </a:cubicBezTo>
                <a:lnTo>
                  <a:pt x="0" y="277053"/>
                </a:lnTo>
                <a:cubicBezTo>
                  <a:pt x="0" y="124041"/>
                  <a:pt x="124041" y="0"/>
                  <a:pt x="277053" y="0"/>
                </a:cubicBez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811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nnel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959"/>
            <a:ext cx="9144000" cy="639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7"/>
          <p:cNvGrpSpPr/>
          <p:nvPr/>
        </p:nvGrpSpPr>
        <p:grpSpPr>
          <a:xfrm>
            <a:off x="755576" y="1523732"/>
            <a:ext cx="7181700" cy="3672552"/>
            <a:chOff x="1308630" y="258850"/>
            <a:chExt cx="5921624" cy="239962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rcRect r="3532"/>
            <a:stretch>
              <a:fillRect/>
            </a:stretch>
          </p:blipFill>
          <p:spPr>
            <a:xfrm>
              <a:off x="1526701" y="258850"/>
              <a:ext cx="5703553" cy="239962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308630" y="892183"/>
              <a:ext cx="297147" cy="17662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Customer Relationships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755576" y="5194548"/>
            <a:ext cx="7632848" cy="10802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accent6"/>
                </a:solidFill>
              </a:rPr>
              <a:t>How do you Get, Keep and Grow Customers?</a:t>
            </a:r>
          </a:p>
        </p:txBody>
      </p:sp>
      <p:sp>
        <p:nvSpPr>
          <p:cNvPr id="15" name="Freeform 14"/>
          <p:cNvSpPr/>
          <p:nvPr/>
        </p:nvSpPr>
        <p:spPr>
          <a:xfrm>
            <a:off x="755576" y="1412776"/>
            <a:ext cx="7632848" cy="3781772"/>
          </a:xfrm>
          <a:custGeom>
            <a:avLst/>
            <a:gdLst>
              <a:gd name="connsiteX0" fmla="*/ 4618231 w 7632848"/>
              <a:gd name="connsiteY0" fmla="*/ 82380 h 3781772"/>
              <a:gd name="connsiteX1" fmla="*/ 4378200 w 7632848"/>
              <a:gd name="connsiteY1" fmla="*/ 322411 h 3781772"/>
              <a:gd name="connsiteX2" fmla="*/ 4378200 w 7632848"/>
              <a:gd name="connsiteY2" fmla="*/ 1315569 h 3781772"/>
              <a:gd name="connsiteX3" fmla="*/ 4618231 w 7632848"/>
              <a:gd name="connsiteY3" fmla="*/ 1555600 h 3781772"/>
              <a:gd name="connsiteX4" fmla="*/ 5578329 w 7632848"/>
              <a:gd name="connsiteY4" fmla="*/ 1555600 h 3781772"/>
              <a:gd name="connsiteX5" fmla="*/ 5818360 w 7632848"/>
              <a:gd name="connsiteY5" fmla="*/ 1315569 h 3781772"/>
              <a:gd name="connsiteX6" fmla="*/ 5818360 w 7632848"/>
              <a:gd name="connsiteY6" fmla="*/ 322411 h 3781772"/>
              <a:gd name="connsiteX7" fmla="*/ 5578329 w 7632848"/>
              <a:gd name="connsiteY7" fmla="*/ 82380 h 3781772"/>
              <a:gd name="connsiteX8" fmla="*/ 277053 w 7632848"/>
              <a:gd name="connsiteY8" fmla="*/ 0 h 3781772"/>
              <a:gd name="connsiteX9" fmla="*/ 7355795 w 7632848"/>
              <a:gd name="connsiteY9" fmla="*/ 0 h 3781772"/>
              <a:gd name="connsiteX10" fmla="*/ 7632848 w 7632848"/>
              <a:gd name="connsiteY10" fmla="*/ 277053 h 3781772"/>
              <a:gd name="connsiteX11" fmla="*/ 7632848 w 7632848"/>
              <a:gd name="connsiteY11" fmla="*/ 3504719 h 3781772"/>
              <a:gd name="connsiteX12" fmla="*/ 7355795 w 7632848"/>
              <a:gd name="connsiteY12" fmla="*/ 3781772 h 3781772"/>
              <a:gd name="connsiteX13" fmla="*/ 277053 w 7632848"/>
              <a:gd name="connsiteY13" fmla="*/ 3781772 h 3781772"/>
              <a:gd name="connsiteX14" fmla="*/ 0 w 7632848"/>
              <a:gd name="connsiteY14" fmla="*/ 3504719 h 3781772"/>
              <a:gd name="connsiteX15" fmla="*/ 0 w 7632848"/>
              <a:gd name="connsiteY15" fmla="*/ 277053 h 3781772"/>
              <a:gd name="connsiteX16" fmla="*/ 277053 w 7632848"/>
              <a:gd name="connsiteY16" fmla="*/ 0 h 378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32848" h="3781772">
                <a:moveTo>
                  <a:pt x="4618231" y="82380"/>
                </a:moveTo>
                <a:cubicBezTo>
                  <a:pt x="4485666" y="82380"/>
                  <a:pt x="4378200" y="189846"/>
                  <a:pt x="4378200" y="322411"/>
                </a:cubicBezTo>
                <a:lnTo>
                  <a:pt x="4378200" y="1315569"/>
                </a:lnTo>
                <a:cubicBezTo>
                  <a:pt x="4378200" y="1448134"/>
                  <a:pt x="4485666" y="1555600"/>
                  <a:pt x="4618231" y="1555600"/>
                </a:cubicBezTo>
                <a:lnTo>
                  <a:pt x="5578329" y="1555600"/>
                </a:lnTo>
                <a:cubicBezTo>
                  <a:pt x="5710894" y="1555600"/>
                  <a:pt x="5818360" y="1448134"/>
                  <a:pt x="5818360" y="1315569"/>
                </a:cubicBezTo>
                <a:lnTo>
                  <a:pt x="5818360" y="322411"/>
                </a:lnTo>
                <a:cubicBezTo>
                  <a:pt x="5818360" y="189846"/>
                  <a:pt x="5710894" y="82380"/>
                  <a:pt x="5578329" y="82380"/>
                </a:cubicBezTo>
                <a:close/>
                <a:moveTo>
                  <a:pt x="277053" y="0"/>
                </a:moveTo>
                <a:lnTo>
                  <a:pt x="7355795" y="0"/>
                </a:lnTo>
                <a:cubicBezTo>
                  <a:pt x="7508807" y="0"/>
                  <a:pt x="7632848" y="124041"/>
                  <a:pt x="7632848" y="277053"/>
                </a:cubicBezTo>
                <a:lnTo>
                  <a:pt x="7632848" y="3504719"/>
                </a:lnTo>
                <a:cubicBezTo>
                  <a:pt x="7632848" y="3657731"/>
                  <a:pt x="7508807" y="3781772"/>
                  <a:pt x="7355795" y="3781772"/>
                </a:cubicBezTo>
                <a:lnTo>
                  <a:pt x="277053" y="3781772"/>
                </a:lnTo>
                <a:cubicBezTo>
                  <a:pt x="124041" y="3781772"/>
                  <a:pt x="0" y="3657731"/>
                  <a:pt x="0" y="3504719"/>
                </a:cubicBezTo>
                <a:lnTo>
                  <a:pt x="0" y="277053"/>
                </a:lnTo>
                <a:cubicBezTo>
                  <a:pt x="0" y="124041"/>
                  <a:pt x="124041" y="0"/>
                  <a:pt x="277053" y="0"/>
                </a:cubicBez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070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ustomer Relationship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178"/>
            <a:ext cx="9144000" cy="647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0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7"/>
          <p:cNvGrpSpPr/>
          <p:nvPr/>
        </p:nvGrpSpPr>
        <p:grpSpPr>
          <a:xfrm>
            <a:off x="755576" y="1523732"/>
            <a:ext cx="7181700" cy="3672552"/>
            <a:chOff x="1308630" y="258850"/>
            <a:chExt cx="5921624" cy="239962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rcRect r="3532"/>
            <a:stretch>
              <a:fillRect/>
            </a:stretch>
          </p:blipFill>
          <p:spPr>
            <a:xfrm>
              <a:off x="1526701" y="258850"/>
              <a:ext cx="5703553" cy="2399626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308630" y="892183"/>
              <a:ext cx="297147" cy="17662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Revenue Streams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755576" y="5194547"/>
            <a:ext cx="7632848" cy="108025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accent6"/>
                </a:solidFill>
              </a:rPr>
              <a:t>How do you Make Money?</a:t>
            </a:r>
          </a:p>
        </p:txBody>
      </p:sp>
      <p:sp>
        <p:nvSpPr>
          <p:cNvPr id="15" name="Freeform 14"/>
          <p:cNvSpPr/>
          <p:nvPr/>
        </p:nvSpPr>
        <p:spPr>
          <a:xfrm>
            <a:off x="755576" y="1412776"/>
            <a:ext cx="7632848" cy="3781772"/>
          </a:xfrm>
          <a:custGeom>
            <a:avLst/>
            <a:gdLst>
              <a:gd name="connsiteX0" fmla="*/ 3636408 w 7632848"/>
              <a:gd name="connsiteY0" fmla="*/ 2520280 h 3781772"/>
              <a:gd name="connsiteX1" fmla="*/ 3456384 w 7632848"/>
              <a:gd name="connsiteY1" fmla="*/ 2700304 h 3781772"/>
              <a:gd name="connsiteX2" fmla="*/ 3456384 w 7632848"/>
              <a:gd name="connsiteY2" fmla="*/ 3420376 h 3781772"/>
              <a:gd name="connsiteX3" fmla="*/ 3636408 w 7632848"/>
              <a:gd name="connsiteY3" fmla="*/ 3600400 h 3781772"/>
              <a:gd name="connsiteX4" fmla="*/ 7001676 w 7632848"/>
              <a:gd name="connsiteY4" fmla="*/ 3600400 h 3781772"/>
              <a:gd name="connsiteX5" fmla="*/ 7181700 w 7632848"/>
              <a:gd name="connsiteY5" fmla="*/ 3420376 h 3781772"/>
              <a:gd name="connsiteX6" fmla="*/ 7181700 w 7632848"/>
              <a:gd name="connsiteY6" fmla="*/ 2700304 h 3781772"/>
              <a:gd name="connsiteX7" fmla="*/ 7001676 w 7632848"/>
              <a:gd name="connsiteY7" fmla="*/ 2520280 h 3781772"/>
              <a:gd name="connsiteX8" fmla="*/ 277053 w 7632848"/>
              <a:gd name="connsiteY8" fmla="*/ 0 h 3781772"/>
              <a:gd name="connsiteX9" fmla="*/ 7355795 w 7632848"/>
              <a:gd name="connsiteY9" fmla="*/ 0 h 3781772"/>
              <a:gd name="connsiteX10" fmla="*/ 7632848 w 7632848"/>
              <a:gd name="connsiteY10" fmla="*/ 277053 h 3781772"/>
              <a:gd name="connsiteX11" fmla="*/ 7632848 w 7632848"/>
              <a:gd name="connsiteY11" fmla="*/ 3504719 h 3781772"/>
              <a:gd name="connsiteX12" fmla="*/ 7355795 w 7632848"/>
              <a:gd name="connsiteY12" fmla="*/ 3781772 h 3781772"/>
              <a:gd name="connsiteX13" fmla="*/ 277053 w 7632848"/>
              <a:gd name="connsiteY13" fmla="*/ 3781772 h 3781772"/>
              <a:gd name="connsiteX14" fmla="*/ 0 w 7632848"/>
              <a:gd name="connsiteY14" fmla="*/ 3504719 h 3781772"/>
              <a:gd name="connsiteX15" fmla="*/ 0 w 7632848"/>
              <a:gd name="connsiteY15" fmla="*/ 277053 h 3781772"/>
              <a:gd name="connsiteX16" fmla="*/ 277053 w 7632848"/>
              <a:gd name="connsiteY16" fmla="*/ 0 h 378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32848" h="3781772">
                <a:moveTo>
                  <a:pt x="3636408" y="2520280"/>
                </a:moveTo>
                <a:cubicBezTo>
                  <a:pt x="3536983" y="2520280"/>
                  <a:pt x="3456384" y="2600879"/>
                  <a:pt x="3456384" y="2700304"/>
                </a:cubicBezTo>
                <a:lnTo>
                  <a:pt x="3456384" y="3420376"/>
                </a:lnTo>
                <a:cubicBezTo>
                  <a:pt x="3456384" y="3519801"/>
                  <a:pt x="3536983" y="3600400"/>
                  <a:pt x="3636408" y="3600400"/>
                </a:cubicBezTo>
                <a:lnTo>
                  <a:pt x="7001676" y="3600400"/>
                </a:lnTo>
                <a:cubicBezTo>
                  <a:pt x="7101101" y="3600400"/>
                  <a:pt x="7181700" y="3519801"/>
                  <a:pt x="7181700" y="3420376"/>
                </a:cubicBezTo>
                <a:lnTo>
                  <a:pt x="7181700" y="2700304"/>
                </a:lnTo>
                <a:cubicBezTo>
                  <a:pt x="7181700" y="2600879"/>
                  <a:pt x="7101101" y="2520280"/>
                  <a:pt x="7001676" y="2520280"/>
                </a:cubicBezTo>
                <a:close/>
                <a:moveTo>
                  <a:pt x="277053" y="0"/>
                </a:moveTo>
                <a:lnTo>
                  <a:pt x="7355795" y="0"/>
                </a:lnTo>
                <a:cubicBezTo>
                  <a:pt x="7508807" y="0"/>
                  <a:pt x="7632848" y="124041"/>
                  <a:pt x="7632848" y="277053"/>
                </a:cubicBezTo>
                <a:lnTo>
                  <a:pt x="7632848" y="3504719"/>
                </a:lnTo>
                <a:cubicBezTo>
                  <a:pt x="7632848" y="3657731"/>
                  <a:pt x="7508807" y="3781772"/>
                  <a:pt x="7355795" y="3781772"/>
                </a:cubicBezTo>
                <a:lnTo>
                  <a:pt x="277053" y="3781772"/>
                </a:lnTo>
                <a:cubicBezTo>
                  <a:pt x="124041" y="3781772"/>
                  <a:pt x="0" y="3657731"/>
                  <a:pt x="0" y="3504719"/>
                </a:cubicBezTo>
                <a:lnTo>
                  <a:pt x="0" y="277053"/>
                </a:lnTo>
                <a:cubicBezTo>
                  <a:pt x="0" y="124041"/>
                  <a:pt x="124041" y="0"/>
                  <a:pt x="277053" y="0"/>
                </a:cubicBez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400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venue Model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4" y="0"/>
            <a:ext cx="89597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9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About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3528" y="1484784"/>
            <a:ext cx="836089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sz="1600" dirty="0"/>
              <a:t>Education</a:t>
            </a:r>
          </a:p>
          <a:p>
            <a:pPr marL="765810" lvl="2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sz="1600" dirty="0"/>
              <a:t>Entrepreneurship Exec. Ed. </a:t>
            </a:r>
          </a:p>
          <a:p>
            <a:pPr marL="1110996" lvl="3" indent="-171450">
              <a:spcBef>
                <a:spcPts val="600"/>
              </a:spcBef>
              <a:buSzPct val="80000"/>
              <a:buFontTx/>
              <a:buChar char="-"/>
            </a:pPr>
            <a:r>
              <a:rPr lang="en-US" sz="1200" dirty="0"/>
              <a:t>Babson College</a:t>
            </a:r>
          </a:p>
          <a:p>
            <a:pPr marL="1110996" lvl="3" indent="-171450">
              <a:spcBef>
                <a:spcPts val="600"/>
              </a:spcBef>
              <a:buSzPct val="80000"/>
              <a:buFontTx/>
              <a:buChar char="-"/>
            </a:pPr>
            <a:r>
              <a:rPr lang="en-US" sz="1200" dirty="0"/>
              <a:t>Stanford Lean </a:t>
            </a:r>
            <a:r>
              <a:rPr lang="en-US" sz="1200" dirty="0" err="1"/>
              <a:t>LaunchPad</a:t>
            </a:r>
            <a:endParaRPr lang="en-US" sz="1200" dirty="0"/>
          </a:p>
          <a:p>
            <a:pPr marL="765810" lvl="2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sz="1600" dirty="0"/>
              <a:t>Business - University of Regina</a:t>
            </a:r>
          </a:p>
          <a:p>
            <a:pPr marL="765810" lvl="2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sz="1600" dirty="0"/>
              <a:t>Adult Education - St. FX</a:t>
            </a:r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sz="1600" dirty="0"/>
              <a:t>Work History</a:t>
            </a:r>
          </a:p>
          <a:p>
            <a:pPr marL="611188" lvl="2" indent="-168275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sz="1600" dirty="0"/>
              <a:t>Dom Herrick Entrepreneur-in-residence and Visiting Professor- uOttawa </a:t>
            </a:r>
            <a:r>
              <a:rPr lang="en-US" sz="1600" dirty="0" err="1"/>
              <a:t>TSoM</a:t>
            </a:r>
            <a:endParaRPr lang="en-US" sz="1600" dirty="0"/>
          </a:p>
          <a:p>
            <a:pPr marL="611188" lvl="2" indent="-168275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sz="1600" dirty="0">
                <a:hlinkClick r:id="rId2"/>
              </a:rPr>
              <a:t>www.coachmystartup.com</a:t>
            </a:r>
            <a:r>
              <a:rPr lang="en-US" sz="1600" dirty="0"/>
              <a:t> </a:t>
            </a:r>
          </a:p>
          <a:p>
            <a:pPr marL="611188" lvl="2" indent="-168275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sz="1600" dirty="0"/>
              <a:t>Various early stage concepts</a:t>
            </a:r>
          </a:p>
          <a:p>
            <a:pPr marL="611188" lvl="2" indent="-168275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sz="1600" dirty="0"/>
              <a:t>Managing Director: Entrepreneurship </a:t>
            </a:r>
            <a:r>
              <a:rPr lang="en-US" sz="1600" dirty="0" smtClean="0"/>
              <a:t>Centre</a:t>
            </a:r>
          </a:p>
          <a:p>
            <a:pPr marL="611188" lvl="2" indent="-168275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CA" sz="1600" dirty="0" smtClean="0"/>
              <a:t>Retail management: Second Cup; </a:t>
            </a:r>
            <a:r>
              <a:rPr lang="en-CA" sz="1600" dirty="0" err="1" smtClean="0"/>
              <a:t>ToysRus</a:t>
            </a:r>
            <a:endParaRPr lang="en-US" sz="1600" dirty="0"/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sz="1600" dirty="0"/>
              <a:t>Professional</a:t>
            </a:r>
          </a:p>
          <a:p>
            <a:pPr marL="611188" lvl="2" indent="-168275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sz="1600" dirty="0"/>
              <a:t>Advisory Boards: Telfer Career Centre;  </a:t>
            </a:r>
            <a:r>
              <a:rPr lang="en-US" sz="1600" dirty="0" err="1"/>
              <a:t>uO</a:t>
            </a:r>
            <a:r>
              <a:rPr lang="en-US" sz="1600" dirty="0"/>
              <a:t> Engineering's EIEF; Manning Innovation awards; Ottawa Innovation Centre Advisory Panel</a:t>
            </a:r>
          </a:p>
          <a:p>
            <a:pPr marL="611188" lvl="2" indent="-168275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sz="1600" dirty="0"/>
              <a:t>More at:</a:t>
            </a:r>
          </a:p>
        </p:txBody>
      </p:sp>
      <p:pic>
        <p:nvPicPr>
          <p:cNvPr id="7" name="Picture 4" descr="http://press.linkedin.com/sites/all/themes/presslinkedin/images/LinkedIn_IN_Icon_25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6165304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3777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7"/>
          <p:cNvGrpSpPr/>
          <p:nvPr/>
        </p:nvGrpSpPr>
        <p:grpSpPr>
          <a:xfrm>
            <a:off x="755576" y="1523732"/>
            <a:ext cx="7181700" cy="3672552"/>
            <a:chOff x="1308630" y="258850"/>
            <a:chExt cx="5921624" cy="239962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rcRect r="3532"/>
            <a:stretch>
              <a:fillRect/>
            </a:stretch>
          </p:blipFill>
          <p:spPr>
            <a:xfrm>
              <a:off x="1526701" y="258850"/>
              <a:ext cx="5703553" cy="2399626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308630" y="892183"/>
              <a:ext cx="297147" cy="17662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Key Resources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755576" y="5194547"/>
            <a:ext cx="7632848" cy="108025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accent6"/>
                </a:solidFill>
              </a:rPr>
              <a:t>What are your most important Assets?</a:t>
            </a:r>
          </a:p>
        </p:txBody>
      </p:sp>
      <p:sp>
        <p:nvSpPr>
          <p:cNvPr id="15" name="Freeform 14"/>
          <p:cNvSpPr/>
          <p:nvPr/>
        </p:nvSpPr>
        <p:spPr>
          <a:xfrm>
            <a:off x="755576" y="1412776"/>
            <a:ext cx="7632848" cy="3781772"/>
          </a:xfrm>
          <a:custGeom>
            <a:avLst/>
            <a:gdLst>
              <a:gd name="connsiteX0" fmla="*/ 1728196 w 7632848"/>
              <a:gd name="connsiteY0" fmla="*/ 1440160 h 3781772"/>
              <a:gd name="connsiteX1" fmla="*/ 1512168 w 7632848"/>
              <a:gd name="connsiteY1" fmla="*/ 1656188 h 3781772"/>
              <a:gd name="connsiteX2" fmla="*/ 1512168 w 7632848"/>
              <a:gd name="connsiteY2" fmla="*/ 2520276 h 3781772"/>
              <a:gd name="connsiteX3" fmla="*/ 1728196 w 7632848"/>
              <a:gd name="connsiteY3" fmla="*/ 2736304 h 3781772"/>
              <a:gd name="connsiteX4" fmla="*/ 2952324 w 7632848"/>
              <a:gd name="connsiteY4" fmla="*/ 2736304 h 3781772"/>
              <a:gd name="connsiteX5" fmla="*/ 3168352 w 7632848"/>
              <a:gd name="connsiteY5" fmla="*/ 2520276 h 3781772"/>
              <a:gd name="connsiteX6" fmla="*/ 3168352 w 7632848"/>
              <a:gd name="connsiteY6" fmla="*/ 1656188 h 3781772"/>
              <a:gd name="connsiteX7" fmla="*/ 2952324 w 7632848"/>
              <a:gd name="connsiteY7" fmla="*/ 1440160 h 3781772"/>
              <a:gd name="connsiteX8" fmla="*/ 277053 w 7632848"/>
              <a:gd name="connsiteY8" fmla="*/ 0 h 3781772"/>
              <a:gd name="connsiteX9" fmla="*/ 7355795 w 7632848"/>
              <a:gd name="connsiteY9" fmla="*/ 0 h 3781772"/>
              <a:gd name="connsiteX10" fmla="*/ 7632848 w 7632848"/>
              <a:gd name="connsiteY10" fmla="*/ 277053 h 3781772"/>
              <a:gd name="connsiteX11" fmla="*/ 7632848 w 7632848"/>
              <a:gd name="connsiteY11" fmla="*/ 3504719 h 3781772"/>
              <a:gd name="connsiteX12" fmla="*/ 7355795 w 7632848"/>
              <a:gd name="connsiteY12" fmla="*/ 3781772 h 3781772"/>
              <a:gd name="connsiteX13" fmla="*/ 277053 w 7632848"/>
              <a:gd name="connsiteY13" fmla="*/ 3781772 h 3781772"/>
              <a:gd name="connsiteX14" fmla="*/ 0 w 7632848"/>
              <a:gd name="connsiteY14" fmla="*/ 3504719 h 3781772"/>
              <a:gd name="connsiteX15" fmla="*/ 0 w 7632848"/>
              <a:gd name="connsiteY15" fmla="*/ 277053 h 3781772"/>
              <a:gd name="connsiteX16" fmla="*/ 277053 w 7632848"/>
              <a:gd name="connsiteY16" fmla="*/ 0 h 378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32848" h="3781772">
                <a:moveTo>
                  <a:pt x="1728196" y="1440160"/>
                </a:moveTo>
                <a:cubicBezTo>
                  <a:pt x="1608887" y="1440160"/>
                  <a:pt x="1512168" y="1536879"/>
                  <a:pt x="1512168" y="1656188"/>
                </a:cubicBezTo>
                <a:lnTo>
                  <a:pt x="1512168" y="2520276"/>
                </a:lnTo>
                <a:cubicBezTo>
                  <a:pt x="1512168" y="2639585"/>
                  <a:pt x="1608887" y="2736304"/>
                  <a:pt x="1728196" y="2736304"/>
                </a:cubicBezTo>
                <a:lnTo>
                  <a:pt x="2952324" y="2736304"/>
                </a:lnTo>
                <a:cubicBezTo>
                  <a:pt x="3071633" y="2736304"/>
                  <a:pt x="3168352" y="2639585"/>
                  <a:pt x="3168352" y="2520276"/>
                </a:cubicBezTo>
                <a:lnTo>
                  <a:pt x="3168352" y="1656188"/>
                </a:lnTo>
                <a:cubicBezTo>
                  <a:pt x="3168352" y="1536879"/>
                  <a:pt x="3071633" y="1440160"/>
                  <a:pt x="2952324" y="1440160"/>
                </a:cubicBezTo>
                <a:close/>
                <a:moveTo>
                  <a:pt x="277053" y="0"/>
                </a:moveTo>
                <a:lnTo>
                  <a:pt x="7355795" y="0"/>
                </a:lnTo>
                <a:cubicBezTo>
                  <a:pt x="7508807" y="0"/>
                  <a:pt x="7632848" y="124041"/>
                  <a:pt x="7632848" y="277053"/>
                </a:cubicBezTo>
                <a:lnTo>
                  <a:pt x="7632848" y="3504719"/>
                </a:lnTo>
                <a:cubicBezTo>
                  <a:pt x="7632848" y="3657731"/>
                  <a:pt x="7508807" y="3781772"/>
                  <a:pt x="7355795" y="3781772"/>
                </a:cubicBezTo>
                <a:lnTo>
                  <a:pt x="277053" y="3781772"/>
                </a:lnTo>
                <a:cubicBezTo>
                  <a:pt x="124041" y="3781772"/>
                  <a:pt x="0" y="3657731"/>
                  <a:pt x="0" y="3504719"/>
                </a:cubicBezTo>
                <a:lnTo>
                  <a:pt x="0" y="277053"/>
                </a:lnTo>
                <a:cubicBezTo>
                  <a:pt x="0" y="124041"/>
                  <a:pt x="124041" y="0"/>
                  <a:pt x="277053" y="0"/>
                </a:cubicBez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446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ource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9"/>
            <a:ext cx="9144000" cy="682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5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7"/>
          <p:cNvGrpSpPr/>
          <p:nvPr/>
        </p:nvGrpSpPr>
        <p:grpSpPr>
          <a:xfrm>
            <a:off x="755576" y="1523732"/>
            <a:ext cx="7181700" cy="3672552"/>
            <a:chOff x="1308630" y="258850"/>
            <a:chExt cx="5921624" cy="239962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rcRect r="3532"/>
            <a:stretch>
              <a:fillRect/>
            </a:stretch>
          </p:blipFill>
          <p:spPr>
            <a:xfrm>
              <a:off x="1526701" y="258850"/>
              <a:ext cx="5703553" cy="2399626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308630" y="892183"/>
              <a:ext cx="297147" cy="17662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Key Partners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755576" y="5194547"/>
            <a:ext cx="7632848" cy="108025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accent6"/>
                </a:solidFill>
              </a:rPr>
              <a:t>Who are your Partners and Suppliers?</a:t>
            </a:r>
          </a:p>
        </p:txBody>
      </p:sp>
      <p:sp>
        <p:nvSpPr>
          <p:cNvPr id="15" name="Freeform 14"/>
          <p:cNvSpPr/>
          <p:nvPr/>
        </p:nvSpPr>
        <p:spPr>
          <a:xfrm>
            <a:off x="755576" y="1412776"/>
            <a:ext cx="7632848" cy="3781772"/>
          </a:xfrm>
          <a:custGeom>
            <a:avLst/>
            <a:gdLst>
              <a:gd name="connsiteX0" fmla="*/ 539295 w 7632848"/>
              <a:gd name="connsiteY0" fmla="*/ 110956 h 3781772"/>
              <a:gd name="connsiteX1" fmla="*/ 307339 w 7632848"/>
              <a:gd name="connsiteY1" fmla="*/ 342912 h 3781772"/>
              <a:gd name="connsiteX2" fmla="*/ 307339 w 7632848"/>
              <a:gd name="connsiteY2" fmla="*/ 2288324 h 3781772"/>
              <a:gd name="connsiteX3" fmla="*/ 539295 w 7632848"/>
              <a:gd name="connsiteY3" fmla="*/ 2520280 h 3781772"/>
              <a:gd name="connsiteX4" fmla="*/ 1467092 w 7632848"/>
              <a:gd name="connsiteY4" fmla="*/ 2520280 h 3781772"/>
              <a:gd name="connsiteX5" fmla="*/ 1699048 w 7632848"/>
              <a:gd name="connsiteY5" fmla="*/ 2288324 h 3781772"/>
              <a:gd name="connsiteX6" fmla="*/ 1699048 w 7632848"/>
              <a:gd name="connsiteY6" fmla="*/ 342912 h 3781772"/>
              <a:gd name="connsiteX7" fmla="*/ 1467092 w 7632848"/>
              <a:gd name="connsiteY7" fmla="*/ 110956 h 3781772"/>
              <a:gd name="connsiteX8" fmla="*/ 277053 w 7632848"/>
              <a:gd name="connsiteY8" fmla="*/ 0 h 3781772"/>
              <a:gd name="connsiteX9" fmla="*/ 7355795 w 7632848"/>
              <a:gd name="connsiteY9" fmla="*/ 0 h 3781772"/>
              <a:gd name="connsiteX10" fmla="*/ 7632848 w 7632848"/>
              <a:gd name="connsiteY10" fmla="*/ 277053 h 3781772"/>
              <a:gd name="connsiteX11" fmla="*/ 7632848 w 7632848"/>
              <a:gd name="connsiteY11" fmla="*/ 3504719 h 3781772"/>
              <a:gd name="connsiteX12" fmla="*/ 7355795 w 7632848"/>
              <a:gd name="connsiteY12" fmla="*/ 3781772 h 3781772"/>
              <a:gd name="connsiteX13" fmla="*/ 277053 w 7632848"/>
              <a:gd name="connsiteY13" fmla="*/ 3781772 h 3781772"/>
              <a:gd name="connsiteX14" fmla="*/ 0 w 7632848"/>
              <a:gd name="connsiteY14" fmla="*/ 3504719 h 3781772"/>
              <a:gd name="connsiteX15" fmla="*/ 0 w 7632848"/>
              <a:gd name="connsiteY15" fmla="*/ 277053 h 3781772"/>
              <a:gd name="connsiteX16" fmla="*/ 277053 w 7632848"/>
              <a:gd name="connsiteY16" fmla="*/ 0 h 378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32848" h="3781772">
                <a:moveTo>
                  <a:pt x="539295" y="110956"/>
                </a:moveTo>
                <a:cubicBezTo>
                  <a:pt x="411189" y="110956"/>
                  <a:pt x="307339" y="214806"/>
                  <a:pt x="307339" y="342912"/>
                </a:cubicBezTo>
                <a:lnTo>
                  <a:pt x="307339" y="2288324"/>
                </a:lnTo>
                <a:cubicBezTo>
                  <a:pt x="307339" y="2416430"/>
                  <a:pt x="411189" y="2520280"/>
                  <a:pt x="539295" y="2520280"/>
                </a:cubicBezTo>
                <a:lnTo>
                  <a:pt x="1467092" y="2520280"/>
                </a:lnTo>
                <a:cubicBezTo>
                  <a:pt x="1595198" y="2520280"/>
                  <a:pt x="1699048" y="2416430"/>
                  <a:pt x="1699048" y="2288324"/>
                </a:cubicBezTo>
                <a:lnTo>
                  <a:pt x="1699048" y="342912"/>
                </a:lnTo>
                <a:cubicBezTo>
                  <a:pt x="1699048" y="214806"/>
                  <a:pt x="1595198" y="110956"/>
                  <a:pt x="1467092" y="110956"/>
                </a:cubicBezTo>
                <a:close/>
                <a:moveTo>
                  <a:pt x="277053" y="0"/>
                </a:moveTo>
                <a:lnTo>
                  <a:pt x="7355795" y="0"/>
                </a:lnTo>
                <a:cubicBezTo>
                  <a:pt x="7508807" y="0"/>
                  <a:pt x="7632848" y="124041"/>
                  <a:pt x="7632848" y="277053"/>
                </a:cubicBezTo>
                <a:lnTo>
                  <a:pt x="7632848" y="3504719"/>
                </a:lnTo>
                <a:cubicBezTo>
                  <a:pt x="7632848" y="3657731"/>
                  <a:pt x="7508807" y="3781772"/>
                  <a:pt x="7355795" y="3781772"/>
                </a:cubicBezTo>
                <a:lnTo>
                  <a:pt x="277053" y="3781772"/>
                </a:lnTo>
                <a:cubicBezTo>
                  <a:pt x="124041" y="3781772"/>
                  <a:pt x="0" y="3657731"/>
                  <a:pt x="0" y="3504719"/>
                </a:cubicBezTo>
                <a:lnTo>
                  <a:pt x="0" y="277053"/>
                </a:lnTo>
                <a:cubicBezTo>
                  <a:pt x="0" y="124041"/>
                  <a:pt x="124041" y="0"/>
                  <a:pt x="277053" y="0"/>
                </a:cubicBez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513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rtner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" y="0"/>
            <a:ext cx="9072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0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7"/>
          <p:cNvGrpSpPr/>
          <p:nvPr/>
        </p:nvGrpSpPr>
        <p:grpSpPr>
          <a:xfrm>
            <a:off x="755576" y="1523732"/>
            <a:ext cx="7181700" cy="3672552"/>
            <a:chOff x="1308630" y="258850"/>
            <a:chExt cx="5921624" cy="239962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rcRect r="3532"/>
            <a:stretch>
              <a:fillRect/>
            </a:stretch>
          </p:blipFill>
          <p:spPr>
            <a:xfrm>
              <a:off x="1526701" y="258850"/>
              <a:ext cx="5703553" cy="2399626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308630" y="892183"/>
              <a:ext cx="297147" cy="17662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Key Activities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755576" y="5194547"/>
            <a:ext cx="7632848" cy="108025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accent6"/>
                </a:solidFill>
              </a:rPr>
              <a:t>What’s Most Important for the Business?</a:t>
            </a:r>
          </a:p>
        </p:txBody>
      </p:sp>
      <p:sp>
        <p:nvSpPr>
          <p:cNvPr id="15" name="Freeform 14"/>
          <p:cNvSpPr/>
          <p:nvPr/>
        </p:nvSpPr>
        <p:spPr>
          <a:xfrm>
            <a:off x="755576" y="1412776"/>
            <a:ext cx="7632848" cy="3781772"/>
          </a:xfrm>
          <a:custGeom>
            <a:avLst/>
            <a:gdLst>
              <a:gd name="connsiteX0" fmla="*/ 1824207 w 7632848"/>
              <a:gd name="connsiteY0" fmla="*/ 110956 h 3781772"/>
              <a:gd name="connsiteX1" fmla="*/ 1584176 w 7632848"/>
              <a:gd name="connsiteY1" fmla="*/ 350987 h 3781772"/>
              <a:gd name="connsiteX2" fmla="*/ 1584176 w 7632848"/>
              <a:gd name="connsiteY2" fmla="*/ 1416153 h 3781772"/>
              <a:gd name="connsiteX3" fmla="*/ 1824207 w 7632848"/>
              <a:gd name="connsiteY3" fmla="*/ 1656184 h 3781772"/>
              <a:gd name="connsiteX4" fmla="*/ 2784305 w 7632848"/>
              <a:gd name="connsiteY4" fmla="*/ 1656184 h 3781772"/>
              <a:gd name="connsiteX5" fmla="*/ 3024336 w 7632848"/>
              <a:gd name="connsiteY5" fmla="*/ 1416153 h 3781772"/>
              <a:gd name="connsiteX6" fmla="*/ 3024336 w 7632848"/>
              <a:gd name="connsiteY6" fmla="*/ 350987 h 3781772"/>
              <a:gd name="connsiteX7" fmla="*/ 2784305 w 7632848"/>
              <a:gd name="connsiteY7" fmla="*/ 110956 h 3781772"/>
              <a:gd name="connsiteX8" fmla="*/ 277053 w 7632848"/>
              <a:gd name="connsiteY8" fmla="*/ 0 h 3781772"/>
              <a:gd name="connsiteX9" fmla="*/ 7355795 w 7632848"/>
              <a:gd name="connsiteY9" fmla="*/ 0 h 3781772"/>
              <a:gd name="connsiteX10" fmla="*/ 7632848 w 7632848"/>
              <a:gd name="connsiteY10" fmla="*/ 277053 h 3781772"/>
              <a:gd name="connsiteX11" fmla="*/ 7632848 w 7632848"/>
              <a:gd name="connsiteY11" fmla="*/ 3504719 h 3781772"/>
              <a:gd name="connsiteX12" fmla="*/ 7355795 w 7632848"/>
              <a:gd name="connsiteY12" fmla="*/ 3781772 h 3781772"/>
              <a:gd name="connsiteX13" fmla="*/ 277053 w 7632848"/>
              <a:gd name="connsiteY13" fmla="*/ 3781772 h 3781772"/>
              <a:gd name="connsiteX14" fmla="*/ 0 w 7632848"/>
              <a:gd name="connsiteY14" fmla="*/ 3504719 h 3781772"/>
              <a:gd name="connsiteX15" fmla="*/ 0 w 7632848"/>
              <a:gd name="connsiteY15" fmla="*/ 277053 h 3781772"/>
              <a:gd name="connsiteX16" fmla="*/ 277053 w 7632848"/>
              <a:gd name="connsiteY16" fmla="*/ 0 h 378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32848" h="3781772">
                <a:moveTo>
                  <a:pt x="1824207" y="110956"/>
                </a:moveTo>
                <a:cubicBezTo>
                  <a:pt x="1691642" y="110956"/>
                  <a:pt x="1584176" y="218422"/>
                  <a:pt x="1584176" y="350987"/>
                </a:cubicBezTo>
                <a:lnTo>
                  <a:pt x="1584176" y="1416153"/>
                </a:lnTo>
                <a:cubicBezTo>
                  <a:pt x="1584176" y="1548718"/>
                  <a:pt x="1691642" y="1656184"/>
                  <a:pt x="1824207" y="1656184"/>
                </a:cubicBezTo>
                <a:lnTo>
                  <a:pt x="2784305" y="1656184"/>
                </a:lnTo>
                <a:cubicBezTo>
                  <a:pt x="2916870" y="1656184"/>
                  <a:pt x="3024336" y="1548718"/>
                  <a:pt x="3024336" y="1416153"/>
                </a:cubicBezTo>
                <a:lnTo>
                  <a:pt x="3024336" y="350987"/>
                </a:lnTo>
                <a:cubicBezTo>
                  <a:pt x="3024336" y="218422"/>
                  <a:pt x="2916870" y="110956"/>
                  <a:pt x="2784305" y="110956"/>
                </a:cubicBezTo>
                <a:close/>
                <a:moveTo>
                  <a:pt x="277053" y="0"/>
                </a:moveTo>
                <a:lnTo>
                  <a:pt x="7355795" y="0"/>
                </a:lnTo>
                <a:cubicBezTo>
                  <a:pt x="7508807" y="0"/>
                  <a:pt x="7632848" y="124041"/>
                  <a:pt x="7632848" y="277053"/>
                </a:cubicBezTo>
                <a:lnTo>
                  <a:pt x="7632848" y="3504719"/>
                </a:lnTo>
                <a:cubicBezTo>
                  <a:pt x="7632848" y="3657731"/>
                  <a:pt x="7508807" y="3781772"/>
                  <a:pt x="7355795" y="3781772"/>
                </a:cubicBezTo>
                <a:lnTo>
                  <a:pt x="277053" y="3781772"/>
                </a:lnTo>
                <a:cubicBezTo>
                  <a:pt x="124041" y="3781772"/>
                  <a:pt x="0" y="3657731"/>
                  <a:pt x="0" y="3504719"/>
                </a:cubicBezTo>
                <a:lnTo>
                  <a:pt x="0" y="277053"/>
                </a:lnTo>
                <a:cubicBezTo>
                  <a:pt x="0" y="124041"/>
                  <a:pt x="124041" y="0"/>
                  <a:pt x="277053" y="0"/>
                </a:cubicBez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200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ctivitie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92"/>
            <a:ext cx="9144000" cy="682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6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7"/>
          <p:cNvGrpSpPr/>
          <p:nvPr/>
        </p:nvGrpSpPr>
        <p:grpSpPr>
          <a:xfrm>
            <a:off x="755576" y="1523732"/>
            <a:ext cx="7181700" cy="3672552"/>
            <a:chOff x="1308630" y="258850"/>
            <a:chExt cx="5921624" cy="239962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rcRect r="3532"/>
            <a:stretch>
              <a:fillRect/>
            </a:stretch>
          </p:blipFill>
          <p:spPr>
            <a:xfrm>
              <a:off x="1526701" y="258850"/>
              <a:ext cx="5703553" cy="2399626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308630" y="892183"/>
              <a:ext cx="297147" cy="17662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Cost Structure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755576" y="5194549"/>
            <a:ext cx="7632848" cy="10802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accent6"/>
                </a:solidFill>
              </a:rPr>
              <a:t>What are the Costs and </a:t>
            </a:r>
            <a:r>
              <a:rPr lang="en-US" sz="2400" b="1" dirty="0" smtClean="0">
                <a:solidFill>
                  <a:schemeClr val="accent6"/>
                </a:solidFill>
              </a:rPr>
              <a:t>Expenses?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755576" y="1412776"/>
            <a:ext cx="7632848" cy="3781772"/>
          </a:xfrm>
          <a:custGeom>
            <a:avLst/>
            <a:gdLst>
              <a:gd name="connsiteX0" fmla="*/ 408494 w 7632848"/>
              <a:gd name="connsiteY0" fmla="*/ 2664296 h 3781772"/>
              <a:gd name="connsiteX1" fmla="*/ 264475 w 7632848"/>
              <a:gd name="connsiteY1" fmla="*/ 2808315 h 3781772"/>
              <a:gd name="connsiteX2" fmla="*/ 264475 w 7632848"/>
              <a:gd name="connsiteY2" fmla="*/ 3384373 h 3781772"/>
              <a:gd name="connsiteX3" fmla="*/ 408494 w 7632848"/>
              <a:gd name="connsiteY3" fmla="*/ 3528392 h 3781772"/>
              <a:gd name="connsiteX4" fmla="*/ 3384373 w 7632848"/>
              <a:gd name="connsiteY4" fmla="*/ 3528392 h 3781772"/>
              <a:gd name="connsiteX5" fmla="*/ 3528392 w 7632848"/>
              <a:gd name="connsiteY5" fmla="*/ 3384373 h 3781772"/>
              <a:gd name="connsiteX6" fmla="*/ 3528392 w 7632848"/>
              <a:gd name="connsiteY6" fmla="*/ 2808315 h 3781772"/>
              <a:gd name="connsiteX7" fmla="*/ 3384373 w 7632848"/>
              <a:gd name="connsiteY7" fmla="*/ 2664296 h 3781772"/>
              <a:gd name="connsiteX8" fmla="*/ 277053 w 7632848"/>
              <a:gd name="connsiteY8" fmla="*/ 0 h 3781772"/>
              <a:gd name="connsiteX9" fmla="*/ 7355795 w 7632848"/>
              <a:gd name="connsiteY9" fmla="*/ 0 h 3781772"/>
              <a:gd name="connsiteX10" fmla="*/ 7632848 w 7632848"/>
              <a:gd name="connsiteY10" fmla="*/ 277053 h 3781772"/>
              <a:gd name="connsiteX11" fmla="*/ 7632848 w 7632848"/>
              <a:gd name="connsiteY11" fmla="*/ 3504719 h 3781772"/>
              <a:gd name="connsiteX12" fmla="*/ 7355795 w 7632848"/>
              <a:gd name="connsiteY12" fmla="*/ 3781772 h 3781772"/>
              <a:gd name="connsiteX13" fmla="*/ 277053 w 7632848"/>
              <a:gd name="connsiteY13" fmla="*/ 3781772 h 3781772"/>
              <a:gd name="connsiteX14" fmla="*/ 0 w 7632848"/>
              <a:gd name="connsiteY14" fmla="*/ 3504719 h 3781772"/>
              <a:gd name="connsiteX15" fmla="*/ 0 w 7632848"/>
              <a:gd name="connsiteY15" fmla="*/ 277053 h 3781772"/>
              <a:gd name="connsiteX16" fmla="*/ 277053 w 7632848"/>
              <a:gd name="connsiteY16" fmla="*/ 0 h 378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32848" h="3781772">
                <a:moveTo>
                  <a:pt x="408494" y="2664296"/>
                </a:moveTo>
                <a:cubicBezTo>
                  <a:pt x="328955" y="2664296"/>
                  <a:pt x="264475" y="2728776"/>
                  <a:pt x="264475" y="2808315"/>
                </a:cubicBezTo>
                <a:lnTo>
                  <a:pt x="264475" y="3384373"/>
                </a:lnTo>
                <a:cubicBezTo>
                  <a:pt x="264475" y="3463912"/>
                  <a:pt x="328955" y="3528392"/>
                  <a:pt x="408494" y="3528392"/>
                </a:cubicBezTo>
                <a:lnTo>
                  <a:pt x="3384373" y="3528392"/>
                </a:lnTo>
                <a:cubicBezTo>
                  <a:pt x="3463912" y="3528392"/>
                  <a:pt x="3528392" y="3463912"/>
                  <a:pt x="3528392" y="3384373"/>
                </a:cubicBezTo>
                <a:lnTo>
                  <a:pt x="3528392" y="2808315"/>
                </a:lnTo>
                <a:cubicBezTo>
                  <a:pt x="3528392" y="2728776"/>
                  <a:pt x="3463912" y="2664296"/>
                  <a:pt x="3384373" y="2664296"/>
                </a:cubicBezTo>
                <a:close/>
                <a:moveTo>
                  <a:pt x="277053" y="0"/>
                </a:moveTo>
                <a:lnTo>
                  <a:pt x="7355795" y="0"/>
                </a:lnTo>
                <a:cubicBezTo>
                  <a:pt x="7508807" y="0"/>
                  <a:pt x="7632848" y="124041"/>
                  <a:pt x="7632848" y="277053"/>
                </a:cubicBezTo>
                <a:lnTo>
                  <a:pt x="7632848" y="3504719"/>
                </a:lnTo>
                <a:cubicBezTo>
                  <a:pt x="7632848" y="3657731"/>
                  <a:pt x="7508807" y="3781772"/>
                  <a:pt x="7355795" y="3781772"/>
                </a:cubicBezTo>
                <a:lnTo>
                  <a:pt x="277053" y="3781772"/>
                </a:lnTo>
                <a:cubicBezTo>
                  <a:pt x="124041" y="3781772"/>
                  <a:pt x="0" y="3657731"/>
                  <a:pt x="0" y="3504719"/>
                </a:cubicBezTo>
                <a:lnTo>
                  <a:pt x="0" y="277053"/>
                </a:lnTo>
                <a:cubicBezTo>
                  <a:pt x="0" y="124041"/>
                  <a:pt x="124041" y="0"/>
                  <a:pt x="277053" y="0"/>
                </a:cubicBez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095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s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809"/>
            <a:ext cx="9144000" cy="676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7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2766219"/>
            <a:ext cx="7200800" cy="1325563"/>
          </a:xfrm>
        </p:spPr>
        <p:txBody>
          <a:bodyPr anchor="ctr"/>
          <a:lstStyle/>
          <a:p>
            <a:r>
              <a:rPr lang="tr-TR" sz="5400" b="0" smtClean="0"/>
              <a:t>BUT...</a:t>
            </a:r>
            <a:endParaRPr lang="en-US" sz="5400" b="0"/>
          </a:p>
        </p:txBody>
      </p:sp>
    </p:spTree>
    <p:extLst>
      <p:ext uri="{BB962C8B-B14F-4D97-AF65-F5344CB8AC3E}">
        <p14:creationId xmlns:p14="http://schemas.microsoft.com/office/powerpoint/2010/main" val="142564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rcRect l="2354" t="2616" r="2616" b="2616"/>
          <a:stretch>
            <a:fillRect/>
          </a:stretch>
        </p:blipFill>
        <p:spPr>
          <a:xfrm>
            <a:off x="381000" y="1143000"/>
            <a:ext cx="8305800" cy="55219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51349" y="381014"/>
            <a:ext cx="4775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Arial"/>
                <a:cs typeface="Arial"/>
              </a:rPr>
              <a:t>They are all Guesses</a:t>
            </a:r>
            <a:endParaRPr lang="en-US" sz="3600" dirty="0" smtClean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7" y="2438400"/>
            <a:ext cx="128239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/>
                <a:cs typeface="Arial"/>
              </a:rPr>
              <a:t>Guess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7" y="2438400"/>
            <a:ext cx="128239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/>
                <a:cs typeface="Arial"/>
              </a:rPr>
              <a:t>Guess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7" y="3429000"/>
            <a:ext cx="128239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/>
                <a:cs typeface="Arial"/>
              </a:rPr>
              <a:t>Guess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7407" y="4038600"/>
            <a:ext cx="128239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/>
                <a:cs typeface="Arial"/>
              </a:rPr>
              <a:t>Guess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0207" y="2209800"/>
            <a:ext cx="128239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/>
                <a:cs typeface="Arial"/>
              </a:rPr>
              <a:t>Guess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86607" y="2667000"/>
            <a:ext cx="128239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/>
                <a:cs typeface="Arial"/>
              </a:rPr>
              <a:t>Guess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0207" y="3962400"/>
            <a:ext cx="128239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/>
                <a:cs typeface="Arial"/>
              </a:rPr>
              <a:t>Guess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91207" y="5791200"/>
            <a:ext cx="128239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/>
                <a:cs typeface="Arial"/>
              </a:rPr>
              <a:t>Guess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05007" y="5638800"/>
            <a:ext cx="128239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/>
                <a:cs typeface="Arial"/>
              </a:rPr>
              <a:t>Guess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299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Models	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-3175" y="1916832"/>
            <a:ext cx="8687595" cy="946845"/>
            <a:chOff x="-3175" y="1916832"/>
            <a:chExt cx="8687595" cy="946845"/>
          </a:xfrm>
        </p:grpSpPr>
        <p:sp>
          <p:nvSpPr>
            <p:cNvPr id="53" name="Rectangle 17"/>
            <p:cNvSpPr>
              <a:spLocks noChangeArrowheads="1"/>
            </p:cNvSpPr>
            <p:nvPr/>
          </p:nvSpPr>
          <p:spPr bwMode="auto">
            <a:xfrm>
              <a:off x="2114330" y="1952009"/>
              <a:ext cx="6570090" cy="911668"/>
            </a:xfrm>
            <a:prstGeom prst="rect">
              <a:avLst/>
            </a:prstGeom>
            <a:solidFill>
              <a:srgbClr val="4763B2"/>
            </a:solidFill>
            <a:ln>
              <a:noFill/>
            </a:ln>
          </p:spPr>
          <p:txBody>
            <a:bodyPr vert="horz" wrap="square" lIns="25200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lang="en-US" kern="0">
                  <a:solidFill>
                    <a:prstClr val="white"/>
                  </a:solidFill>
                </a:rPr>
                <a:t>A sketch/summary of what the business will do and how it will make money.</a:t>
              </a:r>
            </a:p>
          </p:txBody>
        </p:sp>
        <p:sp>
          <p:nvSpPr>
            <p:cNvPr id="54" name="Freeform 18"/>
            <p:cNvSpPr>
              <a:spLocks/>
            </p:cNvSpPr>
            <p:nvPr/>
          </p:nvSpPr>
          <p:spPr bwMode="auto">
            <a:xfrm>
              <a:off x="798162" y="1916832"/>
              <a:ext cx="1316170" cy="946845"/>
            </a:xfrm>
            <a:custGeom>
              <a:avLst/>
              <a:gdLst>
                <a:gd name="T0" fmla="*/ 0 w 905"/>
                <a:gd name="T1" fmla="*/ 119 h 323"/>
                <a:gd name="T2" fmla="*/ 905 w 905"/>
                <a:gd name="T3" fmla="*/ 323 h 323"/>
                <a:gd name="T4" fmla="*/ 905 w 905"/>
                <a:gd name="T5" fmla="*/ 12 h 323"/>
                <a:gd name="T6" fmla="*/ 0 w 905"/>
                <a:gd name="T7" fmla="*/ 0 h 323"/>
                <a:gd name="T8" fmla="*/ 0 w 905"/>
                <a:gd name="T9" fmla="*/ 119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323">
                  <a:moveTo>
                    <a:pt x="0" y="119"/>
                  </a:moveTo>
                  <a:lnTo>
                    <a:pt x="905" y="323"/>
                  </a:lnTo>
                  <a:lnTo>
                    <a:pt x="905" y="12"/>
                  </a:lnTo>
                  <a:lnTo>
                    <a:pt x="0" y="0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3C54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D2D2A"/>
                </a:solidFill>
                <a:latin typeface="Georgia"/>
              </a:endParaRPr>
            </a:p>
          </p:txBody>
        </p:sp>
        <p:sp>
          <p:nvSpPr>
            <p:cNvPr id="55" name="Rectangle 19"/>
            <p:cNvSpPr>
              <a:spLocks noChangeArrowheads="1"/>
            </p:cNvSpPr>
            <p:nvPr/>
          </p:nvSpPr>
          <p:spPr bwMode="auto">
            <a:xfrm>
              <a:off x="-3175" y="1916832"/>
              <a:ext cx="801337" cy="348838"/>
            </a:xfrm>
            <a:prstGeom prst="rect">
              <a:avLst/>
            </a:prstGeom>
            <a:solidFill>
              <a:srgbClr val="4763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D2D2A"/>
                </a:solidFill>
                <a:latin typeface="Georgia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-3175" y="2309640"/>
            <a:ext cx="8687595" cy="1574166"/>
            <a:chOff x="-3175" y="2309640"/>
            <a:chExt cx="8687595" cy="1574166"/>
          </a:xfrm>
        </p:grpSpPr>
        <p:sp>
          <p:nvSpPr>
            <p:cNvPr id="56" name="Rectangle 20"/>
            <p:cNvSpPr>
              <a:spLocks noChangeArrowheads="1"/>
            </p:cNvSpPr>
            <p:nvPr/>
          </p:nvSpPr>
          <p:spPr bwMode="auto">
            <a:xfrm>
              <a:off x="2114330" y="2972138"/>
              <a:ext cx="6570090" cy="911668"/>
            </a:xfrm>
            <a:prstGeom prst="rect">
              <a:avLst/>
            </a:prstGeom>
            <a:solidFill>
              <a:srgbClr val="307CAE"/>
            </a:solidFill>
            <a:ln>
              <a:noFill/>
            </a:ln>
          </p:spPr>
          <p:txBody>
            <a:bodyPr vert="horz" wrap="square" lIns="25200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lang="en-US" kern="0">
                  <a:solidFill>
                    <a:prstClr val="white"/>
                  </a:solidFill>
                </a:rPr>
                <a:t>Includes strategic components of the business idea and how it operates.</a:t>
              </a:r>
            </a:p>
          </p:txBody>
        </p:sp>
        <p:sp>
          <p:nvSpPr>
            <p:cNvPr id="57" name="Freeform 21"/>
            <p:cNvSpPr>
              <a:spLocks/>
            </p:cNvSpPr>
            <p:nvPr/>
          </p:nvSpPr>
          <p:spPr bwMode="auto">
            <a:xfrm>
              <a:off x="798162" y="2309640"/>
              <a:ext cx="1316170" cy="1574166"/>
            </a:xfrm>
            <a:custGeom>
              <a:avLst/>
              <a:gdLst>
                <a:gd name="T0" fmla="*/ 0 w 905"/>
                <a:gd name="T1" fmla="*/ 116 h 537"/>
                <a:gd name="T2" fmla="*/ 905 w 905"/>
                <a:gd name="T3" fmla="*/ 537 h 537"/>
                <a:gd name="T4" fmla="*/ 905 w 905"/>
                <a:gd name="T5" fmla="*/ 226 h 537"/>
                <a:gd name="T6" fmla="*/ 0 w 905"/>
                <a:gd name="T7" fmla="*/ 0 h 537"/>
                <a:gd name="T8" fmla="*/ 0 w 905"/>
                <a:gd name="T9" fmla="*/ 116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537">
                  <a:moveTo>
                    <a:pt x="0" y="116"/>
                  </a:moveTo>
                  <a:lnTo>
                    <a:pt x="905" y="537"/>
                  </a:lnTo>
                  <a:lnTo>
                    <a:pt x="905" y="226"/>
                  </a:lnTo>
                  <a:lnTo>
                    <a:pt x="0" y="0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255F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D2D2A"/>
                </a:solidFill>
                <a:latin typeface="Georgia"/>
              </a:endParaRPr>
            </a:p>
          </p:txBody>
        </p:sp>
        <p:sp>
          <p:nvSpPr>
            <p:cNvPr id="58" name="Rectangle 22"/>
            <p:cNvSpPr>
              <a:spLocks noChangeArrowheads="1"/>
            </p:cNvSpPr>
            <p:nvPr/>
          </p:nvSpPr>
          <p:spPr bwMode="auto">
            <a:xfrm>
              <a:off x="-3175" y="2309640"/>
              <a:ext cx="801337" cy="340043"/>
            </a:xfrm>
            <a:prstGeom prst="rect">
              <a:avLst/>
            </a:prstGeom>
            <a:solidFill>
              <a:srgbClr val="307CA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D2D2A"/>
                </a:solidFill>
                <a:latin typeface="Georgia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-3175" y="2693653"/>
            <a:ext cx="8687595" cy="2204419"/>
            <a:chOff x="-3175" y="2693653"/>
            <a:chExt cx="8687595" cy="2204419"/>
          </a:xfrm>
        </p:grpSpPr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798162" y="2693653"/>
              <a:ext cx="1316170" cy="2204417"/>
            </a:xfrm>
            <a:custGeom>
              <a:avLst/>
              <a:gdLst>
                <a:gd name="T0" fmla="*/ 0 w 905"/>
                <a:gd name="T1" fmla="*/ 117 h 752"/>
                <a:gd name="T2" fmla="*/ 905 w 905"/>
                <a:gd name="T3" fmla="*/ 752 h 752"/>
                <a:gd name="T4" fmla="*/ 905 w 905"/>
                <a:gd name="T5" fmla="*/ 443 h 752"/>
                <a:gd name="T6" fmla="*/ 0 w 905"/>
                <a:gd name="T7" fmla="*/ 0 h 752"/>
                <a:gd name="T8" fmla="*/ 0 w 905"/>
                <a:gd name="T9" fmla="*/ 117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752">
                  <a:moveTo>
                    <a:pt x="0" y="117"/>
                  </a:moveTo>
                  <a:lnTo>
                    <a:pt x="905" y="752"/>
                  </a:lnTo>
                  <a:lnTo>
                    <a:pt x="905" y="443"/>
                  </a:lnTo>
                  <a:lnTo>
                    <a:pt x="0" y="0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177E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D2D2A"/>
                </a:solidFill>
                <a:latin typeface="Georgia"/>
              </a:endParaRPr>
            </a:p>
          </p:txBody>
        </p:sp>
        <p:sp>
          <p:nvSpPr>
            <p:cNvPr id="60" name="Rectangle 24"/>
            <p:cNvSpPr>
              <a:spLocks noChangeArrowheads="1"/>
            </p:cNvSpPr>
            <p:nvPr/>
          </p:nvSpPr>
          <p:spPr bwMode="auto">
            <a:xfrm>
              <a:off x="-3175" y="2693653"/>
              <a:ext cx="801337" cy="342975"/>
            </a:xfrm>
            <a:prstGeom prst="rect">
              <a:avLst/>
            </a:prstGeom>
            <a:solidFill>
              <a:srgbClr val="1D9FA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D2D2A"/>
                </a:solidFill>
                <a:latin typeface="Georgia"/>
              </a:endParaRPr>
            </a:p>
          </p:txBody>
        </p:sp>
        <p:sp>
          <p:nvSpPr>
            <p:cNvPr id="61" name="Rectangle 25"/>
            <p:cNvSpPr>
              <a:spLocks noChangeArrowheads="1"/>
            </p:cNvSpPr>
            <p:nvPr/>
          </p:nvSpPr>
          <p:spPr bwMode="auto">
            <a:xfrm>
              <a:off x="2114330" y="3992267"/>
              <a:ext cx="6570090" cy="905805"/>
            </a:xfrm>
            <a:prstGeom prst="rect">
              <a:avLst/>
            </a:prstGeom>
            <a:solidFill>
              <a:srgbClr val="1D9FA7"/>
            </a:solidFill>
            <a:ln>
              <a:noFill/>
            </a:ln>
          </p:spPr>
          <p:txBody>
            <a:bodyPr vert="horz" wrap="square" lIns="25200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lang="en-US" kern="0">
                  <a:solidFill>
                    <a:prstClr val="white"/>
                  </a:solidFill>
                </a:rPr>
                <a:t>Often established based on trial and error.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-3175" y="3080599"/>
            <a:ext cx="8687595" cy="2837602"/>
            <a:chOff x="-3175" y="3080599"/>
            <a:chExt cx="8687595" cy="2837602"/>
          </a:xfrm>
        </p:grpSpPr>
        <p:sp>
          <p:nvSpPr>
            <p:cNvPr id="62" name="Rectangle 26"/>
            <p:cNvSpPr>
              <a:spLocks noChangeArrowheads="1"/>
            </p:cNvSpPr>
            <p:nvPr/>
          </p:nvSpPr>
          <p:spPr bwMode="auto">
            <a:xfrm>
              <a:off x="-3175" y="3080599"/>
              <a:ext cx="801337" cy="345906"/>
            </a:xfrm>
            <a:prstGeom prst="rect">
              <a:avLst/>
            </a:prstGeom>
            <a:solidFill>
              <a:srgbClr val="0D9C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D2D2A"/>
                </a:solidFill>
                <a:latin typeface="Georgia"/>
              </a:endParaRPr>
            </a:p>
          </p:txBody>
        </p:sp>
        <p:sp>
          <p:nvSpPr>
            <p:cNvPr id="63" name="Rectangle 27"/>
            <p:cNvSpPr>
              <a:spLocks noChangeArrowheads="1"/>
            </p:cNvSpPr>
            <p:nvPr/>
          </p:nvSpPr>
          <p:spPr bwMode="auto">
            <a:xfrm>
              <a:off x="2114330" y="5012396"/>
              <a:ext cx="6570090" cy="905805"/>
            </a:xfrm>
            <a:prstGeom prst="rect">
              <a:avLst/>
            </a:prstGeom>
            <a:solidFill>
              <a:srgbClr val="0D9C74"/>
            </a:solidFill>
            <a:ln>
              <a:noFill/>
            </a:ln>
          </p:spPr>
          <p:txBody>
            <a:bodyPr vert="horz" wrap="square" lIns="25200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lang="en-US" kern="0">
                  <a:solidFill>
                    <a:prstClr val="white"/>
                  </a:solidFill>
                </a:rPr>
                <a:t>Forms the basis for success or failure.</a:t>
              </a:r>
            </a:p>
          </p:txBody>
        </p:sp>
        <p:sp>
          <p:nvSpPr>
            <p:cNvPr id="64" name="Freeform 28"/>
            <p:cNvSpPr>
              <a:spLocks/>
            </p:cNvSpPr>
            <p:nvPr/>
          </p:nvSpPr>
          <p:spPr bwMode="auto">
            <a:xfrm>
              <a:off x="798162" y="3080599"/>
              <a:ext cx="1316170" cy="2837600"/>
            </a:xfrm>
            <a:custGeom>
              <a:avLst/>
              <a:gdLst>
                <a:gd name="T0" fmla="*/ 0 w 905"/>
                <a:gd name="T1" fmla="*/ 118 h 968"/>
                <a:gd name="T2" fmla="*/ 905 w 905"/>
                <a:gd name="T3" fmla="*/ 968 h 968"/>
                <a:gd name="T4" fmla="*/ 905 w 905"/>
                <a:gd name="T5" fmla="*/ 659 h 968"/>
                <a:gd name="T6" fmla="*/ 0 w 905"/>
                <a:gd name="T7" fmla="*/ 0 h 968"/>
                <a:gd name="T8" fmla="*/ 0 w 905"/>
                <a:gd name="T9" fmla="*/ 118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968">
                  <a:moveTo>
                    <a:pt x="0" y="118"/>
                  </a:moveTo>
                  <a:lnTo>
                    <a:pt x="905" y="968"/>
                  </a:lnTo>
                  <a:lnTo>
                    <a:pt x="905" y="659"/>
                  </a:lnTo>
                  <a:lnTo>
                    <a:pt x="0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A7C5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D2D2A"/>
                </a:solidFill>
                <a:latin typeface="Georg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15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3759621"/>
            <a:ext cx="7200800" cy="1325563"/>
          </a:xfrm>
        </p:spPr>
        <p:txBody>
          <a:bodyPr/>
          <a:lstStyle/>
          <a:p>
            <a:r>
              <a:rPr lang="en-US" sz="3200" dirty="0"/>
              <a:t>We have to </a:t>
            </a:r>
            <a:r>
              <a:rPr lang="en-US" sz="3200" dirty="0" smtClean="0"/>
              <a:t>Validate (test) </a:t>
            </a:r>
            <a:r>
              <a:rPr lang="en-US" sz="3200" dirty="0"/>
              <a:t>our Assumptions</a:t>
            </a:r>
          </a:p>
        </p:txBody>
      </p:sp>
      <p:sp>
        <p:nvSpPr>
          <p:cNvPr id="20" name="Oval 19"/>
          <p:cNvSpPr/>
          <p:nvPr/>
        </p:nvSpPr>
        <p:spPr>
          <a:xfrm>
            <a:off x="3427852" y="967016"/>
            <a:ext cx="2286000" cy="2286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47883" y="5291916"/>
            <a:ext cx="38011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Test the Problem, </a:t>
            </a:r>
            <a:r>
              <a:rPr lang="en-US" dirty="0" smtClean="0">
                <a:solidFill>
                  <a:schemeClr val="bg1"/>
                </a:solidFill>
              </a:rPr>
              <a:t>then </a:t>
            </a: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chemeClr val="bg1"/>
                </a:solidFill>
              </a:rPr>
              <a:t>solution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Start with the riskiest.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Freeform 7"/>
          <p:cNvSpPr>
            <a:spLocks/>
          </p:cNvSpPr>
          <p:nvPr/>
        </p:nvSpPr>
        <p:spPr bwMode="auto">
          <a:xfrm>
            <a:off x="3854902" y="1443122"/>
            <a:ext cx="1431900" cy="1333788"/>
          </a:xfrm>
          <a:custGeom>
            <a:avLst/>
            <a:gdLst>
              <a:gd name="T0" fmla="*/ 565 w 1789"/>
              <a:gd name="T1" fmla="*/ 1666 h 1666"/>
              <a:gd name="T2" fmla="*/ 555 w 1789"/>
              <a:gd name="T3" fmla="*/ 1651 h 1666"/>
              <a:gd name="T4" fmla="*/ 6 w 1789"/>
              <a:gd name="T5" fmla="*/ 1015 h 1666"/>
              <a:gd name="T6" fmla="*/ 0 w 1789"/>
              <a:gd name="T7" fmla="*/ 1007 h 1666"/>
              <a:gd name="T8" fmla="*/ 24 w 1789"/>
              <a:gd name="T9" fmla="*/ 978 h 1666"/>
              <a:gd name="T10" fmla="*/ 487 w 1789"/>
              <a:gd name="T11" fmla="*/ 1240 h 1666"/>
              <a:gd name="T12" fmla="*/ 497 w 1789"/>
              <a:gd name="T13" fmla="*/ 1226 h 1666"/>
              <a:gd name="T14" fmla="*/ 1101 w 1789"/>
              <a:gd name="T15" fmla="*/ 517 h 1666"/>
              <a:gd name="T16" fmla="*/ 1679 w 1789"/>
              <a:gd name="T17" fmla="*/ 52 h 1666"/>
              <a:gd name="T18" fmla="*/ 1765 w 1789"/>
              <a:gd name="T19" fmla="*/ 0 h 1666"/>
              <a:gd name="T20" fmla="*/ 1789 w 1789"/>
              <a:gd name="T21" fmla="*/ 31 h 1666"/>
              <a:gd name="T22" fmla="*/ 1764 w 1789"/>
              <a:gd name="T23" fmla="*/ 54 h 1666"/>
              <a:gd name="T24" fmla="*/ 766 w 1789"/>
              <a:gd name="T25" fmla="*/ 1325 h 1666"/>
              <a:gd name="T26" fmla="*/ 591 w 1789"/>
              <a:gd name="T27" fmla="*/ 1660 h 1666"/>
              <a:gd name="T28" fmla="*/ 589 w 1789"/>
              <a:gd name="T29" fmla="*/ 1666 h 1666"/>
              <a:gd name="T30" fmla="*/ 565 w 1789"/>
              <a:gd name="T31" fmla="*/ 1666 h 1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89" h="1666">
                <a:moveTo>
                  <a:pt x="565" y="1666"/>
                </a:moveTo>
                <a:cubicBezTo>
                  <a:pt x="561" y="1661"/>
                  <a:pt x="558" y="1656"/>
                  <a:pt x="555" y="1651"/>
                </a:cubicBezTo>
                <a:cubicBezTo>
                  <a:pt x="372" y="1439"/>
                  <a:pt x="189" y="1227"/>
                  <a:pt x="6" y="1015"/>
                </a:cubicBezTo>
                <a:cubicBezTo>
                  <a:pt x="4" y="1013"/>
                  <a:pt x="2" y="1011"/>
                  <a:pt x="0" y="1007"/>
                </a:cubicBezTo>
                <a:cubicBezTo>
                  <a:pt x="8" y="998"/>
                  <a:pt x="15" y="988"/>
                  <a:pt x="24" y="978"/>
                </a:cubicBezTo>
                <a:cubicBezTo>
                  <a:pt x="178" y="1065"/>
                  <a:pt x="332" y="1152"/>
                  <a:pt x="487" y="1240"/>
                </a:cubicBezTo>
                <a:cubicBezTo>
                  <a:pt x="490" y="1235"/>
                  <a:pt x="494" y="1230"/>
                  <a:pt x="497" y="1226"/>
                </a:cubicBezTo>
                <a:cubicBezTo>
                  <a:pt x="679" y="973"/>
                  <a:pt x="878" y="735"/>
                  <a:pt x="1101" y="517"/>
                </a:cubicBezTo>
                <a:cubicBezTo>
                  <a:pt x="1279" y="343"/>
                  <a:pt x="1468" y="184"/>
                  <a:pt x="1679" y="52"/>
                </a:cubicBezTo>
                <a:cubicBezTo>
                  <a:pt x="1707" y="34"/>
                  <a:pt x="1736" y="18"/>
                  <a:pt x="1765" y="0"/>
                </a:cubicBezTo>
                <a:cubicBezTo>
                  <a:pt x="1773" y="11"/>
                  <a:pt x="1781" y="21"/>
                  <a:pt x="1789" y="31"/>
                </a:cubicBezTo>
                <a:cubicBezTo>
                  <a:pt x="1780" y="39"/>
                  <a:pt x="1772" y="47"/>
                  <a:pt x="1764" y="54"/>
                </a:cubicBezTo>
                <a:cubicBezTo>
                  <a:pt x="1360" y="422"/>
                  <a:pt x="1030" y="848"/>
                  <a:pt x="766" y="1325"/>
                </a:cubicBezTo>
                <a:cubicBezTo>
                  <a:pt x="705" y="1435"/>
                  <a:pt x="649" y="1548"/>
                  <a:pt x="591" y="1660"/>
                </a:cubicBezTo>
                <a:cubicBezTo>
                  <a:pt x="590" y="1662"/>
                  <a:pt x="589" y="1664"/>
                  <a:pt x="589" y="1666"/>
                </a:cubicBezTo>
                <a:cubicBezTo>
                  <a:pt x="581" y="1666"/>
                  <a:pt x="573" y="1666"/>
                  <a:pt x="565" y="16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9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xperiments Tests Insight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5590"/>
            <a:ext cx="9144001" cy="611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6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</a:t>
            </a:r>
            <a:r>
              <a:rPr lang="en-US" smtClean="0"/>
              <a:t>Model Examples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84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99" y="1341336"/>
            <a:ext cx="8187402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Lemonade Stand in City Park</a:t>
            </a:r>
          </a:p>
        </p:txBody>
      </p:sp>
    </p:spTree>
    <p:extLst>
      <p:ext uri="{BB962C8B-B14F-4D97-AF65-F5344CB8AC3E}">
        <p14:creationId xmlns:p14="http://schemas.microsoft.com/office/powerpoint/2010/main" val="384503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 Business Model Canvas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62565"/>
            <a:ext cx="7632848" cy="50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38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28" y="1406194"/>
            <a:ext cx="8064896" cy="53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568129" y="432151"/>
            <a:ext cx="1915639" cy="400082"/>
            <a:chOff x="3597275" y="219075"/>
            <a:chExt cx="3838576" cy="801688"/>
          </a:xfrm>
          <a:solidFill>
            <a:schemeClr val="bg1"/>
          </a:solidFill>
        </p:grpSpPr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5405438" y="234950"/>
              <a:ext cx="474663" cy="776287"/>
            </a:xfrm>
            <a:custGeom>
              <a:avLst/>
              <a:gdLst>
                <a:gd name="T0" fmla="*/ 124 w 366"/>
                <a:gd name="T1" fmla="*/ 1 h 596"/>
                <a:gd name="T2" fmla="*/ 124 w 366"/>
                <a:gd name="T3" fmla="*/ 192 h 596"/>
                <a:gd name="T4" fmla="*/ 179 w 366"/>
                <a:gd name="T5" fmla="*/ 182 h 596"/>
                <a:gd name="T6" fmla="*/ 286 w 366"/>
                <a:gd name="T7" fmla="*/ 187 h 596"/>
                <a:gd name="T8" fmla="*/ 356 w 366"/>
                <a:gd name="T9" fmla="*/ 263 h 596"/>
                <a:gd name="T10" fmla="*/ 356 w 366"/>
                <a:gd name="T11" fmla="*/ 484 h 596"/>
                <a:gd name="T12" fmla="*/ 246 w 366"/>
                <a:gd name="T13" fmla="*/ 586 h 596"/>
                <a:gd name="T14" fmla="*/ 97 w 366"/>
                <a:gd name="T15" fmla="*/ 590 h 596"/>
                <a:gd name="T16" fmla="*/ 16 w 366"/>
                <a:gd name="T17" fmla="*/ 580 h 596"/>
                <a:gd name="T18" fmla="*/ 0 w 366"/>
                <a:gd name="T19" fmla="*/ 563 h 596"/>
                <a:gd name="T20" fmla="*/ 0 w 366"/>
                <a:gd name="T21" fmla="*/ 34 h 596"/>
                <a:gd name="T22" fmla="*/ 15 w 366"/>
                <a:gd name="T23" fmla="*/ 16 h 596"/>
                <a:gd name="T24" fmla="*/ 112 w 366"/>
                <a:gd name="T25" fmla="*/ 0 h 596"/>
                <a:gd name="T26" fmla="*/ 124 w 366"/>
                <a:gd name="T27" fmla="*/ 1 h 596"/>
                <a:gd name="T28" fmla="*/ 124 w 366"/>
                <a:gd name="T29" fmla="*/ 492 h 596"/>
                <a:gd name="T30" fmla="*/ 191 w 366"/>
                <a:gd name="T31" fmla="*/ 491 h 596"/>
                <a:gd name="T32" fmla="*/ 236 w 366"/>
                <a:gd name="T33" fmla="*/ 450 h 596"/>
                <a:gd name="T34" fmla="*/ 237 w 366"/>
                <a:gd name="T35" fmla="*/ 318 h 596"/>
                <a:gd name="T36" fmla="*/ 203 w 366"/>
                <a:gd name="T37" fmla="*/ 283 h 596"/>
                <a:gd name="T38" fmla="*/ 131 w 366"/>
                <a:gd name="T39" fmla="*/ 296 h 596"/>
                <a:gd name="T40" fmla="*/ 124 w 366"/>
                <a:gd name="T41" fmla="*/ 307 h 596"/>
                <a:gd name="T42" fmla="*/ 124 w 366"/>
                <a:gd name="T43" fmla="*/ 492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6" h="596">
                  <a:moveTo>
                    <a:pt x="124" y="1"/>
                  </a:moveTo>
                  <a:cubicBezTo>
                    <a:pt x="124" y="64"/>
                    <a:pt x="124" y="128"/>
                    <a:pt x="124" y="192"/>
                  </a:cubicBezTo>
                  <a:cubicBezTo>
                    <a:pt x="144" y="188"/>
                    <a:pt x="161" y="184"/>
                    <a:pt x="179" y="182"/>
                  </a:cubicBezTo>
                  <a:cubicBezTo>
                    <a:pt x="215" y="178"/>
                    <a:pt x="251" y="178"/>
                    <a:pt x="286" y="187"/>
                  </a:cubicBezTo>
                  <a:cubicBezTo>
                    <a:pt x="325" y="198"/>
                    <a:pt x="350" y="223"/>
                    <a:pt x="356" y="263"/>
                  </a:cubicBezTo>
                  <a:cubicBezTo>
                    <a:pt x="366" y="336"/>
                    <a:pt x="366" y="410"/>
                    <a:pt x="356" y="484"/>
                  </a:cubicBezTo>
                  <a:cubicBezTo>
                    <a:pt x="348" y="545"/>
                    <a:pt x="304" y="575"/>
                    <a:pt x="246" y="586"/>
                  </a:cubicBezTo>
                  <a:cubicBezTo>
                    <a:pt x="197" y="596"/>
                    <a:pt x="147" y="595"/>
                    <a:pt x="97" y="590"/>
                  </a:cubicBezTo>
                  <a:cubicBezTo>
                    <a:pt x="70" y="588"/>
                    <a:pt x="43" y="583"/>
                    <a:pt x="16" y="580"/>
                  </a:cubicBezTo>
                  <a:cubicBezTo>
                    <a:pt x="4" y="579"/>
                    <a:pt x="0" y="575"/>
                    <a:pt x="0" y="563"/>
                  </a:cubicBezTo>
                  <a:cubicBezTo>
                    <a:pt x="1" y="386"/>
                    <a:pt x="1" y="210"/>
                    <a:pt x="0" y="34"/>
                  </a:cubicBezTo>
                  <a:cubicBezTo>
                    <a:pt x="0" y="22"/>
                    <a:pt x="3" y="18"/>
                    <a:pt x="15" y="16"/>
                  </a:cubicBezTo>
                  <a:cubicBezTo>
                    <a:pt x="47" y="12"/>
                    <a:pt x="80" y="6"/>
                    <a:pt x="112" y="0"/>
                  </a:cubicBezTo>
                  <a:cubicBezTo>
                    <a:pt x="115" y="0"/>
                    <a:pt x="119" y="0"/>
                    <a:pt x="124" y="1"/>
                  </a:cubicBezTo>
                  <a:close/>
                  <a:moveTo>
                    <a:pt x="124" y="492"/>
                  </a:moveTo>
                  <a:cubicBezTo>
                    <a:pt x="148" y="492"/>
                    <a:pt x="170" y="493"/>
                    <a:pt x="191" y="491"/>
                  </a:cubicBezTo>
                  <a:cubicBezTo>
                    <a:pt x="218" y="489"/>
                    <a:pt x="236" y="473"/>
                    <a:pt x="236" y="450"/>
                  </a:cubicBezTo>
                  <a:cubicBezTo>
                    <a:pt x="238" y="406"/>
                    <a:pt x="238" y="362"/>
                    <a:pt x="237" y="318"/>
                  </a:cubicBezTo>
                  <a:cubicBezTo>
                    <a:pt x="236" y="299"/>
                    <a:pt x="222" y="287"/>
                    <a:pt x="203" y="283"/>
                  </a:cubicBezTo>
                  <a:cubicBezTo>
                    <a:pt x="178" y="278"/>
                    <a:pt x="154" y="285"/>
                    <a:pt x="131" y="296"/>
                  </a:cubicBezTo>
                  <a:cubicBezTo>
                    <a:pt x="128" y="297"/>
                    <a:pt x="124" y="303"/>
                    <a:pt x="124" y="307"/>
                  </a:cubicBezTo>
                  <a:cubicBezTo>
                    <a:pt x="124" y="368"/>
                    <a:pt x="124" y="429"/>
                    <a:pt x="124" y="4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D2D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6954838" y="233363"/>
              <a:ext cx="481013" cy="769937"/>
            </a:xfrm>
            <a:custGeom>
              <a:avLst/>
              <a:gdLst>
                <a:gd name="T0" fmla="*/ 125 w 371"/>
                <a:gd name="T1" fmla="*/ 406 h 591"/>
                <a:gd name="T2" fmla="*/ 125 w 371"/>
                <a:gd name="T3" fmla="*/ 589 h 591"/>
                <a:gd name="T4" fmla="*/ 109 w 371"/>
                <a:gd name="T5" fmla="*/ 590 h 591"/>
                <a:gd name="T6" fmla="*/ 17 w 371"/>
                <a:gd name="T7" fmla="*/ 590 h 591"/>
                <a:gd name="T8" fmla="*/ 0 w 371"/>
                <a:gd name="T9" fmla="*/ 573 h 591"/>
                <a:gd name="T10" fmla="*/ 0 w 371"/>
                <a:gd name="T11" fmla="*/ 387 h 591"/>
                <a:gd name="T12" fmla="*/ 0 w 371"/>
                <a:gd name="T13" fmla="*/ 40 h 591"/>
                <a:gd name="T14" fmla="*/ 0 w 371"/>
                <a:gd name="T15" fmla="*/ 20 h 591"/>
                <a:gd name="T16" fmla="*/ 124 w 371"/>
                <a:gd name="T17" fmla="*/ 0 h 591"/>
                <a:gd name="T18" fmla="*/ 124 w 371"/>
                <a:gd name="T19" fmla="*/ 360 h 591"/>
                <a:gd name="T20" fmla="*/ 128 w 371"/>
                <a:gd name="T21" fmla="*/ 361 h 591"/>
                <a:gd name="T22" fmla="*/ 169 w 371"/>
                <a:gd name="T23" fmla="*/ 297 h 591"/>
                <a:gd name="T24" fmla="*/ 233 w 371"/>
                <a:gd name="T25" fmla="*/ 196 h 591"/>
                <a:gd name="T26" fmla="*/ 246 w 371"/>
                <a:gd name="T27" fmla="*/ 187 h 591"/>
                <a:gd name="T28" fmla="*/ 365 w 371"/>
                <a:gd name="T29" fmla="*/ 186 h 591"/>
                <a:gd name="T30" fmla="*/ 370 w 371"/>
                <a:gd name="T31" fmla="*/ 188 h 591"/>
                <a:gd name="T32" fmla="*/ 335 w 371"/>
                <a:gd name="T33" fmla="*/ 244 h 591"/>
                <a:gd name="T34" fmla="*/ 255 w 371"/>
                <a:gd name="T35" fmla="*/ 370 h 591"/>
                <a:gd name="T36" fmla="*/ 255 w 371"/>
                <a:gd name="T37" fmla="*/ 395 h 591"/>
                <a:gd name="T38" fmla="*/ 365 w 371"/>
                <a:gd name="T39" fmla="*/ 578 h 591"/>
                <a:gd name="T40" fmla="*/ 371 w 371"/>
                <a:gd name="T41" fmla="*/ 589 h 591"/>
                <a:gd name="T42" fmla="*/ 357 w 371"/>
                <a:gd name="T43" fmla="*/ 590 h 591"/>
                <a:gd name="T44" fmla="*/ 252 w 371"/>
                <a:gd name="T45" fmla="*/ 590 h 591"/>
                <a:gd name="T46" fmla="*/ 233 w 371"/>
                <a:gd name="T47" fmla="*/ 579 h 591"/>
                <a:gd name="T48" fmla="*/ 137 w 371"/>
                <a:gd name="T49" fmla="*/ 419 h 591"/>
                <a:gd name="T50" fmla="*/ 128 w 371"/>
                <a:gd name="T51" fmla="*/ 405 h 591"/>
                <a:gd name="T52" fmla="*/ 125 w 371"/>
                <a:gd name="T53" fmla="*/ 406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1" h="591">
                  <a:moveTo>
                    <a:pt x="125" y="406"/>
                  </a:moveTo>
                  <a:cubicBezTo>
                    <a:pt x="125" y="466"/>
                    <a:pt x="125" y="527"/>
                    <a:pt x="125" y="589"/>
                  </a:cubicBezTo>
                  <a:cubicBezTo>
                    <a:pt x="118" y="589"/>
                    <a:pt x="114" y="590"/>
                    <a:pt x="109" y="590"/>
                  </a:cubicBezTo>
                  <a:cubicBezTo>
                    <a:pt x="78" y="590"/>
                    <a:pt x="48" y="589"/>
                    <a:pt x="17" y="590"/>
                  </a:cubicBezTo>
                  <a:cubicBezTo>
                    <a:pt x="4" y="591"/>
                    <a:pt x="0" y="587"/>
                    <a:pt x="0" y="573"/>
                  </a:cubicBezTo>
                  <a:cubicBezTo>
                    <a:pt x="1" y="511"/>
                    <a:pt x="0" y="449"/>
                    <a:pt x="0" y="387"/>
                  </a:cubicBezTo>
                  <a:cubicBezTo>
                    <a:pt x="0" y="271"/>
                    <a:pt x="0" y="156"/>
                    <a:pt x="0" y="40"/>
                  </a:cubicBezTo>
                  <a:cubicBezTo>
                    <a:pt x="0" y="34"/>
                    <a:pt x="0" y="28"/>
                    <a:pt x="0" y="20"/>
                  </a:cubicBezTo>
                  <a:cubicBezTo>
                    <a:pt x="42" y="13"/>
                    <a:pt x="82" y="7"/>
                    <a:pt x="124" y="0"/>
                  </a:cubicBezTo>
                  <a:cubicBezTo>
                    <a:pt x="124" y="122"/>
                    <a:pt x="124" y="241"/>
                    <a:pt x="124" y="360"/>
                  </a:cubicBezTo>
                  <a:cubicBezTo>
                    <a:pt x="126" y="360"/>
                    <a:pt x="127" y="361"/>
                    <a:pt x="128" y="361"/>
                  </a:cubicBezTo>
                  <a:cubicBezTo>
                    <a:pt x="141" y="340"/>
                    <a:pt x="155" y="318"/>
                    <a:pt x="169" y="297"/>
                  </a:cubicBezTo>
                  <a:cubicBezTo>
                    <a:pt x="190" y="263"/>
                    <a:pt x="211" y="229"/>
                    <a:pt x="233" y="196"/>
                  </a:cubicBezTo>
                  <a:cubicBezTo>
                    <a:pt x="236" y="191"/>
                    <a:pt x="242" y="187"/>
                    <a:pt x="246" y="187"/>
                  </a:cubicBezTo>
                  <a:cubicBezTo>
                    <a:pt x="286" y="186"/>
                    <a:pt x="325" y="186"/>
                    <a:pt x="365" y="186"/>
                  </a:cubicBezTo>
                  <a:cubicBezTo>
                    <a:pt x="366" y="186"/>
                    <a:pt x="367" y="187"/>
                    <a:pt x="370" y="188"/>
                  </a:cubicBezTo>
                  <a:cubicBezTo>
                    <a:pt x="359" y="207"/>
                    <a:pt x="347" y="226"/>
                    <a:pt x="335" y="244"/>
                  </a:cubicBezTo>
                  <a:cubicBezTo>
                    <a:pt x="309" y="286"/>
                    <a:pt x="282" y="328"/>
                    <a:pt x="255" y="370"/>
                  </a:cubicBezTo>
                  <a:cubicBezTo>
                    <a:pt x="250" y="379"/>
                    <a:pt x="250" y="386"/>
                    <a:pt x="255" y="395"/>
                  </a:cubicBezTo>
                  <a:cubicBezTo>
                    <a:pt x="292" y="455"/>
                    <a:pt x="329" y="517"/>
                    <a:pt x="365" y="578"/>
                  </a:cubicBezTo>
                  <a:cubicBezTo>
                    <a:pt x="367" y="581"/>
                    <a:pt x="368" y="584"/>
                    <a:pt x="371" y="589"/>
                  </a:cubicBezTo>
                  <a:cubicBezTo>
                    <a:pt x="365" y="589"/>
                    <a:pt x="361" y="590"/>
                    <a:pt x="357" y="590"/>
                  </a:cubicBezTo>
                  <a:cubicBezTo>
                    <a:pt x="322" y="590"/>
                    <a:pt x="287" y="590"/>
                    <a:pt x="252" y="590"/>
                  </a:cubicBezTo>
                  <a:cubicBezTo>
                    <a:pt x="243" y="590"/>
                    <a:pt x="238" y="588"/>
                    <a:pt x="233" y="579"/>
                  </a:cubicBezTo>
                  <a:cubicBezTo>
                    <a:pt x="201" y="526"/>
                    <a:pt x="169" y="472"/>
                    <a:pt x="137" y="419"/>
                  </a:cubicBezTo>
                  <a:cubicBezTo>
                    <a:pt x="134" y="414"/>
                    <a:pt x="131" y="410"/>
                    <a:pt x="128" y="405"/>
                  </a:cubicBezTo>
                  <a:cubicBezTo>
                    <a:pt x="127" y="405"/>
                    <a:pt x="126" y="405"/>
                    <a:pt x="125" y="4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D2D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4892675" y="465138"/>
              <a:ext cx="458788" cy="552450"/>
            </a:xfrm>
            <a:custGeom>
              <a:avLst/>
              <a:gdLst>
                <a:gd name="T0" fmla="*/ 354 w 354"/>
                <a:gd name="T1" fmla="*/ 245 h 425"/>
                <a:gd name="T2" fmla="*/ 144 w 354"/>
                <a:gd name="T3" fmla="*/ 245 h 425"/>
                <a:gd name="T4" fmla="*/ 126 w 354"/>
                <a:gd name="T5" fmla="*/ 266 h 425"/>
                <a:gd name="T6" fmla="*/ 171 w 354"/>
                <a:gd name="T7" fmla="*/ 313 h 425"/>
                <a:gd name="T8" fmla="*/ 302 w 354"/>
                <a:gd name="T9" fmla="*/ 308 h 425"/>
                <a:gd name="T10" fmla="*/ 342 w 354"/>
                <a:gd name="T11" fmla="*/ 303 h 425"/>
                <a:gd name="T12" fmla="*/ 342 w 354"/>
                <a:gd name="T13" fmla="*/ 395 h 425"/>
                <a:gd name="T14" fmla="*/ 334 w 354"/>
                <a:gd name="T15" fmla="*/ 403 h 425"/>
                <a:gd name="T16" fmla="*/ 129 w 354"/>
                <a:gd name="T17" fmla="*/ 412 h 425"/>
                <a:gd name="T18" fmla="*/ 3 w 354"/>
                <a:gd name="T19" fmla="*/ 270 h 425"/>
                <a:gd name="T20" fmla="*/ 5 w 354"/>
                <a:gd name="T21" fmla="*/ 130 h 425"/>
                <a:gd name="T22" fmla="*/ 117 w 354"/>
                <a:gd name="T23" fmla="*/ 9 h 425"/>
                <a:gd name="T24" fmla="*/ 256 w 354"/>
                <a:gd name="T25" fmla="*/ 14 h 425"/>
                <a:gd name="T26" fmla="*/ 348 w 354"/>
                <a:gd name="T27" fmla="*/ 119 h 425"/>
                <a:gd name="T28" fmla="*/ 354 w 354"/>
                <a:gd name="T29" fmla="*/ 245 h 425"/>
                <a:gd name="T30" fmla="*/ 176 w 354"/>
                <a:gd name="T31" fmla="*/ 165 h 425"/>
                <a:gd name="T32" fmla="*/ 219 w 354"/>
                <a:gd name="T33" fmla="*/ 165 h 425"/>
                <a:gd name="T34" fmla="*/ 229 w 354"/>
                <a:gd name="T35" fmla="*/ 159 h 425"/>
                <a:gd name="T36" fmla="*/ 213 w 354"/>
                <a:gd name="T37" fmla="*/ 105 h 425"/>
                <a:gd name="T38" fmla="*/ 146 w 354"/>
                <a:gd name="T39" fmla="*/ 102 h 425"/>
                <a:gd name="T40" fmla="*/ 125 w 354"/>
                <a:gd name="T41" fmla="*/ 155 h 425"/>
                <a:gd name="T42" fmla="*/ 136 w 354"/>
                <a:gd name="T43" fmla="*/ 164 h 425"/>
                <a:gd name="T44" fmla="*/ 176 w 354"/>
                <a:gd name="T45" fmla="*/ 16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4" h="425">
                  <a:moveTo>
                    <a:pt x="354" y="245"/>
                  </a:moveTo>
                  <a:cubicBezTo>
                    <a:pt x="281" y="245"/>
                    <a:pt x="212" y="245"/>
                    <a:pt x="144" y="245"/>
                  </a:cubicBezTo>
                  <a:cubicBezTo>
                    <a:pt x="123" y="245"/>
                    <a:pt x="123" y="245"/>
                    <a:pt x="126" y="266"/>
                  </a:cubicBezTo>
                  <a:cubicBezTo>
                    <a:pt x="130" y="299"/>
                    <a:pt x="139" y="312"/>
                    <a:pt x="171" y="313"/>
                  </a:cubicBezTo>
                  <a:cubicBezTo>
                    <a:pt x="215" y="314"/>
                    <a:pt x="258" y="310"/>
                    <a:pt x="302" y="308"/>
                  </a:cubicBezTo>
                  <a:cubicBezTo>
                    <a:pt x="315" y="308"/>
                    <a:pt x="328" y="305"/>
                    <a:pt x="342" y="303"/>
                  </a:cubicBezTo>
                  <a:cubicBezTo>
                    <a:pt x="342" y="334"/>
                    <a:pt x="343" y="364"/>
                    <a:pt x="342" y="395"/>
                  </a:cubicBezTo>
                  <a:cubicBezTo>
                    <a:pt x="342" y="398"/>
                    <a:pt x="337" y="403"/>
                    <a:pt x="334" y="403"/>
                  </a:cubicBezTo>
                  <a:cubicBezTo>
                    <a:pt x="266" y="417"/>
                    <a:pt x="198" y="425"/>
                    <a:pt x="129" y="412"/>
                  </a:cubicBezTo>
                  <a:cubicBezTo>
                    <a:pt x="51" y="398"/>
                    <a:pt x="10" y="351"/>
                    <a:pt x="3" y="270"/>
                  </a:cubicBezTo>
                  <a:cubicBezTo>
                    <a:pt x="0" y="224"/>
                    <a:pt x="0" y="176"/>
                    <a:pt x="5" y="130"/>
                  </a:cubicBezTo>
                  <a:cubicBezTo>
                    <a:pt x="13" y="60"/>
                    <a:pt x="49" y="24"/>
                    <a:pt x="117" y="9"/>
                  </a:cubicBezTo>
                  <a:cubicBezTo>
                    <a:pt x="163" y="0"/>
                    <a:pt x="210" y="0"/>
                    <a:pt x="256" y="14"/>
                  </a:cubicBezTo>
                  <a:cubicBezTo>
                    <a:pt x="308" y="29"/>
                    <a:pt x="341" y="64"/>
                    <a:pt x="348" y="119"/>
                  </a:cubicBezTo>
                  <a:cubicBezTo>
                    <a:pt x="353" y="160"/>
                    <a:pt x="352" y="202"/>
                    <a:pt x="354" y="245"/>
                  </a:cubicBezTo>
                  <a:close/>
                  <a:moveTo>
                    <a:pt x="176" y="165"/>
                  </a:moveTo>
                  <a:cubicBezTo>
                    <a:pt x="190" y="165"/>
                    <a:pt x="205" y="165"/>
                    <a:pt x="219" y="165"/>
                  </a:cubicBezTo>
                  <a:cubicBezTo>
                    <a:pt x="223" y="164"/>
                    <a:pt x="228" y="162"/>
                    <a:pt x="229" y="159"/>
                  </a:cubicBezTo>
                  <a:cubicBezTo>
                    <a:pt x="235" y="144"/>
                    <a:pt x="226" y="113"/>
                    <a:pt x="213" y="105"/>
                  </a:cubicBezTo>
                  <a:cubicBezTo>
                    <a:pt x="191" y="91"/>
                    <a:pt x="168" y="91"/>
                    <a:pt x="146" y="102"/>
                  </a:cubicBezTo>
                  <a:cubicBezTo>
                    <a:pt x="125" y="113"/>
                    <a:pt x="125" y="134"/>
                    <a:pt x="125" y="155"/>
                  </a:cubicBezTo>
                  <a:cubicBezTo>
                    <a:pt x="125" y="158"/>
                    <a:pt x="132" y="164"/>
                    <a:pt x="136" y="164"/>
                  </a:cubicBezTo>
                  <a:cubicBezTo>
                    <a:pt x="149" y="166"/>
                    <a:pt x="162" y="165"/>
                    <a:pt x="176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D2D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5921375" y="465138"/>
              <a:ext cx="471488" cy="549275"/>
            </a:xfrm>
            <a:custGeom>
              <a:avLst/>
              <a:gdLst>
                <a:gd name="T0" fmla="*/ 364 w 364"/>
                <a:gd name="T1" fmla="*/ 218 h 422"/>
                <a:gd name="T2" fmla="*/ 356 w 364"/>
                <a:gd name="T3" fmla="*/ 301 h 422"/>
                <a:gd name="T4" fmla="*/ 262 w 364"/>
                <a:gd name="T5" fmla="*/ 406 h 422"/>
                <a:gd name="T6" fmla="*/ 95 w 364"/>
                <a:gd name="T7" fmla="*/ 404 h 422"/>
                <a:gd name="T8" fmla="*/ 7 w 364"/>
                <a:gd name="T9" fmla="*/ 299 h 422"/>
                <a:gd name="T10" fmla="*/ 7 w 364"/>
                <a:gd name="T11" fmla="*/ 121 h 422"/>
                <a:gd name="T12" fmla="*/ 119 w 364"/>
                <a:gd name="T13" fmla="*/ 10 h 422"/>
                <a:gd name="T14" fmla="*/ 268 w 364"/>
                <a:gd name="T15" fmla="*/ 16 h 422"/>
                <a:gd name="T16" fmla="*/ 359 w 364"/>
                <a:gd name="T17" fmla="*/ 133 h 422"/>
                <a:gd name="T18" fmla="*/ 364 w 364"/>
                <a:gd name="T19" fmla="*/ 218 h 422"/>
                <a:gd name="T20" fmla="*/ 238 w 364"/>
                <a:gd name="T21" fmla="*/ 211 h 422"/>
                <a:gd name="T22" fmla="*/ 238 w 364"/>
                <a:gd name="T23" fmla="*/ 211 h 422"/>
                <a:gd name="T24" fmla="*/ 238 w 364"/>
                <a:gd name="T25" fmla="*/ 152 h 422"/>
                <a:gd name="T26" fmla="*/ 200 w 364"/>
                <a:gd name="T27" fmla="*/ 108 h 422"/>
                <a:gd name="T28" fmla="*/ 164 w 364"/>
                <a:gd name="T29" fmla="*/ 108 h 422"/>
                <a:gd name="T30" fmla="*/ 126 w 364"/>
                <a:gd name="T31" fmla="*/ 147 h 422"/>
                <a:gd name="T32" fmla="*/ 126 w 364"/>
                <a:gd name="T33" fmla="*/ 275 h 422"/>
                <a:gd name="T34" fmla="*/ 158 w 364"/>
                <a:gd name="T35" fmla="*/ 312 h 422"/>
                <a:gd name="T36" fmla="*/ 199 w 364"/>
                <a:gd name="T37" fmla="*/ 313 h 422"/>
                <a:gd name="T38" fmla="*/ 238 w 364"/>
                <a:gd name="T39" fmla="*/ 266 h 422"/>
                <a:gd name="T40" fmla="*/ 238 w 364"/>
                <a:gd name="T41" fmla="*/ 21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4" h="422">
                  <a:moveTo>
                    <a:pt x="364" y="218"/>
                  </a:moveTo>
                  <a:cubicBezTo>
                    <a:pt x="362" y="241"/>
                    <a:pt x="361" y="271"/>
                    <a:pt x="356" y="301"/>
                  </a:cubicBezTo>
                  <a:cubicBezTo>
                    <a:pt x="347" y="355"/>
                    <a:pt x="314" y="390"/>
                    <a:pt x="262" y="406"/>
                  </a:cubicBezTo>
                  <a:cubicBezTo>
                    <a:pt x="206" y="422"/>
                    <a:pt x="150" y="422"/>
                    <a:pt x="95" y="404"/>
                  </a:cubicBezTo>
                  <a:cubicBezTo>
                    <a:pt x="45" y="387"/>
                    <a:pt x="11" y="351"/>
                    <a:pt x="7" y="299"/>
                  </a:cubicBezTo>
                  <a:cubicBezTo>
                    <a:pt x="1" y="240"/>
                    <a:pt x="0" y="179"/>
                    <a:pt x="7" y="121"/>
                  </a:cubicBezTo>
                  <a:cubicBezTo>
                    <a:pt x="14" y="58"/>
                    <a:pt x="58" y="22"/>
                    <a:pt x="119" y="10"/>
                  </a:cubicBezTo>
                  <a:cubicBezTo>
                    <a:pt x="169" y="0"/>
                    <a:pt x="219" y="0"/>
                    <a:pt x="268" y="16"/>
                  </a:cubicBezTo>
                  <a:cubicBezTo>
                    <a:pt x="323" y="35"/>
                    <a:pt x="352" y="76"/>
                    <a:pt x="359" y="133"/>
                  </a:cubicBezTo>
                  <a:cubicBezTo>
                    <a:pt x="362" y="158"/>
                    <a:pt x="362" y="184"/>
                    <a:pt x="364" y="218"/>
                  </a:cubicBezTo>
                  <a:close/>
                  <a:moveTo>
                    <a:pt x="238" y="211"/>
                  </a:moveTo>
                  <a:cubicBezTo>
                    <a:pt x="238" y="211"/>
                    <a:pt x="238" y="211"/>
                    <a:pt x="238" y="211"/>
                  </a:cubicBezTo>
                  <a:cubicBezTo>
                    <a:pt x="238" y="191"/>
                    <a:pt x="239" y="172"/>
                    <a:pt x="238" y="152"/>
                  </a:cubicBezTo>
                  <a:cubicBezTo>
                    <a:pt x="238" y="129"/>
                    <a:pt x="223" y="111"/>
                    <a:pt x="200" y="108"/>
                  </a:cubicBezTo>
                  <a:cubicBezTo>
                    <a:pt x="188" y="106"/>
                    <a:pt x="176" y="106"/>
                    <a:pt x="164" y="108"/>
                  </a:cubicBezTo>
                  <a:cubicBezTo>
                    <a:pt x="142" y="110"/>
                    <a:pt x="126" y="125"/>
                    <a:pt x="126" y="147"/>
                  </a:cubicBezTo>
                  <a:cubicBezTo>
                    <a:pt x="124" y="190"/>
                    <a:pt x="124" y="233"/>
                    <a:pt x="126" y="275"/>
                  </a:cubicBezTo>
                  <a:cubicBezTo>
                    <a:pt x="126" y="295"/>
                    <a:pt x="140" y="308"/>
                    <a:pt x="158" y="312"/>
                  </a:cubicBezTo>
                  <a:cubicBezTo>
                    <a:pt x="171" y="315"/>
                    <a:pt x="186" y="315"/>
                    <a:pt x="199" y="313"/>
                  </a:cubicBezTo>
                  <a:cubicBezTo>
                    <a:pt x="225" y="309"/>
                    <a:pt x="238" y="293"/>
                    <a:pt x="238" y="266"/>
                  </a:cubicBezTo>
                  <a:cubicBezTo>
                    <a:pt x="239" y="248"/>
                    <a:pt x="238" y="229"/>
                    <a:pt x="238" y="2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D2D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6437313" y="468313"/>
              <a:ext cx="471488" cy="544512"/>
            </a:xfrm>
            <a:custGeom>
              <a:avLst/>
              <a:gdLst>
                <a:gd name="T0" fmla="*/ 363 w 363"/>
                <a:gd name="T1" fmla="*/ 208 h 418"/>
                <a:gd name="T2" fmla="*/ 358 w 363"/>
                <a:gd name="T3" fmla="*/ 292 h 418"/>
                <a:gd name="T4" fmla="*/ 252 w 363"/>
                <a:gd name="T5" fmla="*/ 405 h 418"/>
                <a:gd name="T6" fmla="*/ 98 w 363"/>
                <a:gd name="T7" fmla="*/ 402 h 418"/>
                <a:gd name="T8" fmla="*/ 3 w 363"/>
                <a:gd name="T9" fmla="*/ 274 h 418"/>
                <a:gd name="T10" fmla="*/ 2 w 363"/>
                <a:gd name="T11" fmla="*/ 139 h 418"/>
                <a:gd name="T12" fmla="*/ 132 w 363"/>
                <a:gd name="T13" fmla="*/ 5 h 418"/>
                <a:gd name="T14" fmla="*/ 238 w 363"/>
                <a:gd name="T15" fmla="*/ 6 h 418"/>
                <a:gd name="T16" fmla="*/ 361 w 363"/>
                <a:gd name="T17" fmla="*/ 154 h 418"/>
                <a:gd name="T18" fmla="*/ 361 w 363"/>
                <a:gd name="T19" fmla="*/ 208 h 418"/>
                <a:gd name="T20" fmla="*/ 363 w 363"/>
                <a:gd name="T21" fmla="*/ 208 h 418"/>
                <a:gd name="T22" fmla="*/ 239 w 363"/>
                <a:gd name="T23" fmla="*/ 207 h 418"/>
                <a:gd name="T24" fmla="*/ 239 w 363"/>
                <a:gd name="T25" fmla="*/ 156 h 418"/>
                <a:gd name="T26" fmla="*/ 182 w 363"/>
                <a:gd name="T27" fmla="*/ 102 h 418"/>
                <a:gd name="T28" fmla="*/ 124 w 363"/>
                <a:gd name="T29" fmla="*/ 154 h 418"/>
                <a:gd name="T30" fmla="*/ 123 w 363"/>
                <a:gd name="T31" fmla="*/ 256 h 418"/>
                <a:gd name="T32" fmla="*/ 175 w 363"/>
                <a:gd name="T33" fmla="*/ 313 h 418"/>
                <a:gd name="T34" fmla="*/ 239 w 363"/>
                <a:gd name="T35" fmla="*/ 255 h 418"/>
                <a:gd name="T36" fmla="*/ 239 w 363"/>
                <a:gd name="T37" fmla="*/ 207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3" h="418">
                  <a:moveTo>
                    <a:pt x="363" y="208"/>
                  </a:moveTo>
                  <a:cubicBezTo>
                    <a:pt x="361" y="236"/>
                    <a:pt x="362" y="264"/>
                    <a:pt x="358" y="292"/>
                  </a:cubicBezTo>
                  <a:cubicBezTo>
                    <a:pt x="348" y="353"/>
                    <a:pt x="312" y="391"/>
                    <a:pt x="252" y="405"/>
                  </a:cubicBezTo>
                  <a:cubicBezTo>
                    <a:pt x="200" y="418"/>
                    <a:pt x="149" y="417"/>
                    <a:pt x="98" y="402"/>
                  </a:cubicBezTo>
                  <a:cubicBezTo>
                    <a:pt x="34" y="381"/>
                    <a:pt x="6" y="331"/>
                    <a:pt x="3" y="274"/>
                  </a:cubicBezTo>
                  <a:cubicBezTo>
                    <a:pt x="0" y="229"/>
                    <a:pt x="1" y="184"/>
                    <a:pt x="2" y="139"/>
                  </a:cubicBezTo>
                  <a:cubicBezTo>
                    <a:pt x="5" y="68"/>
                    <a:pt x="58" y="11"/>
                    <a:pt x="132" y="5"/>
                  </a:cubicBezTo>
                  <a:cubicBezTo>
                    <a:pt x="167" y="2"/>
                    <a:pt x="204" y="0"/>
                    <a:pt x="238" y="6"/>
                  </a:cubicBezTo>
                  <a:cubicBezTo>
                    <a:pt x="319" y="20"/>
                    <a:pt x="359" y="71"/>
                    <a:pt x="361" y="154"/>
                  </a:cubicBezTo>
                  <a:cubicBezTo>
                    <a:pt x="362" y="172"/>
                    <a:pt x="361" y="190"/>
                    <a:pt x="361" y="208"/>
                  </a:cubicBezTo>
                  <a:cubicBezTo>
                    <a:pt x="362" y="208"/>
                    <a:pt x="362" y="208"/>
                    <a:pt x="363" y="208"/>
                  </a:cubicBezTo>
                  <a:close/>
                  <a:moveTo>
                    <a:pt x="239" y="207"/>
                  </a:moveTo>
                  <a:cubicBezTo>
                    <a:pt x="239" y="190"/>
                    <a:pt x="239" y="173"/>
                    <a:pt x="239" y="156"/>
                  </a:cubicBezTo>
                  <a:cubicBezTo>
                    <a:pt x="239" y="122"/>
                    <a:pt x="219" y="103"/>
                    <a:pt x="182" y="102"/>
                  </a:cubicBezTo>
                  <a:cubicBezTo>
                    <a:pt x="146" y="102"/>
                    <a:pt x="124" y="121"/>
                    <a:pt x="124" y="154"/>
                  </a:cubicBezTo>
                  <a:cubicBezTo>
                    <a:pt x="123" y="188"/>
                    <a:pt x="123" y="222"/>
                    <a:pt x="123" y="256"/>
                  </a:cubicBezTo>
                  <a:cubicBezTo>
                    <a:pt x="124" y="291"/>
                    <a:pt x="140" y="311"/>
                    <a:pt x="175" y="313"/>
                  </a:cubicBezTo>
                  <a:cubicBezTo>
                    <a:pt x="211" y="315"/>
                    <a:pt x="241" y="300"/>
                    <a:pt x="239" y="255"/>
                  </a:cubicBezTo>
                  <a:cubicBezTo>
                    <a:pt x="238" y="239"/>
                    <a:pt x="239" y="223"/>
                    <a:pt x="239" y="2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D2D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3946525" y="476250"/>
              <a:ext cx="442913" cy="536575"/>
            </a:xfrm>
            <a:custGeom>
              <a:avLst/>
              <a:gdLst>
                <a:gd name="T0" fmla="*/ 217 w 342"/>
                <a:gd name="T1" fmla="*/ 175 h 412"/>
                <a:gd name="T2" fmla="*/ 217 w 342"/>
                <a:gd name="T3" fmla="*/ 139 h 412"/>
                <a:gd name="T4" fmla="*/ 179 w 342"/>
                <a:gd name="T5" fmla="*/ 104 h 412"/>
                <a:gd name="T6" fmla="*/ 60 w 342"/>
                <a:gd name="T7" fmla="*/ 102 h 412"/>
                <a:gd name="T8" fmla="*/ 42 w 342"/>
                <a:gd name="T9" fmla="*/ 102 h 412"/>
                <a:gd name="T10" fmla="*/ 51 w 342"/>
                <a:gd name="T11" fmla="*/ 9 h 412"/>
                <a:gd name="T12" fmla="*/ 60 w 342"/>
                <a:gd name="T13" fmla="*/ 1 h 412"/>
                <a:gd name="T14" fmla="*/ 242 w 342"/>
                <a:gd name="T15" fmla="*/ 7 h 412"/>
                <a:gd name="T16" fmla="*/ 339 w 342"/>
                <a:gd name="T17" fmla="*/ 120 h 412"/>
                <a:gd name="T18" fmla="*/ 340 w 342"/>
                <a:gd name="T19" fmla="*/ 394 h 412"/>
                <a:gd name="T20" fmla="*/ 339 w 342"/>
                <a:gd name="T21" fmla="*/ 404 h 412"/>
                <a:gd name="T22" fmla="*/ 246 w 342"/>
                <a:gd name="T23" fmla="*/ 404 h 412"/>
                <a:gd name="T24" fmla="*/ 237 w 342"/>
                <a:gd name="T25" fmla="*/ 395 h 412"/>
                <a:gd name="T26" fmla="*/ 234 w 342"/>
                <a:gd name="T27" fmla="*/ 380 h 412"/>
                <a:gd name="T28" fmla="*/ 190 w 342"/>
                <a:gd name="T29" fmla="*/ 396 h 412"/>
                <a:gd name="T30" fmla="*/ 82 w 342"/>
                <a:gd name="T31" fmla="*/ 404 h 412"/>
                <a:gd name="T32" fmla="*/ 2 w 342"/>
                <a:gd name="T33" fmla="*/ 314 h 412"/>
                <a:gd name="T34" fmla="*/ 4 w 342"/>
                <a:gd name="T35" fmla="*/ 253 h 412"/>
                <a:gd name="T36" fmla="*/ 99 w 342"/>
                <a:gd name="T37" fmla="*/ 178 h 412"/>
                <a:gd name="T38" fmla="*/ 157 w 342"/>
                <a:gd name="T39" fmla="*/ 176 h 412"/>
                <a:gd name="T40" fmla="*/ 217 w 342"/>
                <a:gd name="T41" fmla="*/ 175 h 412"/>
                <a:gd name="T42" fmla="*/ 180 w 342"/>
                <a:gd name="T43" fmla="*/ 257 h 412"/>
                <a:gd name="T44" fmla="*/ 180 w 342"/>
                <a:gd name="T45" fmla="*/ 258 h 412"/>
                <a:gd name="T46" fmla="*/ 149 w 342"/>
                <a:gd name="T47" fmla="*/ 258 h 412"/>
                <a:gd name="T48" fmla="*/ 123 w 342"/>
                <a:gd name="T49" fmla="*/ 282 h 412"/>
                <a:gd name="T50" fmla="*/ 146 w 342"/>
                <a:gd name="T51" fmla="*/ 319 h 412"/>
                <a:gd name="T52" fmla="*/ 214 w 342"/>
                <a:gd name="T53" fmla="*/ 306 h 412"/>
                <a:gd name="T54" fmla="*/ 218 w 342"/>
                <a:gd name="T55" fmla="*/ 298 h 412"/>
                <a:gd name="T56" fmla="*/ 184 w 342"/>
                <a:gd name="T57" fmla="*/ 257 h 412"/>
                <a:gd name="T58" fmla="*/ 180 w 342"/>
                <a:gd name="T59" fmla="*/ 25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2" h="412">
                  <a:moveTo>
                    <a:pt x="217" y="175"/>
                  </a:moveTo>
                  <a:cubicBezTo>
                    <a:pt x="217" y="162"/>
                    <a:pt x="219" y="151"/>
                    <a:pt x="217" y="139"/>
                  </a:cubicBezTo>
                  <a:cubicBezTo>
                    <a:pt x="214" y="115"/>
                    <a:pt x="203" y="105"/>
                    <a:pt x="179" y="104"/>
                  </a:cubicBezTo>
                  <a:cubicBezTo>
                    <a:pt x="139" y="103"/>
                    <a:pt x="100" y="103"/>
                    <a:pt x="60" y="102"/>
                  </a:cubicBezTo>
                  <a:cubicBezTo>
                    <a:pt x="55" y="102"/>
                    <a:pt x="49" y="102"/>
                    <a:pt x="42" y="102"/>
                  </a:cubicBezTo>
                  <a:cubicBezTo>
                    <a:pt x="45" y="70"/>
                    <a:pt x="47" y="40"/>
                    <a:pt x="51" y="9"/>
                  </a:cubicBezTo>
                  <a:cubicBezTo>
                    <a:pt x="51" y="6"/>
                    <a:pt x="57" y="0"/>
                    <a:pt x="60" y="1"/>
                  </a:cubicBezTo>
                  <a:cubicBezTo>
                    <a:pt x="121" y="2"/>
                    <a:pt x="182" y="0"/>
                    <a:pt x="242" y="7"/>
                  </a:cubicBezTo>
                  <a:cubicBezTo>
                    <a:pt x="319" y="17"/>
                    <a:pt x="337" y="64"/>
                    <a:pt x="339" y="120"/>
                  </a:cubicBezTo>
                  <a:cubicBezTo>
                    <a:pt x="342" y="211"/>
                    <a:pt x="340" y="303"/>
                    <a:pt x="340" y="394"/>
                  </a:cubicBezTo>
                  <a:cubicBezTo>
                    <a:pt x="340" y="397"/>
                    <a:pt x="340" y="400"/>
                    <a:pt x="339" y="404"/>
                  </a:cubicBezTo>
                  <a:cubicBezTo>
                    <a:pt x="308" y="404"/>
                    <a:pt x="277" y="405"/>
                    <a:pt x="246" y="404"/>
                  </a:cubicBezTo>
                  <a:cubicBezTo>
                    <a:pt x="243" y="404"/>
                    <a:pt x="239" y="399"/>
                    <a:pt x="237" y="395"/>
                  </a:cubicBezTo>
                  <a:cubicBezTo>
                    <a:pt x="235" y="391"/>
                    <a:pt x="235" y="386"/>
                    <a:pt x="234" y="380"/>
                  </a:cubicBezTo>
                  <a:cubicBezTo>
                    <a:pt x="218" y="386"/>
                    <a:pt x="204" y="391"/>
                    <a:pt x="190" y="396"/>
                  </a:cubicBezTo>
                  <a:cubicBezTo>
                    <a:pt x="155" y="408"/>
                    <a:pt x="119" y="412"/>
                    <a:pt x="82" y="404"/>
                  </a:cubicBezTo>
                  <a:cubicBezTo>
                    <a:pt x="39" y="395"/>
                    <a:pt x="6" y="358"/>
                    <a:pt x="2" y="314"/>
                  </a:cubicBezTo>
                  <a:cubicBezTo>
                    <a:pt x="1" y="294"/>
                    <a:pt x="0" y="273"/>
                    <a:pt x="4" y="253"/>
                  </a:cubicBezTo>
                  <a:cubicBezTo>
                    <a:pt x="13" y="207"/>
                    <a:pt x="48" y="181"/>
                    <a:pt x="99" y="178"/>
                  </a:cubicBezTo>
                  <a:cubicBezTo>
                    <a:pt x="118" y="177"/>
                    <a:pt x="138" y="176"/>
                    <a:pt x="157" y="176"/>
                  </a:cubicBezTo>
                  <a:cubicBezTo>
                    <a:pt x="176" y="175"/>
                    <a:pt x="196" y="175"/>
                    <a:pt x="217" y="175"/>
                  </a:cubicBezTo>
                  <a:close/>
                  <a:moveTo>
                    <a:pt x="180" y="257"/>
                  </a:moveTo>
                  <a:cubicBezTo>
                    <a:pt x="180" y="258"/>
                    <a:pt x="180" y="258"/>
                    <a:pt x="180" y="258"/>
                  </a:cubicBezTo>
                  <a:cubicBezTo>
                    <a:pt x="169" y="258"/>
                    <a:pt x="159" y="257"/>
                    <a:pt x="149" y="258"/>
                  </a:cubicBezTo>
                  <a:cubicBezTo>
                    <a:pt x="134" y="260"/>
                    <a:pt x="124" y="266"/>
                    <a:pt x="123" y="282"/>
                  </a:cubicBezTo>
                  <a:cubicBezTo>
                    <a:pt x="122" y="303"/>
                    <a:pt x="129" y="315"/>
                    <a:pt x="146" y="319"/>
                  </a:cubicBezTo>
                  <a:cubicBezTo>
                    <a:pt x="171" y="327"/>
                    <a:pt x="192" y="316"/>
                    <a:pt x="214" y="306"/>
                  </a:cubicBezTo>
                  <a:cubicBezTo>
                    <a:pt x="216" y="305"/>
                    <a:pt x="217" y="301"/>
                    <a:pt x="218" y="298"/>
                  </a:cubicBezTo>
                  <a:cubicBezTo>
                    <a:pt x="224" y="263"/>
                    <a:pt x="220" y="257"/>
                    <a:pt x="184" y="257"/>
                  </a:cubicBezTo>
                  <a:cubicBezTo>
                    <a:pt x="183" y="257"/>
                    <a:pt x="181" y="257"/>
                    <a:pt x="180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D2D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597275" y="219075"/>
              <a:ext cx="361950" cy="784225"/>
            </a:xfrm>
            <a:custGeom>
              <a:avLst/>
              <a:gdLst>
                <a:gd name="T0" fmla="*/ 277 w 279"/>
                <a:gd name="T1" fmla="*/ 103 h 602"/>
                <a:gd name="T2" fmla="*/ 225 w 279"/>
                <a:gd name="T3" fmla="*/ 103 h 602"/>
                <a:gd name="T4" fmla="*/ 185 w 279"/>
                <a:gd name="T5" fmla="*/ 143 h 602"/>
                <a:gd name="T6" fmla="*/ 185 w 279"/>
                <a:gd name="T7" fmla="*/ 197 h 602"/>
                <a:gd name="T8" fmla="*/ 279 w 279"/>
                <a:gd name="T9" fmla="*/ 197 h 602"/>
                <a:gd name="T10" fmla="*/ 271 w 279"/>
                <a:gd name="T11" fmla="*/ 268 h 602"/>
                <a:gd name="T12" fmla="*/ 234 w 279"/>
                <a:gd name="T13" fmla="*/ 299 h 602"/>
                <a:gd name="T14" fmla="*/ 186 w 279"/>
                <a:gd name="T15" fmla="*/ 299 h 602"/>
                <a:gd name="T16" fmla="*/ 186 w 279"/>
                <a:gd name="T17" fmla="*/ 601 h 602"/>
                <a:gd name="T18" fmla="*/ 143 w 279"/>
                <a:gd name="T19" fmla="*/ 601 h 602"/>
                <a:gd name="T20" fmla="*/ 77 w 279"/>
                <a:gd name="T21" fmla="*/ 601 h 602"/>
                <a:gd name="T22" fmla="*/ 61 w 279"/>
                <a:gd name="T23" fmla="*/ 585 h 602"/>
                <a:gd name="T24" fmla="*/ 62 w 279"/>
                <a:gd name="T25" fmla="*/ 318 h 602"/>
                <a:gd name="T26" fmla="*/ 44 w 279"/>
                <a:gd name="T27" fmla="*/ 299 h 602"/>
                <a:gd name="T28" fmla="*/ 11 w 279"/>
                <a:gd name="T29" fmla="*/ 299 h 602"/>
                <a:gd name="T30" fmla="*/ 0 w 279"/>
                <a:gd name="T31" fmla="*/ 289 h 602"/>
                <a:gd name="T32" fmla="*/ 0 w 279"/>
                <a:gd name="T33" fmla="*/ 208 h 602"/>
                <a:gd name="T34" fmla="*/ 11 w 279"/>
                <a:gd name="T35" fmla="*/ 197 h 602"/>
                <a:gd name="T36" fmla="*/ 50 w 279"/>
                <a:gd name="T37" fmla="*/ 197 h 602"/>
                <a:gd name="T38" fmla="*/ 62 w 279"/>
                <a:gd name="T39" fmla="*/ 185 h 602"/>
                <a:gd name="T40" fmla="*/ 64 w 279"/>
                <a:gd name="T41" fmla="*/ 104 h 602"/>
                <a:gd name="T42" fmla="*/ 160 w 279"/>
                <a:gd name="T43" fmla="*/ 3 h 602"/>
                <a:gd name="T44" fmla="*/ 187 w 279"/>
                <a:gd name="T45" fmla="*/ 0 h 602"/>
                <a:gd name="T46" fmla="*/ 277 w 279"/>
                <a:gd name="T47" fmla="*/ 0 h 602"/>
                <a:gd name="T48" fmla="*/ 277 w 279"/>
                <a:gd name="T49" fmla="*/ 103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9" h="602">
                  <a:moveTo>
                    <a:pt x="277" y="103"/>
                  </a:moveTo>
                  <a:cubicBezTo>
                    <a:pt x="260" y="103"/>
                    <a:pt x="243" y="103"/>
                    <a:pt x="225" y="103"/>
                  </a:cubicBezTo>
                  <a:cubicBezTo>
                    <a:pt x="193" y="103"/>
                    <a:pt x="185" y="111"/>
                    <a:pt x="185" y="143"/>
                  </a:cubicBezTo>
                  <a:cubicBezTo>
                    <a:pt x="185" y="160"/>
                    <a:pt x="185" y="178"/>
                    <a:pt x="185" y="197"/>
                  </a:cubicBezTo>
                  <a:cubicBezTo>
                    <a:pt x="217" y="197"/>
                    <a:pt x="247" y="197"/>
                    <a:pt x="279" y="197"/>
                  </a:cubicBezTo>
                  <a:cubicBezTo>
                    <a:pt x="276" y="222"/>
                    <a:pt x="274" y="245"/>
                    <a:pt x="271" y="268"/>
                  </a:cubicBezTo>
                  <a:cubicBezTo>
                    <a:pt x="267" y="299"/>
                    <a:pt x="267" y="299"/>
                    <a:pt x="234" y="299"/>
                  </a:cubicBezTo>
                  <a:cubicBezTo>
                    <a:pt x="218" y="299"/>
                    <a:pt x="203" y="299"/>
                    <a:pt x="186" y="299"/>
                  </a:cubicBezTo>
                  <a:cubicBezTo>
                    <a:pt x="186" y="401"/>
                    <a:pt x="186" y="500"/>
                    <a:pt x="186" y="601"/>
                  </a:cubicBezTo>
                  <a:cubicBezTo>
                    <a:pt x="171" y="601"/>
                    <a:pt x="157" y="601"/>
                    <a:pt x="143" y="601"/>
                  </a:cubicBezTo>
                  <a:cubicBezTo>
                    <a:pt x="121" y="601"/>
                    <a:pt x="99" y="600"/>
                    <a:pt x="77" y="601"/>
                  </a:cubicBezTo>
                  <a:cubicBezTo>
                    <a:pt x="64" y="602"/>
                    <a:pt x="61" y="597"/>
                    <a:pt x="61" y="585"/>
                  </a:cubicBezTo>
                  <a:cubicBezTo>
                    <a:pt x="62" y="496"/>
                    <a:pt x="61" y="407"/>
                    <a:pt x="62" y="318"/>
                  </a:cubicBezTo>
                  <a:cubicBezTo>
                    <a:pt x="62" y="304"/>
                    <a:pt x="59" y="298"/>
                    <a:pt x="44" y="299"/>
                  </a:cubicBezTo>
                  <a:cubicBezTo>
                    <a:pt x="33" y="300"/>
                    <a:pt x="22" y="299"/>
                    <a:pt x="11" y="299"/>
                  </a:cubicBezTo>
                  <a:cubicBezTo>
                    <a:pt x="3" y="300"/>
                    <a:pt x="0" y="296"/>
                    <a:pt x="0" y="289"/>
                  </a:cubicBezTo>
                  <a:cubicBezTo>
                    <a:pt x="0" y="262"/>
                    <a:pt x="0" y="235"/>
                    <a:pt x="0" y="208"/>
                  </a:cubicBezTo>
                  <a:cubicBezTo>
                    <a:pt x="0" y="200"/>
                    <a:pt x="3" y="197"/>
                    <a:pt x="11" y="197"/>
                  </a:cubicBezTo>
                  <a:cubicBezTo>
                    <a:pt x="24" y="197"/>
                    <a:pt x="37" y="197"/>
                    <a:pt x="50" y="197"/>
                  </a:cubicBezTo>
                  <a:cubicBezTo>
                    <a:pt x="59" y="197"/>
                    <a:pt x="62" y="194"/>
                    <a:pt x="62" y="185"/>
                  </a:cubicBezTo>
                  <a:cubicBezTo>
                    <a:pt x="62" y="158"/>
                    <a:pt x="62" y="131"/>
                    <a:pt x="64" y="104"/>
                  </a:cubicBezTo>
                  <a:cubicBezTo>
                    <a:pt x="68" y="47"/>
                    <a:pt x="103" y="10"/>
                    <a:pt x="160" y="3"/>
                  </a:cubicBezTo>
                  <a:cubicBezTo>
                    <a:pt x="169" y="2"/>
                    <a:pt x="178" y="0"/>
                    <a:pt x="187" y="0"/>
                  </a:cubicBezTo>
                  <a:cubicBezTo>
                    <a:pt x="217" y="0"/>
                    <a:pt x="246" y="0"/>
                    <a:pt x="277" y="0"/>
                  </a:cubicBezTo>
                  <a:cubicBezTo>
                    <a:pt x="277" y="34"/>
                    <a:pt x="277" y="67"/>
                    <a:pt x="277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D2D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441825" y="465138"/>
              <a:ext cx="404813" cy="555625"/>
            </a:xfrm>
            <a:custGeom>
              <a:avLst/>
              <a:gdLst>
                <a:gd name="T0" fmla="*/ 311 w 312"/>
                <a:gd name="T1" fmla="*/ 118 h 427"/>
                <a:gd name="T2" fmla="*/ 219 w 312"/>
                <a:gd name="T3" fmla="*/ 107 h 427"/>
                <a:gd name="T4" fmla="*/ 157 w 312"/>
                <a:gd name="T5" fmla="*/ 110 h 427"/>
                <a:gd name="T6" fmla="*/ 126 w 312"/>
                <a:gd name="T7" fmla="*/ 149 h 427"/>
                <a:gd name="T8" fmla="*/ 126 w 312"/>
                <a:gd name="T9" fmla="*/ 273 h 427"/>
                <a:gd name="T10" fmla="*/ 165 w 312"/>
                <a:gd name="T11" fmla="*/ 313 h 427"/>
                <a:gd name="T12" fmla="*/ 272 w 312"/>
                <a:gd name="T13" fmla="*/ 308 h 427"/>
                <a:gd name="T14" fmla="*/ 311 w 312"/>
                <a:gd name="T15" fmla="*/ 302 h 427"/>
                <a:gd name="T16" fmla="*/ 311 w 312"/>
                <a:gd name="T17" fmla="*/ 394 h 427"/>
                <a:gd name="T18" fmla="*/ 304 w 312"/>
                <a:gd name="T19" fmla="*/ 403 h 427"/>
                <a:gd name="T20" fmla="*/ 99 w 312"/>
                <a:gd name="T21" fmla="*/ 404 h 427"/>
                <a:gd name="T22" fmla="*/ 5 w 312"/>
                <a:gd name="T23" fmla="*/ 283 h 427"/>
                <a:gd name="T24" fmla="*/ 7 w 312"/>
                <a:gd name="T25" fmla="*/ 128 h 427"/>
                <a:gd name="T26" fmla="*/ 138 w 312"/>
                <a:gd name="T27" fmla="*/ 7 h 427"/>
                <a:gd name="T28" fmla="*/ 300 w 312"/>
                <a:gd name="T29" fmla="*/ 17 h 427"/>
                <a:gd name="T30" fmla="*/ 311 w 312"/>
                <a:gd name="T31" fmla="*/ 27 h 427"/>
                <a:gd name="T32" fmla="*/ 311 w 312"/>
                <a:gd name="T33" fmla="*/ 118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2" h="427">
                  <a:moveTo>
                    <a:pt x="311" y="118"/>
                  </a:moveTo>
                  <a:cubicBezTo>
                    <a:pt x="279" y="114"/>
                    <a:pt x="249" y="108"/>
                    <a:pt x="219" y="107"/>
                  </a:cubicBezTo>
                  <a:cubicBezTo>
                    <a:pt x="199" y="105"/>
                    <a:pt x="177" y="107"/>
                    <a:pt x="157" y="110"/>
                  </a:cubicBezTo>
                  <a:cubicBezTo>
                    <a:pt x="136" y="114"/>
                    <a:pt x="126" y="128"/>
                    <a:pt x="126" y="149"/>
                  </a:cubicBezTo>
                  <a:cubicBezTo>
                    <a:pt x="125" y="190"/>
                    <a:pt x="125" y="232"/>
                    <a:pt x="126" y="273"/>
                  </a:cubicBezTo>
                  <a:cubicBezTo>
                    <a:pt x="126" y="295"/>
                    <a:pt x="142" y="309"/>
                    <a:pt x="165" y="313"/>
                  </a:cubicBezTo>
                  <a:cubicBezTo>
                    <a:pt x="201" y="319"/>
                    <a:pt x="237" y="314"/>
                    <a:pt x="272" y="308"/>
                  </a:cubicBezTo>
                  <a:cubicBezTo>
                    <a:pt x="285" y="307"/>
                    <a:pt x="297" y="305"/>
                    <a:pt x="311" y="302"/>
                  </a:cubicBezTo>
                  <a:cubicBezTo>
                    <a:pt x="311" y="334"/>
                    <a:pt x="312" y="364"/>
                    <a:pt x="311" y="394"/>
                  </a:cubicBezTo>
                  <a:cubicBezTo>
                    <a:pt x="311" y="397"/>
                    <a:pt x="307" y="402"/>
                    <a:pt x="304" y="403"/>
                  </a:cubicBezTo>
                  <a:cubicBezTo>
                    <a:pt x="236" y="417"/>
                    <a:pt x="167" y="427"/>
                    <a:pt x="99" y="404"/>
                  </a:cubicBezTo>
                  <a:cubicBezTo>
                    <a:pt x="42" y="384"/>
                    <a:pt x="9" y="342"/>
                    <a:pt x="5" y="283"/>
                  </a:cubicBezTo>
                  <a:cubicBezTo>
                    <a:pt x="1" y="231"/>
                    <a:pt x="0" y="179"/>
                    <a:pt x="7" y="128"/>
                  </a:cubicBezTo>
                  <a:cubicBezTo>
                    <a:pt x="17" y="58"/>
                    <a:pt x="68" y="16"/>
                    <a:pt x="138" y="7"/>
                  </a:cubicBezTo>
                  <a:cubicBezTo>
                    <a:pt x="193" y="0"/>
                    <a:pt x="247" y="5"/>
                    <a:pt x="300" y="17"/>
                  </a:cubicBezTo>
                  <a:cubicBezTo>
                    <a:pt x="304" y="18"/>
                    <a:pt x="311" y="23"/>
                    <a:pt x="311" y="27"/>
                  </a:cubicBezTo>
                  <a:cubicBezTo>
                    <a:pt x="312" y="57"/>
                    <a:pt x="311" y="87"/>
                    <a:pt x="311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D2D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246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1075" y="3140968"/>
            <a:ext cx="4441258" cy="2882930"/>
          </a:xfrm>
          <a:prstGeom prst="rect">
            <a:avLst/>
          </a:prstGeom>
          <a:solidFill>
            <a:srgbClr val="171717"/>
          </a:solidFill>
          <a:ln w="57150">
            <a:solidFill>
              <a:schemeClr val="bg1"/>
            </a:solidFill>
            <a:miter lim="800000"/>
          </a:ln>
          <a:effectLst>
            <a:outerShdw blurRad="101600" dist="228600" dir="7800000" algn="t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Kiva Business Model Example</a:t>
            </a:r>
            <a:endParaRPr lang="en-US" dirty="0"/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592" y="3342704"/>
            <a:ext cx="4104456" cy="2495264"/>
          </a:xfrm>
          <a:prstGeom prst="rect">
            <a:avLst/>
          </a:prstGeom>
        </p:spPr>
      </p:pic>
      <p:pic>
        <p:nvPicPr>
          <p:cNvPr id="9" name="Picture 8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31" y="1517001"/>
            <a:ext cx="3682221" cy="4476987"/>
          </a:xfrm>
          <a:prstGeom prst="rect">
            <a:avLst/>
          </a:prstGeom>
          <a:solidFill>
            <a:srgbClr val="171717"/>
          </a:solidFill>
          <a:ln w="57150">
            <a:solidFill>
              <a:schemeClr val="bg1"/>
            </a:solidFill>
            <a:miter lim="800000"/>
          </a:ln>
          <a:effectLst>
            <a:outerShdw blurRad="101600" dist="228600" dir="7800000" algn="t" rotWithShape="0">
              <a:prstClr val="black">
                <a:alpha val="46000"/>
              </a:prstClr>
            </a:outerShdw>
          </a:effectLst>
        </p:spPr>
      </p:pic>
      <p:pic>
        <p:nvPicPr>
          <p:cNvPr id="22" name="Picture 21">
            <a:hlinkClick r:id="rId4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7477" y="3167179"/>
            <a:ext cx="1182727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BMC Differences?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59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4292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Exercise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31" y="1953162"/>
            <a:ext cx="8226689" cy="284399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In groups</a:t>
            </a:r>
            <a:r>
              <a:rPr lang="en-US" b="1" dirty="0" smtClean="0">
                <a:solidFill>
                  <a:schemeClr val="accent6"/>
                </a:solidFill>
              </a:rPr>
              <a:t>:</a:t>
            </a:r>
            <a:endParaRPr lang="en-US" b="1" dirty="0" smtClean="0">
              <a:solidFill>
                <a:schemeClr val="accent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797152"/>
            <a:ext cx="9144000" cy="1008112"/>
          </a:xfrm>
          <a:prstGeom prst="rect">
            <a:avLst/>
          </a:prstGeom>
          <a:solidFill>
            <a:schemeClr val="accent6"/>
          </a:solidFill>
        </p:spPr>
        <p:txBody>
          <a:bodyPr wrap="square" lIns="720000" rIns="720000" anchor="ctr"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</a:rPr>
              <a:t>Which component(s) of the Business Model Canvas is </a:t>
            </a:r>
            <a:r>
              <a:rPr lang="en-US" b="1" dirty="0">
                <a:solidFill>
                  <a:schemeClr val="bg1"/>
                </a:solidFill>
              </a:rPr>
              <a:t>most important or unique </a:t>
            </a:r>
            <a:r>
              <a:rPr lang="en-US" dirty="0">
                <a:solidFill>
                  <a:schemeClr val="bg1"/>
                </a:solidFill>
              </a:rPr>
              <a:t>for this </a:t>
            </a:r>
            <a:r>
              <a:rPr lang="en-US" dirty="0" smtClean="0">
                <a:solidFill>
                  <a:schemeClr val="bg1"/>
                </a:solidFill>
              </a:rPr>
              <a:t>business and why?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82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edia.licdn.com/media/AAEAAQAAAAAAAALVAAAAJDgxNDY3MjljLWRhYzgtNDgzOC1iOGUwLTc4MDczOWUwZjU2O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498" y="2060848"/>
            <a:ext cx="2884502" cy="288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ular Callout 8"/>
          <p:cNvSpPr/>
          <p:nvPr/>
        </p:nvSpPr>
        <p:spPr>
          <a:xfrm>
            <a:off x="457731" y="2060848"/>
            <a:ext cx="5450700" cy="3828071"/>
          </a:xfrm>
          <a:prstGeom prst="wedgeRectCallout">
            <a:avLst>
              <a:gd name="adj1" fmla="val 60010"/>
              <a:gd name="adj2" fmla="val -823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are Business Models Important?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5252" y="2311862"/>
            <a:ext cx="5064366" cy="3478585"/>
          </a:xfrm>
        </p:spPr>
        <p:txBody>
          <a:bodyPr/>
          <a:lstStyle/>
          <a:p>
            <a:r>
              <a:rPr lang="tr-TR" sz="1700" smtClean="0">
                <a:solidFill>
                  <a:schemeClr val="bg1"/>
                </a:solidFill>
              </a:rPr>
              <a:t>Uber, the world’s largest taxi company, owns no vehicles.</a:t>
            </a:r>
          </a:p>
          <a:p>
            <a:r>
              <a:rPr lang="tr-TR" sz="1700" smtClean="0">
                <a:solidFill>
                  <a:schemeClr val="bg1"/>
                </a:solidFill>
              </a:rPr>
              <a:t>Facebook, the world’s most popular media owner, creates no content.</a:t>
            </a:r>
          </a:p>
          <a:p>
            <a:r>
              <a:rPr lang="tr-TR" sz="1700" smtClean="0">
                <a:solidFill>
                  <a:schemeClr val="bg1"/>
                </a:solidFill>
              </a:rPr>
              <a:t>Alibaba, the most valuable retailer, has no inventory.</a:t>
            </a:r>
          </a:p>
          <a:p>
            <a:r>
              <a:rPr lang="tr-TR" sz="1700" smtClean="0">
                <a:solidFill>
                  <a:schemeClr val="bg1"/>
                </a:solidFill>
              </a:rPr>
              <a:t>And Airbnb, the world’s largest accommodation provider, owns no real estate.</a:t>
            </a:r>
          </a:p>
          <a:p>
            <a:r>
              <a:rPr lang="tr-TR" sz="1700" smtClean="0">
                <a:solidFill>
                  <a:schemeClr val="bg1"/>
                </a:solidFill>
              </a:rPr>
              <a:t>Something interesting is happening.</a:t>
            </a:r>
            <a:endParaRPr lang="en-US" sz="170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59498" y="5097403"/>
            <a:ext cx="2631284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tr-TR" sz="1600" b="1" smtClean="0">
                <a:solidFill>
                  <a:srgbClr val="696969"/>
                </a:solidFill>
              </a:rPr>
              <a:t>Tom Goodwin,</a:t>
            </a:r>
          </a:p>
          <a:p>
            <a:pPr algn="ctr"/>
            <a:r>
              <a:rPr lang="tr-TR" sz="1500" smtClean="0">
                <a:solidFill>
                  <a:srgbClr val="696969"/>
                </a:solidFill>
              </a:rPr>
              <a:t>Sr. Vice President of strategy and innovation at Havas Media</a:t>
            </a:r>
            <a:endParaRPr lang="en-US" sz="1500" dirty="0" err="1" smtClean="0">
              <a:solidFill>
                <a:srgbClr val="6969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9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rcRect l="2354" t="2616" r="2616" b="2616"/>
          <a:stretch>
            <a:fillRect/>
          </a:stretch>
        </p:blipFill>
        <p:spPr>
          <a:xfrm>
            <a:off x="53752" y="425137"/>
            <a:ext cx="9036496" cy="600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7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3538"/>
            <a:ext cx="4876800" cy="591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36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Parting Thoughts?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798515" y="2447363"/>
            <a:ext cx="1550148" cy="1562662"/>
            <a:chOff x="3000376" y="1104901"/>
            <a:chExt cx="3146425" cy="3171825"/>
          </a:xfrm>
        </p:grpSpPr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4449763" y="1104901"/>
              <a:ext cx="244475" cy="603250"/>
            </a:xfrm>
            <a:custGeom>
              <a:avLst/>
              <a:gdLst>
                <a:gd name="T0" fmla="*/ 70 w 120"/>
                <a:gd name="T1" fmla="*/ 0 h 294"/>
                <a:gd name="T2" fmla="*/ 91 w 120"/>
                <a:gd name="T3" fmla="*/ 10 h 294"/>
                <a:gd name="T4" fmla="*/ 119 w 120"/>
                <a:gd name="T5" fmla="*/ 57 h 294"/>
                <a:gd name="T6" fmla="*/ 118 w 120"/>
                <a:gd name="T7" fmla="*/ 242 h 294"/>
                <a:gd name="T8" fmla="*/ 62 w 120"/>
                <a:gd name="T9" fmla="*/ 294 h 294"/>
                <a:gd name="T10" fmla="*/ 4 w 120"/>
                <a:gd name="T11" fmla="*/ 244 h 294"/>
                <a:gd name="T12" fmla="*/ 2 w 120"/>
                <a:gd name="T13" fmla="*/ 222 h 294"/>
                <a:gd name="T14" fmla="*/ 2 w 120"/>
                <a:gd name="T15" fmla="*/ 79 h 294"/>
                <a:gd name="T16" fmla="*/ 52 w 120"/>
                <a:gd name="T17" fmla="*/ 0 h 294"/>
                <a:gd name="T18" fmla="*/ 70 w 120"/>
                <a:gd name="T19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294">
                  <a:moveTo>
                    <a:pt x="70" y="0"/>
                  </a:moveTo>
                  <a:cubicBezTo>
                    <a:pt x="77" y="3"/>
                    <a:pt x="85" y="5"/>
                    <a:pt x="91" y="10"/>
                  </a:cubicBezTo>
                  <a:cubicBezTo>
                    <a:pt x="108" y="21"/>
                    <a:pt x="118" y="37"/>
                    <a:pt x="119" y="57"/>
                  </a:cubicBezTo>
                  <a:cubicBezTo>
                    <a:pt x="119" y="119"/>
                    <a:pt x="120" y="181"/>
                    <a:pt x="118" y="242"/>
                  </a:cubicBezTo>
                  <a:cubicBezTo>
                    <a:pt x="116" y="273"/>
                    <a:pt x="91" y="293"/>
                    <a:pt x="62" y="294"/>
                  </a:cubicBezTo>
                  <a:cubicBezTo>
                    <a:pt x="32" y="294"/>
                    <a:pt x="8" y="274"/>
                    <a:pt x="4" y="244"/>
                  </a:cubicBezTo>
                  <a:cubicBezTo>
                    <a:pt x="3" y="237"/>
                    <a:pt x="2" y="229"/>
                    <a:pt x="2" y="222"/>
                  </a:cubicBezTo>
                  <a:cubicBezTo>
                    <a:pt x="2" y="174"/>
                    <a:pt x="3" y="127"/>
                    <a:pt x="2" y="79"/>
                  </a:cubicBezTo>
                  <a:cubicBezTo>
                    <a:pt x="0" y="41"/>
                    <a:pt x="12" y="12"/>
                    <a:pt x="52" y="0"/>
                  </a:cubicBezTo>
                  <a:cubicBezTo>
                    <a:pt x="58" y="0"/>
                    <a:pt x="64" y="0"/>
                    <a:pt x="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3000376" y="2557463"/>
              <a:ext cx="603250" cy="244475"/>
            </a:xfrm>
            <a:custGeom>
              <a:avLst/>
              <a:gdLst>
                <a:gd name="T0" fmla="*/ 0 w 294"/>
                <a:gd name="T1" fmla="*/ 50 h 119"/>
                <a:gd name="T2" fmla="*/ 10 w 294"/>
                <a:gd name="T3" fmla="*/ 28 h 119"/>
                <a:gd name="T4" fmla="*/ 57 w 294"/>
                <a:gd name="T5" fmla="*/ 1 h 119"/>
                <a:gd name="T6" fmla="*/ 245 w 294"/>
                <a:gd name="T7" fmla="*/ 2 h 119"/>
                <a:gd name="T8" fmla="*/ 294 w 294"/>
                <a:gd name="T9" fmla="*/ 59 h 119"/>
                <a:gd name="T10" fmla="*/ 245 w 294"/>
                <a:gd name="T11" fmla="*/ 115 h 119"/>
                <a:gd name="T12" fmla="*/ 189 w 294"/>
                <a:gd name="T13" fmla="*/ 117 h 119"/>
                <a:gd name="T14" fmla="*/ 79 w 294"/>
                <a:gd name="T15" fmla="*/ 118 h 119"/>
                <a:gd name="T16" fmla="*/ 0 w 294"/>
                <a:gd name="T17" fmla="*/ 68 h 119"/>
                <a:gd name="T18" fmla="*/ 0 w 294"/>
                <a:gd name="T19" fmla="*/ 5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119">
                  <a:moveTo>
                    <a:pt x="0" y="50"/>
                  </a:moveTo>
                  <a:cubicBezTo>
                    <a:pt x="3" y="43"/>
                    <a:pt x="5" y="35"/>
                    <a:pt x="10" y="28"/>
                  </a:cubicBezTo>
                  <a:cubicBezTo>
                    <a:pt x="21" y="11"/>
                    <a:pt x="37" y="1"/>
                    <a:pt x="57" y="1"/>
                  </a:cubicBezTo>
                  <a:cubicBezTo>
                    <a:pt x="120" y="1"/>
                    <a:pt x="183" y="0"/>
                    <a:pt x="245" y="2"/>
                  </a:cubicBezTo>
                  <a:cubicBezTo>
                    <a:pt x="274" y="3"/>
                    <a:pt x="294" y="30"/>
                    <a:pt x="294" y="59"/>
                  </a:cubicBezTo>
                  <a:cubicBezTo>
                    <a:pt x="294" y="88"/>
                    <a:pt x="274" y="112"/>
                    <a:pt x="245" y="115"/>
                  </a:cubicBezTo>
                  <a:cubicBezTo>
                    <a:pt x="227" y="117"/>
                    <a:pt x="208" y="117"/>
                    <a:pt x="189" y="117"/>
                  </a:cubicBezTo>
                  <a:cubicBezTo>
                    <a:pt x="152" y="118"/>
                    <a:pt x="116" y="116"/>
                    <a:pt x="79" y="118"/>
                  </a:cubicBezTo>
                  <a:cubicBezTo>
                    <a:pt x="41" y="119"/>
                    <a:pt x="12" y="107"/>
                    <a:pt x="0" y="68"/>
                  </a:cubicBezTo>
                  <a:cubicBezTo>
                    <a:pt x="0" y="62"/>
                    <a:pt x="0" y="56"/>
                    <a:pt x="0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5545138" y="2554288"/>
              <a:ext cx="601663" cy="242888"/>
            </a:xfrm>
            <a:custGeom>
              <a:avLst/>
              <a:gdLst>
                <a:gd name="T0" fmla="*/ 294 w 294"/>
                <a:gd name="T1" fmla="*/ 70 h 119"/>
                <a:gd name="T2" fmla="*/ 284 w 294"/>
                <a:gd name="T3" fmla="*/ 91 h 119"/>
                <a:gd name="T4" fmla="*/ 237 w 294"/>
                <a:gd name="T5" fmla="*/ 119 h 119"/>
                <a:gd name="T6" fmla="*/ 48 w 294"/>
                <a:gd name="T7" fmla="*/ 117 h 119"/>
                <a:gd name="T8" fmla="*/ 0 w 294"/>
                <a:gd name="T9" fmla="*/ 60 h 119"/>
                <a:gd name="T10" fmla="*/ 48 w 294"/>
                <a:gd name="T11" fmla="*/ 4 h 119"/>
                <a:gd name="T12" fmla="*/ 105 w 294"/>
                <a:gd name="T13" fmla="*/ 2 h 119"/>
                <a:gd name="T14" fmla="*/ 214 w 294"/>
                <a:gd name="T15" fmla="*/ 2 h 119"/>
                <a:gd name="T16" fmla="*/ 294 w 294"/>
                <a:gd name="T17" fmla="*/ 52 h 119"/>
                <a:gd name="T18" fmla="*/ 294 w 294"/>
                <a:gd name="T19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119">
                  <a:moveTo>
                    <a:pt x="294" y="70"/>
                  </a:moveTo>
                  <a:cubicBezTo>
                    <a:pt x="290" y="77"/>
                    <a:pt x="288" y="85"/>
                    <a:pt x="284" y="91"/>
                  </a:cubicBezTo>
                  <a:cubicBezTo>
                    <a:pt x="273" y="108"/>
                    <a:pt x="257" y="118"/>
                    <a:pt x="237" y="119"/>
                  </a:cubicBezTo>
                  <a:cubicBezTo>
                    <a:pt x="174" y="119"/>
                    <a:pt x="111" y="119"/>
                    <a:pt x="48" y="117"/>
                  </a:cubicBezTo>
                  <a:cubicBezTo>
                    <a:pt x="20" y="116"/>
                    <a:pt x="0" y="90"/>
                    <a:pt x="0" y="60"/>
                  </a:cubicBezTo>
                  <a:cubicBezTo>
                    <a:pt x="0" y="32"/>
                    <a:pt x="20" y="8"/>
                    <a:pt x="48" y="4"/>
                  </a:cubicBezTo>
                  <a:cubicBezTo>
                    <a:pt x="67" y="2"/>
                    <a:pt x="86" y="2"/>
                    <a:pt x="105" y="2"/>
                  </a:cubicBezTo>
                  <a:cubicBezTo>
                    <a:pt x="141" y="2"/>
                    <a:pt x="178" y="3"/>
                    <a:pt x="214" y="2"/>
                  </a:cubicBezTo>
                  <a:cubicBezTo>
                    <a:pt x="253" y="0"/>
                    <a:pt x="281" y="12"/>
                    <a:pt x="294" y="52"/>
                  </a:cubicBezTo>
                  <a:cubicBezTo>
                    <a:pt x="294" y="58"/>
                    <a:pt x="294" y="64"/>
                    <a:pt x="294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3838576" y="1922463"/>
              <a:ext cx="1458913" cy="1720850"/>
            </a:xfrm>
            <a:custGeom>
              <a:avLst/>
              <a:gdLst>
                <a:gd name="T0" fmla="*/ 358 w 712"/>
                <a:gd name="T1" fmla="*/ 840 h 840"/>
                <a:gd name="T2" fmla="*/ 232 w 712"/>
                <a:gd name="T3" fmla="*/ 840 h 840"/>
                <a:gd name="T4" fmla="*/ 184 w 712"/>
                <a:gd name="T5" fmla="*/ 792 h 840"/>
                <a:gd name="T6" fmla="*/ 150 w 712"/>
                <a:gd name="T7" fmla="*/ 683 h 840"/>
                <a:gd name="T8" fmla="*/ 59 w 712"/>
                <a:gd name="T9" fmla="*/ 532 h 840"/>
                <a:gd name="T10" fmla="*/ 41 w 712"/>
                <a:gd name="T11" fmla="*/ 238 h 840"/>
                <a:gd name="T12" fmla="*/ 304 w 712"/>
                <a:gd name="T13" fmla="*/ 27 h 840"/>
                <a:gd name="T14" fmla="*/ 671 w 712"/>
                <a:gd name="T15" fmla="*/ 225 h 840"/>
                <a:gd name="T16" fmla="*/ 672 w 712"/>
                <a:gd name="T17" fmla="*/ 504 h 840"/>
                <a:gd name="T18" fmla="*/ 604 w 712"/>
                <a:gd name="T19" fmla="*/ 626 h 840"/>
                <a:gd name="T20" fmla="*/ 555 w 712"/>
                <a:gd name="T21" fmla="*/ 704 h 840"/>
                <a:gd name="T22" fmla="*/ 534 w 712"/>
                <a:gd name="T23" fmla="*/ 787 h 840"/>
                <a:gd name="T24" fmla="*/ 481 w 712"/>
                <a:gd name="T25" fmla="*/ 840 h 840"/>
                <a:gd name="T26" fmla="*/ 358 w 712"/>
                <a:gd name="T27" fmla="*/ 840 h 840"/>
                <a:gd name="T28" fmla="*/ 170 w 712"/>
                <a:gd name="T29" fmla="*/ 481 h 840"/>
                <a:gd name="T30" fmla="*/ 469 w 712"/>
                <a:gd name="T31" fmla="*/ 166 h 840"/>
                <a:gd name="T32" fmla="*/ 196 w 712"/>
                <a:gd name="T33" fmla="*/ 203 h 840"/>
                <a:gd name="T34" fmla="*/ 170 w 712"/>
                <a:gd name="T35" fmla="*/ 481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2" h="840">
                  <a:moveTo>
                    <a:pt x="358" y="840"/>
                  </a:moveTo>
                  <a:cubicBezTo>
                    <a:pt x="316" y="840"/>
                    <a:pt x="274" y="840"/>
                    <a:pt x="232" y="840"/>
                  </a:cubicBezTo>
                  <a:cubicBezTo>
                    <a:pt x="200" y="840"/>
                    <a:pt x="183" y="824"/>
                    <a:pt x="184" y="792"/>
                  </a:cubicBezTo>
                  <a:cubicBezTo>
                    <a:pt x="185" y="752"/>
                    <a:pt x="171" y="716"/>
                    <a:pt x="150" y="683"/>
                  </a:cubicBezTo>
                  <a:cubicBezTo>
                    <a:pt x="119" y="633"/>
                    <a:pt x="86" y="584"/>
                    <a:pt x="59" y="532"/>
                  </a:cubicBezTo>
                  <a:cubicBezTo>
                    <a:pt x="9" y="437"/>
                    <a:pt x="0" y="338"/>
                    <a:pt x="41" y="238"/>
                  </a:cubicBezTo>
                  <a:cubicBezTo>
                    <a:pt x="89" y="120"/>
                    <a:pt x="178" y="49"/>
                    <a:pt x="304" y="27"/>
                  </a:cubicBezTo>
                  <a:cubicBezTo>
                    <a:pt x="460" y="0"/>
                    <a:pt x="610" y="86"/>
                    <a:pt x="671" y="225"/>
                  </a:cubicBezTo>
                  <a:cubicBezTo>
                    <a:pt x="712" y="318"/>
                    <a:pt x="712" y="412"/>
                    <a:pt x="672" y="504"/>
                  </a:cubicBezTo>
                  <a:cubicBezTo>
                    <a:pt x="653" y="546"/>
                    <a:pt x="628" y="585"/>
                    <a:pt x="604" y="626"/>
                  </a:cubicBezTo>
                  <a:cubicBezTo>
                    <a:pt x="589" y="652"/>
                    <a:pt x="571" y="678"/>
                    <a:pt x="555" y="704"/>
                  </a:cubicBezTo>
                  <a:cubicBezTo>
                    <a:pt x="540" y="730"/>
                    <a:pt x="533" y="757"/>
                    <a:pt x="534" y="787"/>
                  </a:cubicBezTo>
                  <a:cubicBezTo>
                    <a:pt x="534" y="825"/>
                    <a:pt x="519" y="840"/>
                    <a:pt x="481" y="840"/>
                  </a:cubicBezTo>
                  <a:cubicBezTo>
                    <a:pt x="440" y="840"/>
                    <a:pt x="399" y="840"/>
                    <a:pt x="358" y="840"/>
                  </a:cubicBezTo>
                  <a:close/>
                  <a:moveTo>
                    <a:pt x="170" y="481"/>
                  </a:moveTo>
                  <a:cubicBezTo>
                    <a:pt x="178" y="287"/>
                    <a:pt x="280" y="185"/>
                    <a:pt x="469" y="166"/>
                  </a:cubicBezTo>
                  <a:cubicBezTo>
                    <a:pt x="393" y="118"/>
                    <a:pt x="274" y="123"/>
                    <a:pt x="196" y="203"/>
                  </a:cubicBezTo>
                  <a:cubicBezTo>
                    <a:pt x="122" y="279"/>
                    <a:pt x="111" y="397"/>
                    <a:pt x="170" y="4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210051" y="3765551"/>
              <a:ext cx="723900" cy="511175"/>
            </a:xfrm>
            <a:custGeom>
              <a:avLst/>
              <a:gdLst>
                <a:gd name="T0" fmla="*/ 178 w 354"/>
                <a:gd name="T1" fmla="*/ 1 h 249"/>
                <a:gd name="T2" fmla="*/ 302 w 354"/>
                <a:gd name="T3" fmla="*/ 1 h 249"/>
                <a:gd name="T4" fmla="*/ 354 w 354"/>
                <a:gd name="T5" fmla="*/ 53 h 249"/>
                <a:gd name="T6" fmla="*/ 354 w 354"/>
                <a:gd name="T7" fmla="*/ 127 h 249"/>
                <a:gd name="T8" fmla="*/ 304 w 354"/>
                <a:gd name="T9" fmla="*/ 177 h 249"/>
                <a:gd name="T10" fmla="*/ 299 w 354"/>
                <a:gd name="T11" fmla="*/ 177 h 249"/>
                <a:gd name="T12" fmla="*/ 263 w 354"/>
                <a:gd name="T13" fmla="*/ 193 h 249"/>
                <a:gd name="T14" fmla="*/ 89 w 354"/>
                <a:gd name="T15" fmla="*/ 190 h 249"/>
                <a:gd name="T16" fmla="*/ 62 w 354"/>
                <a:gd name="T17" fmla="*/ 177 h 249"/>
                <a:gd name="T18" fmla="*/ 44 w 354"/>
                <a:gd name="T19" fmla="*/ 177 h 249"/>
                <a:gd name="T20" fmla="*/ 1 w 354"/>
                <a:gd name="T21" fmla="*/ 135 h 249"/>
                <a:gd name="T22" fmla="*/ 1 w 354"/>
                <a:gd name="T23" fmla="*/ 42 h 249"/>
                <a:gd name="T24" fmla="*/ 50 w 354"/>
                <a:gd name="T25" fmla="*/ 1 h 249"/>
                <a:gd name="T26" fmla="*/ 178 w 354"/>
                <a:gd name="T27" fmla="*/ 1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4" h="249">
                  <a:moveTo>
                    <a:pt x="178" y="1"/>
                  </a:moveTo>
                  <a:cubicBezTo>
                    <a:pt x="219" y="1"/>
                    <a:pt x="261" y="1"/>
                    <a:pt x="302" y="1"/>
                  </a:cubicBezTo>
                  <a:cubicBezTo>
                    <a:pt x="338" y="1"/>
                    <a:pt x="354" y="18"/>
                    <a:pt x="354" y="53"/>
                  </a:cubicBezTo>
                  <a:cubicBezTo>
                    <a:pt x="354" y="78"/>
                    <a:pt x="354" y="102"/>
                    <a:pt x="354" y="127"/>
                  </a:cubicBezTo>
                  <a:cubicBezTo>
                    <a:pt x="354" y="160"/>
                    <a:pt x="338" y="177"/>
                    <a:pt x="304" y="177"/>
                  </a:cubicBezTo>
                  <a:cubicBezTo>
                    <a:pt x="302" y="177"/>
                    <a:pt x="301" y="177"/>
                    <a:pt x="299" y="177"/>
                  </a:cubicBezTo>
                  <a:cubicBezTo>
                    <a:pt x="284" y="175"/>
                    <a:pt x="273" y="180"/>
                    <a:pt x="263" y="193"/>
                  </a:cubicBezTo>
                  <a:cubicBezTo>
                    <a:pt x="219" y="249"/>
                    <a:pt x="134" y="247"/>
                    <a:pt x="89" y="190"/>
                  </a:cubicBezTo>
                  <a:cubicBezTo>
                    <a:pt x="82" y="180"/>
                    <a:pt x="74" y="175"/>
                    <a:pt x="62" y="177"/>
                  </a:cubicBezTo>
                  <a:cubicBezTo>
                    <a:pt x="56" y="178"/>
                    <a:pt x="50" y="177"/>
                    <a:pt x="44" y="177"/>
                  </a:cubicBezTo>
                  <a:cubicBezTo>
                    <a:pt x="20" y="176"/>
                    <a:pt x="2" y="159"/>
                    <a:pt x="1" y="135"/>
                  </a:cubicBezTo>
                  <a:cubicBezTo>
                    <a:pt x="0" y="104"/>
                    <a:pt x="0" y="73"/>
                    <a:pt x="1" y="42"/>
                  </a:cubicBezTo>
                  <a:cubicBezTo>
                    <a:pt x="2" y="17"/>
                    <a:pt x="22" y="1"/>
                    <a:pt x="50" y="1"/>
                  </a:cubicBezTo>
                  <a:cubicBezTo>
                    <a:pt x="93" y="0"/>
                    <a:pt x="135" y="1"/>
                    <a:pt x="17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3416301" y="1514476"/>
              <a:ext cx="506413" cy="520700"/>
            </a:xfrm>
            <a:custGeom>
              <a:avLst/>
              <a:gdLst>
                <a:gd name="T0" fmla="*/ 247 w 247"/>
                <a:gd name="T1" fmla="*/ 184 h 254"/>
                <a:gd name="T2" fmla="*/ 216 w 247"/>
                <a:gd name="T3" fmla="*/ 242 h 254"/>
                <a:gd name="T4" fmla="*/ 156 w 247"/>
                <a:gd name="T5" fmla="*/ 239 h 254"/>
                <a:gd name="T6" fmla="*/ 145 w 247"/>
                <a:gd name="T7" fmla="*/ 231 h 254"/>
                <a:gd name="T8" fmla="*/ 23 w 247"/>
                <a:gd name="T9" fmla="*/ 109 h 254"/>
                <a:gd name="T10" fmla="*/ 20 w 247"/>
                <a:gd name="T11" fmla="*/ 29 h 254"/>
                <a:gd name="T12" fmla="*/ 105 w 247"/>
                <a:gd name="T13" fmla="*/ 26 h 254"/>
                <a:gd name="T14" fmla="*/ 231 w 247"/>
                <a:gd name="T15" fmla="*/ 152 h 254"/>
                <a:gd name="T16" fmla="*/ 247 w 247"/>
                <a:gd name="T17" fmla="*/ 18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54">
                  <a:moveTo>
                    <a:pt x="247" y="184"/>
                  </a:moveTo>
                  <a:cubicBezTo>
                    <a:pt x="246" y="215"/>
                    <a:pt x="236" y="232"/>
                    <a:pt x="216" y="242"/>
                  </a:cubicBezTo>
                  <a:cubicBezTo>
                    <a:pt x="196" y="254"/>
                    <a:pt x="175" y="252"/>
                    <a:pt x="156" y="239"/>
                  </a:cubicBezTo>
                  <a:cubicBezTo>
                    <a:pt x="152" y="237"/>
                    <a:pt x="148" y="234"/>
                    <a:pt x="145" y="231"/>
                  </a:cubicBezTo>
                  <a:cubicBezTo>
                    <a:pt x="104" y="190"/>
                    <a:pt x="63" y="150"/>
                    <a:pt x="23" y="109"/>
                  </a:cubicBezTo>
                  <a:cubicBezTo>
                    <a:pt x="0" y="85"/>
                    <a:pt x="0" y="51"/>
                    <a:pt x="20" y="29"/>
                  </a:cubicBezTo>
                  <a:cubicBezTo>
                    <a:pt x="43" y="3"/>
                    <a:pt x="78" y="0"/>
                    <a:pt x="105" y="26"/>
                  </a:cubicBezTo>
                  <a:cubicBezTo>
                    <a:pt x="148" y="67"/>
                    <a:pt x="190" y="109"/>
                    <a:pt x="231" y="152"/>
                  </a:cubicBezTo>
                  <a:cubicBezTo>
                    <a:pt x="240" y="162"/>
                    <a:pt x="244" y="178"/>
                    <a:pt x="247" y="1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5213351" y="1531938"/>
              <a:ext cx="514350" cy="522288"/>
            </a:xfrm>
            <a:custGeom>
              <a:avLst/>
              <a:gdLst>
                <a:gd name="T0" fmla="*/ 188 w 251"/>
                <a:gd name="T1" fmla="*/ 1 h 255"/>
                <a:gd name="T2" fmla="*/ 241 w 251"/>
                <a:gd name="T3" fmla="*/ 34 h 255"/>
                <a:gd name="T4" fmla="*/ 235 w 251"/>
                <a:gd name="T5" fmla="*/ 93 h 255"/>
                <a:gd name="T6" fmla="*/ 230 w 251"/>
                <a:gd name="T7" fmla="*/ 100 h 255"/>
                <a:gd name="T8" fmla="*/ 103 w 251"/>
                <a:gd name="T9" fmla="*/ 226 h 255"/>
                <a:gd name="T10" fmla="*/ 10 w 251"/>
                <a:gd name="T11" fmla="*/ 205 h 255"/>
                <a:gd name="T12" fmla="*/ 24 w 251"/>
                <a:gd name="T13" fmla="*/ 141 h 255"/>
                <a:gd name="T14" fmla="*/ 147 w 251"/>
                <a:gd name="T15" fmla="*/ 18 h 255"/>
                <a:gd name="T16" fmla="*/ 188 w 251"/>
                <a:gd name="T17" fmla="*/ 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" h="255">
                  <a:moveTo>
                    <a:pt x="188" y="1"/>
                  </a:moveTo>
                  <a:cubicBezTo>
                    <a:pt x="213" y="2"/>
                    <a:pt x="231" y="12"/>
                    <a:pt x="241" y="34"/>
                  </a:cubicBezTo>
                  <a:cubicBezTo>
                    <a:pt x="251" y="55"/>
                    <a:pt x="249" y="74"/>
                    <a:pt x="235" y="93"/>
                  </a:cubicBezTo>
                  <a:cubicBezTo>
                    <a:pt x="233" y="95"/>
                    <a:pt x="232" y="98"/>
                    <a:pt x="230" y="100"/>
                  </a:cubicBezTo>
                  <a:cubicBezTo>
                    <a:pt x="188" y="142"/>
                    <a:pt x="147" y="185"/>
                    <a:pt x="103" y="226"/>
                  </a:cubicBezTo>
                  <a:cubicBezTo>
                    <a:pt x="72" y="255"/>
                    <a:pt x="25" y="244"/>
                    <a:pt x="10" y="205"/>
                  </a:cubicBezTo>
                  <a:cubicBezTo>
                    <a:pt x="0" y="181"/>
                    <a:pt x="7" y="159"/>
                    <a:pt x="24" y="141"/>
                  </a:cubicBezTo>
                  <a:cubicBezTo>
                    <a:pt x="64" y="100"/>
                    <a:pt x="106" y="59"/>
                    <a:pt x="147" y="18"/>
                  </a:cubicBezTo>
                  <a:cubicBezTo>
                    <a:pt x="158" y="7"/>
                    <a:pt x="173" y="0"/>
                    <a:pt x="18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3421063" y="3303588"/>
              <a:ext cx="514350" cy="520700"/>
            </a:xfrm>
            <a:custGeom>
              <a:avLst/>
              <a:gdLst>
                <a:gd name="T0" fmla="*/ 61 w 251"/>
                <a:gd name="T1" fmla="*/ 254 h 254"/>
                <a:gd name="T2" fmla="*/ 10 w 251"/>
                <a:gd name="T3" fmla="*/ 221 h 254"/>
                <a:gd name="T4" fmla="*/ 16 w 251"/>
                <a:gd name="T5" fmla="*/ 161 h 254"/>
                <a:gd name="T6" fmla="*/ 24 w 251"/>
                <a:gd name="T7" fmla="*/ 150 h 254"/>
                <a:gd name="T8" fmla="*/ 142 w 251"/>
                <a:gd name="T9" fmla="*/ 33 h 254"/>
                <a:gd name="T10" fmla="*/ 240 w 251"/>
                <a:gd name="T11" fmla="*/ 49 h 254"/>
                <a:gd name="T12" fmla="*/ 226 w 251"/>
                <a:gd name="T13" fmla="*/ 114 h 254"/>
                <a:gd name="T14" fmla="*/ 104 w 251"/>
                <a:gd name="T15" fmla="*/ 236 h 254"/>
                <a:gd name="T16" fmla="*/ 61 w 251"/>
                <a:gd name="T17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" h="254">
                  <a:moveTo>
                    <a:pt x="61" y="254"/>
                  </a:moveTo>
                  <a:cubicBezTo>
                    <a:pt x="38" y="253"/>
                    <a:pt x="20" y="243"/>
                    <a:pt x="10" y="221"/>
                  </a:cubicBezTo>
                  <a:cubicBezTo>
                    <a:pt x="0" y="200"/>
                    <a:pt x="2" y="180"/>
                    <a:pt x="16" y="161"/>
                  </a:cubicBezTo>
                  <a:cubicBezTo>
                    <a:pt x="18" y="157"/>
                    <a:pt x="21" y="154"/>
                    <a:pt x="24" y="150"/>
                  </a:cubicBezTo>
                  <a:cubicBezTo>
                    <a:pt x="63" y="111"/>
                    <a:pt x="102" y="72"/>
                    <a:pt x="142" y="33"/>
                  </a:cubicBezTo>
                  <a:cubicBezTo>
                    <a:pt x="175" y="0"/>
                    <a:pt x="223" y="8"/>
                    <a:pt x="240" y="49"/>
                  </a:cubicBezTo>
                  <a:cubicBezTo>
                    <a:pt x="251" y="74"/>
                    <a:pt x="244" y="96"/>
                    <a:pt x="226" y="114"/>
                  </a:cubicBezTo>
                  <a:cubicBezTo>
                    <a:pt x="186" y="155"/>
                    <a:pt x="145" y="195"/>
                    <a:pt x="104" y="236"/>
                  </a:cubicBezTo>
                  <a:cubicBezTo>
                    <a:pt x="92" y="248"/>
                    <a:pt x="78" y="254"/>
                    <a:pt x="61" y="2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5211763" y="3313113"/>
              <a:ext cx="512763" cy="519113"/>
            </a:xfrm>
            <a:custGeom>
              <a:avLst/>
              <a:gdLst>
                <a:gd name="T0" fmla="*/ 248 w 251"/>
                <a:gd name="T1" fmla="*/ 192 h 253"/>
                <a:gd name="T2" fmla="*/ 216 w 251"/>
                <a:gd name="T3" fmla="*/ 243 h 253"/>
                <a:gd name="T4" fmla="*/ 156 w 251"/>
                <a:gd name="T5" fmla="*/ 238 h 253"/>
                <a:gd name="T6" fmla="*/ 144 w 251"/>
                <a:gd name="T7" fmla="*/ 228 h 253"/>
                <a:gd name="T8" fmla="*/ 27 w 251"/>
                <a:gd name="T9" fmla="*/ 111 h 253"/>
                <a:gd name="T10" fmla="*/ 20 w 251"/>
                <a:gd name="T11" fmla="*/ 29 h 253"/>
                <a:gd name="T12" fmla="*/ 106 w 251"/>
                <a:gd name="T13" fmla="*/ 25 h 253"/>
                <a:gd name="T14" fmla="*/ 231 w 251"/>
                <a:gd name="T15" fmla="*/ 151 h 253"/>
                <a:gd name="T16" fmla="*/ 251 w 251"/>
                <a:gd name="T17" fmla="*/ 190 h 253"/>
                <a:gd name="T18" fmla="*/ 248 w 251"/>
                <a:gd name="T19" fmla="*/ 19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253">
                  <a:moveTo>
                    <a:pt x="248" y="192"/>
                  </a:moveTo>
                  <a:cubicBezTo>
                    <a:pt x="246" y="215"/>
                    <a:pt x="237" y="232"/>
                    <a:pt x="216" y="243"/>
                  </a:cubicBezTo>
                  <a:cubicBezTo>
                    <a:pt x="195" y="253"/>
                    <a:pt x="175" y="251"/>
                    <a:pt x="156" y="238"/>
                  </a:cubicBezTo>
                  <a:cubicBezTo>
                    <a:pt x="152" y="235"/>
                    <a:pt x="148" y="231"/>
                    <a:pt x="144" y="228"/>
                  </a:cubicBezTo>
                  <a:cubicBezTo>
                    <a:pt x="105" y="189"/>
                    <a:pt x="66" y="150"/>
                    <a:pt x="27" y="111"/>
                  </a:cubicBezTo>
                  <a:cubicBezTo>
                    <a:pt x="2" y="86"/>
                    <a:pt x="0" y="52"/>
                    <a:pt x="20" y="29"/>
                  </a:cubicBezTo>
                  <a:cubicBezTo>
                    <a:pt x="44" y="2"/>
                    <a:pt x="79" y="0"/>
                    <a:pt x="106" y="25"/>
                  </a:cubicBezTo>
                  <a:cubicBezTo>
                    <a:pt x="149" y="66"/>
                    <a:pt x="191" y="108"/>
                    <a:pt x="231" y="151"/>
                  </a:cubicBezTo>
                  <a:cubicBezTo>
                    <a:pt x="241" y="161"/>
                    <a:pt x="245" y="177"/>
                    <a:pt x="251" y="190"/>
                  </a:cubicBezTo>
                  <a:cubicBezTo>
                    <a:pt x="250" y="191"/>
                    <a:pt x="249" y="192"/>
                    <a:pt x="248" y="1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Oval 19"/>
          <p:cNvSpPr/>
          <p:nvPr/>
        </p:nvSpPr>
        <p:spPr>
          <a:xfrm>
            <a:off x="3427852" y="2078264"/>
            <a:ext cx="2286000" cy="2286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676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</a:t>
            </a:r>
            <a:r>
              <a:rPr lang="en-US" dirty="0" smtClean="0"/>
              <a:t>Models vs. Business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31" y="1610917"/>
            <a:ext cx="8226689" cy="4482379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1" u="sng" dirty="0" smtClean="0">
                <a:solidFill>
                  <a:schemeClr val="accent6"/>
                </a:solidFill>
              </a:rPr>
              <a:t>Business Plans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dirty="0"/>
              <a:t>A</a:t>
            </a:r>
            <a:r>
              <a:rPr lang="en-US" dirty="0" smtClean="0"/>
              <a:t>ssume full knowledge of the market, solution and customers.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Don’t require a lot of external interaction.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dirty="0"/>
              <a:t>A</a:t>
            </a:r>
            <a:r>
              <a:rPr lang="en-US" dirty="0" smtClean="0"/>
              <a:t>re a useful implementation tool, focusing much on </a:t>
            </a:r>
            <a:r>
              <a:rPr lang="en-US" dirty="0"/>
              <a:t>operationalizing </a:t>
            </a:r>
            <a:r>
              <a:rPr lang="en-US" dirty="0" smtClean="0"/>
              <a:t>strategies.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Usually written </a:t>
            </a:r>
            <a:r>
              <a:rPr lang="en-US" dirty="0"/>
              <a:t>too </a:t>
            </a:r>
            <a:r>
              <a:rPr lang="en-US" dirty="0" smtClean="0"/>
              <a:t>soon; often not written at all.</a:t>
            </a:r>
          </a:p>
          <a:p>
            <a:pPr marL="0" indent="0">
              <a:spcAft>
                <a:spcPts val="600"/>
              </a:spcAft>
              <a:buNone/>
            </a:pPr>
            <a:endParaRPr lang="en-US" u="sng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b="1" u="sng" dirty="0" smtClean="0">
                <a:solidFill>
                  <a:schemeClr val="accent6"/>
                </a:solidFill>
              </a:rPr>
              <a:t>Business Models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Assumes evolution: discovery and iteration.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Forces “getting out of the building” to talk with clients.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Forms foundation for success or failure.</a:t>
            </a:r>
            <a:endParaRPr lang="en-US" dirty="0"/>
          </a:p>
          <a:p>
            <a:pPr>
              <a:spcAft>
                <a:spcPts val="600"/>
              </a:spcAft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682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57736" y="1848856"/>
            <a:ext cx="6828528" cy="4100424"/>
          </a:xfrm>
          <a:prstGeom prst="rect">
            <a:avLst/>
          </a:prstGeom>
          <a:solidFill>
            <a:srgbClr val="171717"/>
          </a:solidFill>
          <a:ln w="57150">
            <a:solidFill>
              <a:schemeClr val="bg1"/>
            </a:solidFill>
            <a:miter lim="800000"/>
          </a:ln>
          <a:effectLst>
            <a:outerShdw blurRad="101600" dist="228600" dir="7800000" algn="t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Model Canvas</a:t>
            </a:r>
            <a:endParaRPr lang="en-CA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r="6741"/>
          <a:stretch/>
        </p:blipFill>
        <p:spPr>
          <a:xfrm>
            <a:off x="1357896" y="1982842"/>
            <a:ext cx="6428209" cy="383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1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at's a business model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644"/>
            <a:ext cx="9144000" cy="65327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9056" y="6501511"/>
            <a:ext cx="698588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+mj-lt"/>
              </a:rPr>
              <a:t>The following slides thanks to Steve Blank and the Lean LaunchPad </a:t>
            </a:r>
            <a:r>
              <a:rPr lang="en-US" sz="1400" dirty="0">
                <a:solidFill>
                  <a:schemeClr val="tx2"/>
                </a:solidFill>
                <a:latin typeface="+mj-lt"/>
              </a:rPr>
              <a:t>E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ducators Program</a:t>
            </a:r>
          </a:p>
        </p:txBody>
      </p:sp>
    </p:spTree>
    <p:extLst>
      <p:ext uri="{BB962C8B-B14F-4D97-AF65-F5344CB8AC3E}">
        <p14:creationId xmlns:p14="http://schemas.microsoft.com/office/powerpoint/2010/main" val="207201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Value Proposition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0" y="5489029"/>
            <a:ext cx="9144000" cy="676275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chemeClr val="accent6"/>
                </a:solidFill>
              </a:rPr>
              <a:t>What Are You Building and For Who?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905280" y="1772672"/>
            <a:ext cx="7181700" cy="3672552"/>
            <a:chOff x="1308630" y="258850"/>
            <a:chExt cx="5921624" cy="23996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rcRect r="3532"/>
            <a:stretch>
              <a:fillRect/>
            </a:stretch>
          </p:blipFill>
          <p:spPr>
            <a:xfrm>
              <a:off x="1526701" y="258850"/>
              <a:ext cx="5703553" cy="239962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308630" y="892183"/>
              <a:ext cx="297147" cy="17662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3779912" y="1484784"/>
            <a:ext cx="1656184" cy="2160240"/>
          </a:xfrm>
          <a:prstGeom prst="roundRect">
            <a:avLst>
              <a:gd name="adj" fmla="val 19255"/>
            </a:avLst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887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388"/>
          <a:stretch/>
        </p:blipFill>
        <p:spPr>
          <a:xfrm>
            <a:off x="0" y="294243"/>
            <a:ext cx="9144000" cy="630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5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lidedocs">
  <a:themeElements>
    <a:clrScheme name="CoachMyStartup">
      <a:dk1>
        <a:srgbClr val="2D2D2A"/>
      </a:dk1>
      <a:lt1>
        <a:sysClr val="window" lastClr="FFFFFF"/>
      </a:lt1>
      <a:dk2>
        <a:srgbClr val="696969"/>
      </a:dk2>
      <a:lt2>
        <a:srgbClr val="D1D1D1"/>
      </a:lt2>
      <a:accent1>
        <a:srgbClr val="EA3F2E"/>
      </a:accent1>
      <a:accent2>
        <a:srgbClr val="FEA000"/>
      </a:accent2>
      <a:accent3>
        <a:srgbClr val="4763B2"/>
      </a:accent3>
      <a:accent4>
        <a:srgbClr val="018D36"/>
      </a:accent4>
      <a:accent5>
        <a:srgbClr val="4F898A"/>
      </a:accent5>
      <a:accent6>
        <a:srgbClr val="019BB6"/>
      </a:accent6>
      <a:hlink>
        <a:srgbClr val="2E9FDF"/>
      </a:hlink>
      <a:folHlink>
        <a:srgbClr val="64645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DB9963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100" dirty="0" err="1" smtClean="0">
            <a:solidFill>
              <a:schemeClr val="tx2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Slidedocs">
  <a:themeElements>
    <a:clrScheme name="CoachMyStartup">
      <a:dk1>
        <a:srgbClr val="2D2D2A"/>
      </a:dk1>
      <a:lt1>
        <a:sysClr val="window" lastClr="FFFFFF"/>
      </a:lt1>
      <a:dk2>
        <a:srgbClr val="696969"/>
      </a:dk2>
      <a:lt2>
        <a:srgbClr val="D1D1D1"/>
      </a:lt2>
      <a:accent1>
        <a:srgbClr val="EA3F2E"/>
      </a:accent1>
      <a:accent2>
        <a:srgbClr val="FEA000"/>
      </a:accent2>
      <a:accent3>
        <a:srgbClr val="4763B2"/>
      </a:accent3>
      <a:accent4>
        <a:srgbClr val="018D36"/>
      </a:accent4>
      <a:accent5>
        <a:srgbClr val="4F898A"/>
      </a:accent5>
      <a:accent6>
        <a:srgbClr val="019BB6"/>
      </a:accent6>
      <a:hlink>
        <a:srgbClr val="2E9FDF"/>
      </a:hlink>
      <a:folHlink>
        <a:srgbClr val="64645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100" dirty="0" err="1" smtClean="0">
            <a:solidFill>
              <a:schemeClr val="tx2"/>
            </a:solidFill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Slidedocs">
  <a:themeElements>
    <a:clrScheme name="CoachMyStartup">
      <a:dk1>
        <a:srgbClr val="2D2D2A"/>
      </a:dk1>
      <a:lt1>
        <a:sysClr val="window" lastClr="FFFFFF"/>
      </a:lt1>
      <a:dk2>
        <a:srgbClr val="696969"/>
      </a:dk2>
      <a:lt2>
        <a:srgbClr val="D1D1D1"/>
      </a:lt2>
      <a:accent1>
        <a:srgbClr val="EA3F2E"/>
      </a:accent1>
      <a:accent2>
        <a:srgbClr val="FEA000"/>
      </a:accent2>
      <a:accent3>
        <a:srgbClr val="4763B2"/>
      </a:accent3>
      <a:accent4>
        <a:srgbClr val="018D36"/>
      </a:accent4>
      <a:accent5>
        <a:srgbClr val="4F898A"/>
      </a:accent5>
      <a:accent6>
        <a:srgbClr val="019BB6"/>
      </a:accent6>
      <a:hlink>
        <a:srgbClr val="2E9FDF"/>
      </a:hlink>
      <a:folHlink>
        <a:srgbClr val="64645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100" dirty="0" err="1" smtClean="0">
            <a:solidFill>
              <a:schemeClr val="tx2"/>
            </a:solidFill>
            <a:latin typeface="+mj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4054</TotalTime>
  <Words>535</Words>
  <Application>Microsoft Office PowerPoint</Application>
  <PresentationFormat>On-screen Show (4:3)</PresentationFormat>
  <Paragraphs>98</Paragraphs>
  <Slides>42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ＭＳ Ｐゴシック</vt:lpstr>
      <vt:lpstr>Arial</vt:lpstr>
      <vt:lpstr>Calibri</vt:lpstr>
      <vt:lpstr>Georgia</vt:lpstr>
      <vt:lpstr>Wingdings</vt:lpstr>
      <vt:lpstr>Wingdings 2</vt:lpstr>
      <vt:lpstr>1_Slidedocs</vt:lpstr>
      <vt:lpstr>2_Slidedocs</vt:lpstr>
      <vt:lpstr>Slidedocs</vt:lpstr>
      <vt:lpstr>Stephen Daze Dom Herrick Entrepreneur in Residence and Visiting Professor uOttawa, Telfer School of Management</vt:lpstr>
      <vt:lpstr>About</vt:lpstr>
      <vt:lpstr>Business Models </vt:lpstr>
      <vt:lpstr>Why are Business Models Important?</vt:lpstr>
      <vt:lpstr>Business Models vs. Business Plans</vt:lpstr>
      <vt:lpstr>Business Model Canvas</vt:lpstr>
      <vt:lpstr>PowerPoint Presentation</vt:lpstr>
      <vt:lpstr>Value Proposition</vt:lpstr>
      <vt:lpstr>PowerPoint Presentation</vt:lpstr>
      <vt:lpstr>Customer Segments</vt:lpstr>
      <vt:lpstr>PowerPoint Presentation</vt:lpstr>
      <vt:lpstr>Multiple Customer Segments</vt:lpstr>
      <vt:lpstr>Product/Market Fit</vt:lpstr>
      <vt:lpstr>Channels</vt:lpstr>
      <vt:lpstr>PowerPoint Presentation</vt:lpstr>
      <vt:lpstr>Customer Relationships</vt:lpstr>
      <vt:lpstr>PowerPoint Presentation</vt:lpstr>
      <vt:lpstr>Revenue Streams</vt:lpstr>
      <vt:lpstr>PowerPoint Presentation</vt:lpstr>
      <vt:lpstr>Key Resources</vt:lpstr>
      <vt:lpstr>PowerPoint Presentation</vt:lpstr>
      <vt:lpstr>Key Partners</vt:lpstr>
      <vt:lpstr>PowerPoint Presentation</vt:lpstr>
      <vt:lpstr>Key Activities</vt:lpstr>
      <vt:lpstr>PowerPoint Presentation</vt:lpstr>
      <vt:lpstr>Cost Structure</vt:lpstr>
      <vt:lpstr>PowerPoint Presentation</vt:lpstr>
      <vt:lpstr>BUT...</vt:lpstr>
      <vt:lpstr>PowerPoint Presentation</vt:lpstr>
      <vt:lpstr>We have to Validate (test) our Assumptions</vt:lpstr>
      <vt:lpstr>PowerPoint Presentation</vt:lpstr>
      <vt:lpstr>Business Model Examples </vt:lpstr>
      <vt:lpstr>Lemonade Stand in City Park</vt:lpstr>
      <vt:lpstr>Amazon Business Model Canvas</vt:lpstr>
      <vt:lpstr>PowerPoint Presentation</vt:lpstr>
      <vt:lpstr>Kiva Business Model Example</vt:lpstr>
      <vt:lpstr>What are the BMC Differences?</vt:lpstr>
      <vt:lpstr>PowerPoint Presentation</vt:lpstr>
      <vt:lpstr>Relevant Exercise </vt:lpstr>
      <vt:lpstr>PowerPoint Presentation</vt:lpstr>
      <vt:lpstr>PowerPoint Presentation</vt:lpstr>
      <vt:lpstr>Parting Thoughts?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#2</dc:title>
  <dc:creator>sdaze</dc:creator>
  <cp:lastModifiedBy>Daze, Stephen</cp:lastModifiedBy>
  <cp:revision>137</cp:revision>
  <dcterms:created xsi:type="dcterms:W3CDTF">2013-04-29T18:53:44Z</dcterms:created>
  <dcterms:modified xsi:type="dcterms:W3CDTF">2018-01-02T18:11:57Z</dcterms:modified>
</cp:coreProperties>
</file>