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5C05C-0A7F-433F-A521-903F5193E82C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FF04-7B6C-4641-A460-D4D0B6DE5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0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5F9C4-FAC8-4DB0-B92C-37EA6B688F5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8CE3D-DE9D-4123-8A4A-A4466EB8571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08975-DDC8-4EE3-B5F3-F33996B8250A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9AC00-FB1D-48EE-843E-561ACFA2A468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A5E12-59A1-43E5-A508-EE8FCD94EB6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ABBBA-4612-4A61-B3E4-07328DFD5D1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D9316-3D35-41AE-B3E5-8D1DB252F1A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6C1EB-2BCE-4557-A4BC-BB3102CF2E9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5501B-1E8B-4A1B-A657-9FAA2B3DC2D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9A2F0-168D-4831-B4E4-9408614A252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7DA5F-B8DA-40BE-AC3F-4146D19DF3B4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7FCEA-99C9-4E37-A4D4-1008CD3E8B7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C8CC1-70EE-4835-964F-1322DE3D6E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060"/>
          <p:cNvSpPr>
            <a:spLocks noChangeArrowheads="1"/>
          </p:cNvSpPr>
          <p:nvPr userDrawn="1"/>
        </p:nvSpPr>
        <p:spPr bwMode="auto">
          <a:xfrm>
            <a:off x="152400" y="838200"/>
            <a:ext cx="2133600" cy="15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9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0609A-BF66-49FF-9E74-31A335CFC6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0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77CA1-95DB-44D8-95CF-D6031B48F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80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reeform 3"/>
          <p:cNvSpPr/>
          <p:nvPr userDrawn="1"/>
        </p:nvSpPr>
        <p:spPr>
          <a:xfrm rot="10800000">
            <a:off x="7185709" y="2667000"/>
            <a:ext cx="1958291" cy="1447800"/>
          </a:xfrm>
          <a:custGeom>
            <a:avLst/>
            <a:gdLst>
              <a:gd name="connsiteX0" fmla="*/ 0 w 4534989"/>
              <a:gd name="connsiteY0" fmla="*/ 0 h 3352800"/>
              <a:gd name="connsiteX1" fmla="*/ 4523446 w 4534989"/>
              <a:gd name="connsiteY1" fmla="*/ 0 h 3352800"/>
              <a:gd name="connsiteX2" fmla="*/ 4534989 w 4534989"/>
              <a:gd name="connsiteY2" fmla="*/ 228600 h 3352800"/>
              <a:gd name="connsiteX3" fmla="*/ 1410789 w 4534989"/>
              <a:gd name="connsiteY3" fmla="*/ 3352800 h 3352800"/>
              <a:gd name="connsiteX4" fmla="*/ 194710 w 4534989"/>
              <a:gd name="connsiteY4" fmla="*/ 3107285 h 3352800"/>
              <a:gd name="connsiteX5" fmla="*/ 0 w 4534989"/>
              <a:gd name="connsiteY5" fmla="*/ 3013489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4989" h="3352800">
                <a:moveTo>
                  <a:pt x="0" y="0"/>
                </a:moveTo>
                <a:lnTo>
                  <a:pt x="4523446" y="0"/>
                </a:lnTo>
                <a:lnTo>
                  <a:pt x="4534989" y="228600"/>
                </a:lnTo>
                <a:cubicBezTo>
                  <a:pt x="4534989" y="1954048"/>
                  <a:pt x="3136237" y="3352800"/>
                  <a:pt x="1410789" y="3352800"/>
                </a:cubicBezTo>
                <a:cubicBezTo>
                  <a:pt x="979427" y="3352800"/>
                  <a:pt x="568484" y="3265378"/>
                  <a:pt x="194710" y="3107285"/>
                </a:cubicBezTo>
                <a:lnTo>
                  <a:pt x="0" y="3013489"/>
                </a:lnTo>
                <a:close/>
              </a:path>
            </a:pathLst>
          </a:custGeom>
          <a:solidFill>
            <a:srgbClr val="01A7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1" y="0"/>
            <a:ext cx="4534989" cy="3352800"/>
          </a:xfrm>
          <a:custGeom>
            <a:avLst/>
            <a:gdLst>
              <a:gd name="connsiteX0" fmla="*/ 0 w 4534989"/>
              <a:gd name="connsiteY0" fmla="*/ 0 h 3352800"/>
              <a:gd name="connsiteX1" fmla="*/ 4523446 w 4534989"/>
              <a:gd name="connsiteY1" fmla="*/ 0 h 3352800"/>
              <a:gd name="connsiteX2" fmla="*/ 4534989 w 4534989"/>
              <a:gd name="connsiteY2" fmla="*/ 228600 h 3352800"/>
              <a:gd name="connsiteX3" fmla="*/ 1410789 w 4534989"/>
              <a:gd name="connsiteY3" fmla="*/ 3352800 h 3352800"/>
              <a:gd name="connsiteX4" fmla="*/ 194710 w 4534989"/>
              <a:gd name="connsiteY4" fmla="*/ 3107285 h 3352800"/>
              <a:gd name="connsiteX5" fmla="*/ 0 w 4534989"/>
              <a:gd name="connsiteY5" fmla="*/ 3013489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4989" h="3352800">
                <a:moveTo>
                  <a:pt x="0" y="0"/>
                </a:moveTo>
                <a:lnTo>
                  <a:pt x="4523446" y="0"/>
                </a:lnTo>
                <a:lnTo>
                  <a:pt x="4534989" y="228600"/>
                </a:lnTo>
                <a:cubicBezTo>
                  <a:pt x="4534989" y="1954048"/>
                  <a:pt x="3136237" y="3352800"/>
                  <a:pt x="1410789" y="3352800"/>
                </a:cubicBezTo>
                <a:cubicBezTo>
                  <a:pt x="979427" y="3352800"/>
                  <a:pt x="568484" y="3265378"/>
                  <a:pt x="194710" y="3107285"/>
                </a:cubicBezTo>
                <a:lnTo>
                  <a:pt x="0" y="3013489"/>
                </a:lnTo>
                <a:close/>
              </a:path>
            </a:pathLst>
          </a:custGeom>
          <a:solidFill>
            <a:srgbClr val="01A7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14800"/>
            <a:ext cx="9144000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rgbClr val="FFFFFF"/>
              </a:solidFill>
              <a:latin typeface="Franklin Gothic Medium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/>
          <a:srcRect l="5027" t="9379" r="4486" b="17253"/>
          <a:stretch/>
        </p:blipFill>
        <p:spPr>
          <a:xfrm>
            <a:off x="134471" y="6103210"/>
            <a:ext cx="2052138" cy="62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59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31" y="198783"/>
            <a:ext cx="8226689" cy="783415"/>
          </a:xfrm>
        </p:spPr>
        <p:txBody>
          <a:bodyPr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1" y="2115061"/>
            <a:ext cx="8226689" cy="428415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459580" y="1465898"/>
            <a:ext cx="8227220" cy="536519"/>
          </a:xfrm>
        </p:spPr>
        <p:txBody>
          <a:bodyPr anchor="ctr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66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4870869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9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676400"/>
            <a:ext cx="3695700" cy="38100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676400"/>
            <a:ext cx="36957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1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21D96-4E37-43DF-838F-59CD9EA3F8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AC268-D14B-4FA6-8624-50FE0C42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35316-29BC-4D59-BCC5-F41E578083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6F893-979B-4175-940B-1F9EE601B9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F95FA-1D0F-4632-B811-3DBBD9B2ED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2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B79FA-EC3C-47BC-842C-F627102505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E3D767-3308-4DD3-A2A7-0598C15684E3}" type="slidenum">
              <a:rPr lang="en-US" smtClean="0">
                <a:solidFill>
                  <a:srgbClr val="43434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1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E45F8-BE8B-48A1-B91B-F153FE082C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6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D81201-FC56-4BA6-AE31-580D43679FAE}" type="slidenum">
              <a:rPr lang="en-US" smtClean="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ze@telfer.uottawa.ca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.gc.ca/eic/site/pp-pp.nsf/eng/ho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6731" y="1536565"/>
            <a:ext cx="50305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dirty="0">
                <a:solidFill>
                  <a:prstClr val="white"/>
                </a:solidFill>
              </a:rPr>
              <a:t>Cash 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4724400"/>
            <a:ext cx="42755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Stephen Daze</a:t>
            </a:r>
          </a:p>
          <a:p>
            <a:r>
              <a:rPr lang="en-US" dirty="0" smtClean="0"/>
              <a:t>Dom Herrick Entrepreneur in Residence</a:t>
            </a:r>
          </a:p>
          <a:p>
            <a:r>
              <a:rPr lang="en-US" dirty="0" smtClean="0">
                <a:hlinkClick r:id="rId2"/>
              </a:rPr>
              <a:t>daze@telfer.uottawa.ca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Projecting Disbursements</a:t>
            </a:r>
            <a:endParaRPr lang="en-CA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572000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n-US" sz="1800" dirty="0" smtClean="0"/>
              <a:t>Consider </a:t>
            </a:r>
            <a:r>
              <a:rPr lang="en-US" sz="1800" dirty="0"/>
              <a:t>the following factors when you are compiling your numbers:</a:t>
            </a:r>
          </a:p>
          <a:p>
            <a:r>
              <a:rPr lang="en-US" sz="1800" b="0" dirty="0" smtClean="0"/>
              <a:t>1.. Include </a:t>
            </a:r>
            <a:r>
              <a:rPr lang="en-US" sz="1800" b="0" dirty="0"/>
              <a:t>all your start-up costs</a:t>
            </a:r>
          </a:p>
          <a:p>
            <a:r>
              <a:rPr lang="en-US" sz="1800" b="0" dirty="0" smtClean="0"/>
              <a:t>2. Promotional </a:t>
            </a:r>
            <a:r>
              <a:rPr lang="en-US" sz="1800" b="0" dirty="0"/>
              <a:t>Mix </a:t>
            </a:r>
            <a:r>
              <a:rPr lang="en-US" sz="1800" b="0" dirty="0" smtClean="0"/>
              <a:t>Activities– </a:t>
            </a:r>
            <a:r>
              <a:rPr lang="en-US" sz="1800" b="0" dirty="0"/>
              <a:t>will cause changes in your monthly expenses and sales.</a:t>
            </a:r>
          </a:p>
          <a:p>
            <a:r>
              <a:rPr lang="en-US" sz="1800" b="0" dirty="0" smtClean="0"/>
              <a:t>3. Straight </a:t>
            </a:r>
            <a:r>
              <a:rPr lang="en-US" sz="1800" b="0" dirty="0"/>
              <a:t>line approach – Your busy or slow periods should be reflected in your increasing or decreasing costs for those periods: avoid straight line/flat line of your expenses.  Most of your costs are rarely the same every month.</a:t>
            </a:r>
          </a:p>
          <a:p>
            <a:endParaRPr lang="en-US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880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60684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Projecting Revenue</a:t>
            </a:r>
            <a:endParaRPr lang="en-US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800" b="0" dirty="0" smtClean="0"/>
              <a:t>Your </a:t>
            </a:r>
            <a:r>
              <a:rPr lang="en-US" sz="1800" b="0" dirty="0"/>
              <a:t>revenue projections are probably the most critical, yet difficult, aspects of completing an accurate cash flow statement. Consider the following factors when putting your numbers together: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848600" cy="3657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Marlett"/>
              <a:buChar char="h"/>
            </a:pPr>
            <a:r>
              <a:rPr lang="en-US" sz="1800" b="0" dirty="0" smtClean="0"/>
              <a:t>If </a:t>
            </a:r>
            <a:r>
              <a:rPr lang="en-US" sz="1800" b="0" dirty="0"/>
              <a:t>you have a </a:t>
            </a:r>
            <a:r>
              <a:rPr lang="en-US" sz="1800" dirty="0"/>
              <a:t>sales history</a:t>
            </a:r>
            <a:r>
              <a:rPr lang="en-US" sz="1800" b="0" dirty="0"/>
              <a:t>, go back and use those figures to help guide your projections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>
              <a:lnSpc>
                <a:spcPct val="80000"/>
              </a:lnSpc>
              <a:buFont typeface="Marlett"/>
              <a:buChar char="h"/>
            </a:pPr>
            <a:r>
              <a:rPr lang="en-US" sz="1800" b="0" dirty="0" smtClean="0"/>
              <a:t>Your </a:t>
            </a:r>
            <a:r>
              <a:rPr lang="en-US" sz="1800" dirty="0"/>
              <a:t>promotional mix </a:t>
            </a:r>
            <a:r>
              <a:rPr lang="en-US" sz="1800" b="0" dirty="0"/>
              <a:t>activities can have a direct impact on your </a:t>
            </a:r>
            <a:r>
              <a:rPr lang="en-US" sz="1800" b="0" dirty="0" smtClean="0"/>
              <a:t>revenues.</a:t>
            </a:r>
            <a:endParaRPr lang="en-US" sz="1800" b="0" dirty="0"/>
          </a:p>
          <a:p>
            <a:pPr>
              <a:lnSpc>
                <a:spcPct val="80000"/>
              </a:lnSpc>
              <a:buFont typeface="Marlett"/>
              <a:buChar char="h"/>
            </a:pPr>
            <a:r>
              <a:rPr lang="en-US" sz="1800" dirty="0" smtClean="0"/>
              <a:t>Seasonality</a:t>
            </a:r>
            <a:r>
              <a:rPr lang="en-US" sz="1800" b="0" dirty="0" smtClean="0"/>
              <a:t> </a:t>
            </a:r>
            <a:r>
              <a:rPr lang="en-US" sz="1800" b="0" dirty="0"/>
              <a:t>factors may influence the increase or decrease of revenues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>
              <a:lnSpc>
                <a:spcPct val="80000"/>
              </a:lnSpc>
              <a:buFont typeface="Marlett"/>
              <a:buChar char="h"/>
            </a:pPr>
            <a:r>
              <a:rPr lang="en-US" sz="1800" b="0" dirty="0" smtClean="0"/>
              <a:t>Ensure </a:t>
            </a:r>
            <a:r>
              <a:rPr lang="en-US" sz="1800" b="0" dirty="0"/>
              <a:t>that your projected </a:t>
            </a:r>
            <a:r>
              <a:rPr lang="en-US" sz="1800" dirty="0"/>
              <a:t>growth rate </a:t>
            </a:r>
            <a:r>
              <a:rPr lang="en-US" sz="1800" b="0" dirty="0"/>
              <a:t>is realistic for a new business entering the market place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>
              <a:lnSpc>
                <a:spcPct val="80000"/>
              </a:lnSpc>
              <a:buFont typeface="Marlett"/>
              <a:buChar char="h"/>
            </a:pPr>
            <a:r>
              <a:rPr lang="en-US" sz="1800" b="0" dirty="0" smtClean="0"/>
              <a:t>Monitor </a:t>
            </a:r>
            <a:r>
              <a:rPr lang="en-US" sz="1800" b="0" dirty="0"/>
              <a:t>the </a:t>
            </a:r>
            <a:r>
              <a:rPr lang="en-US" sz="1800" dirty="0"/>
              <a:t>competition</a:t>
            </a:r>
            <a:r>
              <a:rPr lang="en-US" sz="1800" b="0" dirty="0"/>
              <a:t>- your revenues maybe influenced by their activity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>
              <a:lnSpc>
                <a:spcPct val="80000"/>
              </a:lnSpc>
              <a:buFont typeface="Marlett"/>
              <a:buChar char="h"/>
            </a:pPr>
            <a:r>
              <a:rPr lang="en-US" sz="1800" b="0" dirty="0" smtClean="0"/>
              <a:t>Continuously </a:t>
            </a:r>
            <a:r>
              <a:rPr lang="en-US" sz="1800" b="0" dirty="0"/>
              <a:t>monitor current </a:t>
            </a:r>
            <a:r>
              <a:rPr lang="en-US" sz="1800" dirty="0"/>
              <a:t>market conditions </a:t>
            </a:r>
            <a:r>
              <a:rPr lang="en-US" sz="1800" b="0" dirty="0"/>
              <a:t>so you may react to changes in the </a:t>
            </a:r>
            <a:r>
              <a:rPr lang="en-US" sz="1800" b="0" dirty="0" smtClean="0"/>
              <a:t>industry (trends</a:t>
            </a:r>
            <a:r>
              <a:rPr lang="en-US" sz="1800" b="0" dirty="0"/>
              <a:t>, </a:t>
            </a:r>
            <a:r>
              <a:rPr lang="en-US" sz="1800" b="0" dirty="0" smtClean="0"/>
              <a:t>gaps/needs</a:t>
            </a:r>
            <a:r>
              <a:rPr lang="en-US" sz="1800" b="0" dirty="0"/>
              <a:t>, t</a:t>
            </a:r>
            <a:r>
              <a:rPr lang="en-US" sz="1800" b="0" dirty="0" smtClean="0"/>
              <a:t>arget </a:t>
            </a:r>
            <a:r>
              <a:rPr lang="en-US" sz="1800" b="0" dirty="0"/>
              <a:t>market, </a:t>
            </a:r>
            <a:r>
              <a:rPr lang="en-US" sz="1800" b="0" dirty="0" smtClean="0"/>
              <a:t>competition)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773652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1624"/>
            <a:ext cx="7772400" cy="990600"/>
          </a:xfrm>
        </p:spPr>
        <p:txBody>
          <a:bodyPr/>
          <a:lstStyle/>
          <a:p>
            <a:r>
              <a:rPr lang="en-US" sz="2000" dirty="0"/>
              <a:t>FACTORS INFLUENCING YOUR REVENUE COLLECTION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3" pitchFamily="18" charset="2"/>
              <a:buNone/>
            </a:pPr>
            <a:endParaRPr lang="en-US" sz="2000" dirty="0" smtClean="0">
              <a:latin typeface="Wingdings" pitchFamily="2" charset="2"/>
            </a:endParaRPr>
          </a:p>
          <a:p>
            <a:pPr>
              <a:buFont typeface="Wingdings 3" pitchFamily="18" charset="2"/>
              <a:buNone/>
            </a:pPr>
            <a:r>
              <a:rPr lang="en-US" sz="1900" b="0" dirty="0" smtClean="0">
                <a:latin typeface="Wingdings" pitchFamily="2" charset="2"/>
              </a:rPr>
              <a:t>q</a:t>
            </a:r>
            <a:r>
              <a:rPr lang="en-US" sz="1900" b="0" dirty="0" smtClean="0"/>
              <a:t> </a:t>
            </a:r>
            <a:r>
              <a:rPr lang="en-US" sz="1900" b="0" dirty="0"/>
              <a:t>What percentage of your sales will be cash?</a:t>
            </a:r>
          </a:p>
          <a:p>
            <a:pPr>
              <a:buFont typeface="Wingdings 3" pitchFamily="18" charset="2"/>
              <a:buNone/>
            </a:pPr>
            <a:r>
              <a:rPr lang="en-US" sz="1900" b="0" dirty="0"/>
              <a:t> </a:t>
            </a:r>
          </a:p>
          <a:p>
            <a:pPr>
              <a:buFont typeface="Wingdings"/>
              <a:buChar char="q"/>
            </a:pPr>
            <a:r>
              <a:rPr lang="en-US" sz="1900" b="0" dirty="0" smtClean="0"/>
              <a:t>What </a:t>
            </a:r>
            <a:r>
              <a:rPr lang="en-US" sz="1900" b="0" dirty="0"/>
              <a:t>percentage of your sales will be by credit? </a:t>
            </a:r>
            <a:endParaRPr lang="en-US" sz="1900" b="0" dirty="0" smtClean="0"/>
          </a:p>
          <a:p>
            <a:pPr marL="0" indent="0"/>
            <a:r>
              <a:rPr lang="en-US" sz="1900" b="0" dirty="0"/>
              <a:t> </a:t>
            </a:r>
          </a:p>
          <a:p>
            <a:pPr>
              <a:buFont typeface="Wingdings 3" pitchFamily="18" charset="2"/>
              <a:buNone/>
            </a:pPr>
            <a:r>
              <a:rPr lang="en-US" sz="1900" b="0" dirty="0">
                <a:latin typeface="Wingdings" pitchFamily="2" charset="2"/>
              </a:rPr>
              <a:t>q</a:t>
            </a:r>
            <a:r>
              <a:rPr lang="en-US" sz="1900" b="0" dirty="0"/>
              <a:t> Will you take deposits on orders?</a:t>
            </a:r>
          </a:p>
          <a:p>
            <a:pPr>
              <a:buFont typeface="Wingdings 3" pitchFamily="18" charset="2"/>
              <a:buNone/>
            </a:pPr>
            <a:r>
              <a:rPr lang="en-US" sz="1900" b="0" dirty="0"/>
              <a:t> 	</a:t>
            </a:r>
            <a:r>
              <a:rPr lang="en-US" sz="1900" b="0" dirty="0">
                <a:latin typeface="Wingdings" pitchFamily="2" charset="2"/>
              </a:rPr>
              <a:t>ü</a:t>
            </a:r>
            <a:r>
              <a:rPr lang="en-US" sz="1900" b="0" dirty="0"/>
              <a:t>   Customer Credit Rating</a:t>
            </a:r>
          </a:p>
          <a:p>
            <a:pPr>
              <a:buFont typeface="Wingdings 3" pitchFamily="18" charset="2"/>
              <a:buNone/>
            </a:pPr>
            <a:r>
              <a:rPr lang="en-US" sz="1900" b="0" dirty="0">
                <a:latin typeface="Wingdings" pitchFamily="2" charset="2"/>
              </a:rPr>
              <a:t>	ü</a:t>
            </a:r>
            <a:r>
              <a:rPr lang="en-US" sz="1900" b="0" dirty="0"/>
              <a:t>   New customers must make a deposit</a:t>
            </a:r>
          </a:p>
          <a:p>
            <a:pPr>
              <a:buFont typeface="Wingdings 3" pitchFamily="18" charset="2"/>
              <a:buNone/>
            </a:pPr>
            <a:r>
              <a:rPr lang="en-US" sz="1900" b="0" dirty="0">
                <a:latin typeface="Wingdings" pitchFamily="2" charset="2"/>
              </a:rPr>
              <a:t>	ü</a:t>
            </a:r>
            <a:r>
              <a:rPr lang="en-US" sz="1900" b="0" dirty="0"/>
              <a:t>   Amount ($) of the order</a:t>
            </a:r>
          </a:p>
          <a:p>
            <a:pPr>
              <a:buFont typeface="Wingdings 3" pitchFamily="18" charset="2"/>
              <a:buNone/>
            </a:pPr>
            <a:r>
              <a:rPr lang="en-US" sz="1900" b="0" dirty="0">
                <a:latin typeface="Wingdings" pitchFamily="2" charset="2"/>
              </a:rPr>
              <a:t>	ü</a:t>
            </a:r>
            <a:r>
              <a:rPr lang="en-US" sz="1900" b="0" dirty="0"/>
              <a:t>   Customers payment history with my company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1380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CALCULATING YOUR REVENUES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n-US" dirty="0"/>
              <a:t>Generally, revenue projections are calculated from sourcing information from many places. Consider the following methods:</a:t>
            </a:r>
          </a:p>
          <a:p>
            <a:endParaRPr lang="en-US" sz="2600" dirty="0"/>
          </a:p>
          <a:p>
            <a:pPr>
              <a:buFont typeface="Wingdings 3" pitchFamily="18" charset="2"/>
              <a:buNone/>
            </a:pPr>
            <a:r>
              <a:rPr lang="en-US" sz="2600" b="0" dirty="0">
                <a:latin typeface="Wingdings" pitchFamily="2" charset="2"/>
              </a:rPr>
              <a:t>q</a:t>
            </a:r>
            <a:r>
              <a:rPr lang="en-US" sz="2600" b="0" dirty="0"/>
              <a:t> </a:t>
            </a:r>
            <a:r>
              <a:rPr lang="en-US" sz="2600" b="0" dirty="0" smtClean="0"/>
              <a:t>Market </a:t>
            </a:r>
            <a:r>
              <a:rPr lang="en-US" sz="2600" b="0" dirty="0"/>
              <a:t>Research</a:t>
            </a:r>
          </a:p>
          <a:p>
            <a:pPr>
              <a:buFont typeface="Wingdings 3" pitchFamily="18" charset="2"/>
              <a:buNone/>
            </a:pPr>
            <a:r>
              <a:rPr lang="en-US" sz="2600" b="0" dirty="0">
                <a:latin typeface="Wingdings" pitchFamily="2" charset="2"/>
              </a:rPr>
              <a:t>q</a:t>
            </a:r>
            <a:r>
              <a:rPr lang="en-US" sz="2600" b="0" dirty="0"/>
              <a:t> </a:t>
            </a:r>
            <a:r>
              <a:rPr lang="en-US" sz="2600" b="0" dirty="0" smtClean="0"/>
              <a:t>Maximum </a:t>
            </a:r>
            <a:r>
              <a:rPr lang="en-US" sz="2600" b="0" dirty="0"/>
              <a:t>Sales</a:t>
            </a:r>
          </a:p>
          <a:p>
            <a:pPr>
              <a:buFont typeface="Wingdings 3" pitchFamily="18" charset="2"/>
              <a:buNone/>
            </a:pPr>
            <a:r>
              <a:rPr lang="en-US" sz="2600" b="0" dirty="0">
                <a:latin typeface="Wingdings" pitchFamily="2" charset="2"/>
              </a:rPr>
              <a:t>q</a:t>
            </a:r>
            <a:r>
              <a:rPr lang="en-US" sz="2600" b="0" dirty="0"/>
              <a:t> </a:t>
            </a:r>
            <a:r>
              <a:rPr lang="en-US" sz="2600" b="0" dirty="0" smtClean="0"/>
              <a:t>Industry </a:t>
            </a:r>
            <a:r>
              <a:rPr lang="en-US" sz="2600" b="0" dirty="0"/>
              <a:t>Projections</a:t>
            </a:r>
          </a:p>
          <a:p>
            <a:pPr>
              <a:buFont typeface="Wingdings 3" pitchFamily="18" charset="2"/>
              <a:buNone/>
            </a:pPr>
            <a:r>
              <a:rPr lang="en-US" sz="2600" b="0" dirty="0">
                <a:latin typeface="Wingdings" pitchFamily="2" charset="2"/>
              </a:rPr>
              <a:t>q</a:t>
            </a:r>
            <a:r>
              <a:rPr lang="en-US" sz="2600" b="0" dirty="0"/>
              <a:t> </a:t>
            </a:r>
            <a:r>
              <a:rPr lang="en-US" sz="2600" b="0" dirty="0" smtClean="0"/>
              <a:t>Historical </a:t>
            </a:r>
            <a:r>
              <a:rPr lang="en-US" sz="2600" b="0" dirty="0"/>
              <a:t>Plus Projections – Monthly basis</a:t>
            </a:r>
          </a:p>
          <a:p>
            <a:pPr>
              <a:buFont typeface="Wingdings 3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3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Industry Canada’s Small Business Profiles</a:t>
            </a:r>
          </a:p>
          <a:p>
            <a:pPr marL="320040" lvl="1" indent="0">
              <a:buNone/>
            </a:pPr>
            <a:r>
              <a:rPr lang="en-US" dirty="0"/>
              <a:t>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www.ic.gc.ca/eic/site/pp-pp.nsf/eng/home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7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CASH FLOW EXERCISE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688" y="1606703"/>
            <a:ext cx="6480720" cy="3886200"/>
          </a:xfrm>
        </p:spPr>
        <p:txBody>
          <a:bodyPr>
            <a:normAutofit/>
          </a:bodyPr>
          <a:lstStyle/>
          <a:p>
            <a:r>
              <a:rPr lang="en-US" sz="1800" b="0" dirty="0"/>
              <a:t>Cash in bank - $</a:t>
            </a:r>
            <a:r>
              <a:rPr lang="en-US" sz="1800" b="0" dirty="0" smtClean="0"/>
              <a:t>3,790</a:t>
            </a:r>
            <a:endParaRPr lang="en-US" sz="1800" b="0" dirty="0"/>
          </a:p>
          <a:p>
            <a:r>
              <a:rPr lang="en-US" sz="1800" b="0" dirty="0"/>
              <a:t>Received loan - $</a:t>
            </a:r>
            <a:r>
              <a:rPr lang="en-US" sz="1800" b="0" dirty="0" smtClean="0"/>
              <a:t>5,000</a:t>
            </a:r>
          </a:p>
          <a:p>
            <a:r>
              <a:rPr lang="en-US" sz="1800" b="0" dirty="0" smtClean="0"/>
              <a:t>Sales are already recorded</a:t>
            </a:r>
          </a:p>
          <a:p>
            <a:r>
              <a:rPr lang="en-US" sz="1800" b="0" dirty="0" smtClean="0"/>
              <a:t>You must fill out expenses section and determine monthly and cumulative totals</a:t>
            </a:r>
          </a:p>
          <a:p>
            <a:r>
              <a:rPr lang="en-US" sz="1800" b="0" dirty="0" smtClean="0"/>
              <a:t>Use Excel Spreadsheet on </a:t>
            </a:r>
            <a:r>
              <a:rPr lang="en-US" sz="1800" b="0" smtClean="0"/>
              <a:t>Brightspace; </a:t>
            </a:r>
            <a:r>
              <a:rPr lang="en-US" sz="1800" b="0" dirty="0" smtClean="0"/>
              <a:t>exercise details to be handed out in class</a:t>
            </a:r>
            <a:endParaRPr lang="en-US" sz="1800" b="0" dirty="0"/>
          </a:p>
          <a:p>
            <a:pPr marL="82296" indent="0">
              <a:buNone/>
            </a:pPr>
            <a:endParaRPr lang="en-US" sz="1800" b="0" dirty="0" smtClean="0"/>
          </a:p>
          <a:p>
            <a:pPr marL="82296" indent="0">
              <a:buNone/>
            </a:pPr>
            <a:r>
              <a:rPr lang="en-US" sz="1800" b="0" dirty="0" smtClean="0"/>
              <a:t>Highest, </a:t>
            </a:r>
            <a:r>
              <a:rPr lang="en-US" sz="1800" b="0" u="sng" dirty="0"/>
              <a:t>REALISTIC</a:t>
            </a:r>
            <a:r>
              <a:rPr lang="en-US" sz="1800" b="0" dirty="0"/>
              <a:t> cash balance wins!</a:t>
            </a:r>
          </a:p>
        </p:txBody>
      </p:sp>
    </p:spTree>
    <p:extLst>
      <p:ext uri="{BB962C8B-B14F-4D97-AF65-F5344CB8AC3E}">
        <p14:creationId xmlns:p14="http://schemas.microsoft.com/office/powerpoint/2010/main" val="377598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Concluding </a:t>
            </a:r>
            <a:r>
              <a:rPr lang="en-US" dirty="0">
                <a:solidFill>
                  <a:schemeClr val="bg1"/>
                </a:solidFill>
              </a:rPr>
              <a:t>Thoughts?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798515" y="2447363"/>
            <a:ext cx="1550148" cy="1562662"/>
            <a:chOff x="3000376" y="1104901"/>
            <a:chExt cx="3146425" cy="3171825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449763" y="1104901"/>
              <a:ext cx="244475" cy="603250"/>
            </a:xfrm>
            <a:custGeom>
              <a:avLst/>
              <a:gdLst>
                <a:gd name="T0" fmla="*/ 70 w 120"/>
                <a:gd name="T1" fmla="*/ 0 h 294"/>
                <a:gd name="T2" fmla="*/ 91 w 120"/>
                <a:gd name="T3" fmla="*/ 10 h 294"/>
                <a:gd name="T4" fmla="*/ 119 w 120"/>
                <a:gd name="T5" fmla="*/ 57 h 294"/>
                <a:gd name="T6" fmla="*/ 118 w 120"/>
                <a:gd name="T7" fmla="*/ 242 h 294"/>
                <a:gd name="T8" fmla="*/ 62 w 120"/>
                <a:gd name="T9" fmla="*/ 294 h 294"/>
                <a:gd name="T10" fmla="*/ 4 w 120"/>
                <a:gd name="T11" fmla="*/ 244 h 294"/>
                <a:gd name="T12" fmla="*/ 2 w 120"/>
                <a:gd name="T13" fmla="*/ 222 h 294"/>
                <a:gd name="T14" fmla="*/ 2 w 120"/>
                <a:gd name="T15" fmla="*/ 79 h 294"/>
                <a:gd name="T16" fmla="*/ 52 w 120"/>
                <a:gd name="T17" fmla="*/ 0 h 294"/>
                <a:gd name="T18" fmla="*/ 70 w 120"/>
                <a:gd name="T1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294">
                  <a:moveTo>
                    <a:pt x="70" y="0"/>
                  </a:moveTo>
                  <a:cubicBezTo>
                    <a:pt x="77" y="3"/>
                    <a:pt x="85" y="5"/>
                    <a:pt x="91" y="10"/>
                  </a:cubicBezTo>
                  <a:cubicBezTo>
                    <a:pt x="108" y="21"/>
                    <a:pt x="118" y="37"/>
                    <a:pt x="119" y="57"/>
                  </a:cubicBezTo>
                  <a:cubicBezTo>
                    <a:pt x="119" y="119"/>
                    <a:pt x="120" y="181"/>
                    <a:pt x="118" y="242"/>
                  </a:cubicBezTo>
                  <a:cubicBezTo>
                    <a:pt x="116" y="273"/>
                    <a:pt x="91" y="293"/>
                    <a:pt x="62" y="294"/>
                  </a:cubicBezTo>
                  <a:cubicBezTo>
                    <a:pt x="32" y="294"/>
                    <a:pt x="8" y="274"/>
                    <a:pt x="4" y="244"/>
                  </a:cubicBezTo>
                  <a:cubicBezTo>
                    <a:pt x="3" y="237"/>
                    <a:pt x="2" y="229"/>
                    <a:pt x="2" y="222"/>
                  </a:cubicBezTo>
                  <a:cubicBezTo>
                    <a:pt x="2" y="174"/>
                    <a:pt x="3" y="127"/>
                    <a:pt x="2" y="79"/>
                  </a:cubicBezTo>
                  <a:cubicBezTo>
                    <a:pt x="0" y="41"/>
                    <a:pt x="12" y="12"/>
                    <a:pt x="52" y="0"/>
                  </a:cubicBezTo>
                  <a:cubicBezTo>
                    <a:pt x="58" y="0"/>
                    <a:pt x="64" y="0"/>
                    <a:pt x="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3000376" y="2557463"/>
              <a:ext cx="603250" cy="244475"/>
            </a:xfrm>
            <a:custGeom>
              <a:avLst/>
              <a:gdLst>
                <a:gd name="T0" fmla="*/ 0 w 294"/>
                <a:gd name="T1" fmla="*/ 50 h 119"/>
                <a:gd name="T2" fmla="*/ 10 w 294"/>
                <a:gd name="T3" fmla="*/ 28 h 119"/>
                <a:gd name="T4" fmla="*/ 57 w 294"/>
                <a:gd name="T5" fmla="*/ 1 h 119"/>
                <a:gd name="T6" fmla="*/ 245 w 294"/>
                <a:gd name="T7" fmla="*/ 2 h 119"/>
                <a:gd name="T8" fmla="*/ 294 w 294"/>
                <a:gd name="T9" fmla="*/ 59 h 119"/>
                <a:gd name="T10" fmla="*/ 245 w 294"/>
                <a:gd name="T11" fmla="*/ 115 h 119"/>
                <a:gd name="T12" fmla="*/ 189 w 294"/>
                <a:gd name="T13" fmla="*/ 117 h 119"/>
                <a:gd name="T14" fmla="*/ 79 w 294"/>
                <a:gd name="T15" fmla="*/ 118 h 119"/>
                <a:gd name="T16" fmla="*/ 0 w 294"/>
                <a:gd name="T17" fmla="*/ 68 h 119"/>
                <a:gd name="T18" fmla="*/ 0 w 294"/>
                <a:gd name="T19" fmla="*/ 5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4" h="119">
                  <a:moveTo>
                    <a:pt x="0" y="50"/>
                  </a:moveTo>
                  <a:cubicBezTo>
                    <a:pt x="3" y="43"/>
                    <a:pt x="5" y="35"/>
                    <a:pt x="10" y="28"/>
                  </a:cubicBezTo>
                  <a:cubicBezTo>
                    <a:pt x="21" y="11"/>
                    <a:pt x="37" y="1"/>
                    <a:pt x="57" y="1"/>
                  </a:cubicBezTo>
                  <a:cubicBezTo>
                    <a:pt x="120" y="1"/>
                    <a:pt x="183" y="0"/>
                    <a:pt x="245" y="2"/>
                  </a:cubicBezTo>
                  <a:cubicBezTo>
                    <a:pt x="274" y="3"/>
                    <a:pt x="294" y="30"/>
                    <a:pt x="294" y="59"/>
                  </a:cubicBezTo>
                  <a:cubicBezTo>
                    <a:pt x="294" y="88"/>
                    <a:pt x="274" y="112"/>
                    <a:pt x="245" y="115"/>
                  </a:cubicBezTo>
                  <a:cubicBezTo>
                    <a:pt x="227" y="117"/>
                    <a:pt x="208" y="117"/>
                    <a:pt x="189" y="117"/>
                  </a:cubicBezTo>
                  <a:cubicBezTo>
                    <a:pt x="152" y="118"/>
                    <a:pt x="116" y="116"/>
                    <a:pt x="79" y="118"/>
                  </a:cubicBezTo>
                  <a:cubicBezTo>
                    <a:pt x="41" y="119"/>
                    <a:pt x="12" y="107"/>
                    <a:pt x="0" y="68"/>
                  </a:cubicBezTo>
                  <a:cubicBezTo>
                    <a:pt x="0" y="62"/>
                    <a:pt x="0" y="56"/>
                    <a:pt x="0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5545138" y="2554288"/>
              <a:ext cx="601663" cy="242888"/>
            </a:xfrm>
            <a:custGeom>
              <a:avLst/>
              <a:gdLst>
                <a:gd name="T0" fmla="*/ 294 w 294"/>
                <a:gd name="T1" fmla="*/ 70 h 119"/>
                <a:gd name="T2" fmla="*/ 284 w 294"/>
                <a:gd name="T3" fmla="*/ 91 h 119"/>
                <a:gd name="T4" fmla="*/ 237 w 294"/>
                <a:gd name="T5" fmla="*/ 119 h 119"/>
                <a:gd name="T6" fmla="*/ 48 w 294"/>
                <a:gd name="T7" fmla="*/ 117 h 119"/>
                <a:gd name="T8" fmla="*/ 0 w 294"/>
                <a:gd name="T9" fmla="*/ 60 h 119"/>
                <a:gd name="T10" fmla="*/ 48 w 294"/>
                <a:gd name="T11" fmla="*/ 4 h 119"/>
                <a:gd name="T12" fmla="*/ 105 w 294"/>
                <a:gd name="T13" fmla="*/ 2 h 119"/>
                <a:gd name="T14" fmla="*/ 214 w 294"/>
                <a:gd name="T15" fmla="*/ 2 h 119"/>
                <a:gd name="T16" fmla="*/ 294 w 294"/>
                <a:gd name="T17" fmla="*/ 52 h 119"/>
                <a:gd name="T18" fmla="*/ 294 w 294"/>
                <a:gd name="T19" fmla="*/ 7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4" h="119">
                  <a:moveTo>
                    <a:pt x="294" y="70"/>
                  </a:moveTo>
                  <a:cubicBezTo>
                    <a:pt x="290" y="77"/>
                    <a:pt x="288" y="85"/>
                    <a:pt x="284" y="91"/>
                  </a:cubicBezTo>
                  <a:cubicBezTo>
                    <a:pt x="273" y="108"/>
                    <a:pt x="257" y="118"/>
                    <a:pt x="237" y="119"/>
                  </a:cubicBezTo>
                  <a:cubicBezTo>
                    <a:pt x="174" y="119"/>
                    <a:pt x="111" y="119"/>
                    <a:pt x="48" y="117"/>
                  </a:cubicBezTo>
                  <a:cubicBezTo>
                    <a:pt x="20" y="116"/>
                    <a:pt x="0" y="90"/>
                    <a:pt x="0" y="60"/>
                  </a:cubicBezTo>
                  <a:cubicBezTo>
                    <a:pt x="0" y="32"/>
                    <a:pt x="20" y="8"/>
                    <a:pt x="48" y="4"/>
                  </a:cubicBezTo>
                  <a:cubicBezTo>
                    <a:pt x="67" y="2"/>
                    <a:pt x="86" y="2"/>
                    <a:pt x="105" y="2"/>
                  </a:cubicBezTo>
                  <a:cubicBezTo>
                    <a:pt x="141" y="2"/>
                    <a:pt x="178" y="3"/>
                    <a:pt x="214" y="2"/>
                  </a:cubicBezTo>
                  <a:cubicBezTo>
                    <a:pt x="253" y="0"/>
                    <a:pt x="281" y="12"/>
                    <a:pt x="294" y="52"/>
                  </a:cubicBezTo>
                  <a:cubicBezTo>
                    <a:pt x="294" y="58"/>
                    <a:pt x="294" y="64"/>
                    <a:pt x="294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3838576" y="1922463"/>
              <a:ext cx="1458913" cy="1720850"/>
            </a:xfrm>
            <a:custGeom>
              <a:avLst/>
              <a:gdLst>
                <a:gd name="T0" fmla="*/ 358 w 712"/>
                <a:gd name="T1" fmla="*/ 840 h 840"/>
                <a:gd name="T2" fmla="*/ 232 w 712"/>
                <a:gd name="T3" fmla="*/ 840 h 840"/>
                <a:gd name="T4" fmla="*/ 184 w 712"/>
                <a:gd name="T5" fmla="*/ 792 h 840"/>
                <a:gd name="T6" fmla="*/ 150 w 712"/>
                <a:gd name="T7" fmla="*/ 683 h 840"/>
                <a:gd name="T8" fmla="*/ 59 w 712"/>
                <a:gd name="T9" fmla="*/ 532 h 840"/>
                <a:gd name="T10" fmla="*/ 41 w 712"/>
                <a:gd name="T11" fmla="*/ 238 h 840"/>
                <a:gd name="T12" fmla="*/ 304 w 712"/>
                <a:gd name="T13" fmla="*/ 27 h 840"/>
                <a:gd name="T14" fmla="*/ 671 w 712"/>
                <a:gd name="T15" fmla="*/ 225 h 840"/>
                <a:gd name="T16" fmla="*/ 672 w 712"/>
                <a:gd name="T17" fmla="*/ 504 h 840"/>
                <a:gd name="T18" fmla="*/ 604 w 712"/>
                <a:gd name="T19" fmla="*/ 626 h 840"/>
                <a:gd name="T20" fmla="*/ 555 w 712"/>
                <a:gd name="T21" fmla="*/ 704 h 840"/>
                <a:gd name="T22" fmla="*/ 534 w 712"/>
                <a:gd name="T23" fmla="*/ 787 h 840"/>
                <a:gd name="T24" fmla="*/ 481 w 712"/>
                <a:gd name="T25" fmla="*/ 840 h 840"/>
                <a:gd name="T26" fmla="*/ 358 w 712"/>
                <a:gd name="T27" fmla="*/ 840 h 840"/>
                <a:gd name="T28" fmla="*/ 170 w 712"/>
                <a:gd name="T29" fmla="*/ 481 h 840"/>
                <a:gd name="T30" fmla="*/ 469 w 712"/>
                <a:gd name="T31" fmla="*/ 166 h 840"/>
                <a:gd name="T32" fmla="*/ 196 w 712"/>
                <a:gd name="T33" fmla="*/ 203 h 840"/>
                <a:gd name="T34" fmla="*/ 170 w 712"/>
                <a:gd name="T35" fmla="*/ 481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2" h="840">
                  <a:moveTo>
                    <a:pt x="358" y="840"/>
                  </a:moveTo>
                  <a:cubicBezTo>
                    <a:pt x="316" y="840"/>
                    <a:pt x="274" y="840"/>
                    <a:pt x="232" y="840"/>
                  </a:cubicBezTo>
                  <a:cubicBezTo>
                    <a:pt x="200" y="840"/>
                    <a:pt x="183" y="824"/>
                    <a:pt x="184" y="792"/>
                  </a:cubicBezTo>
                  <a:cubicBezTo>
                    <a:pt x="185" y="752"/>
                    <a:pt x="171" y="716"/>
                    <a:pt x="150" y="683"/>
                  </a:cubicBezTo>
                  <a:cubicBezTo>
                    <a:pt x="119" y="633"/>
                    <a:pt x="86" y="584"/>
                    <a:pt x="59" y="532"/>
                  </a:cubicBezTo>
                  <a:cubicBezTo>
                    <a:pt x="9" y="437"/>
                    <a:pt x="0" y="338"/>
                    <a:pt x="41" y="238"/>
                  </a:cubicBezTo>
                  <a:cubicBezTo>
                    <a:pt x="89" y="120"/>
                    <a:pt x="178" y="49"/>
                    <a:pt x="304" y="27"/>
                  </a:cubicBezTo>
                  <a:cubicBezTo>
                    <a:pt x="460" y="0"/>
                    <a:pt x="610" y="86"/>
                    <a:pt x="671" y="225"/>
                  </a:cubicBezTo>
                  <a:cubicBezTo>
                    <a:pt x="712" y="318"/>
                    <a:pt x="712" y="412"/>
                    <a:pt x="672" y="504"/>
                  </a:cubicBezTo>
                  <a:cubicBezTo>
                    <a:pt x="653" y="546"/>
                    <a:pt x="628" y="585"/>
                    <a:pt x="604" y="626"/>
                  </a:cubicBezTo>
                  <a:cubicBezTo>
                    <a:pt x="589" y="652"/>
                    <a:pt x="571" y="678"/>
                    <a:pt x="555" y="704"/>
                  </a:cubicBezTo>
                  <a:cubicBezTo>
                    <a:pt x="540" y="730"/>
                    <a:pt x="533" y="757"/>
                    <a:pt x="534" y="787"/>
                  </a:cubicBezTo>
                  <a:cubicBezTo>
                    <a:pt x="534" y="825"/>
                    <a:pt x="519" y="840"/>
                    <a:pt x="481" y="840"/>
                  </a:cubicBezTo>
                  <a:cubicBezTo>
                    <a:pt x="440" y="840"/>
                    <a:pt x="399" y="840"/>
                    <a:pt x="358" y="840"/>
                  </a:cubicBezTo>
                  <a:close/>
                  <a:moveTo>
                    <a:pt x="170" y="481"/>
                  </a:moveTo>
                  <a:cubicBezTo>
                    <a:pt x="178" y="287"/>
                    <a:pt x="280" y="185"/>
                    <a:pt x="469" y="166"/>
                  </a:cubicBezTo>
                  <a:cubicBezTo>
                    <a:pt x="393" y="118"/>
                    <a:pt x="274" y="123"/>
                    <a:pt x="196" y="203"/>
                  </a:cubicBezTo>
                  <a:cubicBezTo>
                    <a:pt x="122" y="279"/>
                    <a:pt x="111" y="397"/>
                    <a:pt x="170" y="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210051" y="3765551"/>
              <a:ext cx="723900" cy="511175"/>
            </a:xfrm>
            <a:custGeom>
              <a:avLst/>
              <a:gdLst>
                <a:gd name="T0" fmla="*/ 178 w 354"/>
                <a:gd name="T1" fmla="*/ 1 h 249"/>
                <a:gd name="T2" fmla="*/ 302 w 354"/>
                <a:gd name="T3" fmla="*/ 1 h 249"/>
                <a:gd name="T4" fmla="*/ 354 w 354"/>
                <a:gd name="T5" fmla="*/ 53 h 249"/>
                <a:gd name="T6" fmla="*/ 354 w 354"/>
                <a:gd name="T7" fmla="*/ 127 h 249"/>
                <a:gd name="T8" fmla="*/ 304 w 354"/>
                <a:gd name="T9" fmla="*/ 177 h 249"/>
                <a:gd name="T10" fmla="*/ 299 w 354"/>
                <a:gd name="T11" fmla="*/ 177 h 249"/>
                <a:gd name="T12" fmla="*/ 263 w 354"/>
                <a:gd name="T13" fmla="*/ 193 h 249"/>
                <a:gd name="T14" fmla="*/ 89 w 354"/>
                <a:gd name="T15" fmla="*/ 190 h 249"/>
                <a:gd name="T16" fmla="*/ 62 w 354"/>
                <a:gd name="T17" fmla="*/ 177 h 249"/>
                <a:gd name="T18" fmla="*/ 44 w 354"/>
                <a:gd name="T19" fmla="*/ 177 h 249"/>
                <a:gd name="T20" fmla="*/ 1 w 354"/>
                <a:gd name="T21" fmla="*/ 135 h 249"/>
                <a:gd name="T22" fmla="*/ 1 w 354"/>
                <a:gd name="T23" fmla="*/ 42 h 249"/>
                <a:gd name="T24" fmla="*/ 50 w 354"/>
                <a:gd name="T25" fmla="*/ 1 h 249"/>
                <a:gd name="T26" fmla="*/ 178 w 354"/>
                <a:gd name="T27" fmla="*/ 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4" h="249">
                  <a:moveTo>
                    <a:pt x="178" y="1"/>
                  </a:moveTo>
                  <a:cubicBezTo>
                    <a:pt x="219" y="1"/>
                    <a:pt x="261" y="1"/>
                    <a:pt x="302" y="1"/>
                  </a:cubicBezTo>
                  <a:cubicBezTo>
                    <a:pt x="338" y="1"/>
                    <a:pt x="354" y="18"/>
                    <a:pt x="354" y="53"/>
                  </a:cubicBezTo>
                  <a:cubicBezTo>
                    <a:pt x="354" y="78"/>
                    <a:pt x="354" y="102"/>
                    <a:pt x="354" y="127"/>
                  </a:cubicBezTo>
                  <a:cubicBezTo>
                    <a:pt x="354" y="160"/>
                    <a:pt x="338" y="177"/>
                    <a:pt x="304" y="177"/>
                  </a:cubicBezTo>
                  <a:cubicBezTo>
                    <a:pt x="302" y="177"/>
                    <a:pt x="301" y="177"/>
                    <a:pt x="299" y="177"/>
                  </a:cubicBezTo>
                  <a:cubicBezTo>
                    <a:pt x="284" y="175"/>
                    <a:pt x="273" y="180"/>
                    <a:pt x="263" y="193"/>
                  </a:cubicBezTo>
                  <a:cubicBezTo>
                    <a:pt x="219" y="249"/>
                    <a:pt x="134" y="247"/>
                    <a:pt x="89" y="190"/>
                  </a:cubicBezTo>
                  <a:cubicBezTo>
                    <a:pt x="82" y="180"/>
                    <a:pt x="74" y="175"/>
                    <a:pt x="62" y="177"/>
                  </a:cubicBezTo>
                  <a:cubicBezTo>
                    <a:pt x="56" y="178"/>
                    <a:pt x="50" y="177"/>
                    <a:pt x="44" y="177"/>
                  </a:cubicBezTo>
                  <a:cubicBezTo>
                    <a:pt x="20" y="176"/>
                    <a:pt x="2" y="159"/>
                    <a:pt x="1" y="135"/>
                  </a:cubicBezTo>
                  <a:cubicBezTo>
                    <a:pt x="0" y="104"/>
                    <a:pt x="0" y="73"/>
                    <a:pt x="1" y="42"/>
                  </a:cubicBezTo>
                  <a:cubicBezTo>
                    <a:pt x="2" y="17"/>
                    <a:pt x="22" y="1"/>
                    <a:pt x="50" y="1"/>
                  </a:cubicBezTo>
                  <a:cubicBezTo>
                    <a:pt x="93" y="0"/>
                    <a:pt x="135" y="1"/>
                    <a:pt x="17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416301" y="1514476"/>
              <a:ext cx="506413" cy="520700"/>
            </a:xfrm>
            <a:custGeom>
              <a:avLst/>
              <a:gdLst>
                <a:gd name="T0" fmla="*/ 247 w 247"/>
                <a:gd name="T1" fmla="*/ 184 h 254"/>
                <a:gd name="T2" fmla="*/ 216 w 247"/>
                <a:gd name="T3" fmla="*/ 242 h 254"/>
                <a:gd name="T4" fmla="*/ 156 w 247"/>
                <a:gd name="T5" fmla="*/ 239 h 254"/>
                <a:gd name="T6" fmla="*/ 145 w 247"/>
                <a:gd name="T7" fmla="*/ 231 h 254"/>
                <a:gd name="T8" fmla="*/ 23 w 247"/>
                <a:gd name="T9" fmla="*/ 109 h 254"/>
                <a:gd name="T10" fmla="*/ 20 w 247"/>
                <a:gd name="T11" fmla="*/ 29 h 254"/>
                <a:gd name="T12" fmla="*/ 105 w 247"/>
                <a:gd name="T13" fmla="*/ 26 h 254"/>
                <a:gd name="T14" fmla="*/ 231 w 247"/>
                <a:gd name="T15" fmla="*/ 152 h 254"/>
                <a:gd name="T16" fmla="*/ 247 w 247"/>
                <a:gd name="T17" fmla="*/ 18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254">
                  <a:moveTo>
                    <a:pt x="247" y="184"/>
                  </a:moveTo>
                  <a:cubicBezTo>
                    <a:pt x="246" y="215"/>
                    <a:pt x="236" y="232"/>
                    <a:pt x="216" y="242"/>
                  </a:cubicBezTo>
                  <a:cubicBezTo>
                    <a:pt x="196" y="254"/>
                    <a:pt x="175" y="252"/>
                    <a:pt x="156" y="239"/>
                  </a:cubicBezTo>
                  <a:cubicBezTo>
                    <a:pt x="152" y="237"/>
                    <a:pt x="148" y="234"/>
                    <a:pt x="145" y="231"/>
                  </a:cubicBezTo>
                  <a:cubicBezTo>
                    <a:pt x="104" y="190"/>
                    <a:pt x="63" y="150"/>
                    <a:pt x="23" y="109"/>
                  </a:cubicBezTo>
                  <a:cubicBezTo>
                    <a:pt x="0" y="85"/>
                    <a:pt x="0" y="51"/>
                    <a:pt x="20" y="29"/>
                  </a:cubicBezTo>
                  <a:cubicBezTo>
                    <a:pt x="43" y="3"/>
                    <a:pt x="78" y="0"/>
                    <a:pt x="105" y="26"/>
                  </a:cubicBezTo>
                  <a:cubicBezTo>
                    <a:pt x="148" y="67"/>
                    <a:pt x="190" y="109"/>
                    <a:pt x="231" y="152"/>
                  </a:cubicBezTo>
                  <a:cubicBezTo>
                    <a:pt x="240" y="162"/>
                    <a:pt x="244" y="178"/>
                    <a:pt x="247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213351" y="1531938"/>
              <a:ext cx="514350" cy="522288"/>
            </a:xfrm>
            <a:custGeom>
              <a:avLst/>
              <a:gdLst>
                <a:gd name="T0" fmla="*/ 188 w 251"/>
                <a:gd name="T1" fmla="*/ 1 h 255"/>
                <a:gd name="T2" fmla="*/ 241 w 251"/>
                <a:gd name="T3" fmla="*/ 34 h 255"/>
                <a:gd name="T4" fmla="*/ 235 w 251"/>
                <a:gd name="T5" fmla="*/ 93 h 255"/>
                <a:gd name="T6" fmla="*/ 230 w 251"/>
                <a:gd name="T7" fmla="*/ 100 h 255"/>
                <a:gd name="T8" fmla="*/ 103 w 251"/>
                <a:gd name="T9" fmla="*/ 226 h 255"/>
                <a:gd name="T10" fmla="*/ 10 w 251"/>
                <a:gd name="T11" fmla="*/ 205 h 255"/>
                <a:gd name="T12" fmla="*/ 24 w 251"/>
                <a:gd name="T13" fmla="*/ 141 h 255"/>
                <a:gd name="T14" fmla="*/ 147 w 251"/>
                <a:gd name="T15" fmla="*/ 18 h 255"/>
                <a:gd name="T16" fmla="*/ 188 w 251"/>
                <a:gd name="T17" fmla="*/ 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55">
                  <a:moveTo>
                    <a:pt x="188" y="1"/>
                  </a:moveTo>
                  <a:cubicBezTo>
                    <a:pt x="213" y="2"/>
                    <a:pt x="231" y="12"/>
                    <a:pt x="241" y="34"/>
                  </a:cubicBezTo>
                  <a:cubicBezTo>
                    <a:pt x="251" y="55"/>
                    <a:pt x="249" y="74"/>
                    <a:pt x="235" y="93"/>
                  </a:cubicBezTo>
                  <a:cubicBezTo>
                    <a:pt x="233" y="95"/>
                    <a:pt x="232" y="98"/>
                    <a:pt x="230" y="100"/>
                  </a:cubicBezTo>
                  <a:cubicBezTo>
                    <a:pt x="188" y="142"/>
                    <a:pt x="147" y="185"/>
                    <a:pt x="103" y="226"/>
                  </a:cubicBezTo>
                  <a:cubicBezTo>
                    <a:pt x="72" y="255"/>
                    <a:pt x="25" y="244"/>
                    <a:pt x="10" y="205"/>
                  </a:cubicBezTo>
                  <a:cubicBezTo>
                    <a:pt x="0" y="181"/>
                    <a:pt x="7" y="159"/>
                    <a:pt x="24" y="141"/>
                  </a:cubicBezTo>
                  <a:cubicBezTo>
                    <a:pt x="64" y="100"/>
                    <a:pt x="106" y="59"/>
                    <a:pt x="147" y="18"/>
                  </a:cubicBezTo>
                  <a:cubicBezTo>
                    <a:pt x="158" y="7"/>
                    <a:pt x="173" y="0"/>
                    <a:pt x="18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421063" y="3303588"/>
              <a:ext cx="514350" cy="520700"/>
            </a:xfrm>
            <a:custGeom>
              <a:avLst/>
              <a:gdLst>
                <a:gd name="T0" fmla="*/ 61 w 251"/>
                <a:gd name="T1" fmla="*/ 254 h 254"/>
                <a:gd name="T2" fmla="*/ 10 w 251"/>
                <a:gd name="T3" fmla="*/ 221 h 254"/>
                <a:gd name="T4" fmla="*/ 16 w 251"/>
                <a:gd name="T5" fmla="*/ 161 h 254"/>
                <a:gd name="T6" fmla="*/ 24 w 251"/>
                <a:gd name="T7" fmla="*/ 150 h 254"/>
                <a:gd name="T8" fmla="*/ 142 w 251"/>
                <a:gd name="T9" fmla="*/ 33 h 254"/>
                <a:gd name="T10" fmla="*/ 240 w 251"/>
                <a:gd name="T11" fmla="*/ 49 h 254"/>
                <a:gd name="T12" fmla="*/ 226 w 251"/>
                <a:gd name="T13" fmla="*/ 114 h 254"/>
                <a:gd name="T14" fmla="*/ 104 w 251"/>
                <a:gd name="T15" fmla="*/ 236 h 254"/>
                <a:gd name="T16" fmla="*/ 61 w 251"/>
                <a:gd name="T1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" h="254">
                  <a:moveTo>
                    <a:pt x="61" y="254"/>
                  </a:moveTo>
                  <a:cubicBezTo>
                    <a:pt x="38" y="253"/>
                    <a:pt x="20" y="243"/>
                    <a:pt x="10" y="221"/>
                  </a:cubicBezTo>
                  <a:cubicBezTo>
                    <a:pt x="0" y="200"/>
                    <a:pt x="2" y="180"/>
                    <a:pt x="16" y="161"/>
                  </a:cubicBezTo>
                  <a:cubicBezTo>
                    <a:pt x="18" y="157"/>
                    <a:pt x="21" y="154"/>
                    <a:pt x="24" y="150"/>
                  </a:cubicBezTo>
                  <a:cubicBezTo>
                    <a:pt x="63" y="111"/>
                    <a:pt x="102" y="72"/>
                    <a:pt x="142" y="33"/>
                  </a:cubicBezTo>
                  <a:cubicBezTo>
                    <a:pt x="175" y="0"/>
                    <a:pt x="223" y="8"/>
                    <a:pt x="240" y="49"/>
                  </a:cubicBezTo>
                  <a:cubicBezTo>
                    <a:pt x="251" y="74"/>
                    <a:pt x="244" y="96"/>
                    <a:pt x="226" y="114"/>
                  </a:cubicBezTo>
                  <a:cubicBezTo>
                    <a:pt x="186" y="155"/>
                    <a:pt x="145" y="195"/>
                    <a:pt x="104" y="236"/>
                  </a:cubicBezTo>
                  <a:cubicBezTo>
                    <a:pt x="92" y="248"/>
                    <a:pt x="78" y="254"/>
                    <a:pt x="61" y="2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211763" y="3313113"/>
              <a:ext cx="512763" cy="519113"/>
            </a:xfrm>
            <a:custGeom>
              <a:avLst/>
              <a:gdLst>
                <a:gd name="T0" fmla="*/ 248 w 251"/>
                <a:gd name="T1" fmla="*/ 192 h 253"/>
                <a:gd name="T2" fmla="*/ 216 w 251"/>
                <a:gd name="T3" fmla="*/ 243 h 253"/>
                <a:gd name="T4" fmla="*/ 156 w 251"/>
                <a:gd name="T5" fmla="*/ 238 h 253"/>
                <a:gd name="T6" fmla="*/ 144 w 251"/>
                <a:gd name="T7" fmla="*/ 228 h 253"/>
                <a:gd name="T8" fmla="*/ 27 w 251"/>
                <a:gd name="T9" fmla="*/ 111 h 253"/>
                <a:gd name="T10" fmla="*/ 20 w 251"/>
                <a:gd name="T11" fmla="*/ 29 h 253"/>
                <a:gd name="T12" fmla="*/ 106 w 251"/>
                <a:gd name="T13" fmla="*/ 25 h 253"/>
                <a:gd name="T14" fmla="*/ 231 w 251"/>
                <a:gd name="T15" fmla="*/ 151 h 253"/>
                <a:gd name="T16" fmla="*/ 251 w 251"/>
                <a:gd name="T17" fmla="*/ 190 h 253"/>
                <a:gd name="T18" fmla="*/ 248 w 251"/>
                <a:gd name="T19" fmla="*/ 19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253">
                  <a:moveTo>
                    <a:pt x="248" y="192"/>
                  </a:moveTo>
                  <a:cubicBezTo>
                    <a:pt x="246" y="215"/>
                    <a:pt x="237" y="232"/>
                    <a:pt x="216" y="243"/>
                  </a:cubicBezTo>
                  <a:cubicBezTo>
                    <a:pt x="195" y="253"/>
                    <a:pt x="175" y="251"/>
                    <a:pt x="156" y="238"/>
                  </a:cubicBezTo>
                  <a:cubicBezTo>
                    <a:pt x="152" y="235"/>
                    <a:pt x="148" y="231"/>
                    <a:pt x="144" y="228"/>
                  </a:cubicBezTo>
                  <a:cubicBezTo>
                    <a:pt x="105" y="189"/>
                    <a:pt x="66" y="150"/>
                    <a:pt x="27" y="111"/>
                  </a:cubicBezTo>
                  <a:cubicBezTo>
                    <a:pt x="2" y="86"/>
                    <a:pt x="0" y="52"/>
                    <a:pt x="20" y="29"/>
                  </a:cubicBezTo>
                  <a:cubicBezTo>
                    <a:pt x="44" y="2"/>
                    <a:pt x="79" y="0"/>
                    <a:pt x="106" y="25"/>
                  </a:cubicBezTo>
                  <a:cubicBezTo>
                    <a:pt x="149" y="66"/>
                    <a:pt x="191" y="108"/>
                    <a:pt x="231" y="151"/>
                  </a:cubicBezTo>
                  <a:cubicBezTo>
                    <a:pt x="241" y="161"/>
                    <a:pt x="245" y="177"/>
                    <a:pt x="251" y="190"/>
                  </a:cubicBezTo>
                  <a:cubicBezTo>
                    <a:pt x="250" y="191"/>
                    <a:pt x="249" y="192"/>
                    <a:pt x="248" y="1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3427852" y="2078264"/>
            <a:ext cx="2286000" cy="2286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1143000"/>
            <a:ext cx="2598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daze@telfer.uottawa.ca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4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CA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Understanding </a:t>
            </a:r>
            <a:r>
              <a:rPr lang="en-US" sz="2000" dirty="0"/>
              <a:t>the fundamentals of your cash flow </a:t>
            </a:r>
            <a:r>
              <a:rPr lang="en-US" sz="2000" dirty="0" smtClean="0"/>
              <a:t>statement.</a:t>
            </a:r>
            <a:endParaRPr lang="en-US" sz="2000" dirty="0"/>
          </a:p>
          <a:p>
            <a:r>
              <a:rPr lang="en-US" sz="2000" dirty="0" smtClean="0"/>
              <a:t>2. Determine </a:t>
            </a:r>
            <a:r>
              <a:rPr lang="en-US" sz="2000" dirty="0"/>
              <a:t>how your cash flow relates to the remainder of your Business </a:t>
            </a:r>
            <a:r>
              <a:rPr lang="en-US" sz="2000" dirty="0" smtClean="0"/>
              <a:t>Plan.</a:t>
            </a:r>
            <a:endParaRPr lang="en-US" sz="2000" dirty="0"/>
          </a:p>
          <a:p>
            <a:r>
              <a:rPr lang="en-US" sz="2000" dirty="0" smtClean="0"/>
              <a:t>3. Complete </a:t>
            </a:r>
            <a:r>
              <a:rPr lang="en-US" sz="2000" dirty="0"/>
              <a:t>a 12 month cash flow for a new </a:t>
            </a:r>
            <a:r>
              <a:rPr lang="en-US" sz="2000" dirty="0" smtClean="0"/>
              <a:t>business.</a:t>
            </a:r>
          </a:p>
        </p:txBody>
      </p:sp>
    </p:spTree>
    <p:extLst>
      <p:ext uri="{BB962C8B-B14F-4D97-AF65-F5344CB8AC3E}">
        <p14:creationId xmlns:p14="http://schemas.microsoft.com/office/powerpoint/2010/main" val="368406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Cash Flow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- It’s not a “statement of cash flows.”</a:t>
            </a:r>
          </a:p>
          <a:p>
            <a:r>
              <a:rPr lang="en-US" sz="1800" dirty="0" smtClean="0"/>
              <a:t>- It is a projected financial statement.</a:t>
            </a:r>
          </a:p>
          <a:p>
            <a:r>
              <a:rPr lang="en-US" sz="1800" dirty="0" smtClean="0"/>
              <a:t>- Likely similar to an individual “budget.”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56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cash flow helps you:</a:t>
            </a:r>
            <a:endParaRPr lang="en-CA"/>
          </a:p>
        </p:txBody>
      </p:sp>
      <p:sp>
        <p:nvSpPr>
          <p:cNvPr id="572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u"/>
            </a:pPr>
            <a:r>
              <a:rPr lang="en-CA" sz="2400" b="0" dirty="0">
                <a:solidFill>
                  <a:schemeClr val="tx1"/>
                </a:solidFill>
              </a:rPr>
              <a:t> Determine when you can afford to take a </a:t>
            </a:r>
            <a:r>
              <a:rPr lang="en-CA" sz="2400" dirty="0">
                <a:solidFill>
                  <a:schemeClr val="tx1"/>
                </a:solidFill>
              </a:rPr>
              <a:t>draw out </a:t>
            </a:r>
            <a:r>
              <a:rPr lang="en-CA" sz="2400" b="0" dirty="0">
                <a:solidFill>
                  <a:schemeClr val="tx1"/>
                </a:solidFill>
              </a:rPr>
              <a:t>of the business.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u"/>
            </a:pPr>
            <a:r>
              <a:rPr lang="en-CA" sz="2400" b="0" dirty="0">
                <a:solidFill>
                  <a:schemeClr val="tx1"/>
                </a:solidFill>
              </a:rPr>
              <a:t> Determine whether or not you can </a:t>
            </a:r>
            <a:r>
              <a:rPr lang="en-CA" sz="2400" dirty="0">
                <a:solidFill>
                  <a:schemeClr val="tx1"/>
                </a:solidFill>
              </a:rPr>
              <a:t>pay your bills </a:t>
            </a:r>
            <a:r>
              <a:rPr lang="en-CA" sz="2400" b="0" dirty="0">
                <a:solidFill>
                  <a:schemeClr val="tx1"/>
                </a:solidFill>
              </a:rPr>
              <a:t>each month.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u"/>
            </a:pPr>
            <a:r>
              <a:rPr lang="en-CA" sz="2400" b="0" dirty="0">
                <a:solidFill>
                  <a:schemeClr val="tx1"/>
                </a:solidFill>
              </a:rPr>
              <a:t> Determine how much </a:t>
            </a:r>
            <a:r>
              <a:rPr lang="en-CA" sz="2400" dirty="0">
                <a:solidFill>
                  <a:schemeClr val="tx1"/>
                </a:solidFill>
              </a:rPr>
              <a:t>financing you need </a:t>
            </a:r>
            <a:r>
              <a:rPr lang="en-CA" sz="2400" b="0" dirty="0">
                <a:solidFill>
                  <a:schemeClr val="tx1"/>
                </a:solidFill>
              </a:rPr>
              <a:t>to run your business properly.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u"/>
            </a:pPr>
            <a:r>
              <a:rPr lang="en-CA" sz="2400" b="0" dirty="0">
                <a:solidFill>
                  <a:schemeClr val="tx1"/>
                </a:solidFill>
              </a:rPr>
              <a:t>Determine when you can afford to </a:t>
            </a:r>
            <a:r>
              <a:rPr lang="en-CA" sz="2400" dirty="0">
                <a:solidFill>
                  <a:schemeClr val="tx1"/>
                </a:solidFill>
              </a:rPr>
              <a:t>grow your business </a:t>
            </a:r>
            <a:r>
              <a:rPr lang="en-CA" sz="2400" b="0" dirty="0">
                <a:solidFill>
                  <a:schemeClr val="tx1"/>
                </a:solidFill>
              </a:rPr>
              <a:t>through hiring staff, expanding your location or by purchasing capital equipment.</a:t>
            </a:r>
          </a:p>
          <a:p>
            <a:pPr algn="l">
              <a:lnSpc>
                <a:spcPct val="90000"/>
              </a:lnSpc>
              <a:buClr>
                <a:schemeClr val="tx1"/>
              </a:buClr>
              <a:buFont typeface="Wingdings 3" pitchFamily="18" charset="2"/>
              <a:buChar char="u"/>
            </a:pPr>
            <a:r>
              <a:rPr lang="en-CA" sz="2400" b="0" dirty="0">
                <a:solidFill>
                  <a:schemeClr val="tx1"/>
                </a:solidFill>
              </a:rPr>
              <a:t> Determines how much money you have in the bank at the end of each month, it </a:t>
            </a:r>
            <a:r>
              <a:rPr lang="en-CA" sz="2400" dirty="0">
                <a:solidFill>
                  <a:schemeClr val="tx1"/>
                </a:solidFill>
              </a:rPr>
              <a:t>is </a:t>
            </a:r>
            <a:r>
              <a:rPr lang="en-CA" sz="2400" u="sng" dirty="0">
                <a:solidFill>
                  <a:schemeClr val="tx1"/>
                </a:solidFill>
              </a:rPr>
              <a:t>not</a:t>
            </a:r>
            <a:r>
              <a:rPr lang="en-CA" sz="2400" dirty="0">
                <a:solidFill>
                  <a:schemeClr val="tx1"/>
                </a:solidFill>
              </a:rPr>
              <a:t> your profit</a:t>
            </a:r>
            <a:r>
              <a:rPr lang="en-CA" sz="2400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19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72" y="332656"/>
            <a:ext cx="9334900" cy="659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1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1295400" y="914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75263D"/>
                </a:solidFill>
                <a:latin typeface="Tahoma" pitchFamily="34" charset="0"/>
              </a:rPr>
              <a:t>Cash Flow Forecasting:</a:t>
            </a:r>
            <a:endParaRPr lang="en-US" sz="3200">
              <a:solidFill>
                <a:srgbClr val="FE8637"/>
              </a:solidFill>
              <a:latin typeface="Times" pitchFamily="18" charset="0"/>
            </a:endParaRPr>
          </a:p>
        </p:txBody>
      </p:sp>
      <p:sp>
        <p:nvSpPr>
          <p:cNvPr id="602117" name="Rectangle 5"/>
          <p:cNvSpPr>
            <a:spLocks noChangeArrowheads="1"/>
          </p:cNvSpPr>
          <p:nvPr/>
        </p:nvSpPr>
        <p:spPr bwMode="auto">
          <a:xfrm>
            <a:off x="1219200" y="1905000"/>
            <a:ext cx="6781800" cy="14478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0EFE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… simply taking the words of the business plan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and translating them into numbers.</a:t>
            </a:r>
          </a:p>
        </p:txBody>
      </p:sp>
      <p:sp>
        <p:nvSpPr>
          <p:cNvPr id="602118" name="Oval 6"/>
          <p:cNvSpPr>
            <a:spLocks noChangeArrowheads="1"/>
          </p:cNvSpPr>
          <p:nvPr/>
        </p:nvSpPr>
        <p:spPr bwMode="auto">
          <a:xfrm>
            <a:off x="1600200" y="3810000"/>
            <a:ext cx="6096000" cy="18288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F0EFE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Actual money that is collected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from sales and actual money that 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paid out for expenses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on a monthly basis.</a:t>
            </a:r>
          </a:p>
        </p:txBody>
      </p:sp>
    </p:spTree>
    <p:extLst>
      <p:ext uri="{BB962C8B-B14F-4D97-AF65-F5344CB8AC3E}">
        <p14:creationId xmlns:p14="http://schemas.microsoft.com/office/powerpoint/2010/main" val="35248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2152" y="399197"/>
            <a:ext cx="7772400" cy="1143000"/>
          </a:xfrm>
        </p:spPr>
        <p:txBody>
          <a:bodyPr/>
          <a:lstStyle/>
          <a:p>
            <a:r>
              <a:rPr lang="en-US" dirty="0"/>
              <a:t>The Cash Flow Statement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907" y="1591102"/>
            <a:ext cx="8001000" cy="3810000"/>
          </a:xfrm>
        </p:spPr>
        <p:txBody>
          <a:bodyPr>
            <a:normAutofit/>
          </a:bodyPr>
          <a:lstStyle/>
          <a:p>
            <a:pPr marL="609600" indent="-609600">
              <a:buFont typeface="Wingdings 3" pitchFamily="18" charset="2"/>
              <a:buNone/>
            </a:pPr>
            <a:r>
              <a:rPr lang="en-US" sz="2400" b="0" dirty="0"/>
              <a:t>There are three main sections in a cash </a:t>
            </a:r>
            <a:r>
              <a:rPr lang="en-US" sz="2400" b="0" dirty="0" smtClean="0"/>
              <a:t>flow statement:</a:t>
            </a: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1800" b="1" dirty="0"/>
              <a:t>Sources of Cash (Cash Receipts/Revenues)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1800" dirty="0">
                <a:cs typeface="Tahoma" pitchFamily="34" charset="0"/>
              </a:rPr>
              <a:t>• </a:t>
            </a:r>
            <a:r>
              <a:rPr lang="en-US" sz="1800" b="0" dirty="0">
                <a:cs typeface="Tahoma" pitchFamily="34" charset="0"/>
              </a:rPr>
              <a:t>Cash revenues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dirty="0">
                <a:cs typeface="Tahoma" pitchFamily="34" charset="0"/>
              </a:rPr>
              <a:t>	• Loans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dirty="0">
                <a:cs typeface="Tahoma" pitchFamily="34" charset="0"/>
              </a:rPr>
              <a:t>	• Equity Investment (Personal or Outside Source)</a:t>
            </a:r>
            <a:endParaRPr lang="en-US" sz="1800" b="0" dirty="0"/>
          </a:p>
          <a:p>
            <a:pPr marL="609600" indent="-609600">
              <a:buFont typeface="Wingdings 3" pitchFamily="18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15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7772400" cy="4572000"/>
          </a:xfrm>
        </p:spPr>
        <p:txBody>
          <a:bodyPr>
            <a:normAutofit/>
          </a:bodyPr>
          <a:lstStyle/>
          <a:p>
            <a:pPr marL="609600" indent="-609600">
              <a:buFont typeface="Wingdings 3" pitchFamily="18" charset="2"/>
              <a:buNone/>
            </a:pPr>
            <a:r>
              <a:rPr lang="en-US" sz="1800" b="1" dirty="0"/>
              <a:t>2</a:t>
            </a:r>
            <a:r>
              <a:rPr lang="en-US" sz="1800" dirty="0"/>
              <a:t>.  </a:t>
            </a:r>
            <a:r>
              <a:rPr lang="en-US" sz="1800" b="1" dirty="0" smtClean="0"/>
              <a:t>Uses </a:t>
            </a:r>
            <a:r>
              <a:rPr lang="en-US" sz="1800" b="1" dirty="0"/>
              <a:t>of Cash (Expenses or Disbursements)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1800" b="0" dirty="0">
                <a:cs typeface="Tahoma" pitchFamily="34" charset="0"/>
              </a:rPr>
              <a:t>• Actual Expenses that will be paid in that month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dirty="0">
                <a:cs typeface="Tahoma" pitchFamily="34" charset="0"/>
              </a:rPr>
              <a:t>	• Start-up Costs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en-US" sz="1800" dirty="0">
              <a:cs typeface="Tahoma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en-US" sz="1800" b="1" dirty="0">
                <a:cs typeface="Tahoma" pitchFamily="34" charset="0"/>
              </a:rPr>
              <a:t>Monthly Balance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dirty="0">
                <a:cs typeface="Tahoma" pitchFamily="34" charset="0"/>
              </a:rPr>
              <a:t>	</a:t>
            </a:r>
            <a:r>
              <a:rPr lang="en-US" sz="1800" b="0" dirty="0">
                <a:cs typeface="Tahoma" pitchFamily="34" charset="0"/>
              </a:rPr>
              <a:t>• You can calculate how much cash you have left at the end of each month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dirty="0">
                <a:cs typeface="Tahoma" pitchFamily="34" charset="0"/>
              </a:rPr>
              <a:t>	• Revenue – Disbursements = Cash balance (monthly)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dirty="0">
                <a:cs typeface="Tahoma" pitchFamily="34" charset="0"/>
              </a:rPr>
              <a:t>	• Add your month end cash balances together to get a cumulative monthly total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>
                <a:cs typeface="Tahoma" pitchFamily="34" charset="0"/>
              </a:rPr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69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Plus</a:t>
            </a:r>
            <a:endParaRPr lang="en-CA" dirty="0"/>
          </a:p>
        </p:txBody>
      </p:sp>
      <p:sp>
        <p:nvSpPr>
          <p:cNvPr id="60109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914400" y="1556792"/>
            <a:ext cx="7772400" cy="2305524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/>
              <a:t>Justification of your Revenue &amp; Expenses Projections</a:t>
            </a:r>
          </a:p>
          <a:p>
            <a:r>
              <a:rPr lang="en-CA" sz="1800" b="0" dirty="0" smtClean="0">
                <a:solidFill>
                  <a:schemeClr val="tx1"/>
                </a:solidFill>
              </a:rPr>
              <a:t>How </a:t>
            </a:r>
            <a:r>
              <a:rPr lang="en-CA" sz="1800" b="0" dirty="0">
                <a:solidFill>
                  <a:schemeClr val="tx1"/>
                </a:solidFill>
              </a:rPr>
              <a:t>did you come up with the </a:t>
            </a:r>
            <a:r>
              <a:rPr lang="en-CA" sz="1800" b="0" dirty="0" smtClean="0">
                <a:solidFill>
                  <a:schemeClr val="tx1"/>
                </a:solidFill>
              </a:rPr>
              <a:t>numbers?</a:t>
            </a:r>
            <a:endParaRPr lang="en-CA" sz="1800" b="0" dirty="0">
              <a:solidFill>
                <a:schemeClr val="tx1"/>
              </a:solidFill>
            </a:endParaRPr>
          </a:p>
          <a:p>
            <a:r>
              <a:rPr lang="en-CA" sz="1800" b="0" dirty="0" smtClean="0">
                <a:solidFill>
                  <a:schemeClr val="tx1"/>
                </a:solidFill>
              </a:rPr>
              <a:t>Include </a:t>
            </a:r>
            <a:r>
              <a:rPr lang="en-CA" sz="1800" b="0" dirty="0">
                <a:solidFill>
                  <a:schemeClr val="tx1"/>
                </a:solidFill>
              </a:rPr>
              <a:t>a page of </a:t>
            </a:r>
            <a:r>
              <a:rPr lang="en-CA" sz="1800" b="0" dirty="0" smtClean="0">
                <a:solidFill>
                  <a:schemeClr val="tx1"/>
                </a:solidFill>
              </a:rPr>
              <a:t>assumptions/footnotes.</a:t>
            </a:r>
            <a:endParaRPr lang="en-CA" sz="1800" b="0" dirty="0">
              <a:solidFill>
                <a:schemeClr val="tx1"/>
              </a:solidFill>
            </a:endParaRPr>
          </a:p>
          <a:p>
            <a:r>
              <a:rPr lang="en-CA" sz="1800" b="0" dirty="0" smtClean="0">
                <a:solidFill>
                  <a:schemeClr val="tx1"/>
                </a:solidFill>
              </a:rPr>
              <a:t>Be </a:t>
            </a:r>
            <a:r>
              <a:rPr lang="en-CA" sz="1800" b="0" dirty="0">
                <a:solidFill>
                  <a:schemeClr val="tx1"/>
                </a:solidFill>
              </a:rPr>
              <a:t>able to explain each account line in your cash </a:t>
            </a:r>
            <a:r>
              <a:rPr lang="en-CA" sz="1800" b="0" dirty="0" smtClean="0">
                <a:solidFill>
                  <a:schemeClr val="tx1"/>
                </a:solidFill>
              </a:rPr>
              <a:t>flow.</a:t>
            </a:r>
            <a:endParaRPr lang="en-CA" sz="1800" b="0" dirty="0">
              <a:solidFill>
                <a:schemeClr val="tx1"/>
              </a:solidFill>
            </a:endParaRP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5496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607</Words>
  <Application>Microsoft Office PowerPoint</Application>
  <PresentationFormat>On-screen Show (4:3)</PresentationFormat>
  <Paragraphs>102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Arial Black</vt:lpstr>
      <vt:lpstr>Calibri</vt:lpstr>
      <vt:lpstr>Franklin Gothic Book</vt:lpstr>
      <vt:lpstr>Franklin Gothic Medium</vt:lpstr>
      <vt:lpstr>Marlett</vt:lpstr>
      <vt:lpstr>Tahoma</vt:lpstr>
      <vt:lpstr>Times</vt:lpstr>
      <vt:lpstr>Times New Roman</vt:lpstr>
      <vt:lpstr>Tunga</vt:lpstr>
      <vt:lpstr>Wingdings</vt:lpstr>
      <vt:lpstr>Wingdings 3</vt:lpstr>
      <vt:lpstr>1_Angles</vt:lpstr>
      <vt:lpstr>PowerPoint Presentation</vt:lpstr>
      <vt:lpstr>OBJECTIVES</vt:lpstr>
      <vt:lpstr>What is a Cash Flow Statement?</vt:lpstr>
      <vt:lpstr>Your cash flow helps you:</vt:lpstr>
      <vt:lpstr>PowerPoint Presentation</vt:lpstr>
      <vt:lpstr>PowerPoint Presentation</vt:lpstr>
      <vt:lpstr>The Cash Flow Statement</vt:lpstr>
      <vt:lpstr>PowerPoint Presentation</vt:lpstr>
      <vt:lpstr>Plus</vt:lpstr>
      <vt:lpstr>Projecting Disbursements</vt:lpstr>
      <vt:lpstr>Projecting Revenue</vt:lpstr>
      <vt:lpstr>PowerPoint Presentation</vt:lpstr>
      <vt:lpstr>FACTORS INFLUENCING YOUR REVENUE COLLECTION</vt:lpstr>
      <vt:lpstr>CALCULATING YOUR REVENUES</vt:lpstr>
      <vt:lpstr>Useful Starting Point</vt:lpstr>
      <vt:lpstr>CASH FLOW EXERCISE</vt:lpstr>
      <vt:lpstr>Concluding Thoughts?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Daze, Stephen</cp:lastModifiedBy>
  <cp:revision>7</cp:revision>
  <dcterms:created xsi:type="dcterms:W3CDTF">2016-03-03T20:25:22Z</dcterms:created>
  <dcterms:modified xsi:type="dcterms:W3CDTF">2017-11-07T21:42:38Z</dcterms:modified>
</cp:coreProperties>
</file>