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8" r:id="rId2"/>
    <p:sldMasterId id="2147483740" r:id="rId3"/>
  </p:sldMasterIdLst>
  <p:notesMasterIdLst>
    <p:notesMasterId r:id="rId149"/>
  </p:notesMasterIdLst>
  <p:handoutMasterIdLst>
    <p:handoutMasterId r:id="rId150"/>
  </p:handoutMasterIdLst>
  <p:sldIdLst>
    <p:sldId id="517" r:id="rId4"/>
    <p:sldId id="518" r:id="rId5"/>
    <p:sldId id="256" r:id="rId6"/>
    <p:sldId id="257" r:id="rId7"/>
    <p:sldId id="609" r:id="rId8"/>
    <p:sldId id="258" r:id="rId9"/>
    <p:sldId id="622" r:id="rId10"/>
    <p:sldId id="298" r:id="rId11"/>
    <p:sldId id="259" r:id="rId12"/>
    <p:sldId id="260" r:id="rId13"/>
    <p:sldId id="263" r:id="rId14"/>
    <p:sldId id="261" r:id="rId15"/>
    <p:sldId id="262" r:id="rId16"/>
    <p:sldId id="270" r:id="rId17"/>
    <p:sldId id="271" r:id="rId18"/>
    <p:sldId id="272" r:id="rId19"/>
    <p:sldId id="273" r:id="rId20"/>
    <p:sldId id="274" r:id="rId21"/>
    <p:sldId id="621" r:id="rId22"/>
    <p:sldId id="275" r:id="rId23"/>
    <p:sldId id="278" r:id="rId24"/>
    <p:sldId id="613" r:id="rId25"/>
    <p:sldId id="641" r:id="rId26"/>
    <p:sldId id="269" r:id="rId27"/>
    <p:sldId id="292" r:id="rId28"/>
    <p:sldId id="623" r:id="rId29"/>
    <p:sldId id="293" r:id="rId30"/>
    <p:sldId id="287" r:id="rId31"/>
    <p:sldId id="300" r:id="rId32"/>
    <p:sldId id="301" r:id="rId33"/>
    <p:sldId id="302" r:id="rId34"/>
    <p:sldId id="303" r:id="rId35"/>
    <p:sldId id="624" r:id="rId36"/>
    <p:sldId id="625" r:id="rId37"/>
    <p:sldId id="306" r:id="rId38"/>
    <p:sldId id="626" r:id="rId39"/>
    <p:sldId id="310" r:id="rId40"/>
    <p:sldId id="627" r:id="rId41"/>
    <p:sldId id="628" r:id="rId42"/>
    <p:sldId id="629" r:id="rId43"/>
    <p:sldId id="630" r:id="rId44"/>
    <p:sldId id="631" r:id="rId45"/>
    <p:sldId id="632" r:id="rId46"/>
    <p:sldId id="633" r:id="rId47"/>
    <p:sldId id="634" r:id="rId48"/>
    <p:sldId id="328" r:id="rId49"/>
    <p:sldId id="329" r:id="rId50"/>
    <p:sldId id="330" r:id="rId51"/>
    <p:sldId id="635" r:id="rId52"/>
    <p:sldId id="332" r:id="rId53"/>
    <p:sldId id="333" r:id="rId54"/>
    <p:sldId id="636" r:id="rId55"/>
    <p:sldId id="340" r:id="rId56"/>
    <p:sldId id="637" r:id="rId57"/>
    <p:sldId id="614" r:id="rId58"/>
    <p:sldId id="431" r:id="rId59"/>
    <p:sldId id="345" r:id="rId60"/>
    <p:sldId id="432" r:id="rId61"/>
    <p:sldId id="434" r:id="rId62"/>
    <p:sldId id="435" r:id="rId63"/>
    <p:sldId id="638" r:id="rId64"/>
    <p:sldId id="438" r:id="rId65"/>
    <p:sldId id="439" r:id="rId66"/>
    <p:sldId id="440" r:id="rId67"/>
    <p:sldId id="441" r:id="rId68"/>
    <p:sldId id="442" r:id="rId69"/>
    <p:sldId id="611" r:id="rId70"/>
    <p:sldId id="444" r:id="rId71"/>
    <p:sldId id="445" r:id="rId72"/>
    <p:sldId id="446" r:id="rId73"/>
    <p:sldId id="447" r:id="rId74"/>
    <p:sldId id="448" r:id="rId75"/>
    <p:sldId id="449" r:id="rId76"/>
    <p:sldId id="450" r:id="rId77"/>
    <p:sldId id="451" r:id="rId78"/>
    <p:sldId id="452" r:id="rId79"/>
    <p:sldId id="453" r:id="rId80"/>
    <p:sldId id="639" r:id="rId81"/>
    <p:sldId id="640" r:id="rId82"/>
    <p:sldId id="466" r:id="rId83"/>
    <p:sldId id="467" r:id="rId84"/>
    <p:sldId id="468" r:id="rId85"/>
    <p:sldId id="469" r:id="rId86"/>
    <p:sldId id="470" r:id="rId87"/>
    <p:sldId id="471" r:id="rId88"/>
    <p:sldId id="472" r:id="rId89"/>
    <p:sldId id="473" r:id="rId90"/>
    <p:sldId id="475" r:id="rId91"/>
    <p:sldId id="476" r:id="rId92"/>
    <p:sldId id="477" r:id="rId93"/>
    <p:sldId id="478" r:id="rId94"/>
    <p:sldId id="610" r:id="rId95"/>
    <p:sldId id="484" r:id="rId96"/>
    <p:sldId id="485" r:id="rId97"/>
    <p:sldId id="612" r:id="rId98"/>
    <p:sldId id="615" r:id="rId99"/>
    <p:sldId id="616" r:id="rId100"/>
    <p:sldId id="554" r:id="rId101"/>
    <p:sldId id="588" r:id="rId102"/>
    <p:sldId id="589" r:id="rId103"/>
    <p:sldId id="590" r:id="rId104"/>
    <p:sldId id="591" r:id="rId105"/>
    <p:sldId id="592" r:id="rId106"/>
    <p:sldId id="593" r:id="rId107"/>
    <p:sldId id="594" r:id="rId108"/>
    <p:sldId id="595" r:id="rId109"/>
    <p:sldId id="596" r:id="rId110"/>
    <p:sldId id="598" r:id="rId111"/>
    <p:sldId id="599" r:id="rId112"/>
    <p:sldId id="600" r:id="rId113"/>
    <p:sldId id="601" r:id="rId114"/>
    <p:sldId id="602" r:id="rId115"/>
    <p:sldId id="603" r:id="rId116"/>
    <p:sldId id="617" r:id="rId117"/>
    <p:sldId id="555" r:id="rId118"/>
    <p:sldId id="556" r:id="rId119"/>
    <p:sldId id="557" r:id="rId120"/>
    <p:sldId id="558" r:id="rId121"/>
    <p:sldId id="559" r:id="rId122"/>
    <p:sldId id="560" r:id="rId123"/>
    <p:sldId id="561" r:id="rId124"/>
    <p:sldId id="562" r:id="rId125"/>
    <p:sldId id="569" r:id="rId126"/>
    <p:sldId id="570" r:id="rId127"/>
    <p:sldId id="571" r:id="rId128"/>
    <p:sldId id="572" r:id="rId129"/>
    <p:sldId id="573" r:id="rId130"/>
    <p:sldId id="574" r:id="rId131"/>
    <p:sldId id="575" r:id="rId132"/>
    <p:sldId id="576" r:id="rId133"/>
    <p:sldId id="577" r:id="rId134"/>
    <p:sldId id="578" r:id="rId135"/>
    <p:sldId id="579" r:id="rId136"/>
    <p:sldId id="580" r:id="rId137"/>
    <p:sldId id="581" r:id="rId138"/>
    <p:sldId id="582" r:id="rId139"/>
    <p:sldId id="583" r:id="rId140"/>
    <p:sldId id="584" r:id="rId141"/>
    <p:sldId id="585" r:id="rId142"/>
    <p:sldId id="618" r:id="rId143"/>
    <p:sldId id="604" r:id="rId144"/>
    <p:sldId id="608" r:id="rId145"/>
    <p:sldId id="607" r:id="rId146"/>
    <p:sldId id="606" r:id="rId147"/>
    <p:sldId id="619" r:id="rId1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65D"/>
    <a:srgbClr val="01A7C3"/>
    <a:srgbClr val="018095"/>
    <a:srgbClr val="01AECB"/>
    <a:srgbClr val="2E1700"/>
    <a:srgbClr val="221100"/>
    <a:srgbClr val="432201"/>
    <a:srgbClr val="5F3716"/>
    <a:srgbClr val="DB9963"/>
    <a:srgbClr val="CB7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94660"/>
  </p:normalViewPr>
  <p:slideViewPr>
    <p:cSldViewPr snapToGrid="0">
      <p:cViewPr>
        <p:scale>
          <a:sx n="90" d="100"/>
          <a:sy n="90" d="100"/>
        </p:scale>
        <p:origin x="-474" y="378"/>
      </p:cViewPr>
      <p:guideLst>
        <p:guide orient="horz" pos="2160"/>
        <p:guide pos="2880"/>
      </p:guideLst>
    </p:cSldViewPr>
  </p:slideViewPr>
  <p:notesTextViewPr>
    <p:cViewPr>
      <p:scale>
        <a:sx n="1" d="1"/>
        <a:sy n="1" d="1"/>
      </p:scale>
      <p:origin x="0" y="0"/>
    </p:cViewPr>
  </p:notesTextViewPr>
  <p:sorterViewPr>
    <p:cViewPr>
      <p:scale>
        <a:sx n="150" d="100"/>
        <a:sy n="150" d="100"/>
      </p:scale>
      <p:origin x="0" y="20544"/>
    </p:cViewPr>
  </p:sorterViewPr>
  <p:notesViewPr>
    <p:cSldViewPr snapToGrid="0">
      <p:cViewPr varScale="1">
        <p:scale>
          <a:sx n="92" d="100"/>
          <a:sy n="92" d="100"/>
        </p:scale>
        <p:origin x="373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handoutMaster" Target="handoutMasters/handout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858000" cy="458788"/>
          </a:xfrm>
          <a:prstGeom prst="rect">
            <a:avLst/>
          </a:prstGeom>
        </p:spPr>
        <p:txBody>
          <a:bodyPr vert="horz" lIns="91440" tIns="45720" rIns="91440" bIns="45720" rtlCol="0" anchor="ctr"/>
          <a:lstStyle>
            <a:lvl1pPr algn="l">
              <a:defRPr sz="1200"/>
            </a:lvl1pPr>
          </a:lstStyle>
          <a:p>
            <a:pPr algn="ctr"/>
            <a:r>
              <a:rPr lang="fr-FR" b="1" dirty="0">
                <a:latin typeface="Arial" panose="020B0604020202020204" pitchFamily="34" charset="0"/>
                <a:cs typeface="Arial" panose="020B0604020202020204" pitchFamily="34" charset="0"/>
              </a:rPr>
              <a:t>Programme d’entrepreneuriat </a:t>
            </a:r>
            <a:r>
              <a:rPr lang="fr-FR" b="1" dirty="0" smtClean="0">
                <a:latin typeface="Arial" panose="020B0604020202020204" pitchFamily="34" charset="0"/>
                <a:cs typeface="Arial" panose="020B0604020202020204" pitchFamily="34" charset="0"/>
              </a:rPr>
              <a:t>Telfer pour </a:t>
            </a:r>
            <a:r>
              <a:rPr lang="fr-FR" b="1" dirty="0">
                <a:latin typeface="Arial" panose="020B0604020202020204" pitchFamily="34" charset="0"/>
                <a:cs typeface="Arial" panose="020B0604020202020204" pitchFamily="34" charset="0"/>
              </a:rPr>
              <a:t>familles militaires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848A51-3D53-47DC-A87B-80662768FC92}" type="slidenum">
              <a:rPr lang="en-CA" smtClean="0">
                <a:latin typeface="Arial" panose="020B0604020202020204" pitchFamily="34" charset="0"/>
                <a:cs typeface="Arial" panose="020B0604020202020204" pitchFamily="34" charset="0"/>
              </a:rPr>
              <a:t>‹#›</a:t>
            </a:fld>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629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4C64F-5B3B-42A1-B55A-57CFF960733C}" type="datetimeFigureOut">
              <a:rPr lang="en-US" smtClean="0"/>
              <a:t>3/8/2016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228E69-2A5E-436C-AEC3-5E75643B8C42}" type="slidenum">
              <a:rPr lang="en-US" smtClean="0"/>
              <a:t>‹#›</a:t>
            </a:fld>
            <a:endParaRPr lang="en-US"/>
          </a:p>
        </p:txBody>
      </p:sp>
    </p:spTree>
    <p:extLst>
      <p:ext uri="{BB962C8B-B14F-4D97-AF65-F5344CB8AC3E}">
        <p14:creationId xmlns:p14="http://schemas.microsoft.com/office/powerpoint/2010/main" val="191419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22</a:t>
            </a:fld>
            <a:endParaRPr lang="en-US"/>
          </a:p>
        </p:txBody>
      </p:sp>
    </p:spTree>
    <p:extLst>
      <p:ext uri="{BB962C8B-B14F-4D97-AF65-F5344CB8AC3E}">
        <p14:creationId xmlns:p14="http://schemas.microsoft.com/office/powerpoint/2010/main" val="3145537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9A2F0-168D-4831-B4E4-9408614A252C}" type="slidenum">
              <a:rPr lang="en-US">
                <a:solidFill>
                  <a:prstClr val="black"/>
                </a:solidFill>
              </a:rPr>
              <a:pPr/>
              <a:t>107</a:t>
            </a:fld>
            <a:endParaRPr lang="en-US">
              <a:solidFill>
                <a:prstClr val="black"/>
              </a:solidFill>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311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7DA5F-B8DA-40BE-AC3F-4146D19DF3B4}" type="slidenum">
              <a:rPr lang="en-US">
                <a:solidFill>
                  <a:prstClr val="black"/>
                </a:solidFill>
              </a:rPr>
              <a:pPr/>
              <a:t>108</a:t>
            </a:fld>
            <a:endParaRPr lang="en-US">
              <a:solidFill>
                <a:prstClr val="black"/>
              </a:solidFill>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759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7FCEA-99C9-4E37-A4D4-1008CD3E8B75}" type="slidenum">
              <a:rPr lang="en-US">
                <a:solidFill>
                  <a:prstClr val="black"/>
                </a:solidFill>
              </a:rPr>
              <a:pPr/>
              <a:t>109</a:t>
            </a:fld>
            <a:endParaRPr lang="en-US">
              <a:solidFill>
                <a:prstClr val="black"/>
              </a:solidFill>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801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8CE3D-DE9D-4123-8A4A-A4466EB85718}" type="slidenum">
              <a:rPr lang="en-US">
                <a:solidFill>
                  <a:prstClr val="black"/>
                </a:solidFill>
              </a:rPr>
              <a:pPr/>
              <a:t>110</a:t>
            </a:fld>
            <a:endParaRPr lang="en-US">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4692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708975-DDC8-4EE3-B5F3-F33996B8250A}" type="slidenum">
              <a:rPr lang="en-US">
                <a:solidFill>
                  <a:prstClr val="black"/>
                </a:solidFill>
              </a:rPr>
              <a:pPr/>
              <a:t>111</a:t>
            </a:fld>
            <a:endParaRPr lang="en-US">
              <a:solidFill>
                <a:prstClr val="black"/>
              </a:solidFill>
            </a:endParaRPr>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277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9AC00-FB1D-48EE-843E-561ACFA2A468}" type="slidenum">
              <a:rPr lang="en-US">
                <a:solidFill>
                  <a:prstClr val="black"/>
                </a:solidFill>
              </a:rPr>
              <a:pPr/>
              <a:t>113</a:t>
            </a:fld>
            <a:endParaRPr lang="en-US">
              <a:solidFill>
                <a:prstClr val="black"/>
              </a:solidFill>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024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buClr>
                <a:schemeClr val="accent1"/>
              </a:buClr>
              <a:buFontTx/>
              <a:buNone/>
            </a:pPr>
            <a:endParaRPr lang="en-US"/>
          </a:p>
        </p:txBody>
      </p:sp>
    </p:spTree>
    <p:extLst>
      <p:ext uri="{BB962C8B-B14F-4D97-AF65-F5344CB8AC3E}">
        <p14:creationId xmlns:p14="http://schemas.microsoft.com/office/powerpoint/2010/main" val="1140811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105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406934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58331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31"/>
            <a:endParaRPr lang="en-CA" altLang="en-US" dirty="0"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34" eaLnBrk="0" hangingPunct="0">
              <a:spcBef>
                <a:spcPct val="30000"/>
              </a:spcBef>
              <a:defRPr sz="1100">
                <a:solidFill>
                  <a:schemeClr val="tx1"/>
                </a:solidFill>
                <a:latin typeface="Times New Roman" pitchFamily="18" charset="0"/>
              </a:defRPr>
            </a:lvl1pPr>
            <a:lvl2pPr marL="703797" indent="-270691" defTabSz="914334" eaLnBrk="0" hangingPunct="0">
              <a:spcBef>
                <a:spcPct val="30000"/>
              </a:spcBef>
              <a:defRPr sz="1100">
                <a:solidFill>
                  <a:schemeClr val="tx1"/>
                </a:solidFill>
                <a:latin typeface="Times New Roman" pitchFamily="18" charset="0"/>
              </a:defRPr>
            </a:lvl2pPr>
            <a:lvl3pPr marL="1082764" indent="-216553" defTabSz="914334" eaLnBrk="0" hangingPunct="0">
              <a:spcBef>
                <a:spcPct val="30000"/>
              </a:spcBef>
              <a:defRPr sz="1100">
                <a:solidFill>
                  <a:schemeClr val="tx1"/>
                </a:solidFill>
                <a:latin typeface="Times New Roman" pitchFamily="18" charset="0"/>
              </a:defRPr>
            </a:lvl3pPr>
            <a:lvl4pPr marL="1515869" indent="-216553" defTabSz="914334" eaLnBrk="0" hangingPunct="0">
              <a:spcBef>
                <a:spcPct val="30000"/>
              </a:spcBef>
              <a:defRPr sz="1100">
                <a:solidFill>
                  <a:schemeClr val="tx1"/>
                </a:solidFill>
                <a:latin typeface="Times New Roman" pitchFamily="18" charset="0"/>
              </a:defRPr>
            </a:lvl4pPr>
            <a:lvl5pPr marL="1948975" indent="-216553" defTabSz="914334" eaLnBrk="0" hangingPunct="0">
              <a:spcBef>
                <a:spcPct val="30000"/>
              </a:spcBef>
              <a:defRPr sz="1100">
                <a:solidFill>
                  <a:schemeClr val="tx1"/>
                </a:solidFill>
                <a:latin typeface="Times New Roman" pitchFamily="18" charset="0"/>
              </a:defRPr>
            </a:lvl5pPr>
            <a:lvl6pPr marL="2382081" indent="-216553" defTabSz="914334" eaLnBrk="0" fontAlgn="base" hangingPunct="0">
              <a:spcBef>
                <a:spcPct val="30000"/>
              </a:spcBef>
              <a:spcAft>
                <a:spcPct val="0"/>
              </a:spcAft>
              <a:defRPr sz="1100">
                <a:solidFill>
                  <a:schemeClr val="tx1"/>
                </a:solidFill>
                <a:latin typeface="Times New Roman" pitchFamily="18" charset="0"/>
              </a:defRPr>
            </a:lvl6pPr>
            <a:lvl7pPr marL="2815186" indent="-216553" defTabSz="914334" eaLnBrk="0" fontAlgn="base" hangingPunct="0">
              <a:spcBef>
                <a:spcPct val="30000"/>
              </a:spcBef>
              <a:spcAft>
                <a:spcPct val="0"/>
              </a:spcAft>
              <a:defRPr sz="1100">
                <a:solidFill>
                  <a:schemeClr val="tx1"/>
                </a:solidFill>
                <a:latin typeface="Times New Roman" pitchFamily="18" charset="0"/>
              </a:defRPr>
            </a:lvl7pPr>
            <a:lvl8pPr marL="3248292" indent="-216553" defTabSz="914334" eaLnBrk="0" fontAlgn="base" hangingPunct="0">
              <a:spcBef>
                <a:spcPct val="30000"/>
              </a:spcBef>
              <a:spcAft>
                <a:spcPct val="0"/>
              </a:spcAft>
              <a:defRPr sz="1100">
                <a:solidFill>
                  <a:schemeClr val="tx1"/>
                </a:solidFill>
                <a:latin typeface="Times New Roman" pitchFamily="18" charset="0"/>
              </a:defRPr>
            </a:lvl8pPr>
            <a:lvl9pPr marL="3681397" indent="-216553" defTabSz="914334"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BBB50D2-9610-4293-9C2B-82784D4556C3}" type="slidenum">
              <a:rPr lang="en-CA" altLang="en-US" smtClean="0">
                <a:solidFill>
                  <a:prstClr val="black"/>
                </a:solidFill>
              </a:rPr>
              <a:pPr eaLnBrk="1" hangingPunct="1">
                <a:spcBef>
                  <a:spcPct val="0"/>
                </a:spcBef>
              </a:pPr>
              <a:t>65</a:t>
            </a:fld>
            <a:endParaRPr lang="en-CA" altLang="en-US" smtClean="0">
              <a:solidFill>
                <a:prstClr val="black"/>
              </a:solidFill>
            </a:endParaRPr>
          </a:p>
        </p:txBody>
      </p:sp>
    </p:spTree>
    <p:extLst>
      <p:ext uri="{BB962C8B-B14F-4D97-AF65-F5344CB8AC3E}">
        <p14:creationId xmlns:p14="http://schemas.microsoft.com/office/powerpoint/2010/main" val="171959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3398916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3020167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535245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776202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91345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None/>
            </a:pPr>
            <a:endParaRPr lang="en-US"/>
          </a:p>
          <a:p>
            <a:endParaRPr lang="en-US"/>
          </a:p>
        </p:txBody>
      </p:sp>
    </p:spTree>
    <p:extLst>
      <p:ext uri="{BB962C8B-B14F-4D97-AF65-F5344CB8AC3E}">
        <p14:creationId xmlns:p14="http://schemas.microsoft.com/office/powerpoint/2010/main" val="4045260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4171452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1868198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143</a:t>
            </a:fld>
            <a:endParaRPr lang="en-US"/>
          </a:p>
        </p:txBody>
      </p:sp>
    </p:spTree>
    <p:extLst>
      <p:ext uri="{BB962C8B-B14F-4D97-AF65-F5344CB8AC3E}">
        <p14:creationId xmlns:p14="http://schemas.microsoft.com/office/powerpoint/2010/main" val="242078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D4464-77E2-4CD3-BCA0-67BFD5F570D3}"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69188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5F9C4-FAC8-4DB0-B92C-37EA6B688F53}" type="slidenum">
              <a:rPr lang="en-US">
                <a:solidFill>
                  <a:prstClr val="black"/>
                </a:solidFill>
              </a:rPr>
              <a:pPr/>
              <a:t>99</a:t>
            </a:fld>
            <a:endParaRPr lang="en-US">
              <a:solidFill>
                <a:prstClr val="black"/>
              </a:solidFill>
            </a:endParaRPr>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0748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A5E12-59A1-43E5-A508-EE8FCD94EB69}" type="slidenum">
              <a:rPr lang="en-US">
                <a:solidFill>
                  <a:prstClr val="black"/>
                </a:solidFill>
              </a:rPr>
              <a:pPr/>
              <a:t>101</a:t>
            </a:fld>
            <a:endParaRPr lang="en-US">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3582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ABBBA-4612-4A61-B3E4-07328DFD5D13}" type="slidenum">
              <a:rPr lang="en-US">
                <a:solidFill>
                  <a:prstClr val="black"/>
                </a:solidFill>
              </a:rPr>
              <a:pPr/>
              <a:t>103</a:t>
            </a:fld>
            <a:endParaRPr lang="en-US">
              <a:solidFill>
                <a:prstClr val="black"/>
              </a:solidFill>
            </a:endParaRPr>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635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D9316-3D35-41AE-B3E5-8D1DB252F1A2}" type="slidenum">
              <a:rPr lang="en-US">
                <a:solidFill>
                  <a:prstClr val="black"/>
                </a:solidFill>
              </a:rPr>
              <a:pPr/>
              <a:t>104</a:t>
            </a:fld>
            <a:endParaRPr lang="en-US">
              <a:solidFill>
                <a:prstClr val="black"/>
              </a:solidFill>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687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6C1EB-2BCE-4557-A4BC-BB3102CF2E93}" type="slidenum">
              <a:rPr lang="en-US">
                <a:solidFill>
                  <a:prstClr val="black"/>
                </a:solidFill>
              </a:rPr>
              <a:pPr/>
              <a:t>105</a:t>
            </a:fld>
            <a:endParaRPr lang="en-US">
              <a:solidFill>
                <a:prstClr val="black"/>
              </a:solidFill>
            </a:endParaRPr>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8286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5501B-1E8B-4A1B-A657-9FAA2B3DC2D4}" type="slidenum">
              <a:rPr lang="en-US">
                <a:solidFill>
                  <a:prstClr val="black"/>
                </a:solidFill>
              </a:rPr>
              <a:pPr/>
              <a:t>106</a:t>
            </a:fld>
            <a:endParaRPr lang="en-US">
              <a:solidFill>
                <a:prstClr val="black"/>
              </a:solidFill>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636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04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83568" y="1600200"/>
            <a:ext cx="3744416"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0" name="Content Placeholder 3"/>
          <p:cNvSpPr>
            <a:spLocks noGrp="1"/>
          </p:cNvSpPr>
          <p:nvPr>
            <p:ph sz="half" idx="2"/>
          </p:nvPr>
        </p:nvSpPr>
        <p:spPr>
          <a:xfrm>
            <a:off x="4716016" y="1600200"/>
            <a:ext cx="3816424"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2" name="Rectangle 11"/>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4"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2807852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fr-FR" dirty="0" smtClean="0"/>
              <a:t>TITLE / TITRE</a:t>
            </a:r>
            <a:endParaRPr lang="en-CA" dirty="0"/>
          </a:p>
        </p:txBody>
      </p:sp>
      <p:sp>
        <p:nvSpPr>
          <p:cNvPr id="7" name="Rectangle 8"/>
          <p:cNvSpPr>
            <a:spLocks noChangeArrowheads="1"/>
          </p:cNvSpPr>
          <p:nvPr userDrawn="1"/>
        </p:nvSpPr>
        <p:spPr bwMode="auto">
          <a:xfrm>
            <a:off x="2590800" y="2676078"/>
            <a:ext cx="396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Telfer Executive Programs</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Centre for Executive Leadership</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45 O’Connor Street, Suite 350</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Ottawa,</a:t>
            </a:r>
            <a:r>
              <a:rPr lang="en-US" sz="1400" b="0" baseline="0" dirty="0" smtClean="0">
                <a:solidFill>
                  <a:schemeClr val="bg1"/>
                </a:solidFill>
                <a:latin typeface="Arial"/>
                <a:cs typeface="Arial"/>
              </a:rPr>
              <a:t> Ontario K1P 1A4</a:t>
            </a:r>
            <a:endParaRPr lang="en-US"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r>
              <a:rPr lang="fr-CA" sz="1400" b="0" dirty="0">
                <a:solidFill>
                  <a:schemeClr val="bg1"/>
                </a:solidFill>
                <a:latin typeface="Arial"/>
                <a:cs typeface="Arial"/>
              </a:rPr>
              <a:t>Tel.: </a:t>
            </a:r>
            <a:r>
              <a:rPr lang="fr-CA" sz="1400" b="0" dirty="0" smtClean="0">
                <a:solidFill>
                  <a:schemeClr val="bg1"/>
                </a:solidFill>
                <a:latin typeface="Arial"/>
                <a:cs typeface="Arial"/>
              </a:rPr>
              <a:t>613-564-0818</a:t>
            </a:r>
          </a:p>
          <a:p>
            <a:pPr marL="342900" indent="-342900" algn="ctr">
              <a:spcBef>
                <a:spcPct val="20000"/>
              </a:spcBef>
              <a:buClr>
                <a:srgbClr val="800000"/>
              </a:buClr>
              <a:buFont typeface="Wingdings" charset="0"/>
              <a:buNone/>
            </a:pPr>
            <a:endParaRPr lang="fr-CA" sz="1400" b="0" dirty="0" smtClean="0">
              <a:solidFill>
                <a:schemeClr val="bg1"/>
              </a:solidFill>
              <a:latin typeface="Arial"/>
              <a:cs typeface="Arial"/>
            </a:endParaRP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execed@telfer.uOttawa.ca</a:t>
            </a: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telfer.uOttawa.ca</a:t>
            </a:r>
            <a:endParaRPr lang="en-US" sz="1400" dirty="0" smtClean="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en-US" sz="1400" b="0" dirty="0">
              <a:latin typeface="Arial"/>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3454" y="5370912"/>
            <a:ext cx="5191769" cy="1610623"/>
          </a:xfrm>
          <a:prstGeom prst="rect">
            <a:avLst/>
          </a:prstGeom>
        </p:spPr>
      </p:pic>
    </p:spTree>
    <p:extLst>
      <p:ext uri="{BB962C8B-B14F-4D97-AF65-F5344CB8AC3E}">
        <p14:creationId xmlns:p14="http://schemas.microsoft.com/office/powerpoint/2010/main" val="4057809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628650" y="4870869"/>
            <a:ext cx="7886700" cy="1325563"/>
          </a:xfrm>
          <a:prstGeom prst="rect">
            <a:avLst/>
          </a:prstGeom>
        </p:spPr>
        <p:txBody>
          <a:bodyPr/>
          <a:lstStyle>
            <a:lvl1pPr algn="ctr">
              <a:defRPr sz="4000"/>
            </a:lvl1pPr>
          </a:lstStyle>
          <a:p>
            <a:r>
              <a:rPr lang="en-US" smtClean="0"/>
              <a:t>Click to edit Master title style</a:t>
            </a:r>
            <a:endParaRPr lang="en-US"/>
          </a:p>
        </p:txBody>
      </p:sp>
    </p:spTree>
    <p:extLst>
      <p:ext uri="{BB962C8B-B14F-4D97-AF65-F5344CB8AC3E}">
        <p14:creationId xmlns:p14="http://schemas.microsoft.com/office/powerpoint/2010/main" val="28660012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reeform 3"/>
          <p:cNvSpPr/>
          <p:nvPr userDrawn="1"/>
        </p:nvSpPr>
        <p:spPr>
          <a:xfrm rot="10800000">
            <a:off x="7185709" y="2667000"/>
            <a:ext cx="1958291" cy="1447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4"/>
          <p:cNvSpPr/>
          <p:nvPr userDrawn="1"/>
        </p:nvSpPr>
        <p:spPr>
          <a:xfrm>
            <a:off x="1" y="0"/>
            <a:ext cx="4534989" cy="3352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userDrawn="1"/>
        </p:nvSpPr>
        <p:spPr>
          <a:xfrm>
            <a:off x="0" y="4114800"/>
            <a:ext cx="9144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pic>
        <p:nvPicPr>
          <p:cNvPr id="7" name="Picture 6"/>
          <p:cNvPicPr>
            <a:picLocks noChangeAspect="1"/>
          </p:cNvPicPr>
          <p:nvPr userDrawn="1"/>
        </p:nvPicPr>
        <p:blipFill rotWithShape="1">
          <a:blip r:embed="rId3"/>
          <a:srcRect l="5027" t="9379" r="4486" b="17253"/>
          <a:stretch/>
        </p:blipFill>
        <p:spPr>
          <a:xfrm>
            <a:off x="134471" y="6103210"/>
            <a:ext cx="2052138" cy="627042"/>
          </a:xfrm>
          <a:prstGeom prst="rect">
            <a:avLst/>
          </a:prstGeom>
        </p:spPr>
      </p:pic>
    </p:spTree>
    <p:extLst>
      <p:ext uri="{BB962C8B-B14F-4D97-AF65-F5344CB8AC3E}">
        <p14:creationId xmlns:p14="http://schemas.microsoft.com/office/powerpoint/2010/main" val="36250901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a:xfrm>
            <a:off x="457731" y="238539"/>
            <a:ext cx="8226689" cy="743659"/>
          </a:xfrm>
        </p:spPr>
        <p:txBody>
          <a:bodyPr anchor="ctr">
            <a:noAutofit/>
          </a:bodyPr>
          <a:lstStyle/>
          <a:p>
            <a:r>
              <a:rPr lang="en-US" smtClean="0"/>
              <a:t>Click to edit Master title style</a:t>
            </a:r>
            <a:endParaRPr lang="en-US"/>
          </a:p>
        </p:txBody>
      </p:sp>
    </p:spTree>
    <p:extLst>
      <p:ext uri="{BB962C8B-B14F-4D97-AF65-F5344CB8AC3E}">
        <p14:creationId xmlns:p14="http://schemas.microsoft.com/office/powerpoint/2010/main" val="4668400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en-US" dirty="0" smtClean="0"/>
              <a:t>TITLE / TITRE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3" name="Rectangle 2"/>
          <p:cNvSpPr/>
          <p:nvPr userDrawn="1"/>
        </p:nvSpPr>
        <p:spPr>
          <a:xfrm>
            <a:off x="2195735" y="5375154"/>
            <a:ext cx="4680520" cy="1482846"/>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0111" y="5311265"/>
            <a:ext cx="5191769" cy="1610623"/>
          </a:xfrm>
          <a:prstGeom prst="rect">
            <a:avLst/>
          </a:prstGeom>
        </p:spPr>
      </p:pic>
    </p:spTree>
    <p:extLst>
      <p:ext uri="{BB962C8B-B14F-4D97-AF65-F5344CB8AC3E}">
        <p14:creationId xmlns:p14="http://schemas.microsoft.com/office/powerpoint/2010/main" val="367574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148039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358569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971600" y="1600200"/>
            <a:ext cx="7272808" cy="4525963"/>
          </a:xfrm>
        </p:spPr>
        <p:txBody>
          <a:bodyPr/>
          <a:lstStyle>
            <a:lvl1pPr>
              <a:buClrTx/>
              <a:defRPr b="1">
                <a:solidFill>
                  <a:srgbClr val="000000"/>
                </a:solidFill>
              </a:defRPr>
            </a:lvl1pPr>
            <a:lvl2pPr>
              <a:buClrTx/>
              <a:defRPr>
                <a:solidFill>
                  <a:srgbClr val="000000"/>
                </a:solidFill>
              </a:defRPr>
            </a:lvl2pPr>
            <a:lvl3pPr>
              <a:buClrTx/>
              <a:defRPr sz="2800">
                <a:solidFill>
                  <a:srgbClr val="000000"/>
                </a:solidFill>
              </a:defRPr>
            </a:lvl3pPr>
            <a:lvl4pPr>
              <a:buClrTx/>
              <a:defRPr sz="2800">
                <a:solidFill>
                  <a:srgbClr val="000000"/>
                </a:solidFill>
              </a:defRPr>
            </a:lvl4pPr>
            <a:lvl5pPr>
              <a:buClrTx/>
              <a:defRPr sz="2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0998492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44AA5-DB92-42C3-A717-A60C9B81A1ED}" type="slidenum">
              <a:rPr lang="en-CA" smtClean="0"/>
              <a:pPr/>
              <a:t>‹#›</a:t>
            </a:fld>
            <a:endParaRPr lang="en-CA" dirty="0"/>
          </a:p>
        </p:txBody>
      </p:sp>
    </p:spTree>
    <p:extLst>
      <p:ext uri="{BB962C8B-B14F-4D97-AF65-F5344CB8AC3E}">
        <p14:creationId xmlns:p14="http://schemas.microsoft.com/office/powerpoint/2010/main" val="3935706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012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 y="1087902"/>
            <a:ext cx="9143999" cy="18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ectangle 15"/>
          <p:cNvSpPr/>
          <p:nvPr/>
        </p:nvSpPr>
        <p:spPr>
          <a:xfrm>
            <a:off x="-4764" y="0"/>
            <a:ext cx="9148763"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731" y="457200"/>
            <a:ext cx="8226689" cy="524998"/>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731" y="1816100"/>
            <a:ext cx="8226689" cy="458311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139605"/>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TITLE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67756125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7" r:id="rId5"/>
    <p:sldLayoutId id="2147483745" r:id="rId6"/>
    <p:sldLayoutId id="2147483746" r:id="rId7"/>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hyperlink" Target="https://www.ic.gc.ca/eic/site/pp-pp.nsf/eng/home" TargetMode="Externa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U470xXKfDyE" TargetMode="External"/><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hyperlink" Target="http://www.bdc.ca/en/Pages/home.aspx" TargetMode="External"/><Relationship Id="rId2" Type="http://schemas.openxmlformats.org/officeDocument/2006/relationships/hyperlink" Target="http://www.canadabusiness.ca/eng/" TargetMode="External"/><Relationship Id="rId1" Type="http://schemas.openxmlformats.org/officeDocument/2006/relationships/slideLayout" Target="../slideLayouts/slideLayout9.xml"/><Relationship Id="rId6" Type="http://schemas.openxmlformats.org/officeDocument/2006/relationships/hyperlink" Target="https://www.cibc.com/ca/small-business.html" TargetMode="External"/><Relationship Id="rId5" Type="http://schemas.openxmlformats.org/officeDocument/2006/relationships/hyperlink" Target="http://www.tdcanadatrust.com/products-services/banking/index-banking.jsp" TargetMode="External"/><Relationship Id="rId4" Type="http://schemas.openxmlformats.org/officeDocument/2006/relationships/hyperlink" Target="http://www.royalbank.ca/busindex.html"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hyperlink" Target="http://www.nvca.org/" TargetMode="External"/><Relationship Id="rId2" Type="http://schemas.openxmlformats.org/officeDocument/2006/relationships/hyperlink" Target="http://www.cvca.ca/" TargetMode="External"/><Relationship Id="rId1" Type="http://schemas.openxmlformats.org/officeDocument/2006/relationships/slideLayout" Target="../slideLayouts/slideLayout9.xml"/><Relationship Id="rId6" Type="http://schemas.openxmlformats.org/officeDocument/2006/relationships/hyperlink" Target="http://www.techvibes.com/blog/investor-deck-transparency-and-lessons-learned-2014-01-16?goback=.gde_5037848_member_5829679035365490689#!" TargetMode="External"/><Relationship Id="rId5" Type="http://schemas.openxmlformats.org/officeDocument/2006/relationships/hyperlink" Target="http://www.angelinvestor.ca/" TargetMode="External"/><Relationship Id="rId4" Type="http://schemas.openxmlformats.org/officeDocument/2006/relationships/hyperlink" Target="http://www.bdc.ca/EN/solutions/venture_capital/Pages/venture_capital.aspx"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hyperlink" Target="http://www.cra-arc.gc.ca/txcrdt/sred-rsde/menu-eng.html" TargetMode="External"/><Relationship Id="rId2" Type="http://schemas.openxmlformats.org/officeDocument/2006/relationships/hyperlink" Target="http://www.nrc-cnrc.gc.ca/eng/irap/index.html" TargetMode="External"/><Relationship Id="rId1" Type="http://schemas.openxmlformats.org/officeDocument/2006/relationships/slideLayout" Target="../slideLayouts/slideLayout9.xml"/><Relationship Id="rId6" Type="http://schemas.openxmlformats.org/officeDocument/2006/relationships/hyperlink" Target="http://www.marsdd.com/funding/investment-accelerator-fund/" TargetMode="External"/><Relationship Id="rId5" Type="http://schemas.openxmlformats.org/officeDocument/2006/relationships/hyperlink" Target="http://www.oce-ontario.org/" TargetMode="External"/><Relationship Id="rId4" Type="http://schemas.openxmlformats.org/officeDocument/2006/relationships/hyperlink" Target="http://www.feddevontario.gc.ca/eic/site/723.nsf/eng/h_00122.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archive.fortune.com/2009/01/27/news/newsmakers/hastings_netflix.fortune/index.htm" TargetMode="Externa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ecorner.stanford.edu/authorMaterialInfo.html?mid=2392" TargetMode="Externa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3" Type="http://schemas.openxmlformats.org/officeDocument/2006/relationships/hyperlink" Target="http://www.canadabusiness.ca/eng/"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youtube.com/v/Mtjatz9r-Vc?version=3&amp;start=254&amp;end=408&amp;autoplay=0&amp;hl=en_US&amp;rel=0" TargetMode="Externa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hyperlink" Target="http://www.slideshare.net/CCI-EEF/prsentation-eltonpickord-sur-le-business-model-canvas" TargetMode="Externa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YuFJkqhCiIY&amp;feature=youtu.be" TargetMode="External"/><Relationship Id="rId1" Type="http://schemas.openxmlformats.org/officeDocument/2006/relationships/slideLayout" Target="../slideLayouts/slideLayout6.xml"/><Relationship Id="rId5" Type="http://schemas.openxmlformats.org/officeDocument/2006/relationships/hyperlink" Target="../../../../Desktop/Videos/Unit6%20Customer%20Validation.mp4" TargetMode="Externa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hyperlink" Target="http://www.widoobiz.com/?powerpress_pinw=19726-podcast" TargetMode="Externa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hyperlink" Target="http://www.google.ca/trends/explore#q=long+underwear&amp;geo=US" TargetMode="Externa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hyperlink" Target="http://www.indiegogo.com/projects/help-bring-victoire-to-toronto" TargetMode="External"/><Relationship Id="rId2" Type="http://schemas.openxmlformats.org/officeDocument/2006/relationships/hyperlink" Target="http://www.indiegogo.com/Pub" TargetMode="External"/><Relationship Id="rId1" Type="http://schemas.openxmlformats.org/officeDocument/2006/relationships/slideLayout" Target="../slideLayouts/slideLayout9.xml"/><Relationship Id="rId4" Type="http://schemas.openxmlformats.org/officeDocument/2006/relationships/hyperlink" Target="https://www.kickstarter.com/projects/1470156778/wipebook"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kickstarter.com/projects/1470156778/wipebook"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hyperlink" Target="http://www.google.ca/trends/explore#q=long+underwear&amp;geo=US" TargetMode="External"/><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hyperlink" Target="https://www.linkedin.com/pulse/sell-how-test-out-new-product-shoestring-ryan-holmes?trk=hp-feed-article-title-like" TargetMode="External"/><Relationship Id="rId5" Type="http://schemas.openxmlformats.org/officeDocument/2006/relationships/hyperlink" Target="http://topsy.com/s?q=standing%20desk&amp;window=m&amp;type=tweet" TargetMode="External"/><Relationship Id="rId4" Type="http://schemas.openxmlformats.org/officeDocument/2006/relationships/hyperlink" Target="https://www.pinterest.com/search/pins/?q=standing+desk"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8" Type="http://schemas.openxmlformats.org/officeDocument/2006/relationships/hyperlink" Target="http://buzzsumo.com/" TargetMode="External"/><Relationship Id="rId13" Type="http://schemas.openxmlformats.org/officeDocument/2006/relationships/hyperlink" Target="http://startupstash.com/mockups-wireframing/" TargetMode="External"/><Relationship Id="rId18" Type="http://schemas.openxmlformats.org/officeDocument/2006/relationships/hyperlink" Target="http://www.squirrly.co/startup-tools-list-the-amazing-free-services-that-will-improve-your-work#.VNETZp3F_5G" TargetMode="External"/><Relationship Id="rId3" Type="http://schemas.openxmlformats.org/officeDocument/2006/relationships/hyperlink" Target="https://canvanizer.com/" TargetMode="External"/><Relationship Id="rId7" Type="http://schemas.openxmlformats.org/officeDocument/2006/relationships/hyperlink" Target="http://www.google.ca/adwords/start/?subid=ca-en-ha-aw-brhteb~53094069485&amp;sourceid=awo&amp;gclid=CKyvu_ax0sECFVY0aQod-EMAmQ" TargetMode="External"/><Relationship Id="rId12" Type="http://schemas.openxmlformats.org/officeDocument/2006/relationships/hyperlink" Target="http://proto.io/" TargetMode="External"/><Relationship Id="rId17" Type="http://schemas.openxmlformats.org/officeDocument/2006/relationships/hyperlink" Target="http://leanstartup.pbworks.com/w/page/62585258/Validation%20Tools" TargetMode="External"/><Relationship Id="rId2" Type="http://schemas.openxmlformats.org/officeDocument/2006/relationships/hyperlink" Target="http://www.businessmodelgeneration.com/canvas" TargetMode="External"/><Relationship Id="rId16" Type="http://schemas.openxmlformats.org/officeDocument/2006/relationships/hyperlink" Target="http://leanstartup.pbworks.com/w/page/54918676/Customer%20Interview%20Templates%20and%20Resources" TargetMode="External"/><Relationship Id="rId1" Type="http://schemas.openxmlformats.org/officeDocument/2006/relationships/slideLayout" Target="../slideLayouts/slideLayout9.xml"/><Relationship Id="rId6" Type="http://schemas.openxmlformats.org/officeDocument/2006/relationships/hyperlink" Target="http://www.launchrock.com/" TargetMode="External"/><Relationship Id="rId11" Type="http://schemas.openxmlformats.org/officeDocument/2006/relationships/hyperlink" Target="https://gomockingbird.com/" TargetMode="External"/><Relationship Id="rId5" Type="http://schemas.openxmlformats.org/officeDocument/2006/relationships/hyperlink" Target="http://www.quickmvp.com/" TargetMode="External"/><Relationship Id="rId15" Type="http://schemas.openxmlformats.org/officeDocument/2006/relationships/hyperlink" Target="https://www.zoho.com/crm/?src=zoho" TargetMode="External"/><Relationship Id="rId10" Type="http://schemas.openxmlformats.org/officeDocument/2006/relationships/hyperlink" Target="http://www.kickstarter.com/" TargetMode="External"/><Relationship Id="rId4" Type="http://schemas.openxmlformats.org/officeDocument/2006/relationships/hyperlink" Target="http://www.unbounce.com/" TargetMode="External"/><Relationship Id="rId9" Type="http://schemas.openxmlformats.org/officeDocument/2006/relationships/hyperlink" Target="http://www.indegogo.com/" TargetMode="External"/><Relationship Id="rId14" Type="http://schemas.openxmlformats.org/officeDocument/2006/relationships/hyperlink" Target="http://startupstash.com/mvp/"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hyperlink" Target="https://drive.google.com/file/d/0B2OuLx3Mbri8MzI2RENIamtYNGs/view?usp=sharing" TargetMode="External"/><Relationship Id="rId2" Type="http://schemas.openxmlformats.org/officeDocument/2006/relationships/hyperlink" Target="../../../../Desktop/Videos/IBMC%202013-%20Team%20Owlet%20-%201st%20Place%20short.mp4" TargetMode="Externa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71599" y="3764085"/>
            <a:ext cx="6400800" cy="1752600"/>
          </a:xfrm>
        </p:spPr>
        <p:txBody>
          <a:bodyPr/>
          <a:lstStyle/>
          <a:p>
            <a:r>
              <a:rPr lang="fr-FR" sz="2400" b="0" dirty="0">
                <a:solidFill>
                  <a:schemeClr val="bg1"/>
                </a:solidFill>
              </a:rPr>
              <a:t>Carole Lair</a:t>
            </a:r>
            <a:br>
              <a:rPr lang="fr-FR" sz="2400" b="0" dirty="0">
                <a:solidFill>
                  <a:schemeClr val="bg1"/>
                </a:solidFill>
              </a:rPr>
            </a:br>
            <a:r>
              <a:rPr lang="fr-FR" sz="2400" b="0" dirty="0">
                <a:solidFill>
                  <a:schemeClr val="bg1"/>
                </a:solidFill>
              </a:rPr>
              <a:t>Micheal Burnatowski</a:t>
            </a:r>
            <a:br>
              <a:rPr lang="fr-FR" sz="2400" b="0" dirty="0">
                <a:solidFill>
                  <a:schemeClr val="bg1"/>
                </a:solidFill>
              </a:rPr>
            </a:br>
            <a:r>
              <a:rPr lang="fr-FR" sz="2400" b="0" dirty="0">
                <a:solidFill>
                  <a:schemeClr val="bg1"/>
                </a:solidFill>
              </a:rPr>
              <a:t>2Phase3 Conseillers Internationaux d’Affaires</a:t>
            </a:r>
            <a:br>
              <a:rPr lang="fr-FR" sz="2400" b="0" dirty="0">
                <a:solidFill>
                  <a:schemeClr val="bg1"/>
                </a:solidFill>
              </a:rPr>
            </a:br>
            <a:r>
              <a:rPr lang="fr-FR" sz="2400" b="0" dirty="0">
                <a:solidFill>
                  <a:schemeClr val="bg1"/>
                </a:solidFill>
              </a:rPr>
              <a:t>www.2phase3.com</a:t>
            </a:r>
            <a:endParaRPr lang="en-CA" sz="1800" b="0" dirty="0">
              <a:solidFill>
                <a:schemeClr val="bg1"/>
              </a:solidFill>
            </a:endParaRPr>
          </a:p>
        </p:txBody>
      </p:sp>
      <p:sp>
        <p:nvSpPr>
          <p:cNvPr id="3" name="Rectangle 2"/>
          <p:cNvSpPr/>
          <p:nvPr/>
        </p:nvSpPr>
        <p:spPr>
          <a:xfrm>
            <a:off x="-566602" y="1673952"/>
            <a:ext cx="10277201" cy="1323439"/>
          </a:xfrm>
          <a:prstGeom prst="rect">
            <a:avLst/>
          </a:prstGeom>
        </p:spPr>
        <p:txBody>
          <a:bodyPr wrap="square">
            <a:spAutoFit/>
          </a:bodyPr>
          <a:lstStyle/>
          <a:p>
            <a:pPr algn="ctr"/>
            <a:r>
              <a:rPr lang="en-US" sz="4000" dirty="0" err="1">
                <a:solidFill>
                  <a:schemeClr val="bg1"/>
                </a:solidFill>
              </a:rPr>
              <a:t>Programme</a:t>
            </a:r>
            <a:r>
              <a:rPr lang="en-US" sz="4000" dirty="0">
                <a:solidFill>
                  <a:schemeClr val="bg1"/>
                </a:solidFill>
              </a:rPr>
              <a:t> </a:t>
            </a:r>
            <a:r>
              <a:rPr lang="en-US" sz="4000" dirty="0" err="1">
                <a:solidFill>
                  <a:schemeClr val="bg1"/>
                </a:solidFill>
              </a:rPr>
              <a:t>d’entrepreneuriat</a:t>
            </a:r>
            <a:r>
              <a:rPr lang="en-US" sz="4000" dirty="0">
                <a:solidFill>
                  <a:schemeClr val="bg1"/>
                </a:solidFill>
              </a:rPr>
              <a:t> Telfer</a:t>
            </a:r>
          </a:p>
          <a:p>
            <a:pPr algn="ctr"/>
            <a:r>
              <a:rPr lang="en-US" sz="4000" dirty="0">
                <a:solidFill>
                  <a:schemeClr val="bg1"/>
                </a:solidFill>
              </a:rPr>
              <a:t>pour </a:t>
            </a:r>
            <a:r>
              <a:rPr lang="en-US" sz="4000" dirty="0" err="1">
                <a:solidFill>
                  <a:schemeClr val="bg1"/>
                </a:solidFill>
              </a:rPr>
              <a:t>familles</a:t>
            </a:r>
            <a:r>
              <a:rPr lang="en-US" sz="4000" dirty="0">
                <a:solidFill>
                  <a:schemeClr val="bg1"/>
                </a:solidFill>
              </a:rPr>
              <a:t> </a:t>
            </a:r>
            <a:r>
              <a:rPr lang="en-US" sz="4000" dirty="0" err="1">
                <a:solidFill>
                  <a:schemeClr val="bg1"/>
                </a:solidFill>
              </a:rPr>
              <a:t>militaires</a:t>
            </a:r>
            <a:endParaRPr lang="en-US" sz="4000" dirty="0">
              <a:solidFill>
                <a:schemeClr val="bg1"/>
              </a:solidFill>
            </a:endParaRPr>
          </a:p>
        </p:txBody>
      </p:sp>
    </p:spTree>
    <p:extLst>
      <p:ext uri="{BB962C8B-B14F-4D97-AF65-F5344CB8AC3E}">
        <p14:creationId xmlns:p14="http://schemas.microsoft.com/office/powerpoint/2010/main" val="338653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Principes de </a:t>
            </a:r>
            <a:r>
              <a:rPr lang="en-US" dirty="0" err="1" smtClean="0"/>
              <a:t>Génération</a:t>
            </a:r>
            <a:r>
              <a:rPr lang="en-US" dirty="0" smtClean="0"/>
              <a:t> </a:t>
            </a:r>
            <a:r>
              <a:rPr lang="en-US" dirty="0" err="1" smtClean="0"/>
              <a:t>d’Idées</a:t>
            </a:r>
            <a:endParaRPr lang="en-US" dirty="0"/>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A</a:t>
            </a:r>
            <a:endParaRPr lang="en-US" sz="3600" dirty="0" err="1" smtClean="0">
              <a:latin typeface="+mj-lt"/>
            </a:endParaRPr>
          </a:p>
        </p:txBody>
      </p:sp>
      <p:sp>
        <p:nvSpPr>
          <p:cNvPr id="8" name="Rectangle 7"/>
          <p:cNvSpPr/>
          <p:nvPr/>
        </p:nvSpPr>
        <p:spPr>
          <a:xfrm>
            <a:off x="1553620" y="1830498"/>
            <a:ext cx="7496596" cy="400110"/>
          </a:xfrm>
          <a:prstGeom prst="rect">
            <a:avLst/>
          </a:prstGeom>
        </p:spPr>
        <p:txBody>
          <a:bodyPr wrap="square" anchor="ctr">
            <a:spAutoFit/>
          </a:bodyPr>
          <a:lstStyle/>
          <a:p>
            <a:r>
              <a:rPr lang="fr-FR" sz="2000" dirty="0">
                <a:solidFill>
                  <a:schemeClr val="bg1"/>
                </a:solidFill>
              </a:rPr>
              <a:t>Les Bonnes Idées d’Affaires Créent Suffisamment de Revenus</a:t>
            </a:r>
          </a:p>
        </p:txBody>
      </p:sp>
      <p:sp>
        <p:nvSpPr>
          <p:cNvPr id="9" name="Rectangle 8"/>
          <p:cNvSpPr/>
          <p:nvPr/>
        </p:nvSpPr>
        <p:spPr>
          <a:xfrm>
            <a:off x="203731" y="2789312"/>
            <a:ext cx="9170823" cy="369332"/>
          </a:xfrm>
          <a:prstGeom prst="rect">
            <a:avLst/>
          </a:prstGeom>
        </p:spPr>
        <p:txBody>
          <a:bodyPr wrap="square">
            <a:spAutoFit/>
          </a:bodyPr>
          <a:lstStyle/>
          <a:p>
            <a:r>
              <a:rPr lang="fr-FR" dirty="0">
                <a:solidFill>
                  <a:schemeClr val="tx2"/>
                </a:solidFill>
              </a:rPr>
              <a:t>Elles ont une </a:t>
            </a:r>
            <a:r>
              <a:rPr lang="fr-FR" b="1" dirty="0">
                <a:solidFill>
                  <a:schemeClr val="accent6">
                    <a:lumMod val="75000"/>
                  </a:schemeClr>
                </a:solidFill>
              </a:rPr>
              <a:t>proposition de valeur </a:t>
            </a:r>
            <a:r>
              <a:rPr lang="fr-FR" dirty="0">
                <a:solidFill>
                  <a:schemeClr val="tx2"/>
                </a:solidFill>
              </a:rPr>
              <a:t>pour une </a:t>
            </a:r>
            <a:r>
              <a:rPr lang="fr-FR" b="1" dirty="0">
                <a:solidFill>
                  <a:schemeClr val="accent6">
                    <a:lumMod val="75000"/>
                  </a:schemeClr>
                </a:solidFill>
              </a:rPr>
              <a:t>masse critique </a:t>
            </a:r>
            <a:r>
              <a:rPr lang="fr-FR" dirty="0">
                <a:solidFill>
                  <a:schemeClr val="tx2"/>
                </a:solidFill>
              </a:rPr>
              <a:t>de clients </a:t>
            </a:r>
            <a:r>
              <a:rPr lang="fr-FR" b="1" dirty="0">
                <a:solidFill>
                  <a:schemeClr val="accent6">
                    <a:lumMod val="75000"/>
                  </a:schemeClr>
                </a:solidFill>
              </a:rPr>
              <a:t>adressables</a:t>
            </a:r>
          </a:p>
        </p:txBody>
      </p:sp>
      <p:sp>
        <p:nvSpPr>
          <p:cNvPr id="10" name="Rectangle 9"/>
          <p:cNvSpPr/>
          <p:nvPr/>
        </p:nvSpPr>
        <p:spPr>
          <a:xfrm>
            <a:off x="457731" y="3441930"/>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Proposition de </a:t>
            </a:r>
            <a:r>
              <a:rPr lang="en-US" dirty="0" err="1">
                <a:latin typeface="+mj-lt"/>
              </a:rPr>
              <a:t>Valeur</a:t>
            </a:r>
            <a:endParaRPr lang="en-US" dirty="0">
              <a:latin typeface="+mj-lt"/>
            </a:endParaRPr>
          </a:p>
        </p:txBody>
      </p:sp>
      <p:sp>
        <p:nvSpPr>
          <p:cNvPr id="11" name="Rectangle 10"/>
          <p:cNvSpPr/>
          <p:nvPr/>
        </p:nvSpPr>
        <p:spPr>
          <a:xfrm>
            <a:off x="457731" y="4398086"/>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Masse Critique</a:t>
            </a:r>
          </a:p>
        </p:txBody>
      </p:sp>
      <p:sp>
        <p:nvSpPr>
          <p:cNvPr id="12" name="Rectangle 11"/>
          <p:cNvSpPr/>
          <p:nvPr/>
        </p:nvSpPr>
        <p:spPr>
          <a:xfrm>
            <a:off x="457731" y="5354242"/>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mj-lt"/>
              </a:rPr>
              <a:t>Adressable</a:t>
            </a:r>
            <a:endParaRPr lang="en-US" dirty="0">
              <a:latin typeface="+mj-lt"/>
            </a:endParaRPr>
          </a:p>
        </p:txBody>
      </p:sp>
      <p:sp>
        <p:nvSpPr>
          <p:cNvPr id="13" name="Rectangle 12"/>
          <p:cNvSpPr/>
          <p:nvPr/>
        </p:nvSpPr>
        <p:spPr>
          <a:xfrm>
            <a:off x="3130585" y="3378651"/>
            <a:ext cx="5284894" cy="923330"/>
          </a:xfrm>
          <a:prstGeom prst="rect">
            <a:avLst/>
          </a:prstGeom>
        </p:spPr>
        <p:txBody>
          <a:bodyPr wrap="square" anchor="ctr">
            <a:spAutoFit/>
          </a:bodyPr>
          <a:lstStyle/>
          <a:p>
            <a:pPr marL="342900" indent="-342900">
              <a:buFont typeface="+mj-lt"/>
              <a:buAutoNum type="arabicPeriod"/>
            </a:pPr>
            <a:r>
              <a:rPr lang="fr-FR" dirty="0">
                <a:solidFill>
                  <a:schemeClr val="tx2"/>
                </a:solidFill>
              </a:rPr>
              <a:t>Il y a assez de problèmes pour que quelqu’un paie pour une solution; et,</a:t>
            </a:r>
          </a:p>
          <a:p>
            <a:pPr marL="342900" indent="-342900">
              <a:buFont typeface="+mj-lt"/>
              <a:buAutoNum type="arabicPeriod"/>
            </a:pPr>
            <a:r>
              <a:rPr lang="fr-FR" dirty="0">
                <a:solidFill>
                  <a:schemeClr val="tx2"/>
                </a:solidFill>
              </a:rPr>
              <a:t>En lien avec la compétition.</a:t>
            </a:r>
          </a:p>
        </p:txBody>
      </p:sp>
      <p:sp>
        <p:nvSpPr>
          <p:cNvPr id="14" name="Rectangle 13"/>
          <p:cNvSpPr/>
          <p:nvPr/>
        </p:nvSpPr>
        <p:spPr>
          <a:xfrm>
            <a:off x="3133165" y="4609420"/>
            <a:ext cx="5551254" cy="369332"/>
          </a:xfrm>
          <a:prstGeom prst="rect">
            <a:avLst/>
          </a:prstGeom>
        </p:spPr>
        <p:txBody>
          <a:bodyPr wrap="square" anchor="ctr">
            <a:spAutoFit/>
          </a:bodyPr>
          <a:lstStyle/>
          <a:p>
            <a:r>
              <a:rPr lang="fr-FR" dirty="0">
                <a:solidFill>
                  <a:schemeClr val="tx2"/>
                </a:solidFill>
              </a:rPr>
              <a:t>Marché de taille suffisante pour être considéré.</a:t>
            </a:r>
          </a:p>
        </p:txBody>
      </p:sp>
      <p:sp>
        <p:nvSpPr>
          <p:cNvPr id="15" name="Rectangle 14"/>
          <p:cNvSpPr/>
          <p:nvPr/>
        </p:nvSpPr>
        <p:spPr>
          <a:xfrm>
            <a:off x="3133165" y="5427076"/>
            <a:ext cx="5551254" cy="646331"/>
          </a:xfrm>
          <a:prstGeom prst="rect">
            <a:avLst/>
          </a:prstGeom>
        </p:spPr>
        <p:txBody>
          <a:bodyPr wrap="square" anchor="ctr">
            <a:spAutoFit/>
          </a:bodyPr>
          <a:lstStyle/>
          <a:p>
            <a:r>
              <a:rPr lang="fr-FR" dirty="0">
                <a:solidFill>
                  <a:schemeClr val="tx2"/>
                </a:solidFill>
              </a:rPr>
              <a:t>Je peux aller les chercher avec mes revenus qui sont plus importants que mes dépenses</a:t>
            </a:r>
          </a:p>
        </p:txBody>
      </p:sp>
      <p:sp>
        <p:nvSpPr>
          <p:cNvPr id="16" name="Equal 15"/>
          <p:cNvSpPr/>
          <p:nvPr/>
        </p:nvSpPr>
        <p:spPr>
          <a:xfrm>
            <a:off x="2551270" y="364578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7" name="Equal 16"/>
          <p:cNvSpPr/>
          <p:nvPr/>
        </p:nvSpPr>
        <p:spPr>
          <a:xfrm>
            <a:off x="2551270" y="459955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8" name="Equal 17"/>
          <p:cNvSpPr/>
          <p:nvPr/>
        </p:nvSpPr>
        <p:spPr>
          <a:xfrm>
            <a:off x="2551270" y="555332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10</a:t>
            </a:fld>
            <a:endParaRPr lang="en-CA" dirty="0"/>
          </a:p>
        </p:txBody>
      </p:sp>
    </p:spTree>
    <p:extLst>
      <p:ext uri="{BB962C8B-B14F-4D97-AF65-F5344CB8AC3E}">
        <p14:creationId xmlns:p14="http://schemas.microsoft.com/office/powerpoint/2010/main" val="14019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Qu’est-ce qu’une déclaration de marge brute d’autofinancement?</a:t>
            </a:r>
            <a:endParaRPr lang="en-US" dirty="0"/>
          </a:p>
        </p:txBody>
      </p:sp>
      <p:sp>
        <p:nvSpPr>
          <p:cNvPr id="3" name="Content Placeholder 2"/>
          <p:cNvSpPr>
            <a:spLocks noGrp="1"/>
          </p:cNvSpPr>
          <p:nvPr>
            <p:ph sz="quarter" idx="4294967295"/>
          </p:nvPr>
        </p:nvSpPr>
        <p:spPr>
          <a:xfrm>
            <a:off x="555625" y="1116180"/>
            <a:ext cx="7521575" cy="3579812"/>
          </a:xfrm>
        </p:spPr>
        <p:txBody>
          <a:bodyPr>
            <a:normAutofit/>
          </a:bodyPr>
          <a:lstStyle/>
          <a:p>
            <a:pPr>
              <a:spcBef>
                <a:spcPts val="1200"/>
              </a:spcBef>
            </a:pPr>
            <a:r>
              <a:rPr lang="fr-FR" sz="2400" dirty="0"/>
              <a:t>Ce n’est pas une ‘’déclaration de marges brutes d’autofinancement’’</a:t>
            </a:r>
          </a:p>
          <a:p>
            <a:pPr>
              <a:spcBef>
                <a:spcPts val="1200"/>
              </a:spcBef>
            </a:pPr>
            <a:r>
              <a:rPr lang="fr-FR" sz="2400" dirty="0"/>
              <a:t>C’est une déclaration financière projetée.</a:t>
            </a:r>
          </a:p>
          <a:p>
            <a:pPr>
              <a:spcBef>
                <a:spcPts val="1200"/>
              </a:spcBef>
            </a:pPr>
            <a:r>
              <a:rPr lang="fr-FR" sz="2400" dirty="0"/>
              <a:t>Assez similaire à un ‘’budget’’ individuel.</a:t>
            </a:r>
          </a:p>
          <a:p>
            <a:pPr marL="0" indent="0">
              <a:buNone/>
            </a:pPr>
            <a:endParaRPr lang="en-US" sz="1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100</a:t>
            </a:fld>
            <a:endParaRPr lang="en-CA" dirty="0"/>
          </a:p>
        </p:txBody>
      </p:sp>
    </p:spTree>
    <p:extLst>
      <p:ext uri="{BB962C8B-B14F-4D97-AF65-F5344CB8AC3E}">
        <p14:creationId xmlns:p14="http://schemas.microsoft.com/office/powerpoint/2010/main" val="633912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ctrTitle"/>
          </p:nvPr>
        </p:nvSpPr>
        <p:spPr/>
        <p:txBody>
          <a:bodyPr/>
          <a:lstStyle/>
          <a:p>
            <a:r>
              <a:rPr lang="fr-FR" dirty="0"/>
              <a:t>Votre Marge brute d’autofinancement vous aide à:</a:t>
            </a:r>
            <a:endParaRPr lang="en-CA" dirty="0"/>
          </a:p>
        </p:txBody>
      </p:sp>
      <p:sp>
        <p:nvSpPr>
          <p:cNvPr id="572419" name="Rectangle 3"/>
          <p:cNvSpPr>
            <a:spLocks noGrp="1" noChangeArrowheads="1"/>
          </p:cNvSpPr>
          <p:nvPr>
            <p:ph sz="quarter" idx="4294967295"/>
          </p:nvPr>
        </p:nvSpPr>
        <p:spPr>
          <a:xfrm>
            <a:off x="232611" y="1100138"/>
            <a:ext cx="8911389" cy="3579812"/>
          </a:xfrm>
        </p:spPr>
        <p:txBody>
          <a:bodyPr>
            <a:noAutofit/>
          </a:bodyPr>
          <a:lstStyle/>
          <a:p>
            <a:pPr>
              <a:spcBef>
                <a:spcPts val="1200"/>
              </a:spcBef>
              <a:buClr>
                <a:schemeClr val="tx1"/>
              </a:buClr>
            </a:pPr>
            <a:r>
              <a:rPr lang="fr-FR" sz="2100" dirty="0"/>
              <a:t>Déterminer quand vous pouvez vous permettre d’effectuer un retrait de la compagnie.</a:t>
            </a:r>
          </a:p>
          <a:p>
            <a:pPr>
              <a:spcBef>
                <a:spcPts val="1200"/>
              </a:spcBef>
              <a:buClr>
                <a:schemeClr val="tx1"/>
              </a:buClr>
            </a:pPr>
            <a:r>
              <a:rPr lang="fr-FR" sz="2100" dirty="0"/>
              <a:t>Déterminer si vous pouvez ou non payer vos factures à chaque mois.</a:t>
            </a:r>
          </a:p>
          <a:p>
            <a:pPr>
              <a:spcBef>
                <a:spcPts val="1200"/>
              </a:spcBef>
              <a:buClr>
                <a:schemeClr val="tx1"/>
              </a:buClr>
            </a:pPr>
            <a:r>
              <a:rPr lang="fr-FR" sz="2100" dirty="0"/>
              <a:t>Déterminer combien de financement vous avez besoin pour bien faire fonctionner votre entreprise.</a:t>
            </a:r>
          </a:p>
          <a:p>
            <a:pPr>
              <a:spcBef>
                <a:spcPts val="1200"/>
              </a:spcBef>
              <a:buClr>
                <a:schemeClr val="tx1"/>
              </a:buClr>
            </a:pPr>
            <a:r>
              <a:rPr lang="fr-FR" sz="2100" dirty="0"/>
              <a:t>Déterminer quand vous pouvez vous permettre d’accroître votre entreprise via l’embauche d’employés, l’</a:t>
            </a:r>
            <a:r>
              <a:rPr lang="fr-FR" sz="2100" dirty="0" err="1"/>
              <a:t>aggrandissement</a:t>
            </a:r>
            <a:r>
              <a:rPr lang="fr-FR" sz="2100" dirty="0"/>
              <a:t> de votre emplacement ou en achetant des biens d’équipement.</a:t>
            </a:r>
          </a:p>
          <a:p>
            <a:pPr>
              <a:spcBef>
                <a:spcPts val="1200"/>
              </a:spcBef>
              <a:buClr>
                <a:schemeClr val="tx1"/>
              </a:buClr>
            </a:pPr>
            <a:r>
              <a:rPr lang="fr-FR" sz="2100" dirty="0"/>
              <a:t>Déterminer combien d’argent vous avez à la banque à la fin de chaque mois, ce n’est pas votre profit.</a:t>
            </a:r>
          </a:p>
        </p:txBody>
      </p:sp>
      <p:sp>
        <p:nvSpPr>
          <p:cNvPr id="2" name="Slide Number Placeholder 1"/>
          <p:cNvSpPr>
            <a:spLocks noGrp="1"/>
          </p:cNvSpPr>
          <p:nvPr>
            <p:ph type="sldNum" sz="quarter" idx="4"/>
          </p:nvPr>
        </p:nvSpPr>
        <p:spPr/>
        <p:txBody>
          <a:bodyPr/>
          <a:lstStyle/>
          <a:p>
            <a:fld id="{13F44AA5-DB92-42C3-A717-A60C9B81A1ED}" type="slidenum">
              <a:rPr lang="en-CA" smtClean="0"/>
              <a:pPr/>
              <a:t>101</a:t>
            </a:fld>
            <a:endParaRPr lang="en-CA" dirty="0"/>
          </a:p>
        </p:txBody>
      </p:sp>
    </p:spTree>
    <p:extLst>
      <p:ext uri="{BB962C8B-B14F-4D97-AF65-F5344CB8AC3E}">
        <p14:creationId xmlns:p14="http://schemas.microsoft.com/office/powerpoint/2010/main" val="50362750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333375"/>
            <a:ext cx="9336088" cy="659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020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4"/>
          <p:cNvSpPr txBox="1">
            <a:spLocks noChangeArrowheads="1"/>
          </p:cNvSpPr>
          <p:nvPr/>
        </p:nvSpPr>
        <p:spPr bwMode="auto">
          <a:xfrm>
            <a:off x="1295400" y="914400"/>
            <a:ext cx="6477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fr-FR" sz="2400" b="1" dirty="0">
                <a:latin typeface="+mj-lt"/>
              </a:rPr>
              <a:t>Prévision de la Marge Brute d’Autofinancement:</a:t>
            </a:r>
          </a:p>
        </p:txBody>
      </p:sp>
      <p:sp>
        <p:nvSpPr>
          <p:cNvPr id="602117" name="Rectangle 5"/>
          <p:cNvSpPr>
            <a:spLocks noChangeArrowheads="1"/>
          </p:cNvSpPr>
          <p:nvPr/>
        </p:nvSpPr>
        <p:spPr bwMode="auto">
          <a:xfrm>
            <a:off x="1219200" y="1905000"/>
            <a:ext cx="6781800" cy="1447800"/>
          </a:xfrm>
          <a:prstGeom prst="rect">
            <a:avLst/>
          </a:prstGeom>
          <a:solidFill>
            <a:schemeClr val="accent6">
              <a:lumMod val="75000"/>
            </a:schemeClr>
          </a:solidFill>
          <a:ln w="9525">
            <a:solidFill>
              <a:srgbClr val="F0EFE0"/>
            </a:solidFill>
            <a:miter lim="800000"/>
            <a:headEnd/>
            <a:tailEnd/>
          </a:ln>
          <a:effectLst/>
          <a:extLst/>
        </p:spPr>
        <p:txBody>
          <a:bodyPr wrap="none" anchor="ctr"/>
          <a:lstStyle/>
          <a:p>
            <a:pPr algn="ctr" eaLnBrk="0" fontAlgn="base" hangingPunct="0">
              <a:spcBef>
                <a:spcPct val="0"/>
              </a:spcBef>
              <a:spcAft>
                <a:spcPct val="0"/>
              </a:spcAft>
            </a:pPr>
            <a:r>
              <a:rPr lang="fr-FR" sz="2400" dirty="0">
                <a:solidFill>
                  <a:schemeClr val="bg1"/>
                </a:solidFill>
              </a:rPr>
              <a:t>… simplement prendre les mots du plan d’affaires </a:t>
            </a:r>
          </a:p>
          <a:p>
            <a:pPr algn="ctr" eaLnBrk="0" fontAlgn="base" hangingPunct="0">
              <a:spcBef>
                <a:spcPct val="0"/>
              </a:spcBef>
              <a:spcAft>
                <a:spcPct val="0"/>
              </a:spcAft>
            </a:pPr>
            <a:r>
              <a:rPr lang="fr-FR" sz="2400" dirty="0">
                <a:solidFill>
                  <a:schemeClr val="bg1"/>
                </a:solidFill>
              </a:rPr>
              <a:t>et les traduire en chiffres.</a:t>
            </a:r>
          </a:p>
        </p:txBody>
      </p:sp>
      <p:sp>
        <p:nvSpPr>
          <p:cNvPr id="602118" name="Oval 6"/>
          <p:cNvSpPr>
            <a:spLocks noChangeArrowheads="1"/>
          </p:cNvSpPr>
          <p:nvPr/>
        </p:nvSpPr>
        <p:spPr bwMode="auto">
          <a:xfrm>
            <a:off x="1106905" y="3641725"/>
            <a:ext cx="6551195" cy="2029159"/>
          </a:xfrm>
          <a:prstGeom prst="ellipse">
            <a:avLst/>
          </a:prstGeom>
          <a:solidFill>
            <a:schemeClr val="accent6">
              <a:lumMod val="75000"/>
            </a:schemeClr>
          </a:solidFill>
          <a:ln w="9525">
            <a:solidFill>
              <a:srgbClr val="F0EFE0"/>
            </a:solidFill>
            <a:miter lim="800000"/>
            <a:headEnd/>
            <a:tailEnd/>
          </a:ln>
          <a:effectLst/>
          <a:extLst/>
        </p:spPr>
        <p:txBody>
          <a:bodyPr wrap="none" anchor="ctr"/>
          <a:lstStyle/>
          <a:p>
            <a:pPr algn="ctr" eaLnBrk="0" fontAlgn="base" hangingPunct="0">
              <a:spcBef>
                <a:spcPct val="0"/>
              </a:spcBef>
              <a:spcAft>
                <a:spcPct val="0"/>
              </a:spcAft>
            </a:pPr>
            <a:r>
              <a:rPr lang="fr-FR" sz="2400" dirty="0">
                <a:solidFill>
                  <a:schemeClr val="bg1"/>
                </a:solidFill>
              </a:rPr>
              <a:t>Argent réel qui est collectée des ventes </a:t>
            </a:r>
          </a:p>
          <a:p>
            <a:pPr algn="ctr" eaLnBrk="0" fontAlgn="base" hangingPunct="0">
              <a:spcBef>
                <a:spcPct val="0"/>
              </a:spcBef>
              <a:spcAft>
                <a:spcPct val="0"/>
              </a:spcAft>
            </a:pPr>
            <a:r>
              <a:rPr lang="fr-FR" sz="2400" dirty="0">
                <a:solidFill>
                  <a:schemeClr val="bg1"/>
                </a:solidFill>
              </a:rPr>
              <a:t>et argent </a:t>
            </a:r>
            <a:r>
              <a:rPr lang="fr-FR" sz="2400" dirty="0" err="1">
                <a:solidFill>
                  <a:schemeClr val="bg1"/>
                </a:solidFill>
              </a:rPr>
              <a:t>reel</a:t>
            </a:r>
            <a:r>
              <a:rPr lang="fr-FR" sz="2400" dirty="0">
                <a:solidFill>
                  <a:schemeClr val="bg1"/>
                </a:solidFill>
              </a:rPr>
              <a:t> qui est déboursé sur une</a:t>
            </a:r>
          </a:p>
          <a:p>
            <a:pPr algn="ctr" eaLnBrk="0" fontAlgn="base" hangingPunct="0">
              <a:spcBef>
                <a:spcPct val="0"/>
              </a:spcBef>
              <a:spcAft>
                <a:spcPct val="0"/>
              </a:spcAft>
            </a:pPr>
            <a:r>
              <a:rPr lang="fr-FR" sz="2400" dirty="0">
                <a:solidFill>
                  <a:schemeClr val="bg1"/>
                </a:solidFill>
              </a:rPr>
              <a:t>base mensuelle pour les dépenses.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103</a:t>
            </a:fld>
            <a:endParaRPr lang="en-CA" dirty="0"/>
          </a:p>
        </p:txBody>
      </p:sp>
    </p:spTree>
    <p:extLst>
      <p:ext uri="{BB962C8B-B14F-4D97-AF65-F5344CB8AC3E}">
        <p14:creationId xmlns:p14="http://schemas.microsoft.com/office/powerpoint/2010/main" val="36928286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p:txBody>
          <a:bodyPr/>
          <a:lstStyle/>
          <a:p>
            <a:r>
              <a:rPr lang="fr-FR" dirty="0"/>
              <a:t>La déclaration de marge brute d’autofinancement</a:t>
            </a:r>
            <a:endParaRPr lang="en-US" dirty="0"/>
          </a:p>
        </p:txBody>
      </p:sp>
      <p:sp>
        <p:nvSpPr>
          <p:cNvPr id="603139" name="Rectangle 3"/>
          <p:cNvSpPr>
            <a:spLocks noGrp="1" noChangeArrowheads="1"/>
          </p:cNvSpPr>
          <p:nvPr>
            <p:ph type="body" idx="4294967295"/>
          </p:nvPr>
        </p:nvSpPr>
        <p:spPr>
          <a:xfrm>
            <a:off x="152400" y="1117433"/>
            <a:ext cx="8991600" cy="3810000"/>
          </a:xfrm>
        </p:spPr>
        <p:txBody>
          <a:bodyPr>
            <a:normAutofit/>
          </a:bodyPr>
          <a:lstStyle/>
          <a:p>
            <a:pPr marL="0" indent="0">
              <a:buNone/>
            </a:pPr>
            <a:r>
              <a:rPr lang="fr-FR" sz="2400" dirty="0"/>
              <a:t>Il y a trois sections principales dans une déclaration de </a:t>
            </a:r>
            <a:r>
              <a:rPr lang="fr-FR" sz="2400" dirty="0" smtClean="0"/>
              <a:t>marge brute </a:t>
            </a:r>
            <a:r>
              <a:rPr lang="fr-FR" sz="2400" dirty="0"/>
              <a:t>d’autofinancement:</a:t>
            </a:r>
          </a:p>
          <a:p>
            <a:pPr marL="609600" indent="-609600">
              <a:buFont typeface="Wingdings 3" pitchFamily="18" charset="2"/>
              <a:buNone/>
            </a:pPr>
            <a:endParaRPr lang="en-US" sz="1200" dirty="0"/>
          </a:p>
          <a:p>
            <a:pPr marL="609600" indent="-609600">
              <a:buFontTx/>
              <a:buAutoNum type="arabicPeriod"/>
            </a:pPr>
            <a:r>
              <a:rPr lang="en-US" sz="2400" b="1" dirty="0"/>
              <a:t>Sources </a:t>
            </a:r>
            <a:r>
              <a:rPr lang="en-US" sz="2400" b="1" dirty="0" err="1"/>
              <a:t>d’argent</a:t>
            </a:r>
            <a:r>
              <a:rPr lang="en-US" sz="2400" b="1" dirty="0"/>
              <a:t> (</a:t>
            </a:r>
            <a:r>
              <a:rPr lang="en-US" sz="2400" b="1" dirty="0" err="1"/>
              <a:t>Reçus</a:t>
            </a:r>
            <a:r>
              <a:rPr lang="en-US" sz="2400" b="1" dirty="0"/>
              <a:t> </a:t>
            </a:r>
            <a:r>
              <a:rPr lang="en-US" sz="2400" b="1" dirty="0" err="1"/>
              <a:t>d’argent</a:t>
            </a:r>
            <a:r>
              <a:rPr lang="en-US" sz="2400" b="1" dirty="0"/>
              <a:t>/</a:t>
            </a:r>
            <a:r>
              <a:rPr lang="en-US" sz="2400" b="1" dirty="0" err="1"/>
              <a:t>Revenus</a:t>
            </a:r>
            <a:r>
              <a:rPr lang="en-US" sz="2400" b="1" dirty="0"/>
              <a:t>)</a:t>
            </a:r>
          </a:p>
          <a:p>
            <a:pPr lvl="1">
              <a:buClr>
                <a:schemeClr val="tx1"/>
              </a:buClr>
            </a:pPr>
            <a:r>
              <a:rPr lang="en-US" sz="2400" dirty="0" err="1">
                <a:cs typeface="Tahoma" pitchFamily="34" charset="0"/>
              </a:rPr>
              <a:t>Revenus</a:t>
            </a:r>
            <a:r>
              <a:rPr lang="en-US" sz="2400" dirty="0">
                <a:cs typeface="Tahoma" pitchFamily="34" charset="0"/>
              </a:rPr>
              <a:t> </a:t>
            </a:r>
            <a:r>
              <a:rPr lang="en-US" sz="2400" dirty="0" err="1">
                <a:cs typeface="Tahoma" pitchFamily="34" charset="0"/>
              </a:rPr>
              <a:t>d’argent</a:t>
            </a:r>
            <a:endParaRPr lang="en-US" sz="2400" dirty="0">
              <a:cs typeface="Tahoma" pitchFamily="34" charset="0"/>
            </a:endParaRPr>
          </a:p>
          <a:p>
            <a:pPr lvl="1">
              <a:buClr>
                <a:schemeClr val="tx1"/>
              </a:buClr>
            </a:pPr>
            <a:r>
              <a:rPr lang="en-US" sz="2400" dirty="0" err="1" smtClean="0">
                <a:cs typeface="Tahoma" pitchFamily="34" charset="0"/>
              </a:rPr>
              <a:t>Prêts</a:t>
            </a:r>
            <a:endParaRPr lang="en-US" sz="2400" b="0" dirty="0">
              <a:cs typeface="Tahoma" pitchFamily="34" charset="0"/>
            </a:endParaRPr>
          </a:p>
          <a:p>
            <a:pPr lvl="1">
              <a:buClr>
                <a:schemeClr val="tx1"/>
              </a:buClr>
            </a:pPr>
            <a:r>
              <a:rPr lang="fr-FR" sz="2400" dirty="0">
                <a:cs typeface="Tahoma" pitchFamily="34" charset="0"/>
              </a:rPr>
              <a:t>Investissement d’Équité (Personnel ou source extérieure)</a:t>
            </a:r>
          </a:p>
          <a:p>
            <a:pPr marL="609600" indent="-609600">
              <a:buFont typeface="Wingdings 3" pitchFamily="18" charset="2"/>
              <a:buNone/>
            </a:pPr>
            <a:endParaRPr lang="en-US" sz="20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104</a:t>
            </a:fld>
            <a:endParaRPr lang="en-CA" dirty="0"/>
          </a:p>
        </p:txBody>
      </p:sp>
    </p:spTree>
    <p:extLst>
      <p:ext uri="{BB962C8B-B14F-4D97-AF65-F5344CB8AC3E}">
        <p14:creationId xmlns:p14="http://schemas.microsoft.com/office/powerpoint/2010/main" val="21189283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3"/>
          <p:cNvSpPr>
            <a:spLocks noGrp="1" noChangeArrowheads="1"/>
          </p:cNvSpPr>
          <p:nvPr>
            <p:ph type="body" idx="4294967295"/>
          </p:nvPr>
        </p:nvSpPr>
        <p:spPr>
          <a:xfrm>
            <a:off x="200526" y="1110915"/>
            <a:ext cx="8943474" cy="4572000"/>
          </a:xfrm>
        </p:spPr>
        <p:txBody>
          <a:bodyPr>
            <a:noAutofit/>
          </a:bodyPr>
          <a:lstStyle/>
          <a:p>
            <a:pPr marL="609600" indent="-609600">
              <a:buFont typeface="Wingdings 3" pitchFamily="18" charset="2"/>
              <a:buNone/>
            </a:pPr>
            <a:r>
              <a:rPr lang="fr-FR" sz="2400" b="1" dirty="0"/>
              <a:t>2.  Utilisations de l’argent (dépenses ou déboursements)</a:t>
            </a:r>
          </a:p>
          <a:p>
            <a:pPr lvl="1">
              <a:spcBef>
                <a:spcPts val="1200"/>
              </a:spcBef>
              <a:buClr>
                <a:schemeClr val="tx1"/>
              </a:buClr>
            </a:pPr>
            <a:r>
              <a:rPr lang="fr-FR" sz="2400" dirty="0">
                <a:cs typeface="Tahoma" pitchFamily="34" charset="0"/>
              </a:rPr>
              <a:t>Dépenses réelles qui seront faites ce mois </a:t>
            </a:r>
            <a:r>
              <a:rPr lang="fr-FR" sz="2400" dirty="0" smtClean="0">
                <a:cs typeface="Tahoma" pitchFamily="34" charset="0"/>
              </a:rPr>
              <a:t>là</a:t>
            </a:r>
          </a:p>
          <a:p>
            <a:pPr lvl="1">
              <a:spcBef>
                <a:spcPts val="1200"/>
              </a:spcBef>
              <a:buClr>
                <a:schemeClr val="tx1"/>
              </a:buClr>
            </a:pPr>
            <a:r>
              <a:rPr lang="en-US" sz="2400" dirty="0" err="1">
                <a:cs typeface="Tahoma" pitchFamily="34" charset="0"/>
              </a:rPr>
              <a:t>Coûts</a:t>
            </a:r>
            <a:r>
              <a:rPr lang="en-US" sz="2400" dirty="0">
                <a:cs typeface="Tahoma" pitchFamily="34" charset="0"/>
              </a:rPr>
              <a:t> de </a:t>
            </a:r>
            <a:r>
              <a:rPr lang="en-US" sz="2400" dirty="0" err="1">
                <a:cs typeface="Tahoma" pitchFamily="34" charset="0"/>
              </a:rPr>
              <a:t>démarrage</a:t>
            </a:r>
            <a:endParaRPr lang="en-US" sz="2400" dirty="0">
              <a:cs typeface="Tahoma" pitchFamily="34" charset="0"/>
            </a:endParaRPr>
          </a:p>
          <a:p>
            <a:pPr marL="609600" indent="-609600">
              <a:buClr>
                <a:schemeClr val="tx1"/>
              </a:buClr>
              <a:buFont typeface="Wingdings" pitchFamily="2" charset="2"/>
              <a:buNone/>
            </a:pPr>
            <a:endParaRPr lang="en-US" sz="2400" dirty="0">
              <a:cs typeface="Tahoma" pitchFamily="34" charset="0"/>
            </a:endParaRPr>
          </a:p>
          <a:p>
            <a:pPr marL="609600" indent="-609600">
              <a:buClr>
                <a:schemeClr val="tx1"/>
              </a:buClr>
              <a:buFont typeface="Wingdings" pitchFamily="2" charset="2"/>
              <a:buAutoNum type="arabicPeriod" startAt="3"/>
            </a:pPr>
            <a:r>
              <a:rPr lang="en-US" sz="2400" b="1" dirty="0" err="1">
                <a:cs typeface="Tahoma" pitchFamily="34" charset="0"/>
              </a:rPr>
              <a:t>Solde</a:t>
            </a:r>
            <a:r>
              <a:rPr lang="en-US" sz="2400" b="1" dirty="0">
                <a:cs typeface="Tahoma" pitchFamily="34" charset="0"/>
              </a:rPr>
              <a:t> </a:t>
            </a:r>
            <a:r>
              <a:rPr lang="en-US" sz="2400" b="1" dirty="0" err="1">
                <a:cs typeface="Tahoma" pitchFamily="34" charset="0"/>
              </a:rPr>
              <a:t>mensuel</a:t>
            </a:r>
            <a:endParaRPr lang="en-US" sz="2400" b="1" dirty="0">
              <a:cs typeface="Tahoma" pitchFamily="34" charset="0"/>
            </a:endParaRPr>
          </a:p>
          <a:p>
            <a:pPr lvl="1">
              <a:spcBef>
                <a:spcPts val="1200"/>
              </a:spcBef>
              <a:buClr>
                <a:schemeClr val="tx1"/>
              </a:buClr>
            </a:pPr>
            <a:r>
              <a:rPr lang="fr-FR" sz="2400" dirty="0">
                <a:cs typeface="Tahoma" pitchFamily="34" charset="0"/>
              </a:rPr>
              <a:t>Vous pouvez calculer combien d’argent il vous reste à la fin de chaque mois</a:t>
            </a:r>
          </a:p>
          <a:p>
            <a:pPr lvl="1">
              <a:spcBef>
                <a:spcPts val="1200"/>
              </a:spcBef>
              <a:buClr>
                <a:schemeClr val="tx1"/>
              </a:buClr>
            </a:pPr>
            <a:r>
              <a:rPr lang="fr-FR" sz="2400" dirty="0">
                <a:cs typeface="Tahoma" pitchFamily="34" charset="0"/>
              </a:rPr>
              <a:t>Revenus – Déboursements = Solde d’argent (mensuel)</a:t>
            </a:r>
          </a:p>
          <a:p>
            <a:pPr lvl="1">
              <a:spcBef>
                <a:spcPts val="1200"/>
              </a:spcBef>
              <a:buClr>
                <a:schemeClr val="tx1"/>
              </a:buClr>
            </a:pPr>
            <a:r>
              <a:rPr lang="fr-FR" sz="2400" dirty="0">
                <a:cs typeface="Tahoma" pitchFamily="34" charset="0"/>
              </a:rPr>
              <a:t>Additionnez vos soldes d’argent de fin de mois ensemble pour avoir un total mensuel cumulatif</a:t>
            </a:r>
          </a:p>
          <a:p>
            <a:pPr marL="609600" indent="-609600">
              <a:buClr>
                <a:schemeClr val="tx1"/>
              </a:buClr>
              <a:buFont typeface="Wingdings" pitchFamily="2" charset="2"/>
              <a:buNone/>
            </a:pPr>
            <a:r>
              <a:rPr lang="en-US" sz="2800" dirty="0">
                <a:cs typeface="Tahoma" pitchFamily="34" charset="0"/>
              </a:rPr>
              <a:t>	</a:t>
            </a:r>
            <a:endParaRPr lang="en-US" sz="28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105</a:t>
            </a:fld>
            <a:endParaRPr lang="en-CA" dirty="0"/>
          </a:p>
        </p:txBody>
      </p:sp>
    </p:spTree>
    <p:extLst>
      <p:ext uri="{BB962C8B-B14F-4D97-AF65-F5344CB8AC3E}">
        <p14:creationId xmlns:p14="http://schemas.microsoft.com/office/powerpoint/2010/main" val="14358756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Plus</a:t>
            </a:r>
            <a:endParaRPr lang="en-CA" dirty="0"/>
          </a:p>
        </p:txBody>
      </p:sp>
      <p:sp>
        <p:nvSpPr>
          <p:cNvPr id="601091" name="Rectangle 1027"/>
          <p:cNvSpPr>
            <a:spLocks noGrp="1" noChangeArrowheads="1"/>
          </p:cNvSpPr>
          <p:nvPr>
            <p:ph sz="quarter" idx="4294967295"/>
          </p:nvPr>
        </p:nvSpPr>
        <p:spPr>
          <a:xfrm>
            <a:off x="216567" y="1260560"/>
            <a:ext cx="9193155" cy="2305050"/>
          </a:xfrm>
        </p:spPr>
        <p:txBody>
          <a:bodyPr/>
          <a:lstStyle/>
          <a:p>
            <a:pPr marL="0" indent="0">
              <a:buNone/>
            </a:pPr>
            <a:r>
              <a:rPr lang="fr-FR" sz="2400" b="1" dirty="0"/>
              <a:t>Justification de vos projections de Revenus et de Dépenses</a:t>
            </a:r>
          </a:p>
          <a:p>
            <a:pPr marL="0" indent="0">
              <a:buNone/>
            </a:pPr>
            <a:endParaRPr lang="en-CA" sz="1600" dirty="0"/>
          </a:p>
          <a:p>
            <a:pPr>
              <a:spcBef>
                <a:spcPts val="1200"/>
              </a:spcBef>
            </a:pPr>
            <a:r>
              <a:rPr lang="fr-FR" sz="2400" dirty="0"/>
              <a:t>Comment en êtes-vous arrivés à ces chiffres?</a:t>
            </a:r>
          </a:p>
          <a:p>
            <a:pPr>
              <a:spcBef>
                <a:spcPts val="1200"/>
              </a:spcBef>
            </a:pPr>
            <a:r>
              <a:rPr lang="fr-FR" sz="2400" dirty="0"/>
              <a:t>Inclure une page de vos présomptions/notes de bas de page.</a:t>
            </a:r>
          </a:p>
          <a:p>
            <a:pPr>
              <a:spcBef>
                <a:spcPts val="1200"/>
              </a:spcBef>
            </a:pPr>
            <a:r>
              <a:rPr lang="fr-FR" sz="2400" dirty="0"/>
              <a:t>Soyez capable d’expliquer chaque ligne de compte dans votre marge brute d’autofinancement.</a:t>
            </a:r>
          </a:p>
          <a:p>
            <a:endParaRPr lang="en-CA" sz="18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106</a:t>
            </a:fld>
            <a:endParaRPr lang="en-CA" dirty="0"/>
          </a:p>
        </p:txBody>
      </p:sp>
    </p:spTree>
    <p:extLst>
      <p:ext uri="{BB962C8B-B14F-4D97-AF65-F5344CB8AC3E}">
        <p14:creationId xmlns:p14="http://schemas.microsoft.com/office/powerpoint/2010/main" val="37404970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p:txBody>
          <a:bodyPr/>
          <a:lstStyle/>
          <a:p>
            <a:r>
              <a:rPr lang="en-US" dirty="0"/>
              <a:t>La projection des </a:t>
            </a:r>
            <a:r>
              <a:rPr lang="en-US" dirty="0" err="1"/>
              <a:t>déboursements</a:t>
            </a:r>
            <a:endParaRPr lang="en-CA" dirty="0"/>
          </a:p>
        </p:txBody>
      </p:sp>
      <p:sp>
        <p:nvSpPr>
          <p:cNvPr id="577539" name="Rectangle 3"/>
          <p:cNvSpPr>
            <a:spLocks noGrp="1" noChangeArrowheads="1"/>
          </p:cNvSpPr>
          <p:nvPr>
            <p:ph type="body" idx="4294967295"/>
          </p:nvPr>
        </p:nvSpPr>
        <p:spPr>
          <a:xfrm>
            <a:off x="465220" y="1042737"/>
            <a:ext cx="8678779" cy="4572000"/>
          </a:xfrm>
        </p:spPr>
        <p:txBody>
          <a:bodyPr>
            <a:normAutofit/>
          </a:bodyPr>
          <a:lstStyle/>
          <a:p>
            <a:pPr marL="0" indent="0">
              <a:buNone/>
            </a:pPr>
            <a:r>
              <a:rPr lang="fr-FR" sz="2400" b="1" dirty="0"/>
              <a:t>Considérez les facteurs suivants lorsque vous faites la compilation de vos chiffres:</a:t>
            </a:r>
          </a:p>
          <a:p>
            <a:pPr>
              <a:buFont typeface="Wingdings 3" pitchFamily="18" charset="2"/>
              <a:buNone/>
            </a:pPr>
            <a:endParaRPr lang="en-US" sz="1800" dirty="0"/>
          </a:p>
          <a:p>
            <a:pPr>
              <a:spcBef>
                <a:spcPts val="1200"/>
              </a:spcBef>
              <a:buFont typeface="+mj-lt"/>
              <a:buAutoNum type="arabicPeriod"/>
            </a:pPr>
            <a:r>
              <a:rPr lang="fr-FR" sz="2300" dirty="0"/>
              <a:t>Inclure tous vos coûts de démarrage.</a:t>
            </a:r>
          </a:p>
          <a:p>
            <a:pPr>
              <a:spcBef>
                <a:spcPts val="1200"/>
              </a:spcBef>
              <a:buFont typeface="+mj-lt"/>
              <a:buAutoNum type="arabicPeriod"/>
            </a:pPr>
            <a:r>
              <a:rPr lang="fr-FR" sz="2300" dirty="0"/>
              <a:t>Activités promotionnelles mixtes – causeront des changements dans vos dépenses et ventes mensuelles.</a:t>
            </a:r>
          </a:p>
          <a:p>
            <a:pPr>
              <a:spcBef>
                <a:spcPts val="1200"/>
              </a:spcBef>
              <a:buFont typeface="+mj-lt"/>
              <a:buAutoNum type="arabicPeriod"/>
            </a:pPr>
            <a:r>
              <a:rPr lang="fr-FR" sz="2300" dirty="0"/>
              <a:t>Approche directe – Vos périodes occupées ou plus lentes devraient être </a:t>
            </a:r>
            <a:r>
              <a:rPr lang="fr-FR" sz="2300" dirty="0" err="1"/>
              <a:t>reflètées</a:t>
            </a:r>
            <a:r>
              <a:rPr lang="fr-FR" sz="2300" dirty="0"/>
              <a:t> par l’augmentation ou la diminution de vos coûts pour ces périodes: évitez une ligne droite/ligne plate de vos dépenses. La plupart de vos coûts sont rarement les mêmes à chaque mois.</a:t>
            </a:r>
          </a:p>
          <a:p>
            <a:endParaRPr lang="en-US" sz="2000" dirty="0"/>
          </a:p>
          <a:p>
            <a:endParaRPr lang="en-CA" sz="20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107</a:t>
            </a:fld>
            <a:endParaRPr lang="en-CA" dirty="0"/>
          </a:p>
        </p:txBody>
      </p:sp>
    </p:spTree>
    <p:extLst>
      <p:ext uri="{BB962C8B-B14F-4D97-AF65-F5344CB8AC3E}">
        <p14:creationId xmlns:p14="http://schemas.microsoft.com/office/powerpoint/2010/main" val="28605793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ctrTitle"/>
          </p:nvPr>
        </p:nvSpPr>
        <p:spPr/>
        <p:txBody>
          <a:bodyPr>
            <a:normAutofit/>
          </a:bodyPr>
          <a:lstStyle/>
          <a:p>
            <a:r>
              <a:rPr lang="en-US" dirty="0"/>
              <a:t>La projection du </a:t>
            </a:r>
            <a:r>
              <a:rPr lang="en-US" dirty="0" err="1"/>
              <a:t>revenu</a:t>
            </a:r>
            <a:endParaRPr lang="en-US" dirty="0"/>
          </a:p>
        </p:txBody>
      </p:sp>
      <p:sp>
        <p:nvSpPr>
          <p:cNvPr id="612355" name="Rectangle 3"/>
          <p:cNvSpPr>
            <a:spLocks noGrp="1" noChangeArrowheads="1"/>
          </p:cNvSpPr>
          <p:nvPr>
            <p:ph type="body" idx="4294967295"/>
          </p:nvPr>
        </p:nvSpPr>
        <p:spPr>
          <a:xfrm>
            <a:off x="379162" y="764705"/>
            <a:ext cx="8596396" cy="3579812"/>
          </a:xfrm>
        </p:spPr>
        <p:txBody>
          <a:bodyPr/>
          <a:lstStyle/>
          <a:p>
            <a:endParaRPr lang="en-US" sz="2400" dirty="0" smtClean="0"/>
          </a:p>
          <a:p>
            <a:pPr marL="0" indent="0">
              <a:buNone/>
            </a:pPr>
            <a:r>
              <a:rPr lang="fr-FR" sz="2400" dirty="0"/>
              <a:t>Vos projections de revenus sont probablement les plus importants, et aussi les plus difficiles, aspects pour la complétion d’une déclaration de marge brute d’autofinancement exacte. Considérez les facteurs suivants lorsque vos mettez vos chiffres ensemble:</a:t>
            </a:r>
          </a:p>
          <a:p>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108</a:t>
            </a:fld>
            <a:endParaRPr lang="en-CA" dirty="0"/>
          </a:p>
        </p:txBody>
      </p:sp>
    </p:spTree>
    <p:extLst>
      <p:ext uri="{BB962C8B-B14F-4D97-AF65-F5344CB8AC3E}">
        <p14:creationId xmlns:p14="http://schemas.microsoft.com/office/powerpoint/2010/main" val="41192590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3"/>
          <p:cNvSpPr>
            <a:spLocks noGrp="1" noChangeArrowheads="1"/>
          </p:cNvSpPr>
          <p:nvPr>
            <p:ph type="body" idx="4294967295"/>
          </p:nvPr>
        </p:nvSpPr>
        <p:spPr>
          <a:xfrm>
            <a:off x="120316" y="1126958"/>
            <a:ext cx="9216867" cy="5731041"/>
          </a:xfrm>
        </p:spPr>
        <p:txBody>
          <a:bodyPr>
            <a:noAutofit/>
          </a:bodyPr>
          <a:lstStyle/>
          <a:p>
            <a:pPr>
              <a:spcBef>
                <a:spcPts val="1200"/>
              </a:spcBef>
              <a:buFont typeface="Marlett"/>
              <a:buChar char="h"/>
            </a:pPr>
            <a:r>
              <a:rPr lang="en-US" sz="1800" dirty="0"/>
              <a:t>Si </a:t>
            </a:r>
            <a:r>
              <a:rPr lang="en-US" sz="1800" dirty="0" err="1"/>
              <a:t>vous</a:t>
            </a:r>
            <a:r>
              <a:rPr lang="en-US" sz="1800" dirty="0"/>
              <a:t> </a:t>
            </a:r>
            <a:r>
              <a:rPr lang="en-US" sz="1800" dirty="0" err="1"/>
              <a:t>avez</a:t>
            </a:r>
            <a:r>
              <a:rPr lang="en-US" sz="1800" dirty="0"/>
              <a:t> un </a:t>
            </a:r>
            <a:r>
              <a:rPr lang="en-US" sz="1800" dirty="0" err="1"/>
              <a:t>historique</a:t>
            </a:r>
            <a:r>
              <a:rPr lang="en-US" sz="1800" dirty="0"/>
              <a:t> de </a:t>
            </a:r>
            <a:r>
              <a:rPr lang="en-US" sz="1800" dirty="0" err="1"/>
              <a:t>ventes</a:t>
            </a:r>
            <a:r>
              <a:rPr lang="en-US" sz="1800" dirty="0"/>
              <a:t>, </a:t>
            </a:r>
            <a:r>
              <a:rPr lang="en-US" sz="1800" dirty="0" err="1"/>
              <a:t>retournez</a:t>
            </a:r>
            <a:r>
              <a:rPr lang="en-US" sz="1800" dirty="0"/>
              <a:t>-y et </a:t>
            </a:r>
            <a:r>
              <a:rPr lang="en-US" sz="1800" dirty="0" err="1"/>
              <a:t>utilisez</a:t>
            </a:r>
            <a:r>
              <a:rPr lang="en-US" sz="1800" dirty="0"/>
              <a:t> </a:t>
            </a:r>
            <a:r>
              <a:rPr lang="en-US" sz="1800" dirty="0" err="1"/>
              <a:t>ces</a:t>
            </a:r>
            <a:r>
              <a:rPr lang="en-US" sz="1800" dirty="0"/>
              <a:t> </a:t>
            </a:r>
            <a:r>
              <a:rPr lang="en-US" sz="1800" dirty="0" err="1"/>
              <a:t>chiffres</a:t>
            </a:r>
            <a:r>
              <a:rPr lang="en-US" sz="1800" dirty="0"/>
              <a:t> pour guider </a:t>
            </a:r>
            <a:r>
              <a:rPr lang="en-US" sz="1800" dirty="0" err="1"/>
              <a:t>vos</a:t>
            </a:r>
            <a:r>
              <a:rPr lang="en-US" sz="1800" dirty="0"/>
              <a:t> projections.</a:t>
            </a:r>
          </a:p>
          <a:p>
            <a:pPr>
              <a:spcBef>
                <a:spcPts val="1200"/>
              </a:spcBef>
              <a:buFont typeface="Marlett"/>
              <a:buChar char="h"/>
            </a:pPr>
            <a:r>
              <a:rPr lang="en-US" sz="1800" dirty="0" err="1"/>
              <a:t>Vos</a:t>
            </a:r>
            <a:r>
              <a:rPr lang="en-US" sz="1800" dirty="0"/>
              <a:t> </a:t>
            </a:r>
            <a:r>
              <a:rPr lang="en-US" sz="1800" dirty="0" err="1"/>
              <a:t>activités</a:t>
            </a:r>
            <a:r>
              <a:rPr lang="en-US" sz="1800" dirty="0"/>
              <a:t> </a:t>
            </a:r>
            <a:r>
              <a:rPr lang="en-US" sz="1800" dirty="0" err="1"/>
              <a:t>promotionnelles</a:t>
            </a:r>
            <a:r>
              <a:rPr lang="en-US" sz="1800" dirty="0"/>
              <a:t> </a:t>
            </a:r>
            <a:r>
              <a:rPr lang="en-US" sz="1800" dirty="0" err="1"/>
              <a:t>mixtes</a:t>
            </a:r>
            <a:r>
              <a:rPr lang="en-US" sz="1800" dirty="0"/>
              <a:t> </a:t>
            </a:r>
            <a:r>
              <a:rPr lang="en-US" sz="1800" dirty="0" err="1"/>
              <a:t>peuvent</a:t>
            </a:r>
            <a:r>
              <a:rPr lang="en-US" sz="1800" dirty="0"/>
              <a:t> </a:t>
            </a:r>
            <a:r>
              <a:rPr lang="en-US" sz="1800" dirty="0" err="1"/>
              <a:t>avoir</a:t>
            </a:r>
            <a:r>
              <a:rPr lang="en-US" sz="1800" dirty="0"/>
              <a:t> un impact direct sur </a:t>
            </a:r>
            <a:r>
              <a:rPr lang="en-US" sz="1800" dirty="0" err="1"/>
              <a:t>vos</a:t>
            </a:r>
            <a:r>
              <a:rPr lang="en-US" sz="1800" dirty="0"/>
              <a:t> </a:t>
            </a:r>
            <a:r>
              <a:rPr lang="en-US" sz="1800" dirty="0" err="1"/>
              <a:t>revenus</a:t>
            </a:r>
            <a:r>
              <a:rPr lang="en-US" sz="1800" dirty="0"/>
              <a:t>.</a:t>
            </a:r>
          </a:p>
          <a:p>
            <a:pPr>
              <a:spcBef>
                <a:spcPts val="1200"/>
              </a:spcBef>
              <a:buFont typeface="Marlett"/>
              <a:buChar char="h"/>
            </a:pPr>
            <a:r>
              <a:rPr lang="en-US" sz="1800" dirty="0"/>
              <a:t>Les </a:t>
            </a:r>
            <a:r>
              <a:rPr lang="en-US" sz="1800" dirty="0" err="1"/>
              <a:t>facteurs</a:t>
            </a:r>
            <a:r>
              <a:rPr lang="en-US" sz="1800" dirty="0"/>
              <a:t> </a:t>
            </a:r>
            <a:r>
              <a:rPr lang="en-US" sz="1800" dirty="0" err="1"/>
              <a:t>saisonniers</a:t>
            </a:r>
            <a:r>
              <a:rPr lang="en-US" sz="1800" dirty="0"/>
              <a:t> </a:t>
            </a:r>
            <a:r>
              <a:rPr lang="en-US" sz="1800" dirty="0" err="1"/>
              <a:t>peuvent</a:t>
            </a:r>
            <a:r>
              <a:rPr lang="en-US" sz="1800" dirty="0"/>
              <a:t> influencer </a:t>
            </a:r>
            <a:r>
              <a:rPr lang="en-US" sz="1800" dirty="0" err="1"/>
              <a:t>vos</a:t>
            </a:r>
            <a:r>
              <a:rPr lang="en-US" sz="1800" dirty="0"/>
              <a:t> </a:t>
            </a:r>
            <a:r>
              <a:rPr lang="en-US" sz="1800" dirty="0" err="1"/>
              <a:t>revenus</a:t>
            </a:r>
            <a:r>
              <a:rPr lang="en-US" sz="1800" dirty="0"/>
              <a:t> à la </a:t>
            </a:r>
            <a:r>
              <a:rPr lang="en-US" sz="1800" dirty="0" err="1"/>
              <a:t>hausse</a:t>
            </a:r>
            <a:r>
              <a:rPr lang="en-US" sz="1800" dirty="0"/>
              <a:t> </a:t>
            </a:r>
            <a:r>
              <a:rPr lang="en-US" sz="1800" dirty="0" err="1"/>
              <a:t>ou</a:t>
            </a:r>
            <a:r>
              <a:rPr lang="en-US" sz="1800" dirty="0"/>
              <a:t> à la </a:t>
            </a:r>
            <a:r>
              <a:rPr lang="en-US" sz="1800" dirty="0" err="1"/>
              <a:t>baisse</a:t>
            </a:r>
            <a:r>
              <a:rPr lang="en-US" sz="1800" dirty="0"/>
              <a:t>.</a:t>
            </a:r>
          </a:p>
          <a:p>
            <a:pPr>
              <a:spcBef>
                <a:spcPts val="1200"/>
              </a:spcBef>
              <a:buFont typeface="Marlett"/>
              <a:buChar char="h"/>
            </a:pPr>
            <a:r>
              <a:rPr lang="en-US" sz="1800" dirty="0" err="1"/>
              <a:t>Votre</a:t>
            </a:r>
            <a:r>
              <a:rPr lang="en-US" sz="1800" dirty="0"/>
              <a:t> </a:t>
            </a:r>
            <a:r>
              <a:rPr lang="en-US" sz="1800" dirty="0" err="1"/>
              <a:t>stratégie</a:t>
            </a:r>
            <a:r>
              <a:rPr lang="en-US" sz="1800" dirty="0"/>
              <a:t> de </a:t>
            </a:r>
            <a:r>
              <a:rPr lang="en-US" sz="1800" dirty="0" err="1"/>
              <a:t>ventes</a:t>
            </a:r>
            <a:r>
              <a:rPr lang="en-US" sz="1800" dirty="0"/>
              <a:t>, </a:t>
            </a:r>
            <a:r>
              <a:rPr lang="en-US" sz="1800" dirty="0" err="1"/>
              <a:t>en</a:t>
            </a:r>
            <a:r>
              <a:rPr lang="en-US" sz="1800" dirty="0"/>
              <a:t> </a:t>
            </a:r>
            <a:r>
              <a:rPr lang="en-US" sz="1800" dirty="0" err="1"/>
              <a:t>ce</a:t>
            </a:r>
            <a:r>
              <a:rPr lang="en-US" sz="1800" dirty="0"/>
              <a:t> qui a trait à la </a:t>
            </a:r>
            <a:r>
              <a:rPr lang="en-US" sz="1800" dirty="0" err="1"/>
              <a:t>vente</a:t>
            </a:r>
            <a:r>
              <a:rPr lang="en-US" sz="1800" dirty="0"/>
              <a:t> au volume/à </a:t>
            </a:r>
            <a:r>
              <a:rPr lang="en-US" sz="1800" dirty="0" err="1"/>
              <a:t>rabais</a:t>
            </a:r>
            <a:r>
              <a:rPr lang="en-US" sz="1800" dirty="0"/>
              <a:t> </a:t>
            </a:r>
            <a:r>
              <a:rPr lang="en-US" sz="1800" dirty="0" err="1"/>
              <a:t>ou</a:t>
            </a:r>
            <a:r>
              <a:rPr lang="en-US" sz="1800" dirty="0"/>
              <a:t> la </a:t>
            </a:r>
            <a:r>
              <a:rPr lang="en-US" sz="1800" dirty="0" err="1"/>
              <a:t>tarification</a:t>
            </a:r>
            <a:r>
              <a:rPr lang="en-US" sz="1800" dirty="0"/>
              <a:t> de </a:t>
            </a:r>
            <a:r>
              <a:rPr lang="en-US" sz="1800" dirty="0" err="1"/>
              <a:t>pénetration</a:t>
            </a:r>
            <a:r>
              <a:rPr lang="en-US" sz="1800" dirty="0"/>
              <a:t> </a:t>
            </a:r>
            <a:r>
              <a:rPr lang="en-US" sz="1800" dirty="0" err="1"/>
              <a:t>peut</a:t>
            </a:r>
            <a:r>
              <a:rPr lang="en-US" sz="1800" dirty="0"/>
              <a:t> changer </a:t>
            </a:r>
            <a:r>
              <a:rPr lang="en-US" sz="1800" dirty="0" err="1"/>
              <a:t>vos</a:t>
            </a:r>
            <a:r>
              <a:rPr lang="en-US" sz="1800" dirty="0"/>
              <a:t> </a:t>
            </a:r>
            <a:r>
              <a:rPr lang="en-US" sz="1800" dirty="0" err="1"/>
              <a:t>revenus</a:t>
            </a:r>
            <a:r>
              <a:rPr lang="en-US" sz="1800" dirty="0"/>
              <a:t>.</a:t>
            </a:r>
          </a:p>
          <a:p>
            <a:pPr>
              <a:spcBef>
                <a:spcPts val="1200"/>
              </a:spcBef>
              <a:buFont typeface="Marlett"/>
              <a:buChar char="h"/>
            </a:pPr>
            <a:r>
              <a:rPr lang="en-US" sz="1800" dirty="0" err="1"/>
              <a:t>Assurez-vous</a:t>
            </a:r>
            <a:r>
              <a:rPr lang="en-US" sz="1800" dirty="0"/>
              <a:t> que </a:t>
            </a:r>
            <a:r>
              <a:rPr lang="en-US" sz="1800" dirty="0" err="1"/>
              <a:t>votre</a:t>
            </a:r>
            <a:r>
              <a:rPr lang="en-US" sz="1800" dirty="0"/>
              <a:t> </a:t>
            </a:r>
            <a:r>
              <a:rPr lang="en-US" sz="1800" dirty="0" err="1"/>
              <a:t>taux</a:t>
            </a:r>
            <a:r>
              <a:rPr lang="en-US" sz="1800" dirty="0"/>
              <a:t> </a:t>
            </a:r>
            <a:r>
              <a:rPr lang="en-US" sz="1800" dirty="0" err="1"/>
              <a:t>d’expansion</a:t>
            </a:r>
            <a:r>
              <a:rPr lang="en-US" sz="1800" dirty="0"/>
              <a:t> </a:t>
            </a:r>
            <a:r>
              <a:rPr lang="en-US" sz="1800" dirty="0" err="1"/>
              <a:t>projeté</a:t>
            </a:r>
            <a:r>
              <a:rPr lang="en-US" sz="1800" dirty="0"/>
              <a:t> </a:t>
            </a:r>
            <a:r>
              <a:rPr lang="en-US" sz="1800" dirty="0" err="1"/>
              <a:t>est</a:t>
            </a:r>
            <a:r>
              <a:rPr lang="en-US" sz="1800" dirty="0"/>
              <a:t> </a:t>
            </a:r>
            <a:r>
              <a:rPr lang="en-US" sz="1800" dirty="0" err="1"/>
              <a:t>réaliste</a:t>
            </a:r>
            <a:r>
              <a:rPr lang="en-US" sz="1800" dirty="0"/>
              <a:t> pour </a:t>
            </a:r>
            <a:r>
              <a:rPr lang="en-US" sz="1800" dirty="0" err="1"/>
              <a:t>une</a:t>
            </a:r>
            <a:r>
              <a:rPr lang="en-US" sz="1800" dirty="0"/>
              <a:t> nouvelle </a:t>
            </a:r>
            <a:r>
              <a:rPr lang="en-US" sz="1800" dirty="0" err="1"/>
              <a:t>entreprise</a:t>
            </a:r>
            <a:r>
              <a:rPr lang="en-US" sz="1800" dirty="0"/>
              <a:t> qui arrive sur le </a:t>
            </a:r>
            <a:r>
              <a:rPr lang="en-US" sz="1800" dirty="0" err="1"/>
              <a:t>marché</a:t>
            </a:r>
            <a:r>
              <a:rPr lang="en-US" sz="1800" dirty="0"/>
              <a:t>.</a:t>
            </a:r>
          </a:p>
          <a:p>
            <a:pPr>
              <a:spcBef>
                <a:spcPts val="1200"/>
              </a:spcBef>
              <a:buFont typeface="Marlett"/>
              <a:buChar char="h"/>
            </a:pPr>
            <a:r>
              <a:rPr lang="en-US" sz="1800" dirty="0" err="1"/>
              <a:t>Surveillez</a:t>
            </a:r>
            <a:r>
              <a:rPr lang="en-US" sz="1800" dirty="0"/>
              <a:t> la </a:t>
            </a:r>
            <a:r>
              <a:rPr lang="en-US" sz="1800" dirty="0" err="1"/>
              <a:t>compétition</a:t>
            </a:r>
            <a:r>
              <a:rPr lang="en-US" sz="1800" dirty="0"/>
              <a:t> – </a:t>
            </a:r>
            <a:r>
              <a:rPr lang="en-US" sz="1800" dirty="0" err="1"/>
              <a:t>vos</a:t>
            </a:r>
            <a:r>
              <a:rPr lang="en-US" sz="1800" dirty="0"/>
              <a:t> </a:t>
            </a:r>
            <a:r>
              <a:rPr lang="en-US" sz="1800" dirty="0" err="1"/>
              <a:t>revenus</a:t>
            </a:r>
            <a:r>
              <a:rPr lang="en-US" sz="1800" dirty="0"/>
              <a:t> </a:t>
            </a:r>
            <a:r>
              <a:rPr lang="en-US" sz="1800" dirty="0" err="1"/>
              <a:t>peuvent</a:t>
            </a:r>
            <a:r>
              <a:rPr lang="en-US" sz="1800" dirty="0"/>
              <a:t> </a:t>
            </a:r>
            <a:r>
              <a:rPr lang="en-US" sz="1800" dirty="0" err="1"/>
              <a:t>être</a:t>
            </a:r>
            <a:r>
              <a:rPr lang="en-US" sz="1800" dirty="0"/>
              <a:t> </a:t>
            </a:r>
            <a:r>
              <a:rPr lang="en-US" sz="1800" dirty="0" err="1"/>
              <a:t>influencés</a:t>
            </a:r>
            <a:r>
              <a:rPr lang="en-US" sz="1800" dirty="0"/>
              <a:t> par </a:t>
            </a:r>
            <a:r>
              <a:rPr lang="en-US" sz="1800" dirty="0" err="1"/>
              <a:t>leurs</a:t>
            </a:r>
            <a:r>
              <a:rPr lang="en-US" sz="1800" dirty="0"/>
              <a:t> actions.</a:t>
            </a:r>
          </a:p>
          <a:p>
            <a:pPr>
              <a:spcBef>
                <a:spcPts val="1200"/>
              </a:spcBef>
              <a:buFont typeface="Marlett"/>
              <a:buChar char="h"/>
            </a:pPr>
            <a:r>
              <a:rPr lang="en-US" sz="1800" dirty="0" err="1"/>
              <a:t>Épiez</a:t>
            </a:r>
            <a:r>
              <a:rPr lang="en-US" sz="1800" dirty="0"/>
              <a:t> </a:t>
            </a:r>
            <a:r>
              <a:rPr lang="en-US" sz="1800" dirty="0" err="1"/>
              <a:t>continuellement</a:t>
            </a:r>
            <a:r>
              <a:rPr lang="en-US" sz="1800" dirty="0"/>
              <a:t> les conditions </a:t>
            </a:r>
            <a:r>
              <a:rPr lang="en-US" sz="1800" dirty="0" err="1"/>
              <a:t>actuelles</a:t>
            </a:r>
            <a:r>
              <a:rPr lang="en-US" sz="1800" dirty="0"/>
              <a:t> du </a:t>
            </a:r>
            <a:r>
              <a:rPr lang="en-US" sz="1800" dirty="0" err="1"/>
              <a:t>marché</a:t>
            </a:r>
            <a:r>
              <a:rPr lang="en-US" sz="1800" dirty="0"/>
              <a:t> pour que </a:t>
            </a:r>
            <a:r>
              <a:rPr lang="en-US" sz="1800" dirty="0" err="1"/>
              <a:t>vous</a:t>
            </a:r>
            <a:r>
              <a:rPr lang="en-US" sz="1800" dirty="0"/>
              <a:t> </a:t>
            </a:r>
            <a:r>
              <a:rPr lang="en-US" sz="1800" dirty="0" err="1"/>
              <a:t>puissiez</a:t>
            </a:r>
            <a:r>
              <a:rPr lang="en-US" sz="1800" dirty="0"/>
              <a:t> </a:t>
            </a:r>
            <a:r>
              <a:rPr lang="en-US" sz="1800" dirty="0" err="1"/>
              <a:t>réagir</a:t>
            </a:r>
            <a:r>
              <a:rPr lang="en-US" sz="1800" dirty="0"/>
              <a:t> aux </a:t>
            </a:r>
            <a:r>
              <a:rPr lang="en-US" sz="1800" dirty="0" err="1"/>
              <a:t>changements</a:t>
            </a:r>
            <a:r>
              <a:rPr lang="en-US" sz="1800" dirty="0"/>
              <a:t> de </a:t>
            </a:r>
            <a:r>
              <a:rPr lang="en-US" sz="1800" dirty="0" err="1"/>
              <a:t>l’industrie</a:t>
            </a:r>
            <a:r>
              <a:rPr lang="en-US" sz="1800" dirty="0"/>
              <a:t>.</a:t>
            </a:r>
          </a:p>
          <a:p>
            <a:pPr>
              <a:spcBef>
                <a:spcPts val="1200"/>
              </a:spcBef>
              <a:buFont typeface="Marlett" pitchFamily="2" charset="2"/>
              <a:buChar char="h"/>
            </a:pPr>
            <a:r>
              <a:rPr lang="en-US" sz="1800" dirty="0" err="1"/>
              <a:t>Étude</a:t>
            </a:r>
            <a:r>
              <a:rPr lang="en-US" sz="1800" dirty="0"/>
              <a:t> de Marché (Tendances, </a:t>
            </a:r>
            <a:r>
              <a:rPr lang="en-US" sz="1800" dirty="0" err="1"/>
              <a:t>Opportunités</a:t>
            </a:r>
            <a:r>
              <a:rPr lang="en-US" sz="1800" dirty="0"/>
              <a:t>/</a:t>
            </a:r>
            <a:r>
              <a:rPr lang="en-US" sz="1800" dirty="0" err="1"/>
              <a:t>Besoins</a:t>
            </a:r>
            <a:r>
              <a:rPr lang="en-US" sz="1800" dirty="0"/>
              <a:t>, </a:t>
            </a:r>
            <a:r>
              <a:rPr lang="en-US" sz="1800" dirty="0" err="1"/>
              <a:t>Produit</a:t>
            </a:r>
            <a:r>
              <a:rPr lang="en-US" sz="1800" dirty="0"/>
              <a:t>/Service, Marché-</a:t>
            </a:r>
            <a:r>
              <a:rPr lang="en-US" sz="1800" dirty="0" err="1"/>
              <a:t>Cible</a:t>
            </a:r>
            <a:r>
              <a:rPr lang="en-US" sz="1800" dirty="0"/>
              <a:t>, </a:t>
            </a:r>
            <a:r>
              <a:rPr lang="en-US" sz="1800" dirty="0" err="1"/>
              <a:t>Compétition</a:t>
            </a:r>
            <a:r>
              <a:rPr lang="en-US" sz="1800" dirty="0"/>
              <a:t>, Mix </a:t>
            </a:r>
            <a:r>
              <a:rPr lang="en-US" sz="1800" dirty="0" err="1"/>
              <a:t>Promotionnel</a:t>
            </a:r>
            <a:r>
              <a:rPr lang="en-US" sz="1800" dirty="0"/>
              <a:t>)</a:t>
            </a:r>
          </a:p>
        </p:txBody>
      </p:sp>
      <p:sp>
        <p:nvSpPr>
          <p:cNvPr id="2" name="Slide Number Placeholder 1"/>
          <p:cNvSpPr>
            <a:spLocks noGrp="1"/>
          </p:cNvSpPr>
          <p:nvPr>
            <p:ph type="sldNum" sz="quarter" idx="4"/>
          </p:nvPr>
        </p:nvSpPr>
        <p:spPr/>
        <p:txBody>
          <a:bodyPr/>
          <a:lstStyle/>
          <a:p>
            <a:fld id="{13F44AA5-DB92-42C3-A717-A60C9B81A1ED}" type="slidenum">
              <a:rPr lang="en-CA" smtClean="0"/>
              <a:pPr/>
              <a:t>109</a:t>
            </a:fld>
            <a:endParaRPr lang="en-CA" dirty="0"/>
          </a:p>
        </p:txBody>
      </p:sp>
    </p:spTree>
    <p:extLst>
      <p:ext uri="{BB962C8B-B14F-4D97-AF65-F5344CB8AC3E}">
        <p14:creationId xmlns:p14="http://schemas.microsoft.com/office/powerpoint/2010/main" val="3941058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Principes de Génération d’Idées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B</a:t>
            </a:r>
            <a:endParaRPr lang="en-US" sz="3600" dirty="0" err="1" smtClean="0">
              <a:latin typeface="+mj-lt"/>
            </a:endParaRPr>
          </a:p>
        </p:txBody>
      </p:sp>
      <p:sp>
        <p:nvSpPr>
          <p:cNvPr id="8" name="Rectangle 7"/>
          <p:cNvSpPr/>
          <p:nvPr/>
        </p:nvSpPr>
        <p:spPr>
          <a:xfrm>
            <a:off x="270163" y="3182157"/>
            <a:ext cx="4802022" cy="769441"/>
          </a:xfrm>
          <a:prstGeom prst="rect">
            <a:avLst/>
          </a:prstGeom>
        </p:spPr>
        <p:txBody>
          <a:bodyPr wrap="square" anchor="ctr">
            <a:spAutoFit/>
          </a:bodyPr>
          <a:lstStyle/>
          <a:p>
            <a:pPr algn="ctr"/>
            <a:r>
              <a:rPr lang="fr-FR" sz="2400" dirty="0">
                <a:solidFill>
                  <a:schemeClr val="accent5"/>
                </a:solidFill>
              </a:rPr>
              <a:t>Les idées évoluent avec le temps</a:t>
            </a:r>
          </a:p>
          <a:p>
            <a:pPr algn="ctr"/>
            <a:r>
              <a:rPr lang="en-US" sz="2000" dirty="0" smtClean="0">
                <a:solidFill>
                  <a:schemeClr val="accent5"/>
                </a:solidFill>
              </a:rPr>
              <a:t>(ex: </a:t>
            </a:r>
            <a:r>
              <a:rPr lang="en-US" sz="2000" dirty="0">
                <a:solidFill>
                  <a:schemeClr val="accent5"/>
                </a:solidFill>
              </a:rPr>
              <a:t>Facebook, Blackberry) </a:t>
            </a:r>
          </a:p>
        </p:txBody>
      </p:sp>
      <p:sp>
        <p:nvSpPr>
          <p:cNvPr id="19" name="Rectangle 18"/>
          <p:cNvSpPr/>
          <p:nvPr/>
        </p:nvSpPr>
        <p:spPr>
          <a:xfrm>
            <a:off x="1553619" y="1830498"/>
            <a:ext cx="7518405" cy="400110"/>
          </a:xfrm>
          <a:prstGeom prst="rect">
            <a:avLst/>
          </a:prstGeom>
        </p:spPr>
        <p:txBody>
          <a:bodyPr wrap="none" anchor="ctr">
            <a:spAutoFit/>
          </a:bodyPr>
          <a:lstStyle/>
          <a:p>
            <a:r>
              <a:rPr lang="fr-FR" sz="2000" dirty="0">
                <a:solidFill>
                  <a:schemeClr val="bg1"/>
                </a:solidFill>
              </a:rPr>
              <a:t>Les idées évoluent avec le temps ou sont le résultat d’une erreur</a:t>
            </a:r>
          </a:p>
        </p:txBody>
      </p:sp>
      <p:sp>
        <p:nvSpPr>
          <p:cNvPr id="20" name="Rectangle 19"/>
          <p:cNvSpPr/>
          <p:nvPr/>
        </p:nvSpPr>
        <p:spPr>
          <a:xfrm>
            <a:off x="4842413" y="3187208"/>
            <a:ext cx="4142404" cy="769441"/>
          </a:xfrm>
          <a:prstGeom prst="rect">
            <a:avLst/>
          </a:prstGeom>
        </p:spPr>
        <p:txBody>
          <a:bodyPr wrap="square" anchor="ctr">
            <a:spAutoFit/>
          </a:bodyPr>
          <a:lstStyle/>
          <a:p>
            <a:pPr algn="ctr"/>
            <a:r>
              <a:rPr lang="tr-TR" sz="2400" dirty="0">
                <a:solidFill>
                  <a:schemeClr val="accent5"/>
                </a:solidFill>
              </a:rPr>
              <a:t>Résultat d’une erreur</a:t>
            </a:r>
          </a:p>
          <a:p>
            <a:pPr algn="ctr"/>
            <a:r>
              <a:rPr lang="en-US" sz="2000" dirty="0" smtClean="0">
                <a:solidFill>
                  <a:schemeClr val="accent5"/>
                </a:solidFill>
              </a:rPr>
              <a:t>(ex: Post-it 3M)</a:t>
            </a:r>
            <a:endParaRPr lang="en-US" sz="2000" dirty="0">
              <a:solidFill>
                <a:schemeClr val="accent5"/>
              </a:solidFill>
            </a:endParaRPr>
          </a:p>
        </p:txBody>
      </p:sp>
      <p:pic>
        <p:nvPicPr>
          <p:cNvPr id="1026" name="Picture 2" descr="http://seedcamp.com/main/wp-content/uploads/2014/06/facebook-logoimage-facebook-logopng-moshi-monsters-wiki-dmua0wep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232" b="22245"/>
          <a:stretch/>
        </p:blipFill>
        <p:spPr bwMode="auto">
          <a:xfrm>
            <a:off x="932125" y="4252521"/>
            <a:ext cx="3182676" cy="688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2/22/Blackberry_Logo.svg/2000px-Blackberry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02" y="5338482"/>
            <a:ext cx="2707864" cy="471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neetcurioso.com/wp-content/uploads/2012/09/post-it.jpg"/>
          <p:cNvPicPr>
            <a:picLocks noChangeAspect="1" noChangeArrowheads="1"/>
          </p:cNvPicPr>
          <p:nvPr/>
        </p:nvPicPr>
        <p:blipFill rotWithShape="1">
          <a:blip r:embed="rId4">
            <a:extLst>
              <a:ext uri="{28A0092B-C50C-407E-A947-70E740481C1C}">
                <a14:useLocalDpi xmlns:a14="http://schemas.microsoft.com/office/drawing/2010/main" val="0"/>
              </a:ext>
            </a:extLst>
          </a:blip>
          <a:srcRect l="16418" t="8574" r="18508" b="6131"/>
          <a:stretch/>
        </p:blipFill>
        <p:spPr bwMode="auto">
          <a:xfrm>
            <a:off x="5972321" y="4252521"/>
            <a:ext cx="1882588" cy="1850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a:t>
            </a:fld>
            <a:endParaRPr lang="en-CA" dirty="0"/>
          </a:p>
        </p:txBody>
      </p:sp>
    </p:spTree>
    <p:extLst>
      <p:ext uri="{BB962C8B-B14F-4D97-AF65-F5344CB8AC3E}">
        <p14:creationId xmlns:p14="http://schemas.microsoft.com/office/powerpoint/2010/main" val="26618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ctrTitle"/>
          </p:nvPr>
        </p:nvSpPr>
        <p:spPr/>
        <p:txBody>
          <a:bodyPr/>
          <a:lstStyle/>
          <a:p>
            <a:r>
              <a:rPr lang="fr-FR" dirty="0"/>
              <a:t>Les Facteurs qui influencent votre perception de recettes</a:t>
            </a:r>
            <a:endParaRPr lang="en-US" sz="2000" dirty="0"/>
          </a:p>
        </p:txBody>
      </p:sp>
      <p:sp>
        <p:nvSpPr>
          <p:cNvPr id="610307" name="Rectangle 3"/>
          <p:cNvSpPr>
            <a:spLocks noGrp="1" noChangeArrowheads="1"/>
          </p:cNvSpPr>
          <p:nvPr>
            <p:ph type="body" idx="4294967295"/>
          </p:nvPr>
        </p:nvSpPr>
        <p:spPr>
          <a:xfrm>
            <a:off x="419266" y="1188370"/>
            <a:ext cx="7521575" cy="3579812"/>
          </a:xfrm>
        </p:spPr>
        <p:txBody>
          <a:bodyPr>
            <a:normAutofit fontScale="62500" lnSpcReduction="20000"/>
          </a:bodyPr>
          <a:lstStyle/>
          <a:p>
            <a:r>
              <a:rPr lang="fr-FR" dirty="0"/>
              <a:t>Quel pourcentage de vos ventes sera en liquide?</a:t>
            </a:r>
            <a:r>
              <a:rPr lang="en-US" b="0" dirty="0"/>
              <a:t> </a:t>
            </a:r>
            <a:endParaRPr lang="en-US" b="0" dirty="0" smtClean="0"/>
          </a:p>
          <a:p>
            <a:pPr marL="0" indent="0">
              <a:buNone/>
            </a:pPr>
            <a:endParaRPr lang="en-US" b="0" dirty="0"/>
          </a:p>
          <a:p>
            <a:r>
              <a:rPr lang="fr-FR" dirty="0"/>
              <a:t>Quel pourcentage de vos ventes sera en crédit? Vous devez prendre en compte vos créances recouvrables afin de </a:t>
            </a:r>
            <a:r>
              <a:rPr lang="fr-FR" dirty="0" err="1"/>
              <a:t>reflèter</a:t>
            </a:r>
            <a:r>
              <a:rPr lang="fr-FR" dirty="0"/>
              <a:t> quand vous obtiendrez réellement votre argent.</a:t>
            </a:r>
          </a:p>
          <a:p>
            <a:pPr>
              <a:buFont typeface="Wingdings 3" pitchFamily="18" charset="2"/>
              <a:buNone/>
            </a:pPr>
            <a:r>
              <a:rPr lang="en-US" b="0" dirty="0"/>
              <a:t> </a:t>
            </a:r>
          </a:p>
          <a:p>
            <a:r>
              <a:rPr lang="fr-FR" dirty="0"/>
              <a:t>Prendrez-vous des dépôts sur des commandes?</a:t>
            </a:r>
          </a:p>
          <a:p>
            <a:pPr>
              <a:buFont typeface="Wingdings 3" pitchFamily="18" charset="2"/>
              <a:buNone/>
            </a:pPr>
            <a:r>
              <a:rPr lang="en-US" b="0" dirty="0"/>
              <a:t> 	</a:t>
            </a:r>
            <a:r>
              <a:rPr lang="en-US" b="0" dirty="0">
                <a:latin typeface="Wingdings" pitchFamily="2" charset="2"/>
              </a:rPr>
              <a:t>ü</a:t>
            </a:r>
            <a:r>
              <a:rPr lang="en-US" b="0" dirty="0"/>
              <a:t>   </a:t>
            </a:r>
            <a:r>
              <a:rPr lang="fr-FR" dirty="0"/>
              <a:t>L’Indice de Solvabilité du Client</a:t>
            </a:r>
          </a:p>
          <a:p>
            <a:pPr>
              <a:buFont typeface="Wingdings 3" pitchFamily="18" charset="2"/>
              <a:buNone/>
            </a:pPr>
            <a:r>
              <a:rPr lang="en-US" b="0" dirty="0">
                <a:latin typeface="Wingdings" pitchFamily="2" charset="2"/>
              </a:rPr>
              <a:t>	ü</a:t>
            </a:r>
            <a:r>
              <a:rPr lang="en-US" b="0" dirty="0"/>
              <a:t>   </a:t>
            </a:r>
            <a:r>
              <a:rPr lang="fr-FR" dirty="0"/>
              <a:t>Les nouveaux clients doivent faire un dépôt</a:t>
            </a:r>
          </a:p>
          <a:p>
            <a:pPr>
              <a:buFont typeface="Wingdings 3" pitchFamily="18" charset="2"/>
              <a:buNone/>
            </a:pPr>
            <a:r>
              <a:rPr lang="en-US" b="0" dirty="0">
                <a:latin typeface="Wingdings" pitchFamily="2" charset="2"/>
              </a:rPr>
              <a:t>	ü</a:t>
            </a:r>
            <a:r>
              <a:rPr lang="en-US" b="0" dirty="0"/>
              <a:t>   </a:t>
            </a:r>
            <a:r>
              <a:rPr lang="en-US" dirty="0" err="1"/>
              <a:t>Montant</a:t>
            </a:r>
            <a:r>
              <a:rPr lang="en-US" dirty="0"/>
              <a:t> ($) de la </a:t>
            </a:r>
            <a:r>
              <a:rPr lang="en-US" dirty="0" err="1"/>
              <a:t>commande</a:t>
            </a:r>
            <a:endParaRPr lang="en-US" dirty="0"/>
          </a:p>
          <a:p>
            <a:pPr>
              <a:buFont typeface="Wingdings 3" pitchFamily="18" charset="2"/>
              <a:buNone/>
            </a:pPr>
            <a:r>
              <a:rPr lang="en-US" b="0" dirty="0">
                <a:latin typeface="Wingdings" pitchFamily="2" charset="2"/>
              </a:rPr>
              <a:t>	ü</a:t>
            </a:r>
            <a:r>
              <a:rPr lang="en-US" b="0" dirty="0"/>
              <a:t>   </a:t>
            </a:r>
            <a:r>
              <a:rPr lang="fr-FR" dirty="0"/>
              <a:t>L’Historique de paiements des clients avec ma compagnie</a:t>
            </a:r>
          </a:p>
          <a:p>
            <a:endParaRPr lang="en-US" sz="16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110</a:t>
            </a:fld>
            <a:endParaRPr lang="en-CA" dirty="0"/>
          </a:p>
        </p:txBody>
      </p:sp>
    </p:spTree>
    <p:extLst>
      <p:ext uri="{BB962C8B-B14F-4D97-AF65-F5344CB8AC3E}">
        <p14:creationId xmlns:p14="http://schemas.microsoft.com/office/powerpoint/2010/main" val="15071673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ctrTitle"/>
          </p:nvPr>
        </p:nvSpPr>
        <p:spPr/>
        <p:txBody>
          <a:bodyPr/>
          <a:lstStyle/>
          <a:p>
            <a:r>
              <a:rPr lang="en-US" dirty="0" err="1" smtClean="0"/>
              <a:t>Calculer</a:t>
            </a:r>
            <a:r>
              <a:rPr lang="en-US" dirty="0" smtClean="0"/>
              <a:t> </a:t>
            </a:r>
            <a:r>
              <a:rPr lang="en-US" dirty="0" err="1"/>
              <a:t>vos</a:t>
            </a:r>
            <a:r>
              <a:rPr lang="en-US" dirty="0"/>
              <a:t> </a:t>
            </a:r>
            <a:r>
              <a:rPr lang="en-US" dirty="0" err="1" smtClean="0"/>
              <a:t>revenus</a:t>
            </a:r>
            <a:endParaRPr lang="en-US" dirty="0"/>
          </a:p>
        </p:txBody>
      </p:sp>
      <p:sp>
        <p:nvSpPr>
          <p:cNvPr id="616451" name="Rectangle 3"/>
          <p:cNvSpPr>
            <a:spLocks noGrp="1" noChangeArrowheads="1"/>
          </p:cNvSpPr>
          <p:nvPr>
            <p:ph type="body" idx="4294967295"/>
          </p:nvPr>
        </p:nvSpPr>
        <p:spPr>
          <a:xfrm>
            <a:off x="387183" y="1068054"/>
            <a:ext cx="8604417" cy="4161672"/>
          </a:xfrm>
        </p:spPr>
        <p:txBody>
          <a:bodyPr>
            <a:normAutofit/>
          </a:bodyPr>
          <a:lstStyle/>
          <a:p>
            <a:pPr marL="0" indent="0">
              <a:buNone/>
            </a:pPr>
            <a:r>
              <a:rPr lang="fr-FR" sz="2600" dirty="0"/>
              <a:t>Généralement, les projections de revenus sont calculés en cherchant de l’information à partir de plusieurs places. Considérez les méthodes suivantes:</a:t>
            </a:r>
          </a:p>
          <a:p>
            <a:endParaRPr lang="en-US" sz="2600" dirty="0"/>
          </a:p>
          <a:p>
            <a:pPr>
              <a:spcBef>
                <a:spcPts val="1200"/>
              </a:spcBef>
            </a:pPr>
            <a:r>
              <a:rPr lang="en-US" sz="2600" dirty="0" err="1"/>
              <a:t>Étude</a:t>
            </a:r>
            <a:r>
              <a:rPr lang="en-US" sz="2600" dirty="0"/>
              <a:t> de Marché</a:t>
            </a:r>
          </a:p>
          <a:p>
            <a:pPr>
              <a:spcBef>
                <a:spcPts val="1200"/>
              </a:spcBef>
            </a:pPr>
            <a:r>
              <a:rPr lang="en-US" sz="2600" dirty="0" err="1"/>
              <a:t>Ventes</a:t>
            </a:r>
            <a:r>
              <a:rPr lang="en-US" sz="2600" dirty="0"/>
              <a:t> </a:t>
            </a:r>
            <a:r>
              <a:rPr lang="en-US" sz="2600" dirty="0" err="1"/>
              <a:t>Maximales</a:t>
            </a:r>
            <a:endParaRPr lang="en-US" sz="2600" dirty="0"/>
          </a:p>
          <a:p>
            <a:pPr>
              <a:spcBef>
                <a:spcPts val="1200"/>
              </a:spcBef>
            </a:pPr>
            <a:r>
              <a:rPr lang="en-US" sz="2600" dirty="0"/>
              <a:t>Projections de </a:t>
            </a:r>
            <a:r>
              <a:rPr lang="en-US" sz="2600" dirty="0" err="1"/>
              <a:t>l’Industrie</a:t>
            </a:r>
            <a:endParaRPr lang="en-US" sz="2600" dirty="0"/>
          </a:p>
          <a:p>
            <a:pPr>
              <a:spcBef>
                <a:spcPts val="1200"/>
              </a:spcBef>
            </a:pPr>
            <a:r>
              <a:rPr lang="fr-FR" sz="2600" dirty="0"/>
              <a:t>L’Historique des Projections Plus – Base mensuelle</a:t>
            </a:r>
          </a:p>
          <a:p>
            <a:pPr>
              <a:buFont typeface="Wingdings 3" pitchFamily="18" charset="2"/>
              <a:buNone/>
            </a:pP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111</a:t>
            </a:fld>
            <a:endParaRPr lang="en-CA" dirty="0"/>
          </a:p>
        </p:txBody>
      </p:sp>
    </p:spTree>
    <p:extLst>
      <p:ext uri="{BB962C8B-B14F-4D97-AF65-F5344CB8AC3E}">
        <p14:creationId xmlns:p14="http://schemas.microsoft.com/office/powerpoint/2010/main" val="7430181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Point de </a:t>
            </a:r>
            <a:r>
              <a:rPr lang="en-US" dirty="0" err="1"/>
              <a:t>départ</a:t>
            </a:r>
            <a:r>
              <a:rPr lang="en-US" dirty="0"/>
              <a:t> utile</a:t>
            </a:r>
          </a:p>
        </p:txBody>
      </p:sp>
      <p:sp>
        <p:nvSpPr>
          <p:cNvPr id="3" name="Content Placeholder 2"/>
          <p:cNvSpPr>
            <a:spLocks noGrp="1"/>
          </p:cNvSpPr>
          <p:nvPr>
            <p:ph sz="quarter" idx="4294967295"/>
          </p:nvPr>
        </p:nvSpPr>
        <p:spPr>
          <a:xfrm>
            <a:off x="194678" y="1188370"/>
            <a:ext cx="8379827" cy="3579812"/>
          </a:xfrm>
        </p:spPr>
        <p:txBody>
          <a:bodyPr/>
          <a:lstStyle/>
          <a:p>
            <a:pPr marL="0" indent="0">
              <a:buNone/>
            </a:pPr>
            <a:r>
              <a:rPr lang="fr-FR" sz="2400" dirty="0"/>
              <a:t>Les Profils des Petites Entreprises d’Industrie Canada</a:t>
            </a:r>
          </a:p>
          <a:p>
            <a:pPr marL="777240" lvl="1" indent="-457200"/>
            <a:r>
              <a:rPr lang="en-US" sz="2400" dirty="0" smtClean="0">
                <a:hlinkClick r:id="rId2"/>
              </a:rPr>
              <a:t>https</a:t>
            </a:r>
            <a:r>
              <a:rPr lang="en-US" sz="2400" dirty="0">
                <a:hlinkClick r:id="rId2"/>
              </a:rPr>
              <a:t>://</a:t>
            </a:r>
            <a:r>
              <a:rPr lang="en-US" sz="2400" dirty="0" smtClean="0">
                <a:hlinkClick r:id="rId2"/>
              </a:rPr>
              <a:t>www.ic.gc.ca/eic/site/pp-pp.nsf/eng/home</a:t>
            </a:r>
            <a:r>
              <a:rPr lang="en-US" sz="2400" dirty="0" smtClean="0"/>
              <a:t> </a:t>
            </a: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112</a:t>
            </a:fld>
            <a:endParaRPr lang="en-CA" dirty="0"/>
          </a:p>
        </p:txBody>
      </p:sp>
    </p:spTree>
    <p:extLst>
      <p:ext uri="{BB962C8B-B14F-4D97-AF65-F5344CB8AC3E}">
        <p14:creationId xmlns:p14="http://schemas.microsoft.com/office/powerpoint/2010/main" val="9003780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ctrTitle"/>
          </p:nvPr>
        </p:nvSpPr>
        <p:spPr/>
        <p:txBody>
          <a:bodyPr/>
          <a:lstStyle/>
          <a:p>
            <a:r>
              <a:rPr lang="fr-FR" dirty="0" smtClean="0"/>
              <a:t>Exercice </a:t>
            </a:r>
            <a:r>
              <a:rPr lang="fr-FR" dirty="0"/>
              <a:t>de marge brute d’autofinancement</a:t>
            </a:r>
            <a:endParaRPr lang="en-US" dirty="0"/>
          </a:p>
        </p:txBody>
      </p:sp>
      <p:sp>
        <p:nvSpPr>
          <p:cNvPr id="607236" name="Rectangle 4"/>
          <p:cNvSpPr>
            <a:spLocks noGrp="1" noChangeArrowheads="1"/>
          </p:cNvSpPr>
          <p:nvPr>
            <p:ph type="body" sz="half" idx="4294967295"/>
          </p:nvPr>
        </p:nvSpPr>
        <p:spPr>
          <a:xfrm>
            <a:off x="353762" y="1077161"/>
            <a:ext cx="8501069" cy="5042902"/>
          </a:xfrm>
        </p:spPr>
        <p:txBody>
          <a:bodyPr>
            <a:normAutofit/>
          </a:bodyPr>
          <a:lstStyle/>
          <a:p>
            <a:pPr>
              <a:spcBef>
                <a:spcPts val="1200"/>
              </a:spcBef>
            </a:pPr>
            <a:r>
              <a:rPr lang="en-US" sz="2400" dirty="0"/>
              <a:t>Argent </a:t>
            </a:r>
            <a:r>
              <a:rPr lang="en-US" sz="2400" dirty="0" err="1"/>
              <a:t>en</a:t>
            </a:r>
            <a:r>
              <a:rPr lang="en-US" sz="2400" dirty="0"/>
              <a:t> </a:t>
            </a:r>
            <a:r>
              <a:rPr lang="en-US" sz="2400" dirty="0" err="1"/>
              <a:t>banque</a:t>
            </a:r>
            <a:r>
              <a:rPr lang="en-US" sz="2400" dirty="0"/>
              <a:t> - 3,790$</a:t>
            </a:r>
          </a:p>
          <a:p>
            <a:pPr>
              <a:spcBef>
                <a:spcPts val="1200"/>
              </a:spcBef>
            </a:pPr>
            <a:r>
              <a:rPr lang="en-US" sz="2400" dirty="0"/>
              <a:t>Prêt </a:t>
            </a:r>
            <a:r>
              <a:rPr lang="en-US" sz="2400" dirty="0" err="1"/>
              <a:t>reçu</a:t>
            </a:r>
            <a:r>
              <a:rPr lang="en-US" sz="2400" dirty="0"/>
              <a:t> - 5,000$</a:t>
            </a:r>
          </a:p>
          <a:p>
            <a:pPr>
              <a:spcBef>
                <a:spcPts val="1200"/>
              </a:spcBef>
            </a:pPr>
            <a:r>
              <a:rPr lang="fr-FR" sz="2400" dirty="0"/>
              <a:t>Les ventes sont déjà enregistrées</a:t>
            </a:r>
          </a:p>
          <a:p>
            <a:pPr>
              <a:spcBef>
                <a:spcPts val="1200"/>
              </a:spcBef>
            </a:pPr>
            <a:r>
              <a:rPr lang="fr-FR" sz="2400" dirty="0"/>
              <a:t>Vous devez remplir la section des dépenses et déterminer les totaux mensuels et cumulatifs</a:t>
            </a:r>
          </a:p>
          <a:p>
            <a:pPr>
              <a:spcBef>
                <a:spcPts val="1200"/>
              </a:spcBef>
            </a:pPr>
            <a:r>
              <a:rPr lang="fr-FR" sz="2400" dirty="0"/>
              <a:t>Utilisez la feuille de calcul Excel sur le tableau; pratiquez les détails qui seront distribués en classe</a:t>
            </a:r>
          </a:p>
          <a:p>
            <a:pPr marL="82296" indent="0">
              <a:spcBef>
                <a:spcPts val="1200"/>
              </a:spcBef>
              <a:buNone/>
            </a:pPr>
            <a:endParaRPr lang="en-US" sz="2400" b="0" dirty="0" smtClean="0"/>
          </a:p>
          <a:p>
            <a:pPr marL="82296" indent="0">
              <a:spcBef>
                <a:spcPts val="1200"/>
              </a:spcBef>
              <a:buNone/>
            </a:pPr>
            <a:r>
              <a:rPr lang="fr-FR" sz="2400" dirty="0"/>
              <a:t>Le solde d’argent le plus élevé et le plus </a:t>
            </a:r>
            <a:r>
              <a:rPr lang="fr-FR" sz="2400" u="sng" dirty="0"/>
              <a:t>RÉALISTE</a:t>
            </a:r>
            <a:r>
              <a:rPr lang="fr-FR" sz="2400" dirty="0"/>
              <a:t> gagne!</a:t>
            </a:r>
          </a:p>
        </p:txBody>
      </p:sp>
      <p:sp>
        <p:nvSpPr>
          <p:cNvPr id="2" name="Slide Number Placeholder 1"/>
          <p:cNvSpPr>
            <a:spLocks noGrp="1"/>
          </p:cNvSpPr>
          <p:nvPr>
            <p:ph type="sldNum" sz="quarter" idx="4"/>
          </p:nvPr>
        </p:nvSpPr>
        <p:spPr/>
        <p:txBody>
          <a:bodyPr/>
          <a:lstStyle/>
          <a:p>
            <a:fld id="{13F44AA5-DB92-42C3-A717-A60C9B81A1ED}" type="slidenum">
              <a:rPr lang="en-CA" smtClean="0"/>
              <a:pPr/>
              <a:t>113</a:t>
            </a:fld>
            <a:endParaRPr lang="en-CA" dirty="0"/>
          </a:p>
        </p:txBody>
      </p:sp>
    </p:spTree>
    <p:extLst>
      <p:ext uri="{BB962C8B-B14F-4D97-AF65-F5344CB8AC3E}">
        <p14:creationId xmlns:p14="http://schemas.microsoft.com/office/powerpoint/2010/main" val="739297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err="1">
                <a:solidFill>
                  <a:schemeClr val="tx1"/>
                </a:solidFill>
              </a:rPr>
              <a:t>Pensées</a:t>
            </a:r>
            <a:r>
              <a:rPr lang="en-US" sz="3600" dirty="0">
                <a:solidFill>
                  <a:schemeClr val="tx1"/>
                </a:solidFill>
              </a:rPr>
              <a:t> </a:t>
            </a:r>
            <a:r>
              <a:rPr lang="en-US" sz="3600" dirty="0" err="1">
                <a:solidFill>
                  <a:schemeClr val="tx1"/>
                </a:solidFill>
              </a:rPr>
              <a:t>en</a:t>
            </a:r>
            <a:r>
              <a:rPr lang="en-US" sz="3600" dirty="0">
                <a:solidFill>
                  <a:schemeClr val="tx1"/>
                </a:solidFill>
              </a:rPr>
              <a:t> conclusion?</a:t>
            </a: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114</a:t>
            </a:fld>
            <a:endParaRPr lang="en-CA" dirty="0"/>
          </a:p>
        </p:txBody>
      </p:sp>
    </p:spTree>
    <p:extLst>
      <p:ext uri="{BB962C8B-B14F-4D97-AF65-F5344CB8AC3E}">
        <p14:creationId xmlns:p14="http://schemas.microsoft.com/office/powerpoint/2010/main" val="7087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2226" y="2643470"/>
            <a:ext cx="7956024" cy="923330"/>
          </a:xfrm>
          <a:prstGeom prst="rect">
            <a:avLst/>
          </a:prstGeom>
        </p:spPr>
        <p:txBody>
          <a:bodyPr wrap="none">
            <a:spAutoFit/>
          </a:bodyPr>
          <a:lstStyle/>
          <a:p>
            <a:pPr algn="ctr"/>
            <a:r>
              <a:rPr lang="en-US" sz="5400" dirty="0"/>
              <a:t>Financer </a:t>
            </a:r>
            <a:r>
              <a:rPr lang="en-US" sz="5400" dirty="0" err="1"/>
              <a:t>votre</a:t>
            </a:r>
            <a:r>
              <a:rPr lang="en-US" sz="5400" dirty="0"/>
              <a:t> </a:t>
            </a:r>
            <a:r>
              <a:rPr lang="en-US" sz="5400" dirty="0" err="1"/>
              <a:t>Entreprise</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115</a:t>
            </a:fld>
            <a:endParaRPr lang="en-CA" dirty="0"/>
          </a:p>
        </p:txBody>
      </p:sp>
    </p:spTree>
    <p:extLst>
      <p:ext uri="{BB962C8B-B14F-4D97-AF65-F5344CB8AC3E}">
        <p14:creationId xmlns:p14="http://schemas.microsoft.com/office/powerpoint/2010/main" val="286418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5310149"/>
            <a:ext cx="2224283" cy="1332992"/>
          </a:xfrm>
          <a:prstGeom prst="rect">
            <a:avLst/>
          </a:prstGeom>
        </p:spPr>
      </p:pic>
      <p:sp>
        <p:nvSpPr>
          <p:cNvPr id="3" name="Title 2"/>
          <p:cNvSpPr>
            <a:spLocks noGrp="1"/>
          </p:cNvSpPr>
          <p:nvPr>
            <p:ph type="ctrTitle"/>
          </p:nvPr>
        </p:nvSpPr>
        <p:spPr/>
        <p:txBody>
          <a:bodyPr/>
          <a:lstStyle/>
          <a:p>
            <a:r>
              <a:rPr lang="fr-FR" dirty="0"/>
              <a:t>Où est-ce que les entrepreneurs obtiennent leur argent?</a:t>
            </a:r>
            <a:endParaRPr lang="en-US" dirty="0"/>
          </a:p>
        </p:txBody>
      </p:sp>
      <p:sp>
        <p:nvSpPr>
          <p:cNvPr id="5" name="Rectangle 3"/>
          <p:cNvSpPr>
            <a:spLocks noGrp="1" noChangeArrowheads="1"/>
          </p:cNvSpPr>
          <p:nvPr>
            <p:ph idx="4294967295"/>
          </p:nvPr>
        </p:nvSpPr>
        <p:spPr>
          <a:xfrm>
            <a:off x="288758" y="1324370"/>
            <a:ext cx="8767010" cy="3579813"/>
          </a:xfrm>
        </p:spPr>
        <p:txBody>
          <a:bodyPr>
            <a:normAutofit fontScale="92500" lnSpcReduction="20000"/>
          </a:bodyPr>
          <a:lstStyle/>
          <a:p>
            <a:pPr marL="457200" indent="-457200">
              <a:buFont typeface="+mj-lt"/>
              <a:buAutoNum type="arabicPeriod"/>
            </a:pPr>
            <a:r>
              <a:rPr lang="fr-FR" sz="2400" dirty="0"/>
              <a:t>Leur propre argent (équité des propriétaires ou des prêts à l’entreprise)</a:t>
            </a:r>
          </a:p>
          <a:p>
            <a:pPr marL="457200" indent="-457200">
              <a:buFont typeface="+mj-lt"/>
              <a:buAutoNum type="arabicPeriod"/>
            </a:pPr>
            <a:endParaRPr lang="en-US" sz="2400" b="0" dirty="0"/>
          </a:p>
          <a:p>
            <a:pPr marL="457200" indent="-457200">
              <a:buFont typeface="+mj-lt"/>
              <a:buAutoNum type="arabicPeriod"/>
            </a:pPr>
            <a:r>
              <a:rPr lang="fr-FR" sz="2400" dirty="0"/>
              <a:t>L’Endettement : argent immédiat pour un remboursement futur (avec intérêts</a:t>
            </a:r>
            <a:r>
              <a:rPr lang="fr-FR" sz="2400" dirty="0" smtClean="0"/>
              <a:t>)</a:t>
            </a:r>
            <a:endParaRPr lang="fr-FR" sz="2400" dirty="0"/>
          </a:p>
          <a:p>
            <a:pPr marL="457200" indent="-457200">
              <a:buFont typeface="+mj-lt"/>
              <a:buAutoNum type="arabicPeriod"/>
            </a:pPr>
            <a:endParaRPr lang="en-US" sz="2400" b="0" dirty="0" smtClean="0"/>
          </a:p>
          <a:p>
            <a:pPr marL="457200" indent="-457200">
              <a:buFont typeface="+mj-lt"/>
              <a:buAutoNum type="arabicPeriod"/>
            </a:pPr>
            <a:r>
              <a:rPr lang="fr-FR" sz="2400" dirty="0" smtClean="0"/>
              <a:t>L’Équité</a:t>
            </a:r>
            <a:r>
              <a:rPr lang="fr-FR" sz="2400" dirty="0"/>
              <a:t> : financement de tierces personnes contre une part de </a:t>
            </a:r>
            <a:r>
              <a:rPr lang="fr-FR" sz="2400" dirty="0" smtClean="0"/>
              <a:t>l’entreprise</a:t>
            </a:r>
            <a:endParaRPr lang="fr-FR" sz="2400" dirty="0"/>
          </a:p>
          <a:p>
            <a:pPr marL="457200" indent="-457200">
              <a:buFont typeface="+mj-lt"/>
              <a:buAutoNum type="arabicPeriod"/>
            </a:pPr>
            <a:endParaRPr lang="en-US" sz="2400" b="0" dirty="0" smtClean="0"/>
          </a:p>
          <a:p>
            <a:pPr marL="457200" indent="-457200">
              <a:buFont typeface="+mj-lt"/>
              <a:buAutoNum type="arabicPeriod"/>
            </a:pPr>
            <a:r>
              <a:rPr lang="fr-FR" sz="2400" dirty="0" smtClean="0"/>
              <a:t>L’Amorçage</a:t>
            </a:r>
            <a:r>
              <a:rPr lang="fr-FR" sz="2400" dirty="0"/>
              <a:t> : trouver le financement nécessaire par vos propres </a:t>
            </a:r>
            <a:r>
              <a:rPr lang="fr-FR" sz="2400" dirty="0" smtClean="0"/>
              <a:t>moyens</a:t>
            </a:r>
            <a:endParaRPr lang="fr-FR" sz="2400" dirty="0"/>
          </a:p>
          <a:p>
            <a:endParaRPr lang="en-US" sz="2000" b="0" dirty="0">
              <a:solidFill>
                <a:schemeClr val="tx2"/>
              </a:solidFill>
            </a:endParaRPr>
          </a:p>
          <a:p>
            <a:pPr marL="82296" indent="0">
              <a:buNone/>
            </a:pPr>
            <a:endParaRPr lang="en-US" sz="2000" b="0" dirty="0" smtClean="0">
              <a:solidFill>
                <a:schemeClr val="tx2"/>
              </a:solidFill>
            </a:endParaRPr>
          </a:p>
        </p:txBody>
      </p:sp>
      <p:pic>
        <p:nvPicPr>
          <p:cNvPr id="2052" name="Picture 4" descr="http://www.clipartbest.com/cliparts/dc7/jEk/dc7jEkRMi.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0941" y="5554656"/>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3F44AA5-DB92-42C3-A717-A60C9B81A1ED}" type="slidenum">
              <a:rPr lang="en-CA" smtClean="0"/>
              <a:pPr/>
              <a:t>116</a:t>
            </a:fld>
            <a:endParaRPr lang="en-CA" dirty="0"/>
          </a:p>
        </p:txBody>
      </p:sp>
    </p:spTree>
    <p:extLst>
      <p:ext uri="{BB962C8B-B14F-4D97-AF65-F5344CB8AC3E}">
        <p14:creationId xmlns:p14="http://schemas.microsoft.com/office/powerpoint/2010/main" val="14232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 Contribution </a:t>
            </a:r>
            <a:r>
              <a:rPr lang="en-US" dirty="0" err="1"/>
              <a:t>personnelle</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117</a:t>
            </a:fld>
            <a:endParaRPr lang="en-US"/>
          </a:p>
        </p:txBody>
      </p:sp>
      <p:sp>
        <p:nvSpPr>
          <p:cNvPr id="3" name="Content Placeholder 2"/>
          <p:cNvSpPr>
            <a:spLocks noGrp="1"/>
          </p:cNvSpPr>
          <p:nvPr>
            <p:ph idx="4294967295"/>
          </p:nvPr>
        </p:nvSpPr>
        <p:spPr>
          <a:xfrm>
            <a:off x="339057" y="1212433"/>
            <a:ext cx="8347743" cy="3579812"/>
          </a:xfrm>
        </p:spPr>
        <p:txBody>
          <a:bodyPr/>
          <a:lstStyle/>
          <a:p>
            <a:pPr marL="0" indent="0">
              <a:buNone/>
            </a:pPr>
            <a:r>
              <a:rPr lang="fr-FR" sz="2400" b="1" dirty="0"/>
              <a:t>Dans l’une des deux formes suivantes:</a:t>
            </a:r>
          </a:p>
          <a:p>
            <a:pPr lvl="1">
              <a:spcBef>
                <a:spcPts val="1200"/>
              </a:spcBef>
            </a:pPr>
            <a:r>
              <a:rPr lang="fr-FR" sz="2200" dirty="0"/>
              <a:t>Équité des propriétaires– à être retirée à un moment futur.</a:t>
            </a:r>
          </a:p>
          <a:p>
            <a:pPr lvl="1">
              <a:spcBef>
                <a:spcPts val="1200"/>
              </a:spcBef>
            </a:pPr>
            <a:r>
              <a:rPr lang="fr-FR" sz="2200" dirty="0"/>
              <a:t>En tant que prêt à l’entreprise– à être remboursé à un moment futur.</a:t>
            </a:r>
          </a:p>
          <a:p>
            <a:endParaRPr lang="en-CA" b="0" dirty="0">
              <a:solidFill>
                <a:schemeClr val="tx2"/>
              </a:solidFill>
            </a:endParaRPr>
          </a:p>
        </p:txBody>
      </p:sp>
    </p:spTree>
    <p:extLst>
      <p:ext uri="{BB962C8B-B14F-4D97-AF65-F5344CB8AC3E}">
        <p14:creationId xmlns:p14="http://schemas.microsoft.com/office/powerpoint/2010/main" val="16501569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 </a:t>
            </a:r>
            <a:r>
              <a:rPr lang="en-US" dirty="0" err="1"/>
              <a:t>Endettement</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118</a:t>
            </a:fld>
            <a:endParaRPr lang="en-US"/>
          </a:p>
        </p:txBody>
      </p:sp>
      <p:sp>
        <p:nvSpPr>
          <p:cNvPr id="3" name="Content Placeholder 2"/>
          <p:cNvSpPr>
            <a:spLocks noGrp="1"/>
          </p:cNvSpPr>
          <p:nvPr>
            <p:ph idx="4294967295"/>
          </p:nvPr>
        </p:nvSpPr>
        <p:spPr>
          <a:xfrm>
            <a:off x="306973" y="1132222"/>
            <a:ext cx="7521575" cy="3579812"/>
          </a:xfrm>
        </p:spPr>
        <p:txBody>
          <a:bodyPr/>
          <a:lstStyle/>
          <a:p>
            <a:pPr marL="0" indent="0">
              <a:buNone/>
            </a:pPr>
            <a:r>
              <a:rPr lang="fr-FR" sz="2400" b="1" dirty="0"/>
              <a:t>Endettement: de l’argent maintenant pour un remboursement (avec intérêts) plus tard.</a:t>
            </a:r>
          </a:p>
          <a:p>
            <a:pPr lvl="1"/>
            <a:r>
              <a:rPr lang="en-US" sz="2200" dirty="0" err="1" smtClean="0"/>
              <a:t>Prêts</a:t>
            </a:r>
            <a:endParaRPr lang="en-US" sz="2200" dirty="0"/>
          </a:p>
          <a:p>
            <a:pPr lvl="1"/>
            <a:r>
              <a:rPr lang="en-US" sz="2200" dirty="0" err="1"/>
              <a:t>Lignes</a:t>
            </a:r>
            <a:r>
              <a:rPr lang="en-US" sz="2200" dirty="0"/>
              <a:t> de </a:t>
            </a:r>
            <a:r>
              <a:rPr lang="en-US" sz="2200" dirty="0" err="1"/>
              <a:t>crédit</a:t>
            </a:r>
            <a:endParaRPr lang="en-US" sz="2200" dirty="0"/>
          </a:p>
          <a:p>
            <a:pPr lvl="1"/>
            <a:r>
              <a:rPr lang="en-US" sz="2200" dirty="0" err="1"/>
              <a:t>Hypothèques</a:t>
            </a:r>
            <a:endParaRPr lang="en-US" sz="2200" dirty="0"/>
          </a:p>
          <a:p>
            <a:pPr lvl="1"/>
            <a:r>
              <a:rPr lang="en-US" sz="2200" dirty="0" err="1"/>
              <a:t>Cartes</a:t>
            </a:r>
            <a:r>
              <a:rPr lang="en-US" sz="2200" dirty="0"/>
              <a:t> de </a:t>
            </a:r>
            <a:r>
              <a:rPr lang="en-US" sz="2200" dirty="0" err="1"/>
              <a:t>crédit</a:t>
            </a:r>
            <a:endParaRPr lang="en-US" sz="2200" dirty="0"/>
          </a:p>
          <a:p>
            <a:pPr lvl="1"/>
            <a:r>
              <a:rPr lang="en-US" sz="2200" dirty="0" smtClean="0"/>
              <a:t>Etc</a:t>
            </a:r>
            <a:r>
              <a:rPr lang="en-US" sz="2200" dirty="0"/>
              <a:t>.</a:t>
            </a:r>
          </a:p>
          <a:p>
            <a:endParaRPr lang="en-CA" dirty="0">
              <a:solidFill>
                <a:schemeClr val="tx2"/>
              </a:solidFill>
            </a:endParaRPr>
          </a:p>
        </p:txBody>
      </p:sp>
    </p:spTree>
    <p:extLst>
      <p:ext uri="{BB962C8B-B14F-4D97-AF65-F5344CB8AC3E}">
        <p14:creationId xmlns:p14="http://schemas.microsoft.com/office/powerpoint/2010/main" val="42927373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Caractéristiques</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119</a:t>
            </a:fld>
            <a:endParaRPr lang="en-US"/>
          </a:p>
        </p:txBody>
      </p:sp>
      <p:sp>
        <p:nvSpPr>
          <p:cNvPr id="3" name="Content Placeholder 2"/>
          <p:cNvSpPr>
            <a:spLocks noGrp="1"/>
          </p:cNvSpPr>
          <p:nvPr>
            <p:ph idx="4294967295"/>
          </p:nvPr>
        </p:nvSpPr>
        <p:spPr>
          <a:xfrm>
            <a:off x="162594" y="1132223"/>
            <a:ext cx="8700669" cy="3579812"/>
          </a:xfrm>
        </p:spPr>
        <p:txBody>
          <a:bodyPr>
            <a:normAutofit/>
          </a:bodyPr>
          <a:lstStyle/>
          <a:p>
            <a:pPr>
              <a:spcBef>
                <a:spcPts val="1200"/>
              </a:spcBef>
            </a:pPr>
            <a:r>
              <a:rPr lang="fr-FR" sz="2400" dirty="0"/>
              <a:t>De l’argent qui vous est prêtée dans l’attente d’être remboursée avec intérêts.</a:t>
            </a:r>
          </a:p>
          <a:p>
            <a:pPr>
              <a:spcBef>
                <a:spcPts val="1200"/>
              </a:spcBef>
            </a:pPr>
            <a:r>
              <a:rPr lang="fr-FR" sz="2400" dirty="0"/>
              <a:t>Les termes sont déterminés à l’avance.</a:t>
            </a:r>
          </a:p>
          <a:p>
            <a:pPr>
              <a:spcBef>
                <a:spcPts val="1200"/>
              </a:spcBef>
            </a:pPr>
            <a:r>
              <a:rPr lang="fr-FR" sz="2400" dirty="0"/>
              <a:t>Les produits diffèrent d’une banque à l’autre– mais ils sont tous très similaires.</a:t>
            </a:r>
          </a:p>
          <a:p>
            <a:pPr marL="457200" lvl="1" indent="0">
              <a:buNone/>
            </a:pPr>
            <a:endParaRPr lang="en-US" sz="2400" dirty="0" smtClean="0">
              <a:solidFill>
                <a:schemeClr val="tx2"/>
              </a:solidFill>
            </a:endParaRPr>
          </a:p>
        </p:txBody>
      </p:sp>
    </p:spTree>
    <p:extLst>
      <p:ext uri="{BB962C8B-B14F-4D97-AF65-F5344CB8AC3E}">
        <p14:creationId xmlns:p14="http://schemas.microsoft.com/office/powerpoint/2010/main" val="1044855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A"/>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12</a:t>
            </a:fld>
            <a:endParaRPr lang="en-CA" dirty="0"/>
          </a:p>
        </p:txBody>
      </p:sp>
    </p:spTree>
    <p:extLst>
      <p:ext uri="{BB962C8B-B14F-4D97-AF65-F5344CB8AC3E}">
        <p14:creationId xmlns:p14="http://schemas.microsoft.com/office/powerpoint/2010/main" val="33330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p:txBody>
          <a:bodyPr>
            <a:normAutofit/>
          </a:bodyPr>
          <a:lstStyle/>
          <a:p>
            <a:r>
              <a:rPr lang="fr-FR" dirty="0"/>
              <a:t>Les banques considèrent ce qui suit:</a:t>
            </a:r>
            <a:endParaRPr lang="en-US" dirty="0"/>
          </a:p>
        </p:txBody>
      </p:sp>
      <p:sp>
        <p:nvSpPr>
          <p:cNvPr id="3" name="Slide Number Placeholder 2"/>
          <p:cNvSpPr>
            <a:spLocks noGrp="1"/>
          </p:cNvSpPr>
          <p:nvPr>
            <p:ph type="sldNum" sz="quarter" idx="4"/>
          </p:nvPr>
        </p:nvSpPr>
        <p:spPr/>
        <p:txBody>
          <a:bodyPr>
            <a:normAutofit/>
          </a:bodyPr>
          <a:lstStyle/>
          <a:p>
            <a:pPr>
              <a:defRPr/>
            </a:pPr>
            <a:fld id="{CDC21D96-4E37-43DF-838F-59CD9EA3F86F}" type="slidenum">
              <a:rPr lang="en-US" smtClean="0"/>
              <a:pPr>
                <a:defRPr/>
              </a:pPr>
              <a:t>120</a:t>
            </a:fld>
            <a:endParaRPr lang="en-US"/>
          </a:p>
        </p:txBody>
      </p:sp>
      <p:sp>
        <p:nvSpPr>
          <p:cNvPr id="90115" name="Rectangle 3"/>
          <p:cNvSpPr>
            <a:spLocks noGrp="1" noChangeArrowheads="1"/>
          </p:cNvSpPr>
          <p:nvPr>
            <p:ph idx="4294967295"/>
          </p:nvPr>
        </p:nvSpPr>
        <p:spPr>
          <a:xfrm>
            <a:off x="154572" y="987842"/>
            <a:ext cx="8917239" cy="5647420"/>
          </a:xfrm>
        </p:spPr>
        <p:txBody>
          <a:bodyPr>
            <a:normAutofit lnSpcReduction="10000"/>
          </a:bodyPr>
          <a:lstStyle/>
          <a:p>
            <a:pPr>
              <a:lnSpc>
                <a:spcPct val="90000"/>
              </a:lnSpc>
              <a:buFont typeface="Wingdings" pitchFamily="2" charset="2"/>
              <a:buNone/>
            </a:pPr>
            <a:r>
              <a:rPr lang="fr-FR" sz="2000" dirty="0"/>
              <a:t>1. </a:t>
            </a:r>
            <a:r>
              <a:rPr lang="fr-FR" sz="2000" b="1" dirty="0"/>
              <a:t>La capacité de rembourser</a:t>
            </a:r>
          </a:p>
          <a:p>
            <a:pPr lvl="1">
              <a:lnSpc>
                <a:spcPct val="90000"/>
              </a:lnSpc>
              <a:buFont typeface="Wingdings" pitchFamily="2" charset="2"/>
              <a:buNone/>
            </a:pPr>
            <a:r>
              <a:rPr lang="en-US" sz="1800" b="0" dirty="0"/>
              <a:t>	</a:t>
            </a:r>
            <a:r>
              <a:rPr lang="fr-FR" sz="2000" dirty="0"/>
              <a:t>Quelle évidence existe-t-il pour me convaincre que je serai remboursée? Situation financière personnelle</a:t>
            </a:r>
            <a:r>
              <a:rPr lang="fr-FR" sz="2000" dirty="0" smtClean="0"/>
              <a:t>.</a:t>
            </a:r>
          </a:p>
          <a:p>
            <a:pPr lvl="1">
              <a:lnSpc>
                <a:spcPct val="90000"/>
              </a:lnSpc>
              <a:buFont typeface="Wingdings" pitchFamily="2" charset="2"/>
              <a:buNone/>
            </a:pPr>
            <a:endParaRPr lang="fr-FR" sz="2000" dirty="0"/>
          </a:p>
          <a:p>
            <a:pPr>
              <a:lnSpc>
                <a:spcPct val="90000"/>
              </a:lnSpc>
              <a:buFont typeface="Wingdings" pitchFamily="2" charset="2"/>
              <a:buNone/>
            </a:pPr>
            <a:r>
              <a:rPr lang="en-US" sz="2000" dirty="0" smtClean="0"/>
              <a:t>2</a:t>
            </a:r>
            <a:r>
              <a:rPr lang="en-US" sz="2000" dirty="0"/>
              <a:t>. </a:t>
            </a:r>
            <a:r>
              <a:rPr lang="en-US" sz="2000" b="1" dirty="0" err="1"/>
              <a:t>Gestion</a:t>
            </a:r>
            <a:endParaRPr lang="en-US" sz="2000" b="1" dirty="0"/>
          </a:p>
          <a:p>
            <a:pPr lvl="1">
              <a:lnSpc>
                <a:spcPct val="90000"/>
              </a:lnSpc>
              <a:buFont typeface="Wingdings" pitchFamily="2" charset="2"/>
              <a:buNone/>
            </a:pPr>
            <a:r>
              <a:rPr lang="en-US" sz="1800" b="0" dirty="0"/>
              <a:t>	</a:t>
            </a:r>
            <a:r>
              <a:rPr lang="fr-FR" sz="2000" dirty="0"/>
              <a:t>Quelle évidence existe-t-il qui indique que cette personne peut assez bien gérer ses affaires pour lui donner l’</a:t>
            </a:r>
            <a:r>
              <a:rPr lang="fr-FR" sz="2000" dirty="0" err="1"/>
              <a:t>oppurtunité</a:t>
            </a:r>
            <a:r>
              <a:rPr lang="fr-FR" sz="2000" dirty="0"/>
              <a:t> d’effectuer un remboursement? Historique de crédit</a:t>
            </a:r>
            <a:r>
              <a:rPr lang="fr-FR" sz="2000" dirty="0" smtClean="0"/>
              <a:t>?</a:t>
            </a:r>
          </a:p>
          <a:p>
            <a:pPr lvl="1">
              <a:lnSpc>
                <a:spcPct val="90000"/>
              </a:lnSpc>
              <a:buFont typeface="Wingdings" pitchFamily="2" charset="2"/>
              <a:buNone/>
            </a:pPr>
            <a:endParaRPr lang="fr-FR" sz="2000" dirty="0"/>
          </a:p>
          <a:p>
            <a:pPr>
              <a:lnSpc>
                <a:spcPct val="90000"/>
              </a:lnSpc>
              <a:buFont typeface="Wingdings" pitchFamily="2" charset="2"/>
              <a:buNone/>
            </a:pPr>
            <a:r>
              <a:rPr lang="en-US" sz="2000" dirty="0" smtClean="0"/>
              <a:t>3</a:t>
            </a:r>
            <a:r>
              <a:rPr lang="en-US" sz="2000" dirty="0"/>
              <a:t>. </a:t>
            </a:r>
            <a:r>
              <a:rPr lang="en-US" sz="2000" b="1" dirty="0" err="1"/>
              <a:t>Investissement</a:t>
            </a:r>
            <a:r>
              <a:rPr lang="en-US" sz="2000" b="1" dirty="0"/>
              <a:t> personnel </a:t>
            </a:r>
          </a:p>
          <a:p>
            <a:pPr lvl="1">
              <a:lnSpc>
                <a:spcPct val="90000"/>
              </a:lnSpc>
              <a:buFont typeface="Wingdings" pitchFamily="2" charset="2"/>
              <a:buNone/>
            </a:pPr>
            <a:r>
              <a:rPr lang="en-US" sz="1800" b="0" dirty="0"/>
              <a:t>	</a:t>
            </a:r>
            <a:r>
              <a:rPr lang="fr-FR" sz="2000" dirty="0"/>
              <a:t>Quelle évidence existe-t-il selon laquelle cette personne a assez d’engagement à l’entreprise pour que je sois sûre qu’elle travaille fort pour la protéger? (S’ils protègent la leur, ils vont protéger la mienne!) La plupart des établissements de crédit vont demander au moins 25% en argent/équité contribué au coût en capital total du projet</a:t>
            </a:r>
            <a:r>
              <a:rPr lang="fr-FR" sz="2000" dirty="0" smtClean="0"/>
              <a:t>.</a:t>
            </a:r>
          </a:p>
          <a:p>
            <a:pPr lvl="1">
              <a:lnSpc>
                <a:spcPct val="90000"/>
              </a:lnSpc>
              <a:buFont typeface="Wingdings" pitchFamily="2" charset="2"/>
              <a:buNone/>
            </a:pPr>
            <a:endParaRPr lang="fr-FR" sz="2000" dirty="0"/>
          </a:p>
          <a:p>
            <a:pPr>
              <a:lnSpc>
                <a:spcPct val="90000"/>
              </a:lnSpc>
              <a:buFont typeface="Wingdings" pitchFamily="2" charset="2"/>
              <a:buNone/>
            </a:pPr>
            <a:r>
              <a:rPr lang="en-US" sz="2000" dirty="0" smtClean="0"/>
              <a:t>4</a:t>
            </a:r>
            <a:r>
              <a:rPr lang="en-US" sz="2000" dirty="0"/>
              <a:t>. </a:t>
            </a:r>
            <a:r>
              <a:rPr lang="en-US" sz="2000" b="1" dirty="0" err="1"/>
              <a:t>Sécurité</a:t>
            </a:r>
            <a:endParaRPr lang="en-US" sz="2000" b="1" dirty="0"/>
          </a:p>
          <a:p>
            <a:pPr lvl="1">
              <a:lnSpc>
                <a:spcPct val="90000"/>
              </a:lnSpc>
              <a:buFont typeface="Wingdings" pitchFamily="2" charset="2"/>
              <a:buNone/>
            </a:pPr>
            <a:r>
              <a:rPr lang="en-US" sz="1800" b="0" dirty="0"/>
              <a:t>	</a:t>
            </a:r>
            <a:r>
              <a:rPr lang="fr-FR" sz="2000" dirty="0"/>
              <a:t>Si tout le reste (ci-haut) échoue, quelle protection ai-je afin de ravoir mon argent? Quelle sera sa valeur une fois que l’entreprise échouera? </a:t>
            </a:r>
          </a:p>
          <a:p>
            <a:pPr>
              <a:lnSpc>
                <a:spcPct val="90000"/>
              </a:lnSpc>
              <a:buFont typeface="Wingdings" pitchFamily="2" charset="2"/>
              <a:buNone/>
            </a:pPr>
            <a:endParaRPr lang="en-US" sz="1600" b="0" dirty="0">
              <a:solidFill>
                <a:schemeClr val="tx2"/>
              </a:solidFill>
            </a:endParaRPr>
          </a:p>
        </p:txBody>
      </p:sp>
    </p:spTree>
    <p:extLst>
      <p:ext uri="{BB962C8B-B14F-4D97-AF65-F5344CB8AC3E}">
        <p14:creationId xmlns:p14="http://schemas.microsoft.com/office/powerpoint/2010/main" val="28154077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CA" dirty="0" smtClean="0"/>
              <a:t>Sources</a:t>
            </a:r>
            <a:endParaRPr lang="en-CA"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121</a:t>
            </a:fld>
            <a:endParaRPr lang="en-US"/>
          </a:p>
        </p:txBody>
      </p:sp>
      <p:sp>
        <p:nvSpPr>
          <p:cNvPr id="91139" name="Rectangle 3"/>
          <p:cNvSpPr>
            <a:spLocks noGrp="1" noChangeArrowheads="1"/>
          </p:cNvSpPr>
          <p:nvPr>
            <p:ph idx="4294967295"/>
          </p:nvPr>
        </p:nvSpPr>
        <p:spPr>
          <a:xfrm>
            <a:off x="685800" y="1143000"/>
            <a:ext cx="8001000" cy="4495800"/>
          </a:xfrm>
        </p:spPr>
        <p:txBody>
          <a:bodyPr>
            <a:normAutofit/>
          </a:bodyPr>
          <a:lstStyle/>
          <a:p>
            <a:pPr marL="0" indent="0">
              <a:lnSpc>
                <a:spcPct val="90000"/>
              </a:lnSpc>
              <a:buNone/>
            </a:pPr>
            <a:r>
              <a:rPr lang="en-US" sz="2400" dirty="0"/>
              <a:t>Canada Small Business </a:t>
            </a:r>
            <a:r>
              <a:rPr lang="en-US" sz="2400" dirty="0" smtClean="0"/>
              <a:t>Financing: </a:t>
            </a:r>
            <a:r>
              <a:rPr lang="en-US" sz="2400" dirty="0" smtClean="0">
                <a:hlinkClick r:id="rId2"/>
              </a:rPr>
              <a:t>http</a:t>
            </a:r>
            <a:r>
              <a:rPr lang="en-US" sz="2400" dirty="0">
                <a:hlinkClick r:id="rId2"/>
              </a:rPr>
              <a:t>://www.canadabusiness.ca/eng</a:t>
            </a:r>
            <a:r>
              <a:rPr lang="en-US" sz="2400" dirty="0" smtClean="0">
                <a:hlinkClick r:id="rId2"/>
              </a:rPr>
              <a:t>/</a:t>
            </a:r>
            <a:endParaRPr lang="en-US" sz="2400" dirty="0" smtClean="0"/>
          </a:p>
          <a:p>
            <a:pPr marL="0" indent="0">
              <a:lnSpc>
                <a:spcPct val="90000"/>
              </a:lnSpc>
              <a:buNone/>
            </a:pPr>
            <a:endParaRPr lang="en-US" sz="1800" dirty="0" smtClean="0"/>
          </a:p>
          <a:p>
            <a:pPr marL="0" indent="0">
              <a:lnSpc>
                <a:spcPct val="90000"/>
              </a:lnSpc>
              <a:buNone/>
            </a:pPr>
            <a:r>
              <a:rPr lang="en-US" sz="2400" dirty="0" smtClean="0"/>
              <a:t>Business </a:t>
            </a:r>
            <a:r>
              <a:rPr lang="en-US" sz="2400" dirty="0"/>
              <a:t>Development </a:t>
            </a:r>
            <a:r>
              <a:rPr lang="en-US" sz="2400" dirty="0" smtClean="0"/>
              <a:t>Bank: </a:t>
            </a:r>
            <a:r>
              <a:rPr lang="en-US" sz="2400" dirty="0" smtClean="0">
                <a:hlinkClick r:id="rId3"/>
              </a:rPr>
              <a:t>http</a:t>
            </a:r>
            <a:r>
              <a:rPr lang="en-US" sz="2400" dirty="0">
                <a:hlinkClick r:id="rId3"/>
              </a:rPr>
              <a:t>://</a:t>
            </a:r>
            <a:r>
              <a:rPr lang="en-US" sz="2400" dirty="0" smtClean="0">
                <a:hlinkClick r:id="rId3"/>
              </a:rPr>
              <a:t>www.bdc.ca/en/Pages/home.aspx</a:t>
            </a:r>
            <a:endParaRPr lang="en-US" sz="2400" dirty="0" smtClean="0"/>
          </a:p>
          <a:p>
            <a:pPr marL="0" indent="0">
              <a:lnSpc>
                <a:spcPct val="90000"/>
              </a:lnSpc>
              <a:buNone/>
            </a:pPr>
            <a:endParaRPr lang="en-US" sz="1800" dirty="0" smtClean="0"/>
          </a:p>
          <a:p>
            <a:pPr marL="0" indent="0">
              <a:lnSpc>
                <a:spcPct val="90000"/>
              </a:lnSpc>
              <a:buNone/>
            </a:pPr>
            <a:r>
              <a:rPr lang="en-US" sz="2400" dirty="0" smtClean="0"/>
              <a:t>Banks</a:t>
            </a:r>
            <a:r>
              <a:rPr lang="en-US" sz="2400" dirty="0"/>
              <a:t>:</a:t>
            </a:r>
          </a:p>
          <a:p>
            <a:pPr>
              <a:lnSpc>
                <a:spcPct val="90000"/>
              </a:lnSpc>
            </a:pPr>
            <a:r>
              <a:rPr lang="en-US" sz="2400" dirty="0">
                <a:hlinkClick r:id="rId4"/>
              </a:rPr>
              <a:t>http://</a:t>
            </a:r>
            <a:r>
              <a:rPr lang="en-US" sz="2400" dirty="0" smtClean="0">
                <a:hlinkClick r:id="rId4"/>
              </a:rPr>
              <a:t>www.royalbank.ca/busindex.html</a:t>
            </a:r>
            <a:endParaRPr lang="en-US" sz="2400" dirty="0" smtClean="0"/>
          </a:p>
          <a:p>
            <a:pPr>
              <a:lnSpc>
                <a:spcPct val="90000"/>
              </a:lnSpc>
            </a:pPr>
            <a:r>
              <a:rPr lang="en-US" sz="2400" dirty="0">
                <a:hlinkClick r:id="rId5"/>
              </a:rPr>
              <a:t>http://</a:t>
            </a:r>
            <a:r>
              <a:rPr lang="en-US" sz="2400" dirty="0" smtClean="0">
                <a:hlinkClick r:id="rId5"/>
              </a:rPr>
              <a:t>www.tdcanadatrust.com/products-services/banking/index-banking.jsp</a:t>
            </a:r>
            <a:endParaRPr lang="en-US" sz="2400" dirty="0" smtClean="0"/>
          </a:p>
          <a:p>
            <a:pPr>
              <a:lnSpc>
                <a:spcPct val="90000"/>
              </a:lnSpc>
            </a:pPr>
            <a:r>
              <a:rPr lang="en-US" sz="2400" dirty="0">
                <a:hlinkClick r:id="rId6"/>
              </a:rPr>
              <a:t>https://</a:t>
            </a:r>
            <a:r>
              <a:rPr lang="en-US" sz="2400" dirty="0" smtClean="0">
                <a:hlinkClick r:id="rId6"/>
              </a:rPr>
              <a:t>www.cibc.com/ca/small-business.html</a:t>
            </a:r>
            <a:endParaRPr lang="en-US" sz="2400" dirty="0" smtClean="0"/>
          </a:p>
        </p:txBody>
      </p:sp>
    </p:spTree>
    <p:extLst>
      <p:ext uri="{BB962C8B-B14F-4D97-AF65-F5344CB8AC3E}">
        <p14:creationId xmlns:p14="http://schemas.microsoft.com/office/powerpoint/2010/main" val="81101996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Équité</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122</a:t>
            </a:fld>
            <a:endParaRPr lang="en-US"/>
          </a:p>
        </p:txBody>
      </p:sp>
      <p:sp>
        <p:nvSpPr>
          <p:cNvPr id="3" name="Content Placeholder 2"/>
          <p:cNvSpPr>
            <a:spLocks noGrp="1"/>
          </p:cNvSpPr>
          <p:nvPr>
            <p:ph idx="4294967295"/>
          </p:nvPr>
        </p:nvSpPr>
        <p:spPr>
          <a:xfrm>
            <a:off x="250825" y="1076075"/>
            <a:ext cx="8692649" cy="4538662"/>
          </a:xfrm>
        </p:spPr>
        <p:txBody>
          <a:bodyPr>
            <a:normAutofit/>
          </a:bodyPr>
          <a:lstStyle/>
          <a:p>
            <a:pPr marL="0" indent="0">
              <a:buNone/>
            </a:pPr>
            <a:r>
              <a:rPr lang="fr-FR" sz="2400" b="1" dirty="0"/>
              <a:t>Équité: de l’argent pour une partie de l’entreprise</a:t>
            </a:r>
          </a:p>
          <a:p>
            <a:pPr lvl="1"/>
            <a:r>
              <a:rPr lang="en-US" sz="2400" dirty="0" err="1" smtClean="0"/>
              <a:t>Investissement</a:t>
            </a:r>
            <a:endParaRPr lang="en-US" sz="2400" dirty="0" smtClean="0"/>
          </a:p>
          <a:p>
            <a:pPr lvl="2"/>
            <a:r>
              <a:rPr lang="en-US" sz="2400" dirty="0" err="1"/>
              <a:t>Investissement</a:t>
            </a:r>
            <a:r>
              <a:rPr lang="en-US" sz="2400" dirty="0"/>
              <a:t> </a:t>
            </a:r>
            <a:r>
              <a:rPr lang="en-US" sz="2400" dirty="0" err="1"/>
              <a:t>providentiel</a:t>
            </a:r>
            <a:endParaRPr lang="en-US" sz="2400" dirty="0"/>
          </a:p>
          <a:p>
            <a:pPr lvl="2"/>
            <a:r>
              <a:rPr lang="en-US" sz="2400" dirty="0"/>
              <a:t>Capital-</a:t>
            </a:r>
            <a:r>
              <a:rPr lang="en-US" sz="2400" dirty="0" err="1"/>
              <a:t>risque</a:t>
            </a:r>
            <a:endParaRPr lang="en-US" sz="2400" dirty="0"/>
          </a:p>
          <a:p>
            <a:pPr lvl="1"/>
            <a:r>
              <a:rPr lang="fr-FR" sz="2400" dirty="0"/>
              <a:t>Achat d’actions (IPO)</a:t>
            </a:r>
          </a:p>
          <a:p>
            <a:pPr lvl="1"/>
            <a:r>
              <a:rPr lang="fr-FR" sz="2400" dirty="0"/>
              <a:t>Amis et famille (“argent d’amour”) – Peut aussi être considéré comme un prêt ou un don!</a:t>
            </a:r>
          </a:p>
          <a:p>
            <a:pPr marL="68580" indent="0">
              <a:buNone/>
            </a:pPr>
            <a:endParaRPr lang="en-CA" sz="1800" dirty="0">
              <a:solidFill>
                <a:schemeClr val="tx2"/>
              </a:solidFill>
            </a:endParaRPr>
          </a:p>
        </p:txBody>
      </p:sp>
    </p:spTree>
    <p:extLst>
      <p:ext uri="{BB962C8B-B14F-4D97-AF65-F5344CB8AC3E}">
        <p14:creationId xmlns:p14="http://schemas.microsoft.com/office/powerpoint/2010/main" val="376779369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lstStyle/>
          <a:p>
            <a:r>
              <a:rPr lang="en-US" dirty="0"/>
              <a:t>Plus </a:t>
            </a:r>
            <a:r>
              <a:rPr lang="en-US" dirty="0" err="1"/>
              <a:t>d’Information</a:t>
            </a:r>
            <a:endParaRPr lang="en-US" dirty="0"/>
          </a:p>
        </p:txBody>
      </p:sp>
      <p:sp>
        <p:nvSpPr>
          <p:cNvPr id="4" name="Slide Number Placeholder 3"/>
          <p:cNvSpPr>
            <a:spLocks noGrp="1"/>
          </p:cNvSpPr>
          <p:nvPr>
            <p:ph type="sldNum" sz="quarter" idx="4"/>
          </p:nvPr>
        </p:nvSpPr>
        <p:spPr/>
        <p:txBody>
          <a:bodyPr>
            <a:normAutofit/>
          </a:bodyPr>
          <a:lstStyle/>
          <a:p>
            <a:fld id="{DF11D1B8-E571-4A5C-B6C2-4581000AB41D}" type="slidenum">
              <a:rPr lang="en-US"/>
              <a:pPr/>
              <a:t>123</a:t>
            </a:fld>
            <a:endParaRPr lang="en-US"/>
          </a:p>
        </p:txBody>
      </p:sp>
      <p:sp>
        <p:nvSpPr>
          <p:cNvPr id="14339" name="Rectangle 3"/>
          <p:cNvSpPr>
            <a:spLocks noGrp="1" noChangeArrowheads="1"/>
          </p:cNvSpPr>
          <p:nvPr>
            <p:ph idx="4294967295"/>
          </p:nvPr>
        </p:nvSpPr>
        <p:spPr>
          <a:xfrm>
            <a:off x="403225" y="1300664"/>
            <a:ext cx="8604417" cy="3579812"/>
          </a:xfrm>
        </p:spPr>
        <p:txBody>
          <a:bodyPr>
            <a:normAutofit/>
          </a:bodyPr>
          <a:lstStyle/>
          <a:p>
            <a:pPr>
              <a:spcBef>
                <a:spcPts val="1200"/>
              </a:spcBef>
            </a:pPr>
            <a:r>
              <a:rPr lang="en-US" sz="2000" dirty="0"/>
              <a:t>Canadian Venture Capital Association (</a:t>
            </a:r>
            <a:r>
              <a:rPr lang="en-US" sz="2000" dirty="0" smtClean="0">
                <a:hlinkClick r:id="rId2"/>
              </a:rPr>
              <a:t>www.cvca.ca</a:t>
            </a:r>
            <a:r>
              <a:rPr lang="en-US" sz="2000" dirty="0" smtClean="0"/>
              <a:t>)</a:t>
            </a:r>
            <a:endParaRPr lang="en-US" sz="2000" dirty="0"/>
          </a:p>
          <a:p>
            <a:pPr>
              <a:spcBef>
                <a:spcPts val="1200"/>
              </a:spcBef>
            </a:pPr>
            <a:r>
              <a:rPr lang="en-US" sz="2000" dirty="0"/>
              <a:t>National Venture Capital Association (</a:t>
            </a:r>
            <a:r>
              <a:rPr lang="en-US" sz="2000" dirty="0">
                <a:hlinkClick r:id="rId3"/>
              </a:rPr>
              <a:t>www.nvca.org</a:t>
            </a:r>
            <a:r>
              <a:rPr lang="en-US" sz="2000" dirty="0" smtClean="0"/>
              <a:t>)</a:t>
            </a:r>
          </a:p>
          <a:p>
            <a:pPr>
              <a:spcBef>
                <a:spcPts val="1200"/>
              </a:spcBef>
            </a:pPr>
            <a:r>
              <a:rPr lang="en-US" sz="2000" dirty="0" smtClean="0">
                <a:hlinkClick r:id="rId4"/>
              </a:rPr>
              <a:t>BDC Venture</a:t>
            </a:r>
            <a:endParaRPr lang="en-US" sz="2000" dirty="0" smtClean="0"/>
          </a:p>
          <a:p>
            <a:pPr>
              <a:spcBef>
                <a:spcPts val="1200"/>
              </a:spcBef>
            </a:pPr>
            <a:r>
              <a:rPr lang="en-US" sz="2000" dirty="0">
                <a:hlinkClick r:id="rId5"/>
              </a:rPr>
              <a:t>http://www.angelinvestor.ca</a:t>
            </a:r>
            <a:r>
              <a:rPr lang="en-US" sz="2000" dirty="0" smtClean="0">
                <a:hlinkClick r:id="rId5"/>
              </a:rPr>
              <a:t>/</a:t>
            </a:r>
            <a:endParaRPr lang="en-US" sz="2000" dirty="0" smtClean="0"/>
          </a:p>
          <a:p>
            <a:pPr>
              <a:spcBef>
                <a:spcPts val="1200"/>
              </a:spcBef>
            </a:pPr>
            <a:r>
              <a:rPr lang="en-US" sz="2000" dirty="0" smtClean="0"/>
              <a:t>What I learned, pitch deck</a:t>
            </a:r>
            <a:r>
              <a:rPr lang="en-US" sz="2000" dirty="0"/>
              <a:t>: </a:t>
            </a:r>
            <a:r>
              <a:rPr lang="en-US" sz="2000" dirty="0">
                <a:hlinkClick r:id="rId6"/>
              </a:rPr>
              <a:t>http://www.techvibes.com/blog/investor-deck-transparency-and-lessons-learned-2014-01-16?goback=%2Egde_5037848_member_5829679035365490689#%</a:t>
            </a:r>
            <a:r>
              <a:rPr lang="en-US" sz="2000" dirty="0" smtClean="0">
                <a:hlinkClick r:id="rId6"/>
              </a:rPr>
              <a:t>21</a:t>
            </a:r>
            <a:r>
              <a:rPr lang="en-US" sz="2000" dirty="0" smtClean="0"/>
              <a:t> </a:t>
            </a:r>
          </a:p>
          <a:p>
            <a:endParaRPr lang="en-US" dirty="0" smtClean="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32733014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dirty="0"/>
              <a:t>4. </a:t>
            </a:r>
            <a:r>
              <a:rPr lang="en-US" dirty="0" err="1"/>
              <a:t>L’amorçage</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124</a:t>
            </a:fld>
            <a:endParaRPr lang="en-US"/>
          </a:p>
        </p:txBody>
      </p:sp>
      <p:sp>
        <p:nvSpPr>
          <p:cNvPr id="22531" name="Rectangle 3"/>
          <p:cNvSpPr>
            <a:spLocks noGrp="1" noChangeArrowheads="1"/>
          </p:cNvSpPr>
          <p:nvPr>
            <p:ph idx="4294967295"/>
          </p:nvPr>
        </p:nvSpPr>
        <p:spPr>
          <a:xfrm>
            <a:off x="355098" y="1284622"/>
            <a:ext cx="8788902" cy="3579812"/>
          </a:xfrm>
        </p:spPr>
        <p:txBody>
          <a:bodyPr>
            <a:normAutofit/>
          </a:bodyPr>
          <a:lstStyle/>
          <a:p>
            <a:pPr marL="425196" lvl="1" indent="-342900">
              <a:spcBef>
                <a:spcPts val="1200"/>
              </a:spcBef>
              <a:buSzPct val="100000"/>
            </a:pPr>
            <a:r>
              <a:rPr lang="fr-FR" sz="2400" dirty="0"/>
              <a:t>Trouver le financement nécessaire par vos propres moyens. </a:t>
            </a:r>
          </a:p>
          <a:p>
            <a:pPr marL="425196" lvl="1" indent="-342900">
              <a:spcBef>
                <a:spcPts val="1200"/>
              </a:spcBef>
              <a:buSzPct val="100000"/>
            </a:pPr>
            <a:r>
              <a:rPr lang="fr-FR" sz="2400" dirty="0"/>
              <a:t>Un moyen pour financer une compagnie via l’acquisition créative et l’utilisation des ressources sans demander d’argent auprès d’investisseurs indépendants.</a:t>
            </a:r>
          </a:p>
          <a:p>
            <a:pPr marL="365760" lvl="1" indent="-283464">
              <a:spcBef>
                <a:spcPts val="600"/>
              </a:spcBef>
              <a:buSzPct val="80000"/>
              <a:buNone/>
            </a:pPr>
            <a:endParaRPr lang="en-US" sz="2400" dirty="0">
              <a:solidFill>
                <a:schemeClr val="tx2"/>
              </a:solidFill>
            </a:endParaRPr>
          </a:p>
          <a:p>
            <a:pPr>
              <a:buFontTx/>
              <a:buNone/>
            </a:pPr>
            <a:endParaRPr lang="en-US" sz="4800" dirty="0"/>
          </a:p>
        </p:txBody>
      </p:sp>
    </p:spTree>
    <p:extLst>
      <p:ext uri="{BB962C8B-B14F-4D97-AF65-F5344CB8AC3E}">
        <p14:creationId xmlns:p14="http://schemas.microsoft.com/office/powerpoint/2010/main" val="242419224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125</a:t>
            </a:fld>
            <a:endParaRPr lang="en-US"/>
          </a:p>
        </p:txBody>
      </p:sp>
      <p:sp>
        <p:nvSpPr>
          <p:cNvPr id="3" name="Content Placeholder 2"/>
          <p:cNvSpPr>
            <a:spLocks noGrp="1"/>
          </p:cNvSpPr>
          <p:nvPr>
            <p:ph idx="4294967295"/>
          </p:nvPr>
        </p:nvSpPr>
        <p:spPr>
          <a:xfrm>
            <a:off x="571667" y="1348791"/>
            <a:ext cx="7521575" cy="3579812"/>
          </a:xfrm>
        </p:spPr>
        <p:txBody>
          <a:bodyPr>
            <a:normAutofit/>
          </a:bodyPr>
          <a:lstStyle/>
          <a:p>
            <a:pPr marL="68580" indent="0">
              <a:buNone/>
            </a:pPr>
            <a:r>
              <a:rPr lang="en-US" sz="2400" b="1" dirty="0" smtClean="0"/>
              <a:t>Q: </a:t>
            </a:r>
            <a:r>
              <a:rPr lang="fr-FR" sz="2400" dirty="0"/>
              <a:t>Quelles stratégies avez-vous utilisées lors de l’exercice de marge brute d’autofinancement qui vous a aidé à conserver votre ‘’argent’’ et votre solde de compte bancaire?</a:t>
            </a:r>
          </a:p>
        </p:txBody>
      </p:sp>
    </p:spTree>
    <p:extLst>
      <p:ext uri="{BB962C8B-B14F-4D97-AF65-F5344CB8AC3E}">
        <p14:creationId xmlns:p14="http://schemas.microsoft.com/office/powerpoint/2010/main" val="180405234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lstStyle/>
          <a:p>
            <a:r>
              <a:rPr lang="en-US" dirty="0" err="1"/>
              <a:t>Avantages</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126</a:t>
            </a:fld>
            <a:endParaRPr lang="en-US"/>
          </a:p>
        </p:txBody>
      </p:sp>
      <p:sp>
        <p:nvSpPr>
          <p:cNvPr id="31747" name="Rectangle 3"/>
          <p:cNvSpPr>
            <a:spLocks noGrp="1" noChangeArrowheads="1"/>
          </p:cNvSpPr>
          <p:nvPr>
            <p:ph idx="4294967295"/>
          </p:nvPr>
        </p:nvSpPr>
        <p:spPr>
          <a:xfrm>
            <a:off x="144379" y="1100138"/>
            <a:ext cx="8799096" cy="3579812"/>
          </a:xfrm>
        </p:spPr>
        <p:txBody>
          <a:bodyPr>
            <a:noAutofit/>
          </a:bodyPr>
          <a:lstStyle/>
          <a:p>
            <a:pPr>
              <a:spcBef>
                <a:spcPts val="1200"/>
              </a:spcBef>
              <a:buFont typeface="Arial" panose="020B0604020202020204" pitchFamily="34" charset="0"/>
              <a:buChar char="•"/>
            </a:pPr>
            <a:r>
              <a:rPr lang="fr-FR" sz="2400" dirty="0"/>
              <a:t>Cela vous pousse à vous concentrer sur la vente pour amener de l’argent dans l’entreprise.</a:t>
            </a:r>
          </a:p>
          <a:p>
            <a:pPr>
              <a:spcBef>
                <a:spcPts val="1200"/>
              </a:spcBef>
              <a:buFont typeface="Arial" panose="020B0604020202020204" pitchFamily="34" charset="0"/>
              <a:buChar char="•"/>
            </a:pPr>
            <a:r>
              <a:rPr lang="fr-FR" sz="2400" dirty="0"/>
              <a:t>Coupe les dépenses, réduit le besoin pour du liquide.</a:t>
            </a:r>
          </a:p>
          <a:p>
            <a:pPr>
              <a:spcBef>
                <a:spcPts val="1200"/>
              </a:spcBef>
              <a:buFont typeface="Arial" panose="020B0604020202020204" pitchFamily="34" charset="0"/>
              <a:buChar char="•"/>
            </a:pPr>
            <a:r>
              <a:rPr lang="fr-FR" sz="2400" dirty="0"/>
              <a:t>Les fondateurs conservent une meilleure autorité, contrôle et flexibilité.</a:t>
            </a:r>
          </a:p>
          <a:p>
            <a:pPr>
              <a:spcBef>
                <a:spcPts val="1200"/>
              </a:spcBef>
              <a:buFont typeface="Arial" panose="020B0604020202020204" pitchFamily="34" charset="0"/>
              <a:buChar char="•"/>
            </a:pPr>
            <a:r>
              <a:rPr lang="fr-FR" sz="2400" dirty="0"/>
              <a:t>L’Équité est dispendieuse, spécialement au démarrage.</a:t>
            </a:r>
          </a:p>
          <a:p>
            <a:pPr>
              <a:spcBef>
                <a:spcPts val="1200"/>
              </a:spcBef>
              <a:buFont typeface="Arial" panose="020B0604020202020204" pitchFamily="34" charset="0"/>
              <a:buChar char="•"/>
            </a:pPr>
            <a:r>
              <a:rPr lang="fr-FR" sz="2400" dirty="0"/>
              <a:t>Place l’entreprise en meilleure position pour un financement externe futur si nécessaire.</a:t>
            </a:r>
          </a:p>
        </p:txBody>
      </p:sp>
    </p:spTree>
    <p:extLst>
      <p:ext uri="{BB962C8B-B14F-4D97-AF65-F5344CB8AC3E}">
        <p14:creationId xmlns:p14="http://schemas.microsoft.com/office/powerpoint/2010/main" val="30655518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p:txBody>
          <a:bodyPr/>
          <a:lstStyle/>
          <a:p>
            <a:r>
              <a:rPr lang="en-US" dirty="0" err="1"/>
              <a:t>Désavantages</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127</a:t>
            </a:fld>
            <a:endParaRPr lang="en-US"/>
          </a:p>
        </p:txBody>
      </p:sp>
      <p:sp>
        <p:nvSpPr>
          <p:cNvPr id="32771" name="Rectangle 3"/>
          <p:cNvSpPr>
            <a:spLocks noGrp="1" noChangeArrowheads="1"/>
          </p:cNvSpPr>
          <p:nvPr>
            <p:ph idx="4294967295"/>
          </p:nvPr>
        </p:nvSpPr>
        <p:spPr>
          <a:xfrm>
            <a:off x="178636" y="1011907"/>
            <a:ext cx="8788901" cy="3579812"/>
          </a:xfrm>
        </p:spPr>
        <p:txBody>
          <a:bodyPr>
            <a:normAutofit/>
          </a:bodyPr>
          <a:lstStyle/>
          <a:p>
            <a:pPr marL="457200" indent="-457200">
              <a:spcBef>
                <a:spcPts val="1200"/>
              </a:spcBef>
              <a:buFontTx/>
              <a:buChar char="•"/>
            </a:pPr>
            <a:r>
              <a:rPr lang="fr-FR" sz="2400" dirty="0"/>
              <a:t>Peut ne pas produire assez d’argent pour croître à la vitesse désirée.</a:t>
            </a:r>
          </a:p>
          <a:p>
            <a:pPr marL="457200" indent="-457200">
              <a:spcBef>
                <a:spcPts val="1200"/>
              </a:spcBef>
              <a:buFontTx/>
              <a:buChar char="•"/>
            </a:pPr>
            <a:r>
              <a:rPr lang="fr-FR" sz="2400" dirty="0"/>
              <a:t>Limite les ventes potentielles, la part du marché et la position compétitive générale.</a:t>
            </a:r>
          </a:p>
          <a:p>
            <a:pPr marL="457200" indent="-457200">
              <a:spcBef>
                <a:spcPts val="1200"/>
              </a:spcBef>
              <a:buFontTx/>
              <a:buChar char="•"/>
            </a:pPr>
            <a:r>
              <a:rPr lang="fr-FR" sz="2400" dirty="0"/>
              <a:t>Fournit un apport insuffisant pour une grande croissance et pour les entreprises à capital élevé.</a:t>
            </a:r>
          </a:p>
          <a:p>
            <a:pPr marL="457200" indent="-457200">
              <a:spcBef>
                <a:spcPct val="100000"/>
              </a:spcBef>
            </a:pPr>
            <a:endParaRPr lang="en-US" sz="2400" b="0" i="0" dirty="0">
              <a:solidFill>
                <a:schemeClr val="tx2"/>
              </a:solidFill>
            </a:endParaRPr>
          </a:p>
        </p:txBody>
      </p:sp>
    </p:spTree>
    <p:extLst>
      <p:ext uri="{BB962C8B-B14F-4D97-AF65-F5344CB8AC3E}">
        <p14:creationId xmlns:p14="http://schemas.microsoft.com/office/powerpoint/2010/main" val="37745311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p:txBody>
          <a:bodyPr/>
          <a:lstStyle/>
          <a:p>
            <a:r>
              <a:rPr lang="fr-FR" dirty="0"/>
              <a:t>Stratégies pour connaître du succès</a:t>
            </a:r>
            <a:endParaRPr lang="en-US" dirty="0"/>
          </a:p>
        </p:txBody>
      </p:sp>
      <p:sp>
        <p:nvSpPr>
          <p:cNvPr id="3" name="Slide Number Placeholder 2"/>
          <p:cNvSpPr>
            <a:spLocks noGrp="1"/>
          </p:cNvSpPr>
          <p:nvPr>
            <p:ph type="sldNum" sz="quarter" idx="4"/>
          </p:nvPr>
        </p:nvSpPr>
        <p:spPr/>
        <p:txBody>
          <a:bodyPr>
            <a:normAutofit/>
          </a:bodyPr>
          <a:lstStyle/>
          <a:p>
            <a:pPr>
              <a:defRPr/>
            </a:pPr>
            <a:fld id="{CDC21D96-4E37-43DF-838F-59CD9EA3F86F}" type="slidenum">
              <a:rPr lang="en-US" smtClean="0"/>
              <a:pPr>
                <a:defRPr/>
              </a:pPr>
              <a:t>128</a:t>
            </a:fld>
            <a:endParaRPr lang="en-US"/>
          </a:p>
        </p:txBody>
      </p:sp>
    </p:spTree>
    <p:extLst>
      <p:ext uri="{BB962C8B-B14F-4D97-AF65-F5344CB8AC3E}">
        <p14:creationId xmlns:p14="http://schemas.microsoft.com/office/powerpoint/2010/main" val="27991749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dirty="0"/>
              <a:t>Programmes Gouvernementaux à Effet de Levier</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129</a:t>
            </a:fld>
            <a:endParaRPr lang="en-US"/>
          </a:p>
        </p:txBody>
      </p:sp>
      <p:sp>
        <p:nvSpPr>
          <p:cNvPr id="3" name="Content Placeholder 2"/>
          <p:cNvSpPr>
            <a:spLocks noGrp="1"/>
          </p:cNvSpPr>
          <p:nvPr>
            <p:ph idx="4294967295"/>
          </p:nvPr>
        </p:nvSpPr>
        <p:spPr>
          <a:xfrm>
            <a:off x="427289" y="1097498"/>
            <a:ext cx="7521575" cy="3579812"/>
          </a:xfrm>
        </p:spPr>
        <p:txBody>
          <a:bodyPr/>
          <a:lstStyle/>
          <a:p>
            <a:pPr>
              <a:spcBef>
                <a:spcPts val="1200"/>
              </a:spcBef>
            </a:pPr>
            <a:r>
              <a:rPr lang="fr-FR" sz="2400" dirty="0"/>
              <a:t>IRAP (Programme d’assistance de recherche industrielle)</a:t>
            </a:r>
          </a:p>
          <a:p>
            <a:pPr>
              <a:spcBef>
                <a:spcPts val="1200"/>
              </a:spcBef>
            </a:pPr>
            <a:r>
              <a:rPr lang="fr-FR" sz="2400" dirty="0" smtClean="0"/>
              <a:t>SR&amp;ED </a:t>
            </a:r>
            <a:r>
              <a:rPr lang="fr-FR" sz="2400" dirty="0"/>
              <a:t>Crédits d’impôts (Étude scientifique et Développement expérimental)</a:t>
            </a:r>
          </a:p>
          <a:p>
            <a:pPr>
              <a:spcBef>
                <a:spcPts val="1200"/>
              </a:spcBef>
            </a:pPr>
            <a:r>
              <a:rPr lang="fr-FR" sz="2400" dirty="0" smtClean="0"/>
              <a:t>Autres </a:t>
            </a:r>
            <a:r>
              <a:rPr lang="fr-FR" sz="2400" dirty="0"/>
              <a:t>programmes fédéraux et provinciaux</a:t>
            </a:r>
          </a:p>
          <a:p>
            <a:pPr>
              <a:spcBef>
                <a:spcPts val="1200"/>
              </a:spcBef>
            </a:pPr>
            <a:r>
              <a:rPr lang="fr-FR" sz="2400" dirty="0" smtClean="0"/>
              <a:t>Centres </a:t>
            </a:r>
            <a:r>
              <a:rPr lang="fr-FR" sz="2400" dirty="0"/>
              <a:t>à l’excellence en Ontario</a:t>
            </a:r>
          </a:p>
          <a:p>
            <a:pPr>
              <a:spcBef>
                <a:spcPts val="1200"/>
              </a:spcBef>
            </a:pPr>
            <a:r>
              <a:rPr lang="fr-FR" sz="2400" dirty="0" smtClean="0"/>
              <a:t>Fonds </a:t>
            </a:r>
            <a:r>
              <a:rPr lang="fr-FR" sz="2400" dirty="0"/>
              <a:t>d’accélération des investissements</a:t>
            </a:r>
          </a:p>
        </p:txBody>
      </p:sp>
      <p:sp>
        <p:nvSpPr>
          <p:cNvPr id="5" name="TextBox 4"/>
          <p:cNvSpPr txBox="1"/>
          <p:nvPr/>
        </p:nvSpPr>
        <p:spPr>
          <a:xfrm>
            <a:off x="1369964" y="4932054"/>
            <a:ext cx="5636223" cy="1169551"/>
          </a:xfrm>
          <a:prstGeom prst="rect">
            <a:avLst/>
          </a:prstGeom>
          <a:noFill/>
          <a:ln>
            <a:solidFill>
              <a:schemeClr val="accent1"/>
            </a:solidFill>
          </a:ln>
        </p:spPr>
        <p:txBody>
          <a:bodyPr wrap="none" rtlCol="0">
            <a:spAutoFit/>
          </a:bodyPr>
          <a:lstStyle/>
          <a:p>
            <a:pPr marL="285750" indent="-285750" fontAlgn="base">
              <a:spcBef>
                <a:spcPct val="0"/>
              </a:spcBef>
              <a:spcAft>
                <a:spcPct val="0"/>
              </a:spcAft>
              <a:buFont typeface="Arial" panose="020B0604020202020204" pitchFamily="34" charset="0"/>
              <a:buChar char="•"/>
            </a:pPr>
            <a:r>
              <a:rPr lang="en-US" sz="1400" dirty="0" smtClean="0">
                <a:solidFill>
                  <a:srgbClr val="000000"/>
                </a:solidFill>
                <a:hlinkClick r:id="rId2"/>
              </a:rPr>
              <a:t>http</a:t>
            </a:r>
            <a:r>
              <a:rPr lang="en-US" sz="1400" dirty="0">
                <a:solidFill>
                  <a:srgbClr val="000000"/>
                </a:solidFill>
                <a:hlinkClick r:id="rId2"/>
              </a:rPr>
              <a:t>://</a:t>
            </a:r>
            <a:r>
              <a:rPr lang="en-US" sz="1400" dirty="0" smtClean="0">
                <a:solidFill>
                  <a:srgbClr val="000000"/>
                </a:solidFill>
                <a:hlinkClick r:id="rId2"/>
              </a:rPr>
              <a:t>www.nrc-cnrc.gc.ca/eng/irap/index.html</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3"/>
              </a:rPr>
              <a:t>http://</a:t>
            </a:r>
            <a:r>
              <a:rPr lang="en-US" sz="1400" dirty="0" smtClean="0">
                <a:solidFill>
                  <a:srgbClr val="000000"/>
                </a:solidFill>
                <a:hlinkClick r:id="rId3"/>
              </a:rPr>
              <a:t>www.cra-arc.gc.ca/txcrdt/sred-rsde/menu-eng.html</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4"/>
              </a:rPr>
              <a:t>http://</a:t>
            </a:r>
            <a:r>
              <a:rPr lang="en-US" sz="1400" dirty="0" smtClean="0">
                <a:solidFill>
                  <a:srgbClr val="000000"/>
                </a:solidFill>
                <a:hlinkClick r:id="rId4"/>
              </a:rPr>
              <a:t>www.feddevontario.gc.ca/eic/site/723.nsf/eng/h_00122.html</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5"/>
              </a:rPr>
              <a:t>http://www.oce-ontario.org</a:t>
            </a:r>
            <a:r>
              <a:rPr lang="en-US" sz="1400" dirty="0" smtClean="0">
                <a:solidFill>
                  <a:srgbClr val="000000"/>
                </a:solidFill>
                <a:hlinkClick r:id="rId5"/>
              </a:rPr>
              <a:t>/</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6"/>
              </a:rPr>
              <a:t>http://www.marsdd.com/funding/investment-accelerator-fund</a:t>
            </a:r>
            <a:r>
              <a:rPr lang="en-US" sz="1400" dirty="0" smtClean="0">
                <a:solidFill>
                  <a:srgbClr val="000000"/>
                </a:solidFill>
                <a:hlinkClick r:id="rId6"/>
              </a:rPr>
              <a:t>/</a:t>
            </a:r>
            <a:r>
              <a:rPr lang="en-US" sz="1400" dirty="0" smtClean="0">
                <a:solidFill>
                  <a:srgbClr val="000000"/>
                </a:solidFill>
              </a:rPr>
              <a:t> </a:t>
            </a:r>
          </a:p>
        </p:txBody>
      </p:sp>
    </p:spTree>
    <p:extLst>
      <p:ext uri="{BB962C8B-B14F-4D97-AF65-F5344CB8AC3E}">
        <p14:creationId xmlns:p14="http://schemas.microsoft.com/office/powerpoint/2010/main" val="2342741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Principes de Génération d’Idées</a:t>
            </a:r>
          </a:p>
        </p:txBody>
      </p:sp>
      <p:sp>
        <p:nvSpPr>
          <p:cNvPr id="26" name="Content Placeholder 1"/>
          <p:cNvSpPr txBox="1">
            <a:spLocks/>
          </p:cNvSpPr>
          <p:nvPr/>
        </p:nvSpPr>
        <p:spPr>
          <a:xfrm>
            <a:off x="3966882" y="1550288"/>
            <a:ext cx="4827494" cy="4662254"/>
          </a:xfrm>
          <a:prstGeom prst="rect">
            <a:avLst/>
          </a:prstGeom>
        </p:spPr>
        <p:txBody>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spc="-100" dirty="0">
                <a:solidFill>
                  <a:srgbClr val="D2533C"/>
                </a:solidFill>
                <a:hlinkClick r:id="rId2"/>
              </a:rPr>
              <a:t>Netflix </a:t>
            </a:r>
            <a:r>
              <a:rPr lang="en-US" sz="1600" dirty="0"/>
              <a:t>: The genesis of Netflix came in 1997 when I got this late fee, about $40, for Apollo 13. I remember the fee because I was embarrassed about it. That was back in the VHS days, and it got me thinking that there's a big market out there. </a:t>
            </a:r>
          </a:p>
          <a:p>
            <a:pPr>
              <a:buNone/>
            </a:pPr>
            <a:r>
              <a:rPr lang="en-US" sz="1600" dirty="0"/>
              <a:t>So I started to investigate the idea of how to create a movie-rental business by mail. I didn't know about DVDs, and then a friend of mine told me they were coming. I ran out to Tower Records in Santa Cruz, Calif., and mailed CDs to myself, just a disc in an envelope. It was a long 24 hours until the mail arrived back at my house, and I ripped them open and they were all in great shape. That was the big excitement point. </a:t>
            </a:r>
          </a:p>
        </p:txBody>
      </p:sp>
      <p:pic>
        <p:nvPicPr>
          <p:cNvPr id="4111" name="Picture 15" descr="https://pr.netflix.com/customcontentgroup/667/Netflix_Web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31" y="2962181"/>
            <a:ext cx="3233084" cy="161654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13</a:t>
            </a:fld>
            <a:endParaRPr lang="en-CA" dirty="0"/>
          </a:p>
        </p:txBody>
      </p:sp>
    </p:spTree>
    <p:extLst>
      <p:ext uri="{BB962C8B-B14F-4D97-AF65-F5344CB8AC3E}">
        <p14:creationId xmlns:p14="http://schemas.microsoft.com/office/powerpoint/2010/main" val="394165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r>
              <a:rPr lang="en-US" dirty="0" err="1"/>
              <a:t>Devenez</a:t>
            </a:r>
            <a:r>
              <a:rPr lang="en-US" dirty="0"/>
              <a:t> </a:t>
            </a:r>
            <a:r>
              <a:rPr lang="en-US" dirty="0" err="1" smtClean="0"/>
              <a:t>opérationnels</a:t>
            </a:r>
            <a:r>
              <a:rPr lang="en-US" dirty="0" smtClean="0"/>
              <a:t> </a:t>
            </a:r>
            <a:r>
              <a:rPr lang="en-US" dirty="0" err="1"/>
              <a:t>rapidement</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130</a:t>
            </a:fld>
            <a:endParaRPr lang="en-US"/>
          </a:p>
        </p:txBody>
      </p:sp>
      <p:sp>
        <p:nvSpPr>
          <p:cNvPr id="39939" name="Rectangle 3"/>
          <p:cNvSpPr>
            <a:spLocks noGrp="1" noChangeArrowheads="1"/>
          </p:cNvSpPr>
          <p:nvPr>
            <p:ph idx="4294967295"/>
          </p:nvPr>
        </p:nvSpPr>
        <p:spPr>
          <a:xfrm>
            <a:off x="475415" y="1220455"/>
            <a:ext cx="8363785" cy="3579812"/>
          </a:xfrm>
        </p:spPr>
        <p:txBody>
          <a:bodyPr>
            <a:normAutofit/>
          </a:bodyPr>
          <a:lstStyle/>
          <a:p>
            <a:pPr>
              <a:spcBef>
                <a:spcPts val="1200"/>
              </a:spcBef>
            </a:pPr>
            <a:r>
              <a:rPr lang="fr-FR" sz="2400" dirty="0"/>
              <a:t>Débutez maintenant au lieu d’attendre pour la situation parfaite.</a:t>
            </a:r>
          </a:p>
          <a:p>
            <a:pPr>
              <a:spcBef>
                <a:spcPts val="1200"/>
              </a:spcBef>
            </a:pPr>
            <a:r>
              <a:rPr lang="fr-FR" sz="2400" dirty="0"/>
              <a:t>Recherchez des produits ou des services qui génèrent de l’argent, (ex: en consultant à tous les jours)</a:t>
            </a:r>
          </a:p>
          <a:p>
            <a:pPr>
              <a:spcBef>
                <a:spcPts val="1200"/>
              </a:spcBef>
            </a:pPr>
            <a:r>
              <a:rPr lang="fr-FR" sz="2400" dirty="0"/>
              <a:t>Saisissez des opportunités qui ne font pas nécessairement partie du plan stratégique.</a:t>
            </a:r>
          </a:p>
          <a:p>
            <a:pPr>
              <a:spcBef>
                <a:spcPts val="1200"/>
              </a:spcBef>
            </a:pPr>
            <a:r>
              <a:rPr lang="fr-FR" sz="2400" dirty="0"/>
              <a:t>Une entreprise qui fait de l’argent donne de la crédibilité.</a:t>
            </a:r>
          </a:p>
          <a:p>
            <a:pPr marL="457200" indent="-457200">
              <a:buFontTx/>
              <a:buChar char="•"/>
            </a:pPr>
            <a:endParaRPr lang="en-US" sz="2400" b="0" i="0" dirty="0"/>
          </a:p>
        </p:txBody>
      </p:sp>
    </p:spTree>
    <p:extLst>
      <p:ext uri="{BB962C8B-B14F-4D97-AF65-F5344CB8AC3E}">
        <p14:creationId xmlns:p14="http://schemas.microsoft.com/office/powerpoint/2010/main" val="10701978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p:txBody>
          <a:bodyPr/>
          <a:lstStyle/>
          <a:p>
            <a:r>
              <a:rPr lang="en-US" dirty="0" err="1"/>
              <a:t>Allez</a:t>
            </a:r>
            <a:r>
              <a:rPr lang="en-US" dirty="0"/>
              <a:t> </a:t>
            </a:r>
            <a:r>
              <a:rPr lang="en-US" dirty="0" err="1"/>
              <a:t>chercher</a:t>
            </a:r>
            <a:r>
              <a:rPr lang="en-US" dirty="0"/>
              <a:t> un client</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131</a:t>
            </a:fld>
            <a:endParaRPr lang="en-US"/>
          </a:p>
        </p:txBody>
      </p:sp>
      <p:sp>
        <p:nvSpPr>
          <p:cNvPr id="40963" name="Rectangle 3"/>
          <p:cNvSpPr>
            <a:spLocks noGrp="1" noChangeArrowheads="1"/>
          </p:cNvSpPr>
          <p:nvPr>
            <p:ph idx="4294967295"/>
          </p:nvPr>
        </p:nvSpPr>
        <p:spPr>
          <a:xfrm>
            <a:off x="98425" y="1076075"/>
            <a:ext cx="8588375" cy="3579812"/>
          </a:xfrm>
        </p:spPr>
        <p:txBody>
          <a:bodyPr>
            <a:normAutofit/>
          </a:bodyPr>
          <a:lstStyle/>
          <a:p>
            <a:pPr lvl="1">
              <a:spcBef>
                <a:spcPts val="1200"/>
              </a:spcBef>
              <a:buFont typeface="Arial" panose="020B0604020202020204" pitchFamily="34" charset="0"/>
              <a:buChar char="•"/>
            </a:pPr>
            <a:r>
              <a:rPr lang="fr-FR" sz="2400" dirty="0"/>
              <a:t>Allez vers les clients dès le premier jour.</a:t>
            </a:r>
          </a:p>
          <a:p>
            <a:pPr lvl="1">
              <a:spcBef>
                <a:spcPts val="1200"/>
              </a:spcBef>
              <a:buFont typeface="Arial" panose="020B0604020202020204" pitchFamily="34" charset="0"/>
              <a:buChar char="•"/>
            </a:pPr>
            <a:r>
              <a:rPr lang="fr-FR" sz="2400" dirty="0"/>
              <a:t>Sortez et vendez (peut-être même avant que le produit soit prêt.)</a:t>
            </a:r>
          </a:p>
          <a:p>
            <a:pPr lvl="1">
              <a:spcBef>
                <a:spcPts val="1200"/>
              </a:spcBef>
              <a:buFont typeface="Arial" panose="020B0604020202020204" pitchFamily="34" charset="0"/>
              <a:buChar char="•"/>
            </a:pPr>
            <a:r>
              <a:rPr lang="fr-FR" sz="2400" dirty="0"/>
              <a:t>Utilisez votre passion personnelle et vos talents de vendeurs en lieu de gros budgets de commercialisation.</a:t>
            </a:r>
          </a:p>
          <a:p>
            <a:pPr lvl="1">
              <a:spcBef>
                <a:spcPts val="1200"/>
              </a:spcBef>
              <a:buFont typeface="Arial" panose="020B0604020202020204" pitchFamily="34" charset="0"/>
              <a:buChar char="•"/>
            </a:pPr>
            <a:r>
              <a:rPr lang="fr-FR" sz="2400" dirty="0"/>
              <a:t>Ayez des produits qui offrent un avantage tangible sur la compétition.</a:t>
            </a:r>
          </a:p>
        </p:txBody>
      </p:sp>
    </p:spTree>
    <p:extLst>
      <p:ext uri="{BB962C8B-B14F-4D97-AF65-F5344CB8AC3E}">
        <p14:creationId xmlns:p14="http://schemas.microsoft.com/office/powerpoint/2010/main" val="15134486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p:txBody>
          <a:bodyPr/>
          <a:lstStyle/>
          <a:p>
            <a:r>
              <a:rPr lang="en-US" dirty="0" err="1"/>
              <a:t>Concentrez</a:t>
            </a:r>
            <a:r>
              <a:rPr lang="en-US" dirty="0"/>
              <a:t> </a:t>
            </a:r>
            <a:r>
              <a:rPr lang="en-US" dirty="0" err="1"/>
              <a:t>vous</a:t>
            </a:r>
            <a:r>
              <a:rPr lang="en-US" dirty="0"/>
              <a:t> sur </a:t>
            </a:r>
            <a:r>
              <a:rPr lang="en-US" dirty="0" err="1"/>
              <a:t>l’argent</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132</a:t>
            </a:fld>
            <a:endParaRPr lang="en-US"/>
          </a:p>
        </p:txBody>
      </p:sp>
      <p:sp>
        <p:nvSpPr>
          <p:cNvPr id="46083" name="Rectangle 3"/>
          <p:cNvSpPr>
            <a:spLocks noGrp="1" noChangeArrowheads="1"/>
          </p:cNvSpPr>
          <p:nvPr>
            <p:ph idx="4294967295"/>
          </p:nvPr>
        </p:nvSpPr>
        <p:spPr>
          <a:xfrm>
            <a:off x="98425" y="1212433"/>
            <a:ext cx="8812964" cy="4025314"/>
          </a:xfrm>
        </p:spPr>
        <p:txBody>
          <a:bodyPr>
            <a:normAutofit/>
          </a:bodyPr>
          <a:lstStyle/>
          <a:p>
            <a:pPr lvl="1">
              <a:spcBef>
                <a:spcPts val="1200"/>
              </a:spcBef>
              <a:buFont typeface="Arial" panose="020B0604020202020204" pitchFamily="34" charset="0"/>
              <a:buChar char="•"/>
            </a:pPr>
            <a:r>
              <a:rPr lang="fr-FR" sz="2400" dirty="0"/>
              <a:t>L’argent est roi– pas les profits, la part du marché ou autres mesures.</a:t>
            </a:r>
          </a:p>
          <a:p>
            <a:pPr lvl="1">
              <a:spcBef>
                <a:spcPts val="1200"/>
              </a:spcBef>
              <a:buFont typeface="Arial" panose="020B0604020202020204" pitchFamily="34" charset="0"/>
              <a:buChar char="•"/>
            </a:pPr>
            <a:r>
              <a:rPr lang="fr-FR" sz="2400" dirty="0"/>
              <a:t>Créez des marges solides dès le premier jour.</a:t>
            </a:r>
          </a:p>
          <a:p>
            <a:pPr lvl="1">
              <a:spcBef>
                <a:spcPts val="1200"/>
              </a:spcBef>
              <a:buFont typeface="Arial" panose="020B0604020202020204" pitchFamily="34" charset="0"/>
              <a:buChar char="•"/>
            </a:pPr>
            <a:r>
              <a:rPr lang="fr-FR" sz="2400" dirty="0" err="1"/>
              <a:t>Dites’’non</a:t>
            </a:r>
            <a:r>
              <a:rPr lang="fr-FR" sz="2400" dirty="0"/>
              <a:t>’’ à des stratégies à perte pour construire une part de marché ou une clientèle.</a:t>
            </a:r>
          </a:p>
          <a:p>
            <a:pPr lvl="1">
              <a:spcBef>
                <a:spcPts val="1200"/>
              </a:spcBef>
              <a:buFont typeface="Arial" panose="020B0604020202020204" pitchFamily="34" charset="0"/>
              <a:buChar char="•"/>
            </a:pPr>
            <a:r>
              <a:rPr lang="fr-FR" sz="2400" dirty="0"/>
              <a:t>Étudiez votre marge brute d’autofinancement – position de trésorerie, les paiements mensuels, les délais.</a:t>
            </a:r>
          </a:p>
          <a:p>
            <a:pPr lvl="1">
              <a:buFont typeface="Arial" panose="020B0604020202020204" pitchFamily="34" charset="0"/>
              <a:buChar char="•"/>
            </a:pPr>
            <a:endParaRPr lang="en-US" sz="2400" dirty="0">
              <a:solidFill>
                <a:schemeClr val="tx2"/>
              </a:solidFill>
            </a:endParaRPr>
          </a:p>
        </p:txBody>
      </p:sp>
    </p:spTree>
    <p:extLst>
      <p:ext uri="{BB962C8B-B14F-4D97-AF65-F5344CB8AC3E}">
        <p14:creationId xmlns:p14="http://schemas.microsoft.com/office/powerpoint/2010/main" val="22862845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r>
              <a:rPr lang="en-US" dirty="0" err="1"/>
              <a:t>Formez</a:t>
            </a:r>
            <a:r>
              <a:rPr lang="en-US" dirty="0"/>
              <a:t> des alliances pour</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133</a:t>
            </a:fld>
            <a:endParaRPr lang="en-US"/>
          </a:p>
        </p:txBody>
      </p:sp>
      <p:sp>
        <p:nvSpPr>
          <p:cNvPr id="47107" name="Rectangle 3"/>
          <p:cNvSpPr>
            <a:spLocks noGrp="1" noChangeArrowheads="1"/>
          </p:cNvSpPr>
          <p:nvPr>
            <p:ph idx="4294967295"/>
          </p:nvPr>
        </p:nvSpPr>
        <p:spPr>
          <a:xfrm>
            <a:off x="98425" y="1092117"/>
            <a:ext cx="7521575" cy="4161672"/>
          </a:xfrm>
        </p:spPr>
        <p:txBody>
          <a:bodyPr>
            <a:normAutofit/>
          </a:bodyPr>
          <a:lstStyle/>
          <a:p>
            <a:pPr lvl="1">
              <a:spcBef>
                <a:spcPts val="1200"/>
              </a:spcBef>
              <a:buFont typeface="Arial" panose="020B0604020202020204" pitchFamily="34" charset="0"/>
              <a:buChar char="•"/>
            </a:pPr>
            <a:r>
              <a:rPr lang="fr-FR" sz="2400" dirty="0"/>
              <a:t>La pénétration du marché</a:t>
            </a:r>
          </a:p>
          <a:p>
            <a:pPr lvl="1">
              <a:spcBef>
                <a:spcPts val="1200"/>
              </a:spcBef>
              <a:buFont typeface="Arial" panose="020B0604020202020204" pitchFamily="34" charset="0"/>
              <a:buChar char="•"/>
            </a:pPr>
            <a:r>
              <a:rPr lang="fr-FR" sz="2400" dirty="0"/>
              <a:t>Les canaux de ventes/commercialisation</a:t>
            </a:r>
          </a:p>
          <a:p>
            <a:pPr lvl="1">
              <a:spcBef>
                <a:spcPts val="1200"/>
              </a:spcBef>
              <a:buFont typeface="Arial" panose="020B0604020202020204" pitchFamily="34" charset="0"/>
              <a:buChar char="•"/>
            </a:pPr>
            <a:r>
              <a:rPr lang="fr-FR" sz="2400" dirty="0"/>
              <a:t>La crédibilité du produit</a:t>
            </a:r>
          </a:p>
          <a:p>
            <a:pPr lvl="1">
              <a:spcBef>
                <a:spcPts val="1200"/>
              </a:spcBef>
              <a:buFont typeface="Arial" panose="020B0604020202020204" pitchFamily="34" charset="0"/>
              <a:buChar char="•"/>
            </a:pPr>
            <a:r>
              <a:rPr lang="fr-FR" sz="2400" dirty="0"/>
              <a:t>Offre commune sur des projets</a:t>
            </a:r>
          </a:p>
          <a:p>
            <a:pPr lvl="1">
              <a:spcBef>
                <a:spcPts val="1200"/>
              </a:spcBef>
              <a:buFont typeface="Arial" panose="020B0604020202020204" pitchFamily="34" charset="0"/>
              <a:buChar char="•"/>
            </a:pPr>
            <a:r>
              <a:rPr lang="fr-FR" sz="2400" dirty="0" err="1"/>
              <a:t>Accélèrez</a:t>
            </a:r>
            <a:r>
              <a:rPr lang="fr-FR" sz="2400" dirty="0"/>
              <a:t> le temps de mise en vente</a:t>
            </a:r>
          </a:p>
          <a:p>
            <a:pPr lvl="1">
              <a:spcBef>
                <a:spcPts val="1200"/>
              </a:spcBef>
              <a:buFont typeface="Arial" panose="020B0604020202020204" pitchFamily="34" charset="0"/>
              <a:buChar char="•"/>
            </a:pPr>
            <a:r>
              <a:rPr lang="fr-FR" sz="2400" dirty="0"/>
              <a:t>Expansion géographique</a:t>
            </a:r>
          </a:p>
          <a:p>
            <a:pPr lvl="1">
              <a:spcBef>
                <a:spcPts val="1200"/>
              </a:spcBef>
              <a:buFont typeface="Arial" panose="020B0604020202020204" pitchFamily="34" charset="0"/>
              <a:buChar char="•"/>
            </a:pPr>
            <a:r>
              <a:rPr lang="fr-FR" sz="2400" dirty="0"/>
              <a:t>Expérience d’affaires</a:t>
            </a:r>
          </a:p>
          <a:p>
            <a:pPr lvl="1">
              <a:spcBef>
                <a:spcPts val="1200"/>
              </a:spcBef>
              <a:buFont typeface="Arial" panose="020B0604020202020204" pitchFamily="34" charset="0"/>
              <a:buChar char="•"/>
            </a:pPr>
            <a:r>
              <a:rPr lang="fr-FR" sz="2400" dirty="0"/>
              <a:t>Améliorez le statut de la compagnie</a:t>
            </a:r>
          </a:p>
        </p:txBody>
      </p:sp>
    </p:spTree>
    <p:extLst>
      <p:ext uri="{BB962C8B-B14F-4D97-AF65-F5344CB8AC3E}">
        <p14:creationId xmlns:p14="http://schemas.microsoft.com/office/powerpoint/2010/main" val="4910187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p:txBody>
          <a:bodyPr>
            <a:normAutofit/>
          </a:bodyPr>
          <a:lstStyle/>
          <a:p>
            <a:r>
              <a:rPr lang="en-US" dirty="0" err="1"/>
              <a:t>Travaillez</a:t>
            </a:r>
            <a:r>
              <a:rPr lang="en-US" dirty="0"/>
              <a:t> avec les clients</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134</a:t>
            </a:fld>
            <a:endParaRPr lang="en-US"/>
          </a:p>
        </p:txBody>
      </p:sp>
      <p:sp>
        <p:nvSpPr>
          <p:cNvPr id="33795" name="Rectangle 3"/>
          <p:cNvSpPr>
            <a:spLocks noGrp="1" noChangeArrowheads="1"/>
          </p:cNvSpPr>
          <p:nvPr>
            <p:ph idx="4294967295"/>
          </p:nvPr>
        </p:nvSpPr>
        <p:spPr>
          <a:xfrm>
            <a:off x="0" y="1035970"/>
            <a:ext cx="8582526" cy="4113546"/>
          </a:xfrm>
        </p:spPr>
        <p:txBody>
          <a:bodyPr>
            <a:normAutofit lnSpcReduction="10000"/>
          </a:bodyPr>
          <a:lstStyle/>
          <a:p>
            <a:pPr lvl="1">
              <a:spcBef>
                <a:spcPts val="1200"/>
              </a:spcBef>
            </a:pPr>
            <a:r>
              <a:rPr lang="fr-FR" sz="2400" dirty="0"/>
              <a:t>Demandez aux clients de prépayer des frais ou de fournir des avances.</a:t>
            </a:r>
          </a:p>
          <a:p>
            <a:pPr lvl="1">
              <a:spcBef>
                <a:spcPts val="1200"/>
              </a:spcBef>
            </a:pPr>
            <a:r>
              <a:rPr lang="fr-FR" sz="2400" dirty="0"/>
              <a:t>Incitez les clients à financer le travail de personnalisation (Et vous laissez posséder l’IP).</a:t>
            </a:r>
          </a:p>
          <a:p>
            <a:pPr lvl="1">
              <a:spcBef>
                <a:spcPts val="1200"/>
              </a:spcBef>
            </a:pPr>
            <a:r>
              <a:rPr lang="fr-FR" sz="2400" dirty="0"/>
              <a:t>Délivrez des factures avec les biens, prêter attention aux collections.</a:t>
            </a:r>
          </a:p>
          <a:p>
            <a:pPr lvl="1">
              <a:spcBef>
                <a:spcPts val="1200"/>
              </a:spcBef>
            </a:pPr>
            <a:r>
              <a:rPr lang="fr-FR" sz="2400" dirty="0"/>
              <a:t>Ne faites pas affaire avec des gens négatifs et des rêveurs.</a:t>
            </a:r>
          </a:p>
          <a:p>
            <a:pPr lvl="1">
              <a:spcBef>
                <a:spcPts val="1200"/>
              </a:spcBef>
            </a:pPr>
            <a:r>
              <a:rPr lang="fr-FR" sz="2400" dirty="0"/>
              <a:t>Commercialisez sans argent – site web, carte d’affaires, marchés, appels spontanés.</a:t>
            </a:r>
          </a:p>
        </p:txBody>
      </p:sp>
    </p:spTree>
    <p:extLst>
      <p:ext uri="{BB962C8B-B14F-4D97-AF65-F5344CB8AC3E}">
        <p14:creationId xmlns:p14="http://schemas.microsoft.com/office/powerpoint/2010/main" val="56193229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p:txBody>
          <a:bodyPr/>
          <a:lstStyle/>
          <a:p>
            <a:r>
              <a:rPr lang="en-US" dirty="0" err="1"/>
              <a:t>Travaillez</a:t>
            </a:r>
            <a:r>
              <a:rPr lang="en-US" dirty="0"/>
              <a:t> avec les </a:t>
            </a:r>
            <a:r>
              <a:rPr lang="en-US" dirty="0" err="1"/>
              <a:t>fournisseurs</a:t>
            </a:r>
            <a:endParaRPr lang="en-US" sz="2600"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135</a:t>
            </a:fld>
            <a:endParaRPr lang="en-US"/>
          </a:p>
        </p:txBody>
      </p:sp>
      <p:sp>
        <p:nvSpPr>
          <p:cNvPr id="34819" name="Rectangle 3"/>
          <p:cNvSpPr>
            <a:spLocks noGrp="1" noChangeArrowheads="1"/>
          </p:cNvSpPr>
          <p:nvPr>
            <p:ph idx="4294967295"/>
          </p:nvPr>
        </p:nvSpPr>
        <p:spPr>
          <a:xfrm>
            <a:off x="98425" y="995865"/>
            <a:ext cx="7962733" cy="3579812"/>
          </a:xfrm>
        </p:spPr>
        <p:txBody>
          <a:bodyPr>
            <a:normAutofit/>
          </a:bodyPr>
          <a:lstStyle/>
          <a:p>
            <a:pPr lvl="1">
              <a:spcBef>
                <a:spcPts val="1200"/>
              </a:spcBef>
            </a:pPr>
            <a:r>
              <a:rPr lang="fr-FR" sz="2400" dirty="0"/>
              <a:t>Demandez pour du crédit.</a:t>
            </a:r>
          </a:p>
          <a:p>
            <a:pPr lvl="1">
              <a:spcBef>
                <a:spcPts val="1200"/>
              </a:spcBef>
            </a:pPr>
            <a:r>
              <a:rPr lang="fr-FR" sz="2400" dirty="0"/>
              <a:t>Faites affaire avec des fournisseurs de services à des taux avantageux.</a:t>
            </a:r>
          </a:p>
          <a:p>
            <a:pPr lvl="1">
              <a:spcBef>
                <a:spcPts val="1200"/>
              </a:spcBef>
            </a:pPr>
            <a:r>
              <a:rPr lang="fr-FR" sz="2400" dirty="0"/>
              <a:t>Utilisez votre espace loué à des taux inférieurs au marché. </a:t>
            </a:r>
          </a:p>
          <a:p>
            <a:pPr lvl="1">
              <a:spcBef>
                <a:spcPts val="1200"/>
              </a:spcBef>
            </a:pPr>
            <a:r>
              <a:rPr lang="fr-FR" sz="2400" dirty="0"/>
              <a:t>Troquez vos produits ou vos services.</a:t>
            </a:r>
          </a:p>
          <a:p>
            <a:pPr lvl="1">
              <a:spcBef>
                <a:spcPts val="1200"/>
              </a:spcBef>
            </a:pPr>
            <a:r>
              <a:rPr lang="fr-FR" sz="2400" dirty="0"/>
              <a:t>N’en abusez pas.</a:t>
            </a:r>
          </a:p>
          <a:p>
            <a:pPr>
              <a:spcBef>
                <a:spcPct val="100000"/>
              </a:spcBef>
            </a:pPr>
            <a:endParaRPr lang="en-US" sz="2400" dirty="0">
              <a:solidFill>
                <a:schemeClr val="tx2"/>
              </a:solidFill>
            </a:endParaRPr>
          </a:p>
        </p:txBody>
      </p:sp>
    </p:spTree>
    <p:extLst>
      <p:ext uri="{BB962C8B-B14F-4D97-AF65-F5344CB8AC3E}">
        <p14:creationId xmlns:p14="http://schemas.microsoft.com/office/powerpoint/2010/main" val="128933663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lstStyle/>
          <a:p>
            <a:r>
              <a:rPr lang="en-US" dirty="0" err="1"/>
              <a:t>Votre</a:t>
            </a:r>
            <a:r>
              <a:rPr lang="en-US" dirty="0"/>
              <a:t> </a:t>
            </a:r>
            <a:r>
              <a:rPr lang="en-US" dirty="0" err="1"/>
              <a:t>équipe</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136</a:t>
            </a:fld>
            <a:endParaRPr lang="en-US"/>
          </a:p>
        </p:txBody>
      </p:sp>
      <p:sp>
        <p:nvSpPr>
          <p:cNvPr id="35843" name="Rectangle 3"/>
          <p:cNvSpPr>
            <a:spLocks noGrp="1" noChangeArrowheads="1"/>
          </p:cNvSpPr>
          <p:nvPr>
            <p:ph idx="4294967295"/>
          </p:nvPr>
        </p:nvSpPr>
        <p:spPr>
          <a:xfrm>
            <a:off x="162593" y="1148265"/>
            <a:ext cx="8668586" cy="3579812"/>
          </a:xfrm>
        </p:spPr>
        <p:txBody>
          <a:bodyPr>
            <a:normAutofit/>
          </a:bodyPr>
          <a:lstStyle/>
          <a:p>
            <a:pPr lvl="1">
              <a:lnSpc>
                <a:spcPct val="90000"/>
              </a:lnSpc>
              <a:spcBef>
                <a:spcPts val="1200"/>
              </a:spcBef>
            </a:pPr>
            <a:r>
              <a:rPr lang="fr-FR" sz="2400" dirty="0"/>
              <a:t>Renonce, réduit ou délaye sa compensation (équité de travail).</a:t>
            </a:r>
          </a:p>
          <a:p>
            <a:pPr lvl="1">
              <a:lnSpc>
                <a:spcPct val="90000"/>
              </a:lnSpc>
              <a:spcBef>
                <a:spcPts val="1200"/>
              </a:spcBef>
            </a:pPr>
            <a:r>
              <a:rPr lang="fr-FR" sz="2400" dirty="0"/>
              <a:t>Engagez de la famille ou des amis à des salaires inférieurs à la norme.</a:t>
            </a:r>
          </a:p>
          <a:p>
            <a:pPr lvl="1">
              <a:lnSpc>
                <a:spcPct val="90000"/>
              </a:lnSpc>
              <a:spcBef>
                <a:spcPts val="1200"/>
              </a:spcBef>
            </a:pPr>
            <a:r>
              <a:rPr lang="fr-FR" sz="2400" dirty="0"/>
              <a:t>Recherchez des volontaires, des stagiaires et des étudiants de programme </a:t>
            </a:r>
            <a:r>
              <a:rPr lang="fr-FR" sz="2400" dirty="0" err="1"/>
              <a:t>co-op</a:t>
            </a:r>
            <a:r>
              <a:rPr lang="fr-FR" sz="2400" dirty="0"/>
              <a:t>. </a:t>
            </a:r>
          </a:p>
          <a:p>
            <a:pPr lvl="1">
              <a:lnSpc>
                <a:spcPct val="90000"/>
              </a:lnSpc>
              <a:spcBef>
                <a:spcPts val="1200"/>
              </a:spcBef>
            </a:pPr>
            <a:r>
              <a:rPr lang="fr-FR" sz="2400" dirty="0"/>
              <a:t>Payez avec des actions ou des options d’actions.</a:t>
            </a:r>
          </a:p>
          <a:p>
            <a:pPr lvl="1">
              <a:lnSpc>
                <a:spcPct val="90000"/>
              </a:lnSpc>
              <a:spcBef>
                <a:spcPts val="1200"/>
              </a:spcBef>
            </a:pPr>
            <a:r>
              <a:rPr lang="fr-FR" sz="2400" dirty="0"/>
              <a:t>Travaillez à partir de la maison.</a:t>
            </a:r>
          </a:p>
        </p:txBody>
      </p:sp>
    </p:spTree>
    <p:extLst>
      <p:ext uri="{BB962C8B-B14F-4D97-AF65-F5344CB8AC3E}">
        <p14:creationId xmlns:p14="http://schemas.microsoft.com/office/powerpoint/2010/main" val="33286226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r>
              <a:rPr lang="en-US" dirty="0" err="1"/>
              <a:t>Vous</a:t>
            </a:r>
            <a:endParaRPr lang="en-US" sz="2600"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137</a:t>
            </a:fld>
            <a:endParaRPr lang="en-US"/>
          </a:p>
        </p:txBody>
      </p:sp>
      <p:sp>
        <p:nvSpPr>
          <p:cNvPr id="36867" name="Rectangle 3"/>
          <p:cNvSpPr>
            <a:spLocks noGrp="1" noChangeArrowheads="1"/>
          </p:cNvSpPr>
          <p:nvPr>
            <p:ph idx="4294967295"/>
          </p:nvPr>
        </p:nvSpPr>
        <p:spPr>
          <a:xfrm>
            <a:off x="-86059" y="1212434"/>
            <a:ext cx="8772859" cy="3579812"/>
          </a:xfrm>
        </p:spPr>
        <p:txBody>
          <a:bodyPr>
            <a:normAutofit lnSpcReduction="10000"/>
          </a:bodyPr>
          <a:lstStyle/>
          <a:p>
            <a:pPr lvl="1">
              <a:spcBef>
                <a:spcPts val="1200"/>
              </a:spcBef>
            </a:pPr>
            <a:r>
              <a:rPr lang="fr-FR" sz="2400" dirty="0"/>
              <a:t>Utilisez vos épargnes personnelles, cartes de crédit et des prêts.</a:t>
            </a:r>
          </a:p>
          <a:p>
            <a:pPr lvl="1">
              <a:spcBef>
                <a:spcPts val="1200"/>
              </a:spcBef>
            </a:pPr>
            <a:r>
              <a:rPr lang="fr-FR" sz="2400" dirty="0"/>
              <a:t>Renoncez, réduisez ou délayez votre compensation (équité de travail).</a:t>
            </a:r>
          </a:p>
          <a:p>
            <a:pPr lvl="1">
              <a:spcBef>
                <a:spcPts val="1200"/>
              </a:spcBef>
            </a:pPr>
            <a:r>
              <a:rPr lang="fr-FR" sz="2400" dirty="0"/>
              <a:t>Travaillez à partir de la maison.</a:t>
            </a:r>
          </a:p>
          <a:p>
            <a:pPr lvl="1">
              <a:spcBef>
                <a:spcPts val="1200"/>
              </a:spcBef>
            </a:pPr>
            <a:r>
              <a:rPr lang="fr-FR" sz="2400" dirty="0"/>
              <a:t>Développez des produits la nuit et les fins de semaines pendant que vous travaillez ailleurs.</a:t>
            </a:r>
          </a:p>
          <a:p>
            <a:pPr lvl="1">
              <a:spcBef>
                <a:spcPts val="1200"/>
              </a:spcBef>
            </a:pPr>
            <a:r>
              <a:rPr lang="fr-FR" sz="2400" dirty="0"/>
              <a:t>Assumez plusieurs rôles.</a:t>
            </a:r>
          </a:p>
        </p:txBody>
      </p:sp>
    </p:spTree>
    <p:extLst>
      <p:ext uri="{BB962C8B-B14F-4D97-AF65-F5344CB8AC3E}">
        <p14:creationId xmlns:p14="http://schemas.microsoft.com/office/powerpoint/2010/main" val="252493140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p:txBody>
          <a:bodyPr/>
          <a:lstStyle/>
          <a:p>
            <a:r>
              <a:rPr lang="en-US" dirty="0"/>
              <a:t>Et plus</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138</a:t>
            </a:fld>
            <a:endParaRPr lang="en-US"/>
          </a:p>
        </p:txBody>
      </p:sp>
      <p:sp>
        <p:nvSpPr>
          <p:cNvPr id="37891" name="Rectangle 3"/>
          <p:cNvSpPr>
            <a:spLocks noGrp="1" noChangeArrowheads="1"/>
          </p:cNvSpPr>
          <p:nvPr>
            <p:ph idx="4294967295"/>
          </p:nvPr>
        </p:nvSpPr>
        <p:spPr>
          <a:xfrm>
            <a:off x="178636" y="1052012"/>
            <a:ext cx="9129487" cy="3579812"/>
          </a:xfrm>
        </p:spPr>
        <p:txBody>
          <a:bodyPr>
            <a:normAutofit/>
          </a:bodyPr>
          <a:lstStyle/>
          <a:p>
            <a:pPr lvl="1">
              <a:spcBef>
                <a:spcPts val="1200"/>
              </a:spcBef>
            </a:pPr>
            <a:r>
              <a:rPr lang="fr-FR" sz="2400" dirty="0"/>
              <a:t>Achetez de l’équipement déjà utilisé (ventes aux enchères).</a:t>
            </a:r>
          </a:p>
          <a:p>
            <a:pPr lvl="1">
              <a:spcBef>
                <a:spcPts val="1200"/>
              </a:spcBef>
            </a:pPr>
            <a:r>
              <a:rPr lang="fr-FR" sz="2400" dirty="0"/>
              <a:t>Empruntez de l’équipement d’autres entreprises. </a:t>
            </a:r>
          </a:p>
          <a:p>
            <a:pPr lvl="1">
              <a:spcBef>
                <a:spcPts val="1200"/>
              </a:spcBef>
            </a:pPr>
            <a:r>
              <a:rPr lang="fr-FR" sz="2400" dirty="0"/>
              <a:t>Partagez vos locaux d’entreprise avec d’autres.</a:t>
            </a:r>
          </a:p>
          <a:p>
            <a:pPr lvl="1">
              <a:spcBef>
                <a:spcPts val="1200"/>
              </a:spcBef>
            </a:pPr>
            <a:r>
              <a:rPr lang="fr-FR" sz="2400" dirty="0"/>
              <a:t>Sachez quand garder votre argent et quand la dépenser.</a:t>
            </a:r>
          </a:p>
          <a:p>
            <a:pPr lvl="1">
              <a:spcBef>
                <a:spcPts val="1200"/>
              </a:spcBef>
            </a:pPr>
            <a:r>
              <a:rPr lang="fr-FR" sz="2400" dirty="0"/>
              <a:t>Éliminez les dépenses inutiles.</a:t>
            </a:r>
          </a:p>
        </p:txBody>
      </p:sp>
    </p:spTree>
    <p:extLst>
      <p:ext uri="{BB962C8B-B14F-4D97-AF65-F5344CB8AC3E}">
        <p14:creationId xmlns:p14="http://schemas.microsoft.com/office/powerpoint/2010/main" val="221970686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dirty="0"/>
              <a:t>Où est-ce que les entrepreneurs obtiennent leur argent?</a:t>
            </a:r>
            <a:endParaRPr lang="en-US" dirty="0"/>
          </a:p>
        </p:txBody>
      </p:sp>
      <p:sp>
        <p:nvSpPr>
          <p:cNvPr id="5" name="Rectangle 3"/>
          <p:cNvSpPr>
            <a:spLocks noGrp="1" noChangeArrowheads="1"/>
          </p:cNvSpPr>
          <p:nvPr>
            <p:ph idx="4294967295"/>
          </p:nvPr>
        </p:nvSpPr>
        <p:spPr>
          <a:xfrm>
            <a:off x="96253" y="1330492"/>
            <a:ext cx="9047747" cy="3579812"/>
          </a:xfrm>
        </p:spPr>
        <p:txBody>
          <a:bodyPr>
            <a:normAutofit/>
          </a:bodyPr>
          <a:lstStyle/>
          <a:p>
            <a:pPr marL="457200" indent="-457200">
              <a:spcBef>
                <a:spcPts val="1200"/>
              </a:spcBef>
              <a:buFont typeface="+mj-lt"/>
              <a:buAutoNum type="arabicPeriod"/>
            </a:pPr>
            <a:r>
              <a:rPr lang="fr-FR" sz="2400" dirty="0" smtClean="0"/>
              <a:t>Leur </a:t>
            </a:r>
            <a:r>
              <a:rPr lang="fr-FR" sz="2400" dirty="0"/>
              <a:t>propre argent (équité des propriétaires ou des prêts à l’entreprise)</a:t>
            </a:r>
          </a:p>
          <a:p>
            <a:pPr marL="457200" indent="-457200">
              <a:spcBef>
                <a:spcPts val="1200"/>
              </a:spcBef>
              <a:buFont typeface="+mj-lt"/>
              <a:buAutoNum type="arabicPeriod"/>
            </a:pPr>
            <a:r>
              <a:rPr lang="fr-FR" sz="2400" dirty="0" smtClean="0"/>
              <a:t>L’Endettement</a:t>
            </a:r>
            <a:r>
              <a:rPr lang="fr-FR" sz="2400" dirty="0"/>
              <a:t> : argent immédiat pour un remboursement futur (avec intérêts).</a:t>
            </a:r>
          </a:p>
          <a:p>
            <a:pPr marL="457200" indent="-457200">
              <a:spcBef>
                <a:spcPts val="1200"/>
              </a:spcBef>
              <a:buFont typeface="+mj-lt"/>
              <a:buAutoNum type="arabicPeriod"/>
            </a:pPr>
            <a:r>
              <a:rPr lang="fr-FR" sz="2400" dirty="0" smtClean="0"/>
              <a:t>L’Équité</a:t>
            </a:r>
            <a:r>
              <a:rPr lang="fr-FR" sz="2400" dirty="0"/>
              <a:t> : financement de tierces personnes contre une part de l’entreprise.</a:t>
            </a:r>
          </a:p>
          <a:p>
            <a:pPr marL="457200" indent="-457200">
              <a:spcBef>
                <a:spcPts val="1200"/>
              </a:spcBef>
              <a:buFont typeface="+mj-lt"/>
              <a:buAutoNum type="arabicPeriod"/>
            </a:pPr>
            <a:r>
              <a:rPr lang="fr-FR" sz="2400" dirty="0" smtClean="0"/>
              <a:t>L’Amorçage</a:t>
            </a:r>
            <a:r>
              <a:rPr lang="fr-FR" sz="2400" dirty="0"/>
              <a:t> : trouver le financement nécessaire par vos propres moyens.</a:t>
            </a:r>
          </a:p>
          <a:p>
            <a:endParaRPr lang="en-US" sz="2000" dirty="0">
              <a:solidFill>
                <a:schemeClr val="tx2"/>
              </a:solidFill>
            </a:endParaRPr>
          </a:p>
          <a:p>
            <a:pPr marL="82296" indent="0">
              <a:buNone/>
            </a:pPr>
            <a:endParaRPr lang="en-US" sz="2000" dirty="0" smtClean="0">
              <a:solidFill>
                <a:schemeClr val="tx2"/>
              </a:solidFill>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105399"/>
            <a:ext cx="2658388" cy="1648201"/>
          </a:xfrm>
          <a:prstGeom prst="rect">
            <a:avLst/>
          </a:prstGeom>
        </p:spPr>
      </p:pic>
      <p:pic>
        <p:nvPicPr>
          <p:cNvPr id="7"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0794" y="549558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139</a:t>
            </a:fld>
            <a:endParaRPr lang="en-CA" dirty="0"/>
          </a:p>
        </p:txBody>
      </p:sp>
    </p:spTree>
    <p:extLst>
      <p:ext uri="{BB962C8B-B14F-4D97-AF65-F5344CB8AC3E}">
        <p14:creationId xmlns:p14="http://schemas.microsoft.com/office/powerpoint/2010/main" val="24983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Principes de Génération d’Idées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1553619" y="1738166"/>
            <a:ext cx="7188921" cy="584775"/>
          </a:xfrm>
          <a:prstGeom prst="rect">
            <a:avLst/>
          </a:prstGeom>
        </p:spPr>
        <p:txBody>
          <a:bodyPr wrap="square" anchor="ctr">
            <a:spAutoFit/>
          </a:bodyPr>
          <a:lstStyle/>
          <a:p>
            <a:r>
              <a:rPr lang="fr-FR" sz="1600" dirty="0">
                <a:solidFill>
                  <a:prstClr val="white"/>
                </a:solidFill>
              </a:rPr>
              <a:t>Les idées peuvent venir de n’importe où, on voit le plus souvent des bonnes idées d’affaires commencer avec un (ou plusieurs) des éléments suivants:</a:t>
            </a:r>
          </a:p>
        </p:txBody>
      </p:sp>
      <p:sp>
        <p:nvSpPr>
          <p:cNvPr id="2" name="Rectangle 1"/>
          <p:cNvSpPr/>
          <p:nvPr/>
        </p:nvSpPr>
        <p:spPr>
          <a:xfrm>
            <a:off x="2156607" y="2507872"/>
            <a:ext cx="3897221" cy="584775"/>
          </a:xfrm>
          <a:prstGeom prst="rect">
            <a:avLst/>
          </a:prstGeom>
        </p:spPr>
        <p:txBody>
          <a:bodyPr wrap="none">
            <a:spAutoFit/>
          </a:bodyPr>
          <a:lstStyle/>
          <a:p>
            <a:r>
              <a:rPr lang="en-US" sz="3200" dirty="0" err="1">
                <a:solidFill>
                  <a:schemeClr val="accent5"/>
                </a:solidFill>
              </a:rPr>
              <a:t>Problème</a:t>
            </a:r>
            <a:r>
              <a:rPr lang="en-US" sz="3200" dirty="0">
                <a:solidFill>
                  <a:schemeClr val="accent5"/>
                </a:solidFill>
              </a:rPr>
              <a:t> Personnel</a:t>
            </a:r>
          </a:p>
        </p:txBody>
      </p:sp>
      <p:sp>
        <p:nvSpPr>
          <p:cNvPr id="4" name="Rectangle 3"/>
          <p:cNvSpPr/>
          <p:nvPr/>
        </p:nvSpPr>
        <p:spPr>
          <a:xfrm>
            <a:off x="2156607" y="3106240"/>
            <a:ext cx="4390946" cy="369332"/>
          </a:xfrm>
          <a:prstGeom prst="rect">
            <a:avLst/>
          </a:prstGeom>
        </p:spPr>
        <p:txBody>
          <a:bodyPr wrap="none">
            <a:spAutoFit/>
          </a:bodyPr>
          <a:lstStyle/>
          <a:p>
            <a:r>
              <a:rPr lang="fr-FR" dirty="0">
                <a:solidFill>
                  <a:schemeClr val="tx1">
                    <a:lumMod val="90000"/>
                    <a:lumOff val="10000"/>
                  </a:schemeClr>
                </a:solidFill>
              </a:rPr>
              <a:t>J’ai un problème qui se doit d’être résolu.</a:t>
            </a:r>
          </a:p>
        </p:txBody>
      </p:sp>
      <p:pic>
        <p:nvPicPr>
          <p:cNvPr id="5122" name="Picture 2" descr="http://static1.squarespace.com/static/50a3bec7e4b01d89010fbbcc/t/518123ace4b05640e82d7b55/1367417773901/Shopify-2010-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7" y="4746635"/>
            <a:ext cx="2717846" cy="74582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762003" y="4377357"/>
            <a:ext cx="1788833" cy="1563023"/>
            <a:chOff x="3762003" y="4377357"/>
            <a:chExt cx="1788833" cy="1563023"/>
          </a:xfrm>
        </p:grpSpPr>
        <p:grpSp>
          <p:nvGrpSpPr>
            <p:cNvPr id="18" name="Group 17"/>
            <p:cNvGrpSpPr/>
            <p:nvPr/>
          </p:nvGrpSpPr>
          <p:grpSpPr>
            <a:xfrm>
              <a:off x="3762003" y="4377357"/>
              <a:ext cx="1788833" cy="832896"/>
              <a:chOff x="3654425" y="4003675"/>
              <a:chExt cx="3600451" cy="1676401"/>
            </a:xfrm>
            <a:solidFill>
              <a:schemeClr val="accent5"/>
            </a:solidFill>
          </p:grpSpPr>
          <p:sp>
            <p:nvSpPr>
              <p:cNvPr id="11" name="Freeform 6"/>
              <p:cNvSpPr>
                <a:spLocks/>
              </p:cNvSpPr>
              <p:nvPr/>
            </p:nvSpPr>
            <p:spPr bwMode="auto">
              <a:xfrm>
                <a:off x="4738688" y="4875213"/>
                <a:ext cx="1820863" cy="804863"/>
              </a:xfrm>
              <a:custGeom>
                <a:avLst/>
                <a:gdLst>
                  <a:gd name="T0" fmla="*/ 140 w 484"/>
                  <a:gd name="T1" fmla="*/ 164 h 213"/>
                  <a:gd name="T2" fmla="*/ 90 w 484"/>
                  <a:gd name="T3" fmla="*/ 164 h 213"/>
                  <a:gd name="T4" fmla="*/ 72 w 484"/>
                  <a:gd name="T5" fmla="*/ 151 h 213"/>
                  <a:gd name="T6" fmla="*/ 0 w 484"/>
                  <a:gd name="T7" fmla="*/ 22 h 213"/>
                  <a:gd name="T8" fmla="*/ 25 w 484"/>
                  <a:gd name="T9" fmla="*/ 2 h 213"/>
                  <a:gd name="T10" fmla="*/ 24 w 484"/>
                  <a:gd name="T11" fmla="*/ 8 h 213"/>
                  <a:gd name="T12" fmla="*/ 95 w 484"/>
                  <a:gd name="T13" fmla="*/ 33 h 213"/>
                  <a:gd name="T14" fmla="*/ 164 w 484"/>
                  <a:gd name="T15" fmla="*/ 0 h 213"/>
                  <a:gd name="T16" fmla="*/ 207 w 484"/>
                  <a:gd name="T17" fmla="*/ 39 h 213"/>
                  <a:gd name="T18" fmla="*/ 252 w 484"/>
                  <a:gd name="T19" fmla="*/ 40 h 213"/>
                  <a:gd name="T20" fmla="*/ 374 w 484"/>
                  <a:gd name="T21" fmla="*/ 35 h 213"/>
                  <a:gd name="T22" fmla="*/ 407 w 484"/>
                  <a:gd name="T23" fmla="*/ 35 h 213"/>
                  <a:gd name="T24" fmla="*/ 482 w 484"/>
                  <a:gd name="T25" fmla="*/ 194 h 213"/>
                  <a:gd name="T26" fmla="*/ 464 w 484"/>
                  <a:gd name="T27" fmla="*/ 212 h 213"/>
                  <a:gd name="T28" fmla="*/ 156 w 484"/>
                  <a:gd name="T29" fmla="*/ 212 h 213"/>
                  <a:gd name="T30" fmla="*/ 137 w 484"/>
                  <a:gd name="T31" fmla="*/ 192 h 213"/>
                  <a:gd name="T32" fmla="*/ 140 w 484"/>
                  <a:gd name="T33" fmla="*/ 16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213">
                    <a:moveTo>
                      <a:pt x="140" y="164"/>
                    </a:moveTo>
                    <a:cubicBezTo>
                      <a:pt x="123" y="164"/>
                      <a:pt x="106" y="163"/>
                      <a:pt x="90" y="164"/>
                    </a:cubicBezTo>
                    <a:cubicBezTo>
                      <a:pt x="80" y="164"/>
                      <a:pt x="74" y="162"/>
                      <a:pt x="72" y="151"/>
                    </a:cubicBezTo>
                    <a:cubicBezTo>
                      <a:pt x="59" y="102"/>
                      <a:pt x="38" y="59"/>
                      <a:pt x="0" y="22"/>
                    </a:cubicBezTo>
                    <a:cubicBezTo>
                      <a:pt x="9" y="15"/>
                      <a:pt x="17" y="8"/>
                      <a:pt x="25" y="2"/>
                    </a:cubicBezTo>
                    <a:cubicBezTo>
                      <a:pt x="25" y="4"/>
                      <a:pt x="25" y="6"/>
                      <a:pt x="24" y="8"/>
                    </a:cubicBezTo>
                    <a:cubicBezTo>
                      <a:pt x="48" y="16"/>
                      <a:pt x="71" y="29"/>
                      <a:pt x="95" y="33"/>
                    </a:cubicBezTo>
                    <a:cubicBezTo>
                      <a:pt x="122" y="38"/>
                      <a:pt x="143" y="20"/>
                      <a:pt x="164" y="0"/>
                    </a:cubicBezTo>
                    <a:cubicBezTo>
                      <a:pt x="178" y="13"/>
                      <a:pt x="192" y="25"/>
                      <a:pt x="207" y="39"/>
                    </a:cubicBezTo>
                    <a:cubicBezTo>
                      <a:pt x="222" y="19"/>
                      <a:pt x="235" y="27"/>
                      <a:pt x="252" y="40"/>
                    </a:cubicBezTo>
                    <a:cubicBezTo>
                      <a:pt x="290" y="71"/>
                      <a:pt x="336" y="69"/>
                      <a:pt x="374" y="35"/>
                    </a:cubicBezTo>
                    <a:cubicBezTo>
                      <a:pt x="387" y="23"/>
                      <a:pt x="396" y="25"/>
                      <a:pt x="407" y="35"/>
                    </a:cubicBezTo>
                    <a:cubicBezTo>
                      <a:pt x="454" y="78"/>
                      <a:pt x="475" y="132"/>
                      <a:pt x="482" y="194"/>
                    </a:cubicBezTo>
                    <a:cubicBezTo>
                      <a:pt x="484" y="207"/>
                      <a:pt x="478" y="213"/>
                      <a:pt x="464" y="212"/>
                    </a:cubicBezTo>
                    <a:cubicBezTo>
                      <a:pt x="361" y="212"/>
                      <a:pt x="258" y="212"/>
                      <a:pt x="156" y="212"/>
                    </a:cubicBezTo>
                    <a:cubicBezTo>
                      <a:pt x="140" y="213"/>
                      <a:pt x="136" y="206"/>
                      <a:pt x="137" y="192"/>
                    </a:cubicBezTo>
                    <a:cubicBezTo>
                      <a:pt x="138" y="184"/>
                      <a:pt x="139" y="175"/>
                      <a:pt x="140"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654425" y="4965700"/>
                <a:ext cx="1309688" cy="714375"/>
              </a:xfrm>
              <a:custGeom>
                <a:avLst/>
                <a:gdLst>
                  <a:gd name="T0" fmla="*/ 95 w 348"/>
                  <a:gd name="T1" fmla="*/ 0 h 189"/>
                  <a:gd name="T2" fmla="*/ 119 w 348"/>
                  <a:gd name="T3" fmla="*/ 19 h 189"/>
                  <a:gd name="T4" fmla="*/ 238 w 348"/>
                  <a:gd name="T5" fmla="*/ 11 h 189"/>
                  <a:gd name="T6" fmla="*/ 270 w 348"/>
                  <a:gd name="T7" fmla="*/ 10 h 189"/>
                  <a:gd name="T8" fmla="*/ 346 w 348"/>
                  <a:gd name="T9" fmla="*/ 170 h 189"/>
                  <a:gd name="T10" fmla="*/ 328 w 348"/>
                  <a:gd name="T11" fmla="*/ 188 h 189"/>
                  <a:gd name="T12" fmla="*/ 20 w 348"/>
                  <a:gd name="T13" fmla="*/ 188 h 189"/>
                  <a:gd name="T14" fmla="*/ 1 w 348"/>
                  <a:gd name="T15" fmla="*/ 174 h 189"/>
                  <a:gd name="T16" fmla="*/ 95 w 348"/>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89">
                    <a:moveTo>
                      <a:pt x="95" y="0"/>
                    </a:moveTo>
                    <a:cubicBezTo>
                      <a:pt x="104" y="7"/>
                      <a:pt x="111" y="14"/>
                      <a:pt x="119" y="19"/>
                    </a:cubicBezTo>
                    <a:cubicBezTo>
                      <a:pt x="158" y="46"/>
                      <a:pt x="201" y="44"/>
                      <a:pt x="238" y="11"/>
                    </a:cubicBezTo>
                    <a:cubicBezTo>
                      <a:pt x="250" y="0"/>
                      <a:pt x="259" y="0"/>
                      <a:pt x="270" y="10"/>
                    </a:cubicBezTo>
                    <a:cubicBezTo>
                      <a:pt x="318" y="53"/>
                      <a:pt x="339" y="108"/>
                      <a:pt x="346" y="170"/>
                    </a:cubicBezTo>
                    <a:cubicBezTo>
                      <a:pt x="348" y="183"/>
                      <a:pt x="342" y="189"/>
                      <a:pt x="328" y="188"/>
                    </a:cubicBezTo>
                    <a:cubicBezTo>
                      <a:pt x="225" y="188"/>
                      <a:pt x="123" y="188"/>
                      <a:pt x="20" y="188"/>
                    </a:cubicBezTo>
                    <a:cubicBezTo>
                      <a:pt x="10" y="188"/>
                      <a:pt x="1" y="187"/>
                      <a:pt x="1" y="174"/>
                    </a:cubicBezTo>
                    <a:cubicBezTo>
                      <a:pt x="0" y="132"/>
                      <a:pt x="36" y="26"/>
                      <a:pt x="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6332538" y="4879975"/>
                <a:ext cx="922338" cy="617538"/>
              </a:xfrm>
              <a:custGeom>
                <a:avLst/>
                <a:gdLst>
                  <a:gd name="T0" fmla="*/ 0 w 245"/>
                  <a:gd name="T1" fmla="*/ 20 h 164"/>
                  <a:gd name="T2" fmla="*/ 26 w 245"/>
                  <a:gd name="T3" fmla="*/ 1 h 164"/>
                  <a:gd name="T4" fmla="*/ 165 w 245"/>
                  <a:gd name="T5" fmla="*/ 0 h 164"/>
                  <a:gd name="T6" fmla="*/ 196 w 245"/>
                  <a:gd name="T7" fmla="*/ 29 h 164"/>
                  <a:gd name="T8" fmla="*/ 243 w 245"/>
                  <a:gd name="T9" fmla="*/ 139 h 164"/>
                  <a:gd name="T10" fmla="*/ 222 w 245"/>
                  <a:gd name="T11" fmla="*/ 163 h 164"/>
                  <a:gd name="T12" fmla="*/ 90 w 245"/>
                  <a:gd name="T13" fmla="*/ 163 h 164"/>
                  <a:gd name="T14" fmla="*/ 71 w 245"/>
                  <a:gd name="T15" fmla="*/ 148 h 164"/>
                  <a:gd name="T16" fmla="*/ 0 w 245"/>
                  <a:gd name="T17"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64">
                    <a:moveTo>
                      <a:pt x="0" y="20"/>
                    </a:moveTo>
                    <a:cubicBezTo>
                      <a:pt x="10" y="13"/>
                      <a:pt x="18" y="7"/>
                      <a:pt x="26" y="1"/>
                    </a:cubicBezTo>
                    <a:cubicBezTo>
                      <a:pt x="85" y="45"/>
                      <a:pt x="109" y="45"/>
                      <a:pt x="165" y="0"/>
                    </a:cubicBezTo>
                    <a:cubicBezTo>
                      <a:pt x="175" y="9"/>
                      <a:pt x="187" y="18"/>
                      <a:pt x="196" y="29"/>
                    </a:cubicBezTo>
                    <a:cubicBezTo>
                      <a:pt x="222" y="61"/>
                      <a:pt x="236" y="98"/>
                      <a:pt x="243" y="139"/>
                    </a:cubicBezTo>
                    <a:cubicBezTo>
                      <a:pt x="245" y="155"/>
                      <a:pt x="241" y="164"/>
                      <a:pt x="222" y="163"/>
                    </a:cubicBezTo>
                    <a:cubicBezTo>
                      <a:pt x="178" y="162"/>
                      <a:pt x="134" y="162"/>
                      <a:pt x="90" y="163"/>
                    </a:cubicBezTo>
                    <a:cubicBezTo>
                      <a:pt x="79" y="163"/>
                      <a:pt x="74" y="160"/>
                      <a:pt x="71" y="148"/>
                    </a:cubicBezTo>
                    <a:cubicBezTo>
                      <a:pt x="55" y="92"/>
                      <a:pt x="39" y="64"/>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p:nvSpPr>
            <p:spPr bwMode="auto">
              <a:xfrm>
                <a:off x="3854450" y="4044950"/>
                <a:ext cx="849313" cy="996950"/>
              </a:xfrm>
              <a:custGeom>
                <a:avLst/>
                <a:gdLst>
                  <a:gd name="T0" fmla="*/ 224 w 226"/>
                  <a:gd name="T1" fmla="*/ 128 h 264"/>
                  <a:gd name="T2" fmla="*/ 170 w 226"/>
                  <a:gd name="T3" fmla="*/ 236 h 264"/>
                  <a:gd name="T4" fmla="*/ 75 w 226"/>
                  <a:gd name="T5" fmla="*/ 239 h 264"/>
                  <a:gd name="T6" fmla="*/ 26 w 226"/>
                  <a:gd name="T7" fmla="*/ 76 h 264"/>
                  <a:gd name="T8" fmla="*/ 131 w 226"/>
                  <a:gd name="T9" fmla="*/ 6 h 264"/>
                  <a:gd name="T10" fmla="*/ 222 w 226"/>
                  <a:gd name="T11" fmla="*/ 104 h 264"/>
                  <a:gd name="T12" fmla="*/ 224 w 226"/>
                  <a:gd name="T13" fmla="*/ 128 h 264"/>
                  <a:gd name="T14" fmla="*/ 52 w 226"/>
                  <a:gd name="T15" fmla="*/ 114 h 264"/>
                  <a:gd name="T16" fmla="*/ 29 w 226"/>
                  <a:gd name="T17" fmla="*/ 128 h 264"/>
                  <a:gd name="T18" fmla="*/ 40 w 226"/>
                  <a:gd name="T19" fmla="*/ 165 h 264"/>
                  <a:gd name="T20" fmla="*/ 53 w 226"/>
                  <a:gd name="T21" fmla="*/ 187 h 264"/>
                  <a:gd name="T22" fmla="*/ 120 w 226"/>
                  <a:gd name="T23" fmla="*/ 241 h 264"/>
                  <a:gd name="T24" fmla="*/ 189 w 226"/>
                  <a:gd name="T25" fmla="*/ 186 h 264"/>
                  <a:gd name="T26" fmla="*/ 198 w 226"/>
                  <a:gd name="T27" fmla="*/ 168 h 264"/>
                  <a:gd name="T28" fmla="*/ 212 w 226"/>
                  <a:gd name="T29" fmla="*/ 129 h 264"/>
                  <a:gd name="T30" fmla="*/ 190 w 226"/>
                  <a:gd name="T31" fmla="*/ 114 h 264"/>
                  <a:gd name="T32" fmla="*/ 160 w 226"/>
                  <a:gd name="T33" fmla="*/ 90 h 264"/>
                  <a:gd name="T34" fmla="*/ 80 w 226"/>
                  <a:gd name="T35" fmla="*/ 90 h 264"/>
                  <a:gd name="T36" fmla="*/ 56 w 226"/>
                  <a:gd name="T37" fmla="*/ 99 h 264"/>
                  <a:gd name="T38" fmla="*/ 52 w 226"/>
                  <a:gd name="T39" fmla="*/ 1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64">
                    <a:moveTo>
                      <a:pt x="224" y="128"/>
                    </a:moveTo>
                    <a:cubicBezTo>
                      <a:pt x="226" y="174"/>
                      <a:pt x="200" y="207"/>
                      <a:pt x="170" y="236"/>
                    </a:cubicBezTo>
                    <a:cubicBezTo>
                      <a:pt x="144" y="262"/>
                      <a:pt x="102" y="264"/>
                      <a:pt x="75" y="239"/>
                    </a:cubicBezTo>
                    <a:cubicBezTo>
                      <a:pt x="28" y="197"/>
                      <a:pt x="0" y="143"/>
                      <a:pt x="26" y="76"/>
                    </a:cubicBezTo>
                    <a:cubicBezTo>
                      <a:pt x="44" y="29"/>
                      <a:pt x="87" y="0"/>
                      <a:pt x="131" y="6"/>
                    </a:cubicBezTo>
                    <a:cubicBezTo>
                      <a:pt x="179" y="13"/>
                      <a:pt x="217" y="53"/>
                      <a:pt x="222" y="104"/>
                    </a:cubicBezTo>
                    <a:cubicBezTo>
                      <a:pt x="223" y="112"/>
                      <a:pt x="223" y="120"/>
                      <a:pt x="224" y="128"/>
                    </a:cubicBezTo>
                    <a:close/>
                    <a:moveTo>
                      <a:pt x="52" y="114"/>
                    </a:moveTo>
                    <a:cubicBezTo>
                      <a:pt x="34" y="107"/>
                      <a:pt x="28" y="110"/>
                      <a:pt x="29" y="128"/>
                    </a:cubicBezTo>
                    <a:cubicBezTo>
                      <a:pt x="30" y="141"/>
                      <a:pt x="35" y="153"/>
                      <a:pt x="40" y="165"/>
                    </a:cubicBezTo>
                    <a:cubicBezTo>
                      <a:pt x="43" y="173"/>
                      <a:pt x="49" y="179"/>
                      <a:pt x="53" y="187"/>
                    </a:cubicBezTo>
                    <a:cubicBezTo>
                      <a:pt x="66" y="217"/>
                      <a:pt x="85" y="239"/>
                      <a:pt x="120" y="241"/>
                    </a:cubicBezTo>
                    <a:cubicBezTo>
                      <a:pt x="149" y="242"/>
                      <a:pt x="175" y="220"/>
                      <a:pt x="189" y="186"/>
                    </a:cubicBezTo>
                    <a:cubicBezTo>
                      <a:pt x="191" y="180"/>
                      <a:pt x="195" y="174"/>
                      <a:pt x="198" y="168"/>
                    </a:cubicBezTo>
                    <a:cubicBezTo>
                      <a:pt x="203" y="155"/>
                      <a:pt x="210" y="142"/>
                      <a:pt x="212" y="129"/>
                    </a:cubicBezTo>
                    <a:cubicBezTo>
                      <a:pt x="214" y="110"/>
                      <a:pt x="208" y="107"/>
                      <a:pt x="190" y="114"/>
                    </a:cubicBezTo>
                    <a:cubicBezTo>
                      <a:pt x="182" y="86"/>
                      <a:pt x="176" y="80"/>
                      <a:pt x="160" y="90"/>
                    </a:cubicBezTo>
                    <a:cubicBezTo>
                      <a:pt x="133" y="107"/>
                      <a:pt x="107" y="108"/>
                      <a:pt x="80" y="90"/>
                    </a:cubicBezTo>
                    <a:cubicBezTo>
                      <a:pt x="69" y="82"/>
                      <a:pt x="60" y="87"/>
                      <a:pt x="56" y="99"/>
                    </a:cubicBezTo>
                    <a:cubicBezTo>
                      <a:pt x="54" y="104"/>
                      <a:pt x="53" y="109"/>
                      <a:pt x="52"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p:nvSpPr>
            <p:spPr bwMode="auto">
              <a:xfrm>
                <a:off x="5426075" y="4003675"/>
                <a:ext cx="884238" cy="1038225"/>
              </a:xfrm>
              <a:custGeom>
                <a:avLst/>
                <a:gdLst>
                  <a:gd name="T0" fmla="*/ 230 w 235"/>
                  <a:gd name="T1" fmla="*/ 140 h 275"/>
                  <a:gd name="T2" fmla="*/ 175 w 235"/>
                  <a:gd name="T3" fmla="*/ 248 h 275"/>
                  <a:gd name="T4" fmla="*/ 82 w 235"/>
                  <a:gd name="T5" fmla="*/ 251 h 275"/>
                  <a:gd name="T6" fmla="*/ 44 w 235"/>
                  <a:gd name="T7" fmla="*/ 64 h 275"/>
                  <a:gd name="T8" fmla="*/ 210 w 235"/>
                  <a:gd name="T9" fmla="*/ 66 h 275"/>
                  <a:gd name="T10" fmla="*/ 235 w 235"/>
                  <a:gd name="T11" fmla="*/ 138 h 275"/>
                  <a:gd name="T12" fmla="*/ 230 w 235"/>
                  <a:gd name="T13" fmla="*/ 140 h 275"/>
                  <a:gd name="T14" fmla="*/ 196 w 235"/>
                  <a:gd name="T15" fmla="*/ 127 h 275"/>
                  <a:gd name="T16" fmla="*/ 192 w 235"/>
                  <a:gd name="T17" fmla="*/ 112 h 275"/>
                  <a:gd name="T18" fmla="*/ 165 w 235"/>
                  <a:gd name="T19" fmla="*/ 102 h 275"/>
                  <a:gd name="T20" fmla="*/ 87 w 235"/>
                  <a:gd name="T21" fmla="*/ 101 h 275"/>
                  <a:gd name="T22" fmla="*/ 61 w 235"/>
                  <a:gd name="T23" fmla="*/ 111 h 275"/>
                  <a:gd name="T24" fmla="*/ 57 w 235"/>
                  <a:gd name="T25" fmla="*/ 127 h 275"/>
                  <a:gd name="T26" fmla="*/ 35 w 235"/>
                  <a:gd name="T27" fmla="*/ 136 h 275"/>
                  <a:gd name="T28" fmla="*/ 42 w 235"/>
                  <a:gd name="T29" fmla="*/ 171 h 275"/>
                  <a:gd name="T30" fmla="*/ 64 w 235"/>
                  <a:gd name="T31" fmla="*/ 210 h 275"/>
                  <a:gd name="T32" fmla="*/ 127 w 235"/>
                  <a:gd name="T33" fmla="*/ 251 h 275"/>
                  <a:gd name="T34" fmla="*/ 190 w 235"/>
                  <a:gd name="T35" fmla="*/ 208 h 275"/>
                  <a:gd name="T36" fmla="*/ 211 w 235"/>
                  <a:gd name="T37" fmla="*/ 171 h 275"/>
                  <a:gd name="T38" fmla="*/ 215 w 235"/>
                  <a:gd name="T39" fmla="*/ 124 h 275"/>
                  <a:gd name="T40" fmla="*/ 210 w 235"/>
                  <a:gd name="T41" fmla="*/ 119 h 275"/>
                  <a:gd name="T42" fmla="*/ 196 w 235"/>
                  <a:gd name="T43" fmla="*/ 12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275">
                    <a:moveTo>
                      <a:pt x="230" y="140"/>
                    </a:moveTo>
                    <a:cubicBezTo>
                      <a:pt x="230" y="185"/>
                      <a:pt x="205" y="219"/>
                      <a:pt x="175" y="248"/>
                    </a:cubicBezTo>
                    <a:cubicBezTo>
                      <a:pt x="149" y="273"/>
                      <a:pt x="108" y="275"/>
                      <a:pt x="82" y="251"/>
                    </a:cubicBezTo>
                    <a:cubicBezTo>
                      <a:pt x="28" y="203"/>
                      <a:pt x="0" y="137"/>
                      <a:pt x="44" y="64"/>
                    </a:cubicBezTo>
                    <a:cubicBezTo>
                      <a:pt x="83" y="0"/>
                      <a:pt x="172" y="0"/>
                      <a:pt x="210" y="66"/>
                    </a:cubicBezTo>
                    <a:cubicBezTo>
                      <a:pt x="222" y="88"/>
                      <a:pt x="227" y="114"/>
                      <a:pt x="235" y="138"/>
                    </a:cubicBezTo>
                    <a:cubicBezTo>
                      <a:pt x="233" y="139"/>
                      <a:pt x="232" y="139"/>
                      <a:pt x="230" y="140"/>
                    </a:cubicBezTo>
                    <a:close/>
                    <a:moveTo>
                      <a:pt x="196" y="127"/>
                    </a:moveTo>
                    <a:cubicBezTo>
                      <a:pt x="194" y="121"/>
                      <a:pt x="194" y="117"/>
                      <a:pt x="192" y="112"/>
                    </a:cubicBezTo>
                    <a:cubicBezTo>
                      <a:pt x="188" y="98"/>
                      <a:pt x="179" y="93"/>
                      <a:pt x="165" y="102"/>
                    </a:cubicBezTo>
                    <a:cubicBezTo>
                      <a:pt x="139" y="119"/>
                      <a:pt x="113" y="119"/>
                      <a:pt x="87" y="101"/>
                    </a:cubicBezTo>
                    <a:cubicBezTo>
                      <a:pt x="74" y="93"/>
                      <a:pt x="66" y="98"/>
                      <a:pt x="61" y="111"/>
                    </a:cubicBezTo>
                    <a:cubicBezTo>
                      <a:pt x="60" y="116"/>
                      <a:pt x="59" y="121"/>
                      <a:pt x="57" y="127"/>
                    </a:cubicBezTo>
                    <a:cubicBezTo>
                      <a:pt x="42" y="115"/>
                      <a:pt x="35" y="121"/>
                      <a:pt x="35" y="136"/>
                    </a:cubicBezTo>
                    <a:cubicBezTo>
                      <a:pt x="35" y="148"/>
                      <a:pt x="37" y="160"/>
                      <a:pt x="42" y="171"/>
                    </a:cubicBezTo>
                    <a:cubicBezTo>
                      <a:pt x="48" y="184"/>
                      <a:pt x="57" y="196"/>
                      <a:pt x="64" y="210"/>
                    </a:cubicBezTo>
                    <a:cubicBezTo>
                      <a:pt x="78" y="234"/>
                      <a:pt x="98" y="252"/>
                      <a:pt x="127" y="251"/>
                    </a:cubicBezTo>
                    <a:cubicBezTo>
                      <a:pt x="157" y="251"/>
                      <a:pt x="176" y="233"/>
                      <a:pt x="190" y="208"/>
                    </a:cubicBezTo>
                    <a:cubicBezTo>
                      <a:pt x="197" y="196"/>
                      <a:pt x="207" y="185"/>
                      <a:pt x="211" y="171"/>
                    </a:cubicBezTo>
                    <a:cubicBezTo>
                      <a:pt x="215" y="156"/>
                      <a:pt x="214" y="140"/>
                      <a:pt x="215" y="124"/>
                    </a:cubicBezTo>
                    <a:cubicBezTo>
                      <a:pt x="215" y="122"/>
                      <a:pt x="212" y="121"/>
                      <a:pt x="210" y="119"/>
                    </a:cubicBezTo>
                    <a:cubicBezTo>
                      <a:pt x="205" y="122"/>
                      <a:pt x="201" y="124"/>
                      <a:pt x="19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p:nvSpPr>
            <p:spPr bwMode="auto">
              <a:xfrm>
                <a:off x="4730750" y="4135438"/>
                <a:ext cx="744538" cy="796925"/>
              </a:xfrm>
              <a:custGeom>
                <a:avLst/>
                <a:gdLst>
                  <a:gd name="T0" fmla="*/ 198 w 198"/>
                  <a:gd name="T1" fmla="*/ 166 h 211"/>
                  <a:gd name="T2" fmla="*/ 102 w 198"/>
                  <a:gd name="T3" fmla="*/ 207 h 211"/>
                  <a:gd name="T4" fmla="*/ 70 w 198"/>
                  <a:gd name="T5" fmla="*/ 201 h 211"/>
                  <a:gd name="T6" fmla="*/ 11 w 198"/>
                  <a:gd name="T7" fmla="*/ 174 h 211"/>
                  <a:gd name="T8" fmla="*/ 0 w 198"/>
                  <a:gd name="T9" fmla="*/ 163 h 211"/>
                  <a:gd name="T10" fmla="*/ 11 w 198"/>
                  <a:gd name="T11" fmla="*/ 109 h 211"/>
                  <a:gd name="T12" fmla="*/ 14 w 198"/>
                  <a:gd name="T13" fmla="*/ 70 h 211"/>
                  <a:gd name="T14" fmla="*/ 99 w 198"/>
                  <a:gd name="T15" fmla="*/ 1 h 211"/>
                  <a:gd name="T16" fmla="*/ 181 w 198"/>
                  <a:gd name="T17" fmla="*/ 74 h 211"/>
                  <a:gd name="T18" fmla="*/ 184 w 198"/>
                  <a:gd name="T19" fmla="*/ 128 h 211"/>
                  <a:gd name="T20" fmla="*/ 198 w 198"/>
                  <a:gd name="T21" fmla="*/ 166 h 211"/>
                  <a:gd name="T22" fmla="*/ 39 w 198"/>
                  <a:gd name="T23" fmla="*/ 65 h 211"/>
                  <a:gd name="T24" fmla="*/ 58 w 198"/>
                  <a:gd name="T25" fmla="*/ 178 h 211"/>
                  <a:gd name="T26" fmla="*/ 137 w 198"/>
                  <a:gd name="T27" fmla="*/ 176 h 211"/>
                  <a:gd name="T28" fmla="*/ 162 w 198"/>
                  <a:gd name="T29" fmla="*/ 84 h 211"/>
                  <a:gd name="T30" fmla="*/ 39 w 198"/>
                  <a:gd name="T31" fmla="*/ 6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11">
                    <a:moveTo>
                      <a:pt x="198" y="166"/>
                    </a:moveTo>
                    <a:cubicBezTo>
                      <a:pt x="168" y="179"/>
                      <a:pt x="136" y="195"/>
                      <a:pt x="102" y="207"/>
                    </a:cubicBezTo>
                    <a:cubicBezTo>
                      <a:pt x="93" y="211"/>
                      <a:pt x="80" y="205"/>
                      <a:pt x="70" y="201"/>
                    </a:cubicBezTo>
                    <a:cubicBezTo>
                      <a:pt x="50" y="193"/>
                      <a:pt x="31" y="183"/>
                      <a:pt x="11" y="174"/>
                    </a:cubicBezTo>
                    <a:cubicBezTo>
                      <a:pt x="5" y="171"/>
                      <a:pt x="0" y="167"/>
                      <a:pt x="0" y="163"/>
                    </a:cubicBezTo>
                    <a:cubicBezTo>
                      <a:pt x="4" y="145"/>
                      <a:pt x="8" y="127"/>
                      <a:pt x="11" y="109"/>
                    </a:cubicBezTo>
                    <a:cubicBezTo>
                      <a:pt x="13" y="96"/>
                      <a:pt x="13" y="83"/>
                      <a:pt x="14" y="70"/>
                    </a:cubicBezTo>
                    <a:cubicBezTo>
                      <a:pt x="19" y="27"/>
                      <a:pt x="53" y="0"/>
                      <a:pt x="99" y="1"/>
                    </a:cubicBezTo>
                    <a:cubicBezTo>
                      <a:pt x="145" y="1"/>
                      <a:pt x="178" y="31"/>
                      <a:pt x="181" y="74"/>
                    </a:cubicBezTo>
                    <a:cubicBezTo>
                      <a:pt x="183" y="92"/>
                      <a:pt x="182" y="110"/>
                      <a:pt x="184" y="128"/>
                    </a:cubicBezTo>
                    <a:cubicBezTo>
                      <a:pt x="186" y="139"/>
                      <a:pt x="192" y="150"/>
                      <a:pt x="198" y="166"/>
                    </a:cubicBezTo>
                    <a:close/>
                    <a:moveTo>
                      <a:pt x="39" y="65"/>
                    </a:moveTo>
                    <a:cubicBezTo>
                      <a:pt x="23" y="102"/>
                      <a:pt x="32" y="151"/>
                      <a:pt x="58" y="178"/>
                    </a:cubicBezTo>
                    <a:cubicBezTo>
                      <a:pt x="81" y="201"/>
                      <a:pt x="115" y="201"/>
                      <a:pt x="137" y="176"/>
                    </a:cubicBezTo>
                    <a:cubicBezTo>
                      <a:pt x="161" y="150"/>
                      <a:pt x="166" y="118"/>
                      <a:pt x="162" y="84"/>
                    </a:cubicBezTo>
                    <a:cubicBezTo>
                      <a:pt x="98" y="93"/>
                      <a:pt x="92" y="93"/>
                      <a:pt x="3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p:nvSpPr>
            <p:spPr bwMode="auto">
              <a:xfrm>
                <a:off x="6318250" y="4132263"/>
                <a:ext cx="752475" cy="795338"/>
              </a:xfrm>
              <a:custGeom>
                <a:avLst/>
                <a:gdLst>
                  <a:gd name="T0" fmla="*/ 200 w 200"/>
                  <a:gd name="T1" fmla="*/ 167 h 211"/>
                  <a:gd name="T2" fmla="*/ 103 w 200"/>
                  <a:gd name="T3" fmla="*/ 209 h 211"/>
                  <a:gd name="T4" fmla="*/ 78 w 200"/>
                  <a:gd name="T5" fmla="*/ 205 h 211"/>
                  <a:gd name="T6" fmla="*/ 8 w 200"/>
                  <a:gd name="T7" fmla="*/ 173 h 211"/>
                  <a:gd name="T8" fmla="*/ 2 w 200"/>
                  <a:gd name="T9" fmla="*/ 163 h 211"/>
                  <a:gd name="T10" fmla="*/ 13 w 200"/>
                  <a:gd name="T11" fmla="*/ 117 h 211"/>
                  <a:gd name="T12" fmla="*/ 16 w 200"/>
                  <a:gd name="T13" fmla="*/ 71 h 211"/>
                  <a:gd name="T14" fmla="*/ 103 w 200"/>
                  <a:gd name="T15" fmla="*/ 2 h 211"/>
                  <a:gd name="T16" fmla="*/ 183 w 200"/>
                  <a:gd name="T17" fmla="*/ 77 h 211"/>
                  <a:gd name="T18" fmla="*/ 187 w 200"/>
                  <a:gd name="T19" fmla="*/ 130 h 211"/>
                  <a:gd name="T20" fmla="*/ 200 w 200"/>
                  <a:gd name="T21" fmla="*/ 167 h 211"/>
                  <a:gd name="T22" fmla="*/ 164 w 200"/>
                  <a:gd name="T23" fmla="*/ 84 h 211"/>
                  <a:gd name="T24" fmla="*/ 41 w 200"/>
                  <a:gd name="T25" fmla="*/ 64 h 211"/>
                  <a:gd name="T26" fmla="*/ 53 w 200"/>
                  <a:gd name="T27" fmla="*/ 169 h 211"/>
                  <a:gd name="T28" fmla="*/ 147 w 200"/>
                  <a:gd name="T29" fmla="*/ 168 h 211"/>
                  <a:gd name="T30" fmla="*/ 164 w 200"/>
                  <a:gd name="T31" fmla="*/ 8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211">
                    <a:moveTo>
                      <a:pt x="200" y="167"/>
                    </a:moveTo>
                    <a:cubicBezTo>
                      <a:pt x="170" y="180"/>
                      <a:pt x="137" y="195"/>
                      <a:pt x="103" y="209"/>
                    </a:cubicBezTo>
                    <a:cubicBezTo>
                      <a:pt x="96" y="211"/>
                      <a:pt x="85" y="208"/>
                      <a:pt x="78" y="205"/>
                    </a:cubicBezTo>
                    <a:cubicBezTo>
                      <a:pt x="54" y="195"/>
                      <a:pt x="31" y="184"/>
                      <a:pt x="8" y="173"/>
                    </a:cubicBezTo>
                    <a:cubicBezTo>
                      <a:pt x="4" y="171"/>
                      <a:pt x="0" y="167"/>
                      <a:pt x="2" y="163"/>
                    </a:cubicBezTo>
                    <a:cubicBezTo>
                      <a:pt x="6" y="148"/>
                      <a:pt x="10" y="133"/>
                      <a:pt x="13" y="117"/>
                    </a:cubicBezTo>
                    <a:cubicBezTo>
                      <a:pt x="15" y="102"/>
                      <a:pt x="14" y="86"/>
                      <a:pt x="16" y="71"/>
                    </a:cubicBezTo>
                    <a:cubicBezTo>
                      <a:pt x="21" y="27"/>
                      <a:pt x="55" y="0"/>
                      <a:pt x="103" y="2"/>
                    </a:cubicBezTo>
                    <a:cubicBezTo>
                      <a:pt x="148" y="3"/>
                      <a:pt x="180" y="33"/>
                      <a:pt x="183" y="77"/>
                    </a:cubicBezTo>
                    <a:cubicBezTo>
                      <a:pt x="184" y="94"/>
                      <a:pt x="184" y="113"/>
                      <a:pt x="187" y="130"/>
                    </a:cubicBezTo>
                    <a:cubicBezTo>
                      <a:pt x="188" y="141"/>
                      <a:pt x="194" y="151"/>
                      <a:pt x="200" y="167"/>
                    </a:cubicBezTo>
                    <a:close/>
                    <a:moveTo>
                      <a:pt x="164" y="84"/>
                    </a:moveTo>
                    <a:cubicBezTo>
                      <a:pt x="119" y="96"/>
                      <a:pt x="78" y="92"/>
                      <a:pt x="41" y="64"/>
                    </a:cubicBezTo>
                    <a:cubicBezTo>
                      <a:pt x="26" y="104"/>
                      <a:pt x="31" y="138"/>
                      <a:pt x="53" y="169"/>
                    </a:cubicBezTo>
                    <a:cubicBezTo>
                      <a:pt x="77" y="206"/>
                      <a:pt x="122" y="205"/>
                      <a:pt x="147" y="168"/>
                    </a:cubicBezTo>
                    <a:cubicBezTo>
                      <a:pt x="163" y="144"/>
                      <a:pt x="168" y="116"/>
                      <a:pt x="16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p:cNvSpPr/>
            <p:nvPr/>
          </p:nvSpPr>
          <p:spPr>
            <a:xfrm>
              <a:off x="3803575" y="5294049"/>
              <a:ext cx="1696271" cy="646331"/>
            </a:xfrm>
            <a:prstGeom prst="rect">
              <a:avLst/>
            </a:prstGeom>
          </p:spPr>
          <p:txBody>
            <a:bodyPr wrap="square">
              <a:spAutoFit/>
            </a:bodyPr>
            <a:lstStyle/>
            <a:p>
              <a:pPr algn="ctr"/>
              <a:r>
                <a:rPr lang="en-US" dirty="0">
                  <a:solidFill>
                    <a:schemeClr val="accent5"/>
                  </a:solidFill>
                </a:rPr>
                <a:t>120,000 </a:t>
              </a:r>
              <a:r>
                <a:rPr lang="en-US" dirty="0" smtClean="0">
                  <a:solidFill>
                    <a:schemeClr val="accent5"/>
                  </a:solidFill>
                </a:rPr>
                <a:t>clients</a:t>
              </a:r>
              <a:endParaRPr lang="en-US" dirty="0">
                <a:solidFill>
                  <a:schemeClr val="accent5"/>
                </a:solidFill>
              </a:endParaRPr>
            </a:p>
          </p:txBody>
        </p:sp>
      </p:grpSp>
      <p:grpSp>
        <p:nvGrpSpPr>
          <p:cNvPr id="23" name="Group 22"/>
          <p:cNvGrpSpPr/>
          <p:nvPr/>
        </p:nvGrpSpPr>
        <p:grpSpPr>
          <a:xfrm>
            <a:off x="5949112" y="4353819"/>
            <a:ext cx="1285406" cy="1309562"/>
            <a:chOff x="5949112" y="4353819"/>
            <a:chExt cx="1285406" cy="1309562"/>
          </a:xfrm>
        </p:grpSpPr>
        <p:sp>
          <p:nvSpPr>
            <p:cNvPr id="25" name="Freeform 60"/>
            <p:cNvSpPr>
              <a:spLocks noEditPoints="1"/>
            </p:cNvSpPr>
            <p:nvPr/>
          </p:nvSpPr>
          <p:spPr bwMode="auto">
            <a:xfrm>
              <a:off x="6112332" y="4353819"/>
              <a:ext cx="913098" cy="913097"/>
            </a:xfrm>
            <a:custGeom>
              <a:avLst/>
              <a:gdLst>
                <a:gd name="T0" fmla="*/ 1514 w 2211"/>
                <a:gd name="T1" fmla="*/ 1386 h 2211"/>
                <a:gd name="T2" fmla="*/ 161 w 2211"/>
                <a:gd name="T3" fmla="*/ 533 h 2211"/>
                <a:gd name="T4" fmla="*/ 220 w 2211"/>
                <a:gd name="T5" fmla="*/ 1767 h 2211"/>
                <a:gd name="T6" fmla="*/ 1382 w 2211"/>
                <a:gd name="T7" fmla="*/ 2176 h 2211"/>
                <a:gd name="T8" fmla="*/ 2206 w 2211"/>
                <a:gd name="T9" fmla="*/ 1219 h 2211"/>
                <a:gd name="T10" fmla="*/ 1633 w 2211"/>
                <a:gd name="T11" fmla="*/ 134 h 2211"/>
                <a:gd name="T12" fmla="*/ 1681 w 2211"/>
                <a:gd name="T13" fmla="*/ 478 h 2211"/>
                <a:gd name="T14" fmla="*/ 1488 w 2211"/>
                <a:gd name="T15" fmla="*/ 564 h 2211"/>
                <a:gd name="T16" fmla="*/ 1467 w 2211"/>
                <a:gd name="T17" fmla="*/ 427 h 2211"/>
                <a:gd name="T18" fmla="*/ 1462 w 2211"/>
                <a:gd name="T19" fmla="*/ 381 h 2211"/>
                <a:gd name="T20" fmla="*/ 1288 w 2211"/>
                <a:gd name="T21" fmla="*/ 290 h 2211"/>
                <a:gd name="T22" fmla="*/ 1281 w 2211"/>
                <a:gd name="T23" fmla="*/ 337 h 2211"/>
                <a:gd name="T24" fmla="*/ 1273 w 2211"/>
                <a:gd name="T25" fmla="*/ 380 h 2211"/>
                <a:gd name="T26" fmla="*/ 1139 w 2211"/>
                <a:gd name="T27" fmla="*/ 358 h 2211"/>
                <a:gd name="T28" fmla="*/ 1091 w 2211"/>
                <a:gd name="T29" fmla="*/ 249 h 2211"/>
                <a:gd name="T30" fmla="*/ 995 w 2211"/>
                <a:gd name="T31" fmla="*/ 340 h 2211"/>
                <a:gd name="T32" fmla="*/ 940 w 2211"/>
                <a:gd name="T33" fmla="*/ 499 h 2211"/>
                <a:gd name="T34" fmla="*/ 1120 w 2211"/>
                <a:gd name="T35" fmla="*/ 587 h 2211"/>
                <a:gd name="T36" fmla="*/ 1128 w 2211"/>
                <a:gd name="T37" fmla="*/ 439 h 2211"/>
                <a:gd name="T38" fmla="*/ 1276 w 2211"/>
                <a:gd name="T39" fmla="*/ 472 h 2211"/>
                <a:gd name="T40" fmla="*/ 1396 w 2211"/>
                <a:gd name="T41" fmla="*/ 534 h 2211"/>
                <a:gd name="T42" fmla="*/ 1263 w 2211"/>
                <a:gd name="T43" fmla="*/ 632 h 2211"/>
                <a:gd name="T44" fmla="*/ 1336 w 2211"/>
                <a:gd name="T45" fmla="*/ 685 h 2211"/>
                <a:gd name="T46" fmla="*/ 1466 w 2211"/>
                <a:gd name="T47" fmla="*/ 635 h 2211"/>
                <a:gd name="T48" fmla="*/ 1287 w 2211"/>
                <a:gd name="T49" fmla="*/ 721 h 2211"/>
                <a:gd name="T50" fmla="*/ 1205 w 2211"/>
                <a:gd name="T51" fmla="*/ 769 h 2211"/>
                <a:gd name="T52" fmla="*/ 1149 w 2211"/>
                <a:gd name="T53" fmla="*/ 861 h 2211"/>
                <a:gd name="T54" fmla="*/ 1063 w 2211"/>
                <a:gd name="T55" fmla="*/ 975 h 2211"/>
                <a:gd name="T56" fmla="*/ 843 w 2211"/>
                <a:gd name="T57" fmla="*/ 1012 h 2211"/>
                <a:gd name="T58" fmla="*/ 978 w 2211"/>
                <a:gd name="T59" fmla="*/ 1066 h 2211"/>
                <a:gd name="T60" fmla="*/ 1023 w 2211"/>
                <a:gd name="T61" fmla="*/ 1149 h 2211"/>
                <a:gd name="T62" fmla="*/ 1095 w 2211"/>
                <a:gd name="T63" fmla="*/ 1242 h 2211"/>
                <a:gd name="T64" fmla="*/ 1254 w 2211"/>
                <a:gd name="T65" fmla="*/ 1209 h 2211"/>
                <a:gd name="T66" fmla="*/ 1436 w 2211"/>
                <a:gd name="T67" fmla="*/ 1281 h 2211"/>
                <a:gd name="T68" fmla="*/ 1550 w 2211"/>
                <a:gd name="T69" fmla="*/ 1381 h 2211"/>
                <a:gd name="T70" fmla="*/ 1671 w 2211"/>
                <a:gd name="T71" fmla="*/ 1412 h 2211"/>
                <a:gd name="T72" fmla="*/ 1686 w 2211"/>
                <a:gd name="T73" fmla="*/ 1567 h 2211"/>
                <a:gd name="T74" fmla="*/ 1583 w 2211"/>
                <a:gd name="T75" fmla="*/ 1714 h 2211"/>
                <a:gd name="T76" fmla="*/ 1428 w 2211"/>
                <a:gd name="T77" fmla="*/ 1869 h 2211"/>
                <a:gd name="T78" fmla="*/ 1324 w 2211"/>
                <a:gd name="T79" fmla="*/ 1965 h 2211"/>
                <a:gd name="T80" fmla="*/ 1190 w 2211"/>
                <a:gd name="T81" fmla="*/ 2069 h 2211"/>
                <a:gd name="T82" fmla="*/ 1197 w 2211"/>
                <a:gd name="T83" fmla="*/ 1928 h 2211"/>
                <a:gd name="T84" fmla="*/ 1174 w 2211"/>
                <a:gd name="T85" fmla="*/ 1572 h 2211"/>
                <a:gd name="T86" fmla="*/ 1106 w 2211"/>
                <a:gd name="T87" fmla="*/ 1349 h 2211"/>
                <a:gd name="T88" fmla="*/ 1034 w 2211"/>
                <a:gd name="T89" fmla="*/ 1234 h 2211"/>
                <a:gd name="T90" fmla="*/ 880 w 2211"/>
                <a:gd name="T91" fmla="*/ 1143 h 2211"/>
                <a:gd name="T92" fmla="*/ 652 w 2211"/>
                <a:gd name="T93" fmla="*/ 956 h 2211"/>
                <a:gd name="T94" fmla="*/ 610 w 2211"/>
                <a:gd name="T95" fmla="*/ 967 h 2211"/>
                <a:gd name="T96" fmla="*/ 467 w 2211"/>
                <a:gd name="T97" fmla="*/ 685 h 2211"/>
                <a:gd name="T98" fmla="*/ 472 w 2211"/>
                <a:gd name="T99" fmla="*/ 361 h 2211"/>
                <a:gd name="T100" fmla="*/ 788 w 2211"/>
                <a:gd name="T101" fmla="*/ 262 h 2211"/>
                <a:gd name="T102" fmla="*/ 701 w 2211"/>
                <a:gd name="T103" fmla="*/ 289 h 2211"/>
                <a:gd name="T104" fmla="*/ 856 w 2211"/>
                <a:gd name="T105" fmla="*/ 261 h 2211"/>
                <a:gd name="T106" fmla="*/ 862 w 2211"/>
                <a:gd name="T107" fmla="*/ 239 h 2211"/>
                <a:gd name="T108" fmla="*/ 945 w 2211"/>
                <a:gd name="T109" fmla="*/ 211 h 2211"/>
                <a:gd name="T110" fmla="*/ 924 w 2211"/>
                <a:gd name="T111" fmla="*/ 189 h 2211"/>
                <a:gd name="T112" fmla="*/ 1106 w 2211"/>
                <a:gd name="T113" fmla="*/ 127 h 2211"/>
                <a:gd name="T114" fmla="*/ 1243 w 2211"/>
                <a:gd name="T115" fmla="*/ 202 h 2211"/>
                <a:gd name="T116" fmla="*/ 1734 w 2211"/>
                <a:gd name="T117" fmla="*/ 356 h 2211"/>
                <a:gd name="T118" fmla="*/ 2027 w 2211"/>
                <a:gd name="T119" fmla="*/ 776 h 2211"/>
                <a:gd name="T120" fmla="*/ 1991 w 2211"/>
                <a:gd name="T121" fmla="*/ 852 h 2211"/>
                <a:gd name="T122" fmla="*/ 1940 w 2211"/>
                <a:gd name="T123" fmla="*/ 1138 h 2211"/>
                <a:gd name="T124" fmla="*/ 2045 w 2211"/>
                <a:gd name="T125" fmla="*/ 98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1" h="2211">
                  <a:moveTo>
                    <a:pt x="1083" y="918"/>
                  </a:moveTo>
                  <a:lnTo>
                    <a:pt x="1083" y="918"/>
                  </a:lnTo>
                  <a:lnTo>
                    <a:pt x="1085" y="918"/>
                  </a:lnTo>
                  <a:lnTo>
                    <a:pt x="1085" y="918"/>
                  </a:lnTo>
                  <a:lnTo>
                    <a:pt x="1083" y="911"/>
                  </a:lnTo>
                  <a:lnTo>
                    <a:pt x="1083" y="911"/>
                  </a:lnTo>
                  <a:lnTo>
                    <a:pt x="1083" y="918"/>
                  </a:lnTo>
                  <a:lnTo>
                    <a:pt x="1083" y="918"/>
                  </a:lnTo>
                  <a:close/>
                  <a:moveTo>
                    <a:pt x="1509" y="1381"/>
                  </a:moveTo>
                  <a:lnTo>
                    <a:pt x="1509" y="1381"/>
                  </a:lnTo>
                  <a:lnTo>
                    <a:pt x="1509" y="1381"/>
                  </a:lnTo>
                  <a:lnTo>
                    <a:pt x="1509" y="1381"/>
                  </a:lnTo>
                  <a:lnTo>
                    <a:pt x="1509" y="1381"/>
                  </a:lnTo>
                  <a:lnTo>
                    <a:pt x="1509" y="1381"/>
                  </a:lnTo>
                  <a:lnTo>
                    <a:pt x="1509" y="1381"/>
                  </a:lnTo>
                  <a:lnTo>
                    <a:pt x="1509" y="1381"/>
                  </a:lnTo>
                  <a:close/>
                  <a:moveTo>
                    <a:pt x="1519" y="1382"/>
                  </a:moveTo>
                  <a:lnTo>
                    <a:pt x="1519" y="1382"/>
                  </a:lnTo>
                  <a:lnTo>
                    <a:pt x="1514" y="1382"/>
                  </a:lnTo>
                  <a:lnTo>
                    <a:pt x="1511" y="1382"/>
                  </a:lnTo>
                  <a:lnTo>
                    <a:pt x="1509" y="1381"/>
                  </a:lnTo>
                  <a:lnTo>
                    <a:pt x="1509" y="1381"/>
                  </a:lnTo>
                  <a:lnTo>
                    <a:pt x="1509" y="1385"/>
                  </a:lnTo>
                  <a:lnTo>
                    <a:pt x="1510" y="1386"/>
                  </a:lnTo>
                  <a:lnTo>
                    <a:pt x="1514" y="1386"/>
                  </a:lnTo>
                  <a:lnTo>
                    <a:pt x="1519" y="1382"/>
                  </a:lnTo>
                  <a:lnTo>
                    <a:pt x="1519" y="1382"/>
                  </a:lnTo>
                  <a:close/>
                  <a:moveTo>
                    <a:pt x="1106" y="0"/>
                  </a:moveTo>
                  <a:lnTo>
                    <a:pt x="1106" y="0"/>
                  </a:lnTo>
                  <a:lnTo>
                    <a:pt x="1049" y="1"/>
                  </a:lnTo>
                  <a:lnTo>
                    <a:pt x="992" y="6"/>
                  </a:lnTo>
                  <a:lnTo>
                    <a:pt x="938" y="13"/>
                  </a:lnTo>
                  <a:lnTo>
                    <a:pt x="883" y="23"/>
                  </a:lnTo>
                  <a:lnTo>
                    <a:pt x="829" y="35"/>
                  </a:lnTo>
                  <a:lnTo>
                    <a:pt x="777" y="49"/>
                  </a:lnTo>
                  <a:lnTo>
                    <a:pt x="725" y="67"/>
                  </a:lnTo>
                  <a:lnTo>
                    <a:pt x="676" y="87"/>
                  </a:lnTo>
                  <a:lnTo>
                    <a:pt x="626" y="109"/>
                  </a:lnTo>
                  <a:lnTo>
                    <a:pt x="578" y="134"/>
                  </a:lnTo>
                  <a:lnTo>
                    <a:pt x="533" y="161"/>
                  </a:lnTo>
                  <a:lnTo>
                    <a:pt x="487" y="189"/>
                  </a:lnTo>
                  <a:lnTo>
                    <a:pt x="444" y="220"/>
                  </a:lnTo>
                  <a:lnTo>
                    <a:pt x="402" y="253"/>
                  </a:lnTo>
                  <a:lnTo>
                    <a:pt x="362" y="287"/>
                  </a:lnTo>
                  <a:lnTo>
                    <a:pt x="324" y="324"/>
                  </a:lnTo>
                  <a:lnTo>
                    <a:pt x="287" y="362"/>
                  </a:lnTo>
                  <a:lnTo>
                    <a:pt x="253" y="402"/>
                  </a:lnTo>
                  <a:lnTo>
                    <a:pt x="220" y="444"/>
                  </a:lnTo>
                  <a:lnTo>
                    <a:pt x="190" y="487"/>
                  </a:lnTo>
                  <a:lnTo>
                    <a:pt x="161" y="533"/>
                  </a:lnTo>
                  <a:lnTo>
                    <a:pt x="134" y="578"/>
                  </a:lnTo>
                  <a:lnTo>
                    <a:pt x="109" y="626"/>
                  </a:lnTo>
                  <a:lnTo>
                    <a:pt x="87" y="675"/>
                  </a:lnTo>
                  <a:lnTo>
                    <a:pt x="67" y="725"/>
                  </a:lnTo>
                  <a:lnTo>
                    <a:pt x="51" y="777"/>
                  </a:lnTo>
                  <a:lnTo>
                    <a:pt x="35" y="829"/>
                  </a:lnTo>
                  <a:lnTo>
                    <a:pt x="23" y="882"/>
                  </a:lnTo>
                  <a:lnTo>
                    <a:pt x="13" y="937"/>
                  </a:lnTo>
                  <a:lnTo>
                    <a:pt x="6" y="992"/>
                  </a:lnTo>
                  <a:lnTo>
                    <a:pt x="3" y="1048"/>
                  </a:lnTo>
                  <a:lnTo>
                    <a:pt x="0" y="1105"/>
                  </a:lnTo>
                  <a:lnTo>
                    <a:pt x="0" y="1105"/>
                  </a:lnTo>
                  <a:lnTo>
                    <a:pt x="3" y="1162"/>
                  </a:lnTo>
                  <a:lnTo>
                    <a:pt x="6" y="1219"/>
                  </a:lnTo>
                  <a:lnTo>
                    <a:pt x="13" y="1273"/>
                  </a:lnTo>
                  <a:lnTo>
                    <a:pt x="23" y="1328"/>
                  </a:lnTo>
                  <a:lnTo>
                    <a:pt x="35" y="1382"/>
                  </a:lnTo>
                  <a:lnTo>
                    <a:pt x="51" y="1434"/>
                  </a:lnTo>
                  <a:lnTo>
                    <a:pt x="67" y="1486"/>
                  </a:lnTo>
                  <a:lnTo>
                    <a:pt x="87" y="1535"/>
                  </a:lnTo>
                  <a:lnTo>
                    <a:pt x="109" y="1585"/>
                  </a:lnTo>
                  <a:lnTo>
                    <a:pt x="134" y="1633"/>
                  </a:lnTo>
                  <a:lnTo>
                    <a:pt x="161" y="1678"/>
                  </a:lnTo>
                  <a:lnTo>
                    <a:pt x="190" y="1724"/>
                  </a:lnTo>
                  <a:lnTo>
                    <a:pt x="220" y="1767"/>
                  </a:lnTo>
                  <a:lnTo>
                    <a:pt x="253" y="1809"/>
                  </a:lnTo>
                  <a:lnTo>
                    <a:pt x="287" y="1849"/>
                  </a:lnTo>
                  <a:lnTo>
                    <a:pt x="324" y="1887"/>
                  </a:lnTo>
                  <a:lnTo>
                    <a:pt x="362" y="1924"/>
                  </a:lnTo>
                  <a:lnTo>
                    <a:pt x="402" y="1958"/>
                  </a:lnTo>
                  <a:lnTo>
                    <a:pt x="444" y="1991"/>
                  </a:lnTo>
                  <a:lnTo>
                    <a:pt x="487" y="2022"/>
                  </a:lnTo>
                  <a:lnTo>
                    <a:pt x="533" y="2050"/>
                  </a:lnTo>
                  <a:lnTo>
                    <a:pt x="578" y="2077"/>
                  </a:lnTo>
                  <a:lnTo>
                    <a:pt x="626" y="2102"/>
                  </a:lnTo>
                  <a:lnTo>
                    <a:pt x="676" y="2124"/>
                  </a:lnTo>
                  <a:lnTo>
                    <a:pt x="725" y="2144"/>
                  </a:lnTo>
                  <a:lnTo>
                    <a:pt x="777" y="2162"/>
                  </a:lnTo>
                  <a:lnTo>
                    <a:pt x="829" y="2176"/>
                  </a:lnTo>
                  <a:lnTo>
                    <a:pt x="883" y="2188"/>
                  </a:lnTo>
                  <a:lnTo>
                    <a:pt x="938" y="2198"/>
                  </a:lnTo>
                  <a:lnTo>
                    <a:pt x="992" y="2205"/>
                  </a:lnTo>
                  <a:lnTo>
                    <a:pt x="1049" y="2210"/>
                  </a:lnTo>
                  <a:lnTo>
                    <a:pt x="1106" y="2211"/>
                  </a:lnTo>
                  <a:lnTo>
                    <a:pt x="1106" y="2211"/>
                  </a:lnTo>
                  <a:lnTo>
                    <a:pt x="1163" y="2210"/>
                  </a:lnTo>
                  <a:lnTo>
                    <a:pt x="1219" y="2205"/>
                  </a:lnTo>
                  <a:lnTo>
                    <a:pt x="1274" y="2198"/>
                  </a:lnTo>
                  <a:lnTo>
                    <a:pt x="1329" y="2188"/>
                  </a:lnTo>
                  <a:lnTo>
                    <a:pt x="1382" y="2176"/>
                  </a:lnTo>
                  <a:lnTo>
                    <a:pt x="1434" y="2162"/>
                  </a:lnTo>
                  <a:lnTo>
                    <a:pt x="1486" y="2144"/>
                  </a:lnTo>
                  <a:lnTo>
                    <a:pt x="1536" y="2124"/>
                  </a:lnTo>
                  <a:lnTo>
                    <a:pt x="1585" y="2102"/>
                  </a:lnTo>
                  <a:lnTo>
                    <a:pt x="1633" y="2077"/>
                  </a:lnTo>
                  <a:lnTo>
                    <a:pt x="1679" y="2050"/>
                  </a:lnTo>
                  <a:lnTo>
                    <a:pt x="1724" y="2022"/>
                  </a:lnTo>
                  <a:lnTo>
                    <a:pt x="1767" y="1991"/>
                  </a:lnTo>
                  <a:lnTo>
                    <a:pt x="1809" y="1958"/>
                  </a:lnTo>
                  <a:lnTo>
                    <a:pt x="1849" y="1924"/>
                  </a:lnTo>
                  <a:lnTo>
                    <a:pt x="1887" y="1887"/>
                  </a:lnTo>
                  <a:lnTo>
                    <a:pt x="1924" y="1849"/>
                  </a:lnTo>
                  <a:lnTo>
                    <a:pt x="1959" y="1809"/>
                  </a:lnTo>
                  <a:lnTo>
                    <a:pt x="1992" y="1767"/>
                  </a:lnTo>
                  <a:lnTo>
                    <a:pt x="2022" y="1724"/>
                  </a:lnTo>
                  <a:lnTo>
                    <a:pt x="2052" y="1678"/>
                  </a:lnTo>
                  <a:lnTo>
                    <a:pt x="2078" y="1633"/>
                  </a:lnTo>
                  <a:lnTo>
                    <a:pt x="2102" y="1585"/>
                  </a:lnTo>
                  <a:lnTo>
                    <a:pt x="2124" y="1535"/>
                  </a:lnTo>
                  <a:lnTo>
                    <a:pt x="2144" y="1486"/>
                  </a:lnTo>
                  <a:lnTo>
                    <a:pt x="2162" y="1434"/>
                  </a:lnTo>
                  <a:lnTo>
                    <a:pt x="2177" y="1382"/>
                  </a:lnTo>
                  <a:lnTo>
                    <a:pt x="2188" y="1328"/>
                  </a:lnTo>
                  <a:lnTo>
                    <a:pt x="2198" y="1273"/>
                  </a:lnTo>
                  <a:lnTo>
                    <a:pt x="2206" y="1219"/>
                  </a:lnTo>
                  <a:lnTo>
                    <a:pt x="2210" y="1162"/>
                  </a:lnTo>
                  <a:lnTo>
                    <a:pt x="2211" y="1105"/>
                  </a:lnTo>
                  <a:lnTo>
                    <a:pt x="2211" y="1105"/>
                  </a:lnTo>
                  <a:lnTo>
                    <a:pt x="2210" y="1048"/>
                  </a:lnTo>
                  <a:lnTo>
                    <a:pt x="2206" y="992"/>
                  </a:lnTo>
                  <a:lnTo>
                    <a:pt x="2198" y="937"/>
                  </a:lnTo>
                  <a:lnTo>
                    <a:pt x="2188" y="882"/>
                  </a:lnTo>
                  <a:lnTo>
                    <a:pt x="2177" y="829"/>
                  </a:lnTo>
                  <a:lnTo>
                    <a:pt x="2162" y="777"/>
                  </a:lnTo>
                  <a:lnTo>
                    <a:pt x="2144" y="725"/>
                  </a:lnTo>
                  <a:lnTo>
                    <a:pt x="2124" y="675"/>
                  </a:lnTo>
                  <a:lnTo>
                    <a:pt x="2102" y="626"/>
                  </a:lnTo>
                  <a:lnTo>
                    <a:pt x="2078" y="578"/>
                  </a:lnTo>
                  <a:lnTo>
                    <a:pt x="2052" y="533"/>
                  </a:lnTo>
                  <a:lnTo>
                    <a:pt x="2022" y="487"/>
                  </a:lnTo>
                  <a:lnTo>
                    <a:pt x="1992" y="444"/>
                  </a:lnTo>
                  <a:lnTo>
                    <a:pt x="1959" y="402"/>
                  </a:lnTo>
                  <a:lnTo>
                    <a:pt x="1924" y="362"/>
                  </a:lnTo>
                  <a:lnTo>
                    <a:pt x="1887" y="324"/>
                  </a:lnTo>
                  <a:lnTo>
                    <a:pt x="1849" y="287"/>
                  </a:lnTo>
                  <a:lnTo>
                    <a:pt x="1809" y="253"/>
                  </a:lnTo>
                  <a:lnTo>
                    <a:pt x="1767" y="220"/>
                  </a:lnTo>
                  <a:lnTo>
                    <a:pt x="1724" y="189"/>
                  </a:lnTo>
                  <a:lnTo>
                    <a:pt x="1679" y="161"/>
                  </a:lnTo>
                  <a:lnTo>
                    <a:pt x="1633" y="134"/>
                  </a:lnTo>
                  <a:lnTo>
                    <a:pt x="1585" y="109"/>
                  </a:lnTo>
                  <a:lnTo>
                    <a:pt x="1536" y="87"/>
                  </a:lnTo>
                  <a:lnTo>
                    <a:pt x="1486" y="67"/>
                  </a:lnTo>
                  <a:lnTo>
                    <a:pt x="1434" y="49"/>
                  </a:lnTo>
                  <a:lnTo>
                    <a:pt x="1382" y="35"/>
                  </a:lnTo>
                  <a:lnTo>
                    <a:pt x="1329" y="23"/>
                  </a:lnTo>
                  <a:lnTo>
                    <a:pt x="1274" y="13"/>
                  </a:lnTo>
                  <a:lnTo>
                    <a:pt x="1219" y="6"/>
                  </a:lnTo>
                  <a:lnTo>
                    <a:pt x="1163" y="1"/>
                  </a:lnTo>
                  <a:lnTo>
                    <a:pt x="1106" y="0"/>
                  </a:lnTo>
                  <a:lnTo>
                    <a:pt x="1106" y="0"/>
                  </a:lnTo>
                  <a:close/>
                  <a:moveTo>
                    <a:pt x="1812" y="432"/>
                  </a:moveTo>
                  <a:lnTo>
                    <a:pt x="1812" y="432"/>
                  </a:lnTo>
                  <a:lnTo>
                    <a:pt x="1784" y="433"/>
                  </a:lnTo>
                  <a:lnTo>
                    <a:pt x="1773" y="434"/>
                  </a:lnTo>
                  <a:lnTo>
                    <a:pt x="1762" y="435"/>
                  </a:lnTo>
                  <a:lnTo>
                    <a:pt x="1750" y="438"/>
                  </a:lnTo>
                  <a:lnTo>
                    <a:pt x="1739" y="442"/>
                  </a:lnTo>
                  <a:lnTo>
                    <a:pt x="1728" y="447"/>
                  </a:lnTo>
                  <a:lnTo>
                    <a:pt x="1716" y="454"/>
                  </a:lnTo>
                  <a:lnTo>
                    <a:pt x="1716" y="454"/>
                  </a:lnTo>
                  <a:lnTo>
                    <a:pt x="1707" y="461"/>
                  </a:lnTo>
                  <a:lnTo>
                    <a:pt x="1700" y="468"/>
                  </a:lnTo>
                  <a:lnTo>
                    <a:pt x="1691" y="475"/>
                  </a:lnTo>
                  <a:lnTo>
                    <a:pt x="1681" y="478"/>
                  </a:lnTo>
                  <a:lnTo>
                    <a:pt x="1681" y="478"/>
                  </a:lnTo>
                  <a:lnTo>
                    <a:pt x="1669" y="480"/>
                  </a:lnTo>
                  <a:lnTo>
                    <a:pt x="1659" y="481"/>
                  </a:lnTo>
                  <a:lnTo>
                    <a:pt x="1648" y="481"/>
                  </a:lnTo>
                  <a:lnTo>
                    <a:pt x="1638" y="483"/>
                  </a:lnTo>
                  <a:lnTo>
                    <a:pt x="1638" y="483"/>
                  </a:lnTo>
                  <a:lnTo>
                    <a:pt x="1629" y="487"/>
                  </a:lnTo>
                  <a:lnTo>
                    <a:pt x="1621" y="494"/>
                  </a:lnTo>
                  <a:lnTo>
                    <a:pt x="1614" y="501"/>
                  </a:lnTo>
                  <a:lnTo>
                    <a:pt x="1609" y="510"/>
                  </a:lnTo>
                  <a:lnTo>
                    <a:pt x="1598" y="530"/>
                  </a:lnTo>
                  <a:lnTo>
                    <a:pt x="1588" y="551"/>
                  </a:lnTo>
                  <a:lnTo>
                    <a:pt x="1585" y="561"/>
                  </a:lnTo>
                  <a:lnTo>
                    <a:pt x="1579" y="570"/>
                  </a:lnTo>
                  <a:lnTo>
                    <a:pt x="1573" y="577"/>
                  </a:lnTo>
                  <a:lnTo>
                    <a:pt x="1567" y="585"/>
                  </a:lnTo>
                  <a:lnTo>
                    <a:pt x="1559" y="590"/>
                  </a:lnTo>
                  <a:lnTo>
                    <a:pt x="1550" y="592"/>
                  </a:lnTo>
                  <a:lnTo>
                    <a:pt x="1540" y="594"/>
                  </a:lnTo>
                  <a:lnTo>
                    <a:pt x="1529" y="592"/>
                  </a:lnTo>
                  <a:lnTo>
                    <a:pt x="1529" y="592"/>
                  </a:lnTo>
                  <a:lnTo>
                    <a:pt x="1517" y="587"/>
                  </a:lnTo>
                  <a:lnTo>
                    <a:pt x="1507" y="581"/>
                  </a:lnTo>
                  <a:lnTo>
                    <a:pt x="1497" y="573"/>
                  </a:lnTo>
                  <a:lnTo>
                    <a:pt x="1488" y="564"/>
                  </a:lnTo>
                  <a:lnTo>
                    <a:pt x="1481" y="554"/>
                  </a:lnTo>
                  <a:lnTo>
                    <a:pt x="1473" y="543"/>
                  </a:lnTo>
                  <a:lnTo>
                    <a:pt x="1461" y="524"/>
                  </a:lnTo>
                  <a:lnTo>
                    <a:pt x="1461" y="524"/>
                  </a:lnTo>
                  <a:lnTo>
                    <a:pt x="1448" y="509"/>
                  </a:lnTo>
                  <a:lnTo>
                    <a:pt x="1443" y="501"/>
                  </a:lnTo>
                  <a:lnTo>
                    <a:pt x="1438" y="494"/>
                  </a:lnTo>
                  <a:lnTo>
                    <a:pt x="1434" y="485"/>
                  </a:lnTo>
                  <a:lnTo>
                    <a:pt x="1433" y="477"/>
                  </a:lnTo>
                  <a:lnTo>
                    <a:pt x="1434" y="468"/>
                  </a:lnTo>
                  <a:lnTo>
                    <a:pt x="1435" y="463"/>
                  </a:lnTo>
                  <a:lnTo>
                    <a:pt x="1438" y="458"/>
                  </a:lnTo>
                  <a:lnTo>
                    <a:pt x="1438" y="458"/>
                  </a:lnTo>
                  <a:lnTo>
                    <a:pt x="1433" y="459"/>
                  </a:lnTo>
                  <a:lnTo>
                    <a:pt x="1426" y="459"/>
                  </a:lnTo>
                  <a:lnTo>
                    <a:pt x="1420" y="459"/>
                  </a:lnTo>
                  <a:lnTo>
                    <a:pt x="1415" y="459"/>
                  </a:lnTo>
                  <a:lnTo>
                    <a:pt x="1415" y="459"/>
                  </a:lnTo>
                  <a:lnTo>
                    <a:pt x="1420" y="452"/>
                  </a:lnTo>
                  <a:lnTo>
                    <a:pt x="1426" y="447"/>
                  </a:lnTo>
                  <a:lnTo>
                    <a:pt x="1434" y="442"/>
                  </a:lnTo>
                  <a:lnTo>
                    <a:pt x="1443" y="439"/>
                  </a:lnTo>
                  <a:lnTo>
                    <a:pt x="1458" y="434"/>
                  </a:lnTo>
                  <a:lnTo>
                    <a:pt x="1463" y="430"/>
                  </a:lnTo>
                  <a:lnTo>
                    <a:pt x="1467" y="427"/>
                  </a:lnTo>
                  <a:lnTo>
                    <a:pt x="1467" y="427"/>
                  </a:lnTo>
                  <a:lnTo>
                    <a:pt x="1468" y="421"/>
                  </a:lnTo>
                  <a:lnTo>
                    <a:pt x="1469" y="416"/>
                  </a:lnTo>
                  <a:lnTo>
                    <a:pt x="1468" y="413"/>
                  </a:lnTo>
                  <a:lnTo>
                    <a:pt x="1467" y="409"/>
                  </a:lnTo>
                  <a:lnTo>
                    <a:pt x="1463" y="406"/>
                  </a:lnTo>
                  <a:lnTo>
                    <a:pt x="1459" y="402"/>
                  </a:lnTo>
                  <a:lnTo>
                    <a:pt x="1450" y="399"/>
                  </a:lnTo>
                  <a:lnTo>
                    <a:pt x="1439" y="395"/>
                  </a:lnTo>
                  <a:lnTo>
                    <a:pt x="1428" y="394"/>
                  </a:lnTo>
                  <a:lnTo>
                    <a:pt x="1410" y="390"/>
                  </a:lnTo>
                  <a:lnTo>
                    <a:pt x="1410" y="390"/>
                  </a:lnTo>
                  <a:lnTo>
                    <a:pt x="1417" y="385"/>
                  </a:lnTo>
                  <a:lnTo>
                    <a:pt x="1423" y="382"/>
                  </a:lnTo>
                  <a:lnTo>
                    <a:pt x="1429" y="382"/>
                  </a:lnTo>
                  <a:lnTo>
                    <a:pt x="1434" y="385"/>
                  </a:lnTo>
                  <a:lnTo>
                    <a:pt x="1445" y="391"/>
                  </a:lnTo>
                  <a:lnTo>
                    <a:pt x="1450" y="392"/>
                  </a:lnTo>
                  <a:lnTo>
                    <a:pt x="1458" y="392"/>
                  </a:lnTo>
                  <a:lnTo>
                    <a:pt x="1458" y="392"/>
                  </a:lnTo>
                  <a:lnTo>
                    <a:pt x="1461" y="391"/>
                  </a:lnTo>
                  <a:lnTo>
                    <a:pt x="1462" y="390"/>
                  </a:lnTo>
                  <a:lnTo>
                    <a:pt x="1463" y="387"/>
                  </a:lnTo>
                  <a:lnTo>
                    <a:pt x="1463" y="386"/>
                  </a:lnTo>
                  <a:lnTo>
                    <a:pt x="1462" y="381"/>
                  </a:lnTo>
                  <a:lnTo>
                    <a:pt x="1458" y="376"/>
                  </a:lnTo>
                  <a:lnTo>
                    <a:pt x="1453" y="371"/>
                  </a:lnTo>
                  <a:lnTo>
                    <a:pt x="1448" y="367"/>
                  </a:lnTo>
                  <a:lnTo>
                    <a:pt x="1442" y="363"/>
                  </a:lnTo>
                  <a:lnTo>
                    <a:pt x="1438" y="361"/>
                  </a:lnTo>
                  <a:lnTo>
                    <a:pt x="1438" y="361"/>
                  </a:lnTo>
                  <a:lnTo>
                    <a:pt x="1426" y="363"/>
                  </a:lnTo>
                  <a:lnTo>
                    <a:pt x="1416" y="364"/>
                  </a:lnTo>
                  <a:lnTo>
                    <a:pt x="1407" y="366"/>
                  </a:lnTo>
                  <a:lnTo>
                    <a:pt x="1400" y="364"/>
                  </a:lnTo>
                  <a:lnTo>
                    <a:pt x="1397" y="363"/>
                  </a:lnTo>
                  <a:lnTo>
                    <a:pt x="1396" y="362"/>
                  </a:lnTo>
                  <a:lnTo>
                    <a:pt x="1396" y="359"/>
                  </a:lnTo>
                  <a:lnTo>
                    <a:pt x="1397" y="356"/>
                  </a:lnTo>
                  <a:lnTo>
                    <a:pt x="1401" y="352"/>
                  </a:lnTo>
                  <a:lnTo>
                    <a:pt x="1407" y="346"/>
                  </a:lnTo>
                  <a:lnTo>
                    <a:pt x="1407" y="346"/>
                  </a:lnTo>
                  <a:lnTo>
                    <a:pt x="1272" y="259"/>
                  </a:lnTo>
                  <a:lnTo>
                    <a:pt x="1272" y="259"/>
                  </a:lnTo>
                  <a:lnTo>
                    <a:pt x="1271" y="266"/>
                  </a:lnTo>
                  <a:lnTo>
                    <a:pt x="1272" y="271"/>
                  </a:lnTo>
                  <a:lnTo>
                    <a:pt x="1274" y="276"/>
                  </a:lnTo>
                  <a:lnTo>
                    <a:pt x="1278" y="281"/>
                  </a:lnTo>
                  <a:lnTo>
                    <a:pt x="1283" y="286"/>
                  </a:lnTo>
                  <a:lnTo>
                    <a:pt x="1288" y="290"/>
                  </a:lnTo>
                  <a:lnTo>
                    <a:pt x="1301" y="299"/>
                  </a:lnTo>
                  <a:lnTo>
                    <a:pt x="1316" y="305"/>
                  </a:lnTo>
                  <a:lnTo>
                    <a:pt x="1330" y="311"/>
                  </a:lnTo>
                  <a:lnTo>
                    <a:pt x="1354" y="321"/>
                  </a:lnTo>
                  <a:lnTo>
                    <a:pt x="1354" y="321"/>
                  </a:lnTo>
                  <a:lnTo>
                    <a:pt x="1352" y="327"/>
                  </a:lnTo>
                  <a:lnTo>
                    <a:pt x="1348" y="332"/>
                  </a:lnTo>
                  <a:lnTo>
                    <a:pt x="1344" y="337"/>
                  </a:lnTo>
                  <a:lnTo>
                    <a:pt x="1339" y="342"/>
                  </a:lnTo>
                  <a:lnTo>
                    <a:pt x="1333" y="346"/>
                  </a:lnTo>
                  <a:lnTo>
                    <a:pt x="1326" y="348"/>
                  </a:lnTo>
                  <a:lnTo>
                    <a:pt x="1320" y="349"/>
                  </a:lnTo>
                  <a:lnTo>
                    <a:pt x="1314" y="348"/>
                  </a:lnTo>
                  <a:lnTo>
                    <a:pt x="1314" y="348"/>
                  </a:lnTo>
                  <a:lnTo>
                    <a:pt x="1310" y="346"/>
                  </a:lnTo>
                  <a:lnTo>
                    <a:pt x="1306" y="342"/>
                  </a:lnTo>
                  <a:lnTo>
                    <a:pt x="1301" y="332"/>
                  </a:lnTo>
                  <a:lnTo>
                    <a:pt x="1299" y="327"/>
                  </a:lnTo>
                  <a:lnTo>
                    <a:pt x="1295" y="323"/>
                  </a:lnTo>
                  <a:lnTo>
                    <a:pt x="1290" y="321"/>
                  </a:lnTo>
                  <a:lnTo>
                    <a:pt x="1283" y="320"/>
                  </a:lnTo>
                  <a:lnTo>
                    <a:pt x="1283" y="320"/>
                  </a:lnTo>
                  <a:lnTo>
                    <a:pt x="1281" y="327"/>
                  </a:lnTo>
                  <a:lnTo>
                    <a:pt x="1280" y="333"/>
                  </a:lnTo>
                  <a:lnTo>
                    <a:pt x="1281" y="337"/>
                  </a:lnTo>
                  <a:lnTo>
                    <a:pt x="1282" y="340"/>
                  </a:lnTo>
                  <a:lnTo>
                    <a:pt x="1283" y="344"/>
                  </a:lnTo>
                  <a:lnTo>
                    <a:pt x="1287" y="347"/>
                  </a:lnTo>
                  <a:lnTo>
                    <a:pt x="1295" y="351"/>
                  </a:lnTo>
                  <a:lnTo>
                    <a:pt x="1304" y="354"/>
                  </a:lnTo>
                  <a:lnTo>
                    <a:pt x="1311" y="358"/>
                  </a:lnTo>
                  <a:lnTo>
                    <a:pt x="1317" y="362"/>
                  </a:lnTo>
                  <a:lnTo>
                    <a:pt x="1320" y="366"/>
                  </a:lnTo>
                  <a:lnTo>
                    <a:pt x="1321" y="370"/>
                  </a:lnTo>
                  <a:lnTo>
                    <a:pt x="1321" y="370"/>
                  </a:lnTo>
                  <a:lnTo>
                    <a:pt x="1323" y="377"/>
                  </a:lnTo>
                  <a:lnTo>
                    <a:pt x="1320" y="383"/>
                  </a:lnTo>
                  <a:lnTo>
                    <a:pt x="1317" y="386"/>
                  </a:lnTo>
                  <a:lnTo>
                    <a:pt x="1312" y="387"/>
                  </a:lnTo>
                  <a:lnTo>
                    <a:pt x="1307" y="386"/>
                  </a:lnTo>
                  <a:lnTo>
                    <a:pt x="1302" y="386"/>
                  </a:lnTo>
                  <a:lnTo>
                    <a:pt x="1293" y="383"/>
                  </a:lnTo>
                  <a:lnTo>
                    <a:pt x="1293" y="383"/>
                  </a:lnTo>
                  <a:lnTo>
                    <a:pt x="1290" y="381"/>
                  </a:lnTo>
                  <a:lnTo>
                    <a:pt x="1282" y="377"/>
                  </a:lnTo>
                  <a:lnTo>
                    <a:pt x="1280" y="375"/>
                  </a:lnTo>
                  <a:lnTo>
                    <a:pt x="1276" y="375"/>
                  </a:lnTo>
                  <a:lnTo>
                    <a:pt x="1274" y="376"/>
                  </a:lnTo>
                  <a:lnTo>
                    <a:pt x="1273" y="380"/>
                  </a:lnTo>
                  <a:lnTo>
                    <a:pt x="1273" y="380"/>
                  </a:lnTo>
                  <a:lnTo>
                    <a:pt x="1274" y="385"/>
                  </a:lnTo>
                  <a:lnTo>
                    <a:pt x="1277" y="389"/>
                  </a:lnTo>
                  <a:lnTo>
                    <a:pt x="1281" y="391"/>
                  </a:lnTo>
                  <a:lnTo>
                    <a:pt x="1287" y="392"/>
                  </a:lnTo>
                  <a:lnTo>
                    <a:pt x="1292" y="395"/>
                  </a:lnTo>
                  <a:lnTo>
                    <a:pt x="1297" y="397"/>
                  </a:lnTo>
                  <a:lnTo>
                    <a:pt x="1301" y="400"/>
                  </a:lnTo>
                  <a:lnTo>
                    <a:pt x="1302" y="405"/>
                  </a:lnTo>
                  <a:lnTo>
                    <a:pt x="1302" y="405"/>
                  </a:lnTo>
                  <a:lnTo>
                    <a:pt x="1291" y="405"/>
                  </a:lnTo>
                  <a:lnTo>
                    <a:pt x="1280" y="404"/>
                  </a:lnTo>
                  <a:lnTo>
                    <a:pt x="1271" y="402"/>
                  </a:lnTo>
                  <a:lnTo>
                    <a:pt x="1262" y="399"/>
                  </a:lnTo>
                  <a:lnTo>
                    <a:pt x="1253" y="395"/>
                  </a:lnTo>
                  <a:lnTo>
                    <a:pt x="1244" y="390"/>
                  </a:lnTo>
                  <a:lnTo>
                    <a:pt x="1225" y="377"/>
                  </a:lnTo>
                  <a:lnTo>
                    <a:pt x="1225" y="377"/>
                  </a:lnTo>
                  <a:lnTo>
                    <a:pt x="1214" y="370"/>
                  </a:lnTo>
                  <a:lnTo>
                    <a:pt x="1204" y="364"/>
                  </a:lnTo>
                  <a:lnTo>
                    <a:pt x="1193" y="362"/>
                  </a:lnTo>
                  <a:lnTo>
                    <a:pt x="1185" y="359"/>
                  </a:lnTo>
                  <a:lnTo>
                    <a:pt x="1174" y="358"/>
                  </a:lnTo>
                  <a:lnTo>
                    <a:pt x="1164" y="358"/>
                  </a:lnTo>
                  <a:lnTo>
                    <a:pt x="1139" y="358"/>
                  </a:lnTo>
                  <a:lnTo>
                    <a:pt x="1139" y="358"/>
                  </a:lnTo>
                  <a:lnTo>
                    <a:pt x="1158" y="351"/>
                  </a:lnTo>
                  <a:lnTo>
                    <a:pt x="1167" y="347"/>
                  </a:lnTo>
                  <a:lnTo>
                    <a:pt x="1176" y="342"/>
                  </a:lnTo>
                  <a:lnTo>
                    <a:pt x="1176" y="342"/>
                  </a:lnTo>
                  <a:lnTo>
                    <a:pt x="1191" y="328"/>
                  </a:lnTo>
                  <a:lnTo>
                    <a:pt x="1200" y="319"/>
                  </a:lnTo>
                  <a:lnTo>
                    <a:pt x="1204" y="313"/>
                  </a:lnTo>
                  <a:lnTo>
                    <a:pt x="1204" y="313"/>
                  </a:lnTo>
                  <a:lnTo>
                    <a:pt x="1206" y="306"/>
                  </a:lnTo>
                  <a:lnTo>
                    <a:pt x="1206" y="301"/>
                  </a:lnTo>
                  <a:lnTo>
                    <a:pt x="1206" y="297"/>
                  </a:lnTo>
                  <a:lnTo>
                    <a:pt x="1204" y="294"/>
                  </a:lnTo>
                  <a:lnTo>
                    <a:pt x="1196" y="289"/>
                  </a:lnTo>
                  <a:lnTo>
                    <a:pt x="1185" y="281"/>
                  </a:lnTo>
                  <a:lnTo>
                    <a:pt x="1185" y="281"/>
                  </a:lnTo>
                  <a:lnTo>
                    <a:pt x="1171" y="271"/>
                  </a:lnTo>
                  <a:lnTo>
                    <a:pt x="1157" y="259"/>
                  </a:lnTo>
                  <a:lnTo>
                    <a:pt x="1142" y="251"/>
                  </a:lnTo>
                  <a:lnTo>
                    <a:pt x="1134" y="247"/>
                  </a:lnTo>
                  <a:lnTo>
                    <a:pt x="1126" y="244"/>
                  </a:lnTo>
                  <a:lnTo>
                    <a:pt x="1126" y="244"/>
                  </a:lnTo>
                  <a:lnTo>
                    <a:pt x="1114" y="243"/>
                  </a:lnTo>
                  <a:lnTo>
                    <a:pt x="1105" y="243"/>
                  </a:lnTo>
                  <a:lnTo>
                    <a:pt x="1096" y="246"/>
                  </a:lnTo>
                  <a:lnTo>
                    <a:pt x="1091" y="249"/>
                  </a:lnTo>
                  <a:lnTo>
                    <a:pt x="1087" y="254"/>
                  </a:lnTo>
                  <a:lnTo>
                    <a:pt x="1083" y="259"/>
                  </a:lnTo>
                  <a:lnTo>
                    <a:pt x="1082" y="267"/>
                  </a:lnTo>
                  <a:lnTo>
                    <a:pt x="1081" y="273"/>
                  </a:lnTo>
                  <a:lnTo>
                    <a:pt x="1078" y="290"/>
                  </a:lnTo>
                  <a:lnTo>
                    <a:pt x="1076" y="296"/>
                  </a:lnTo>
                  <a:lnTo>
                    <a:pt x="1073" y="304"/>
                  </a:lnTo>
                  <a:lnTo>
                    <a:pt x="1069" y="310"/>
                  </a:lnTo>
                  <a:lnTo>
                    <a:pt x="1064" y="315"/>
                  </a:lnTo>
                  <a:lnTo>
                    <a:pt x="1057" y="320"/>
                  </a:lnTo>
                  <a:lnTo>
                    <a:pt x="1048" y="323"/>
                  </a:lnTo>
                  <a:lnTo>
                    <a:pt x="1048" y="323"/>
                  </a:lnTo>
                  <a:lnTo>
                    <a:pt x="1050" y="323"/>
                  </a:lnTo>
                  <a:lnTo>
                    <a:pt x="1047" y="323"/>
                  </a:lnTo>
                  <a:lnTo>
                    <a:pt x="1047" y="323"/>
                  </a:lnTo>
                  <a:lnTo>
                    <a:pt x="1048" y="323"/>
                  </a:lnTo>
                  <a:lnTo>
                    <a:pt x="1048" y="323"/>
                  </a:lnTo>
                  <a:lnTo>
                    <a:pt x="1023" y="321"/>
                  </a:lnTo>
                  <a:lnTo>
                    <a:pt x="1010" y="323"/>
                  </a:lnTo>
                  <a:lnTo>
                    <a:pt x="1005" y="324"/>
                  </a:lnTo>
                  <a:lnTo>
                    <a:pt x="1001" y="327"/>
                  </a:lnTo>
                  <a:lnTo>
                    <a:pt x="1001" y="327"/>
                  </a:lnTo>
                  <a:lnTo>
                    <a:pt x="1000" y="329"/>
                  </a:lnTo>
                  <a:lnTo>
                    <a:pt x="997" y="332"/>
                  </a:lnTo>
                  <a:lnTo>
                    <a:pt x="995" y="340"/>
                  </a:lnTo>
                  <a:lnTo>
                    <a:pt x="992" y="351"/>
                  </a:lnTo>
                  <a:lnTo>
                    <a:pt x="991" y="354"/>
                  </a:lnTo>
                  <a:lnTo>
                    <a:pt x="988" y="357"/>
                  </a:lnTo>
                  <a:lnTo>
                    <a:pt x="988" y="357"/>
                  </a:lnTo>
                  <a:lnTo>
                    <a:pt x="983" y="362"/>
                  </a:lnTo>
                  <a:lnTo>
                    <a:pt x="978" y="366"/>
                  </a:lnTo>
                  <a:lnTo>
                    <a:pt x="967" y="371"/>
                  </a:lnTo>
                  <a:lnTo>
                    <a:pt x="956" y="376"/>
                  </a:lnTo>
                  <a:lnTo>
                    <a:pt x="945" y="382"/>
                  </a:lnTo>
                  <a:lnTo>
                    <a:pt x="945" y="382"/>
                  </a:lnTo>
                  <a:lnTo>
                    <a:pt x="933" y="391"/>
                  </a:lnTo>
                  <a:lnTo>
                    <a:pt x="916" y="402"/>
                  </a:lnTo>
                  <a:lnTo>
                    <a:pt x="902" y="416"/>
                  </a:lnTo>
                  <a:lnTo>
                    <a:pt x="897" y="423"/>
                  </a:lnTo>
                  <a:lnTo>
                    <a:pt x="892" y="429"/>
                  </a:lnTo>
                  <a:lnTo>
                    <a:pt x="892" y="429"/>
                  </a:lnTo>
                  <a:lnTo>
                    <a:pt x="888" y="439"/>
                  </a:lnTo>
                  <a:lnTo>
                    <a:pt x="887" y="448"/>
                  </a:lnTo>
                  <a:lnTo>
                    <a:pt x="888" y="457"/>
                  </a:lnTo>
                  <a:lnTo>
                    <a:pt x="891" y="464"/>
                  </a:lnTo>
                  <a:lnTo>
                    <a:pt x="896" y="472"/>
                  </a:lnTo>
                  <a:lnTo>
                    <a:pt x="902" y="478"/>
                  </a:lnTo>
                  <a:lnTo>
                    <a:pt x="911" y="483"/>
                  </a:lnTo>
                  <a:lnTo>
                    <a:pt x="920" y="490"/>
                  </a:lnTo>
                  <a:lnTo>
                    <a:pt x="940" y="499"/>
                  </a:lnTo>
                  <a:lnTo>
                    <a:pt x="961" y="506"/>
                  </a:lnTo>
                  <a:lnTo>
                    <a:pt x="981" y="514"/>
                  </a:lnTo>
                  <a:lnTo>
                    <a:pt x="996" y="520"/>
                  </a:lnTo>
                  <a:lnTo>
                    <a:pt x="996" y="520"/>
                  </a:lnTo>
                  <a:lnTo>
                    <a:pt x="1014" y="526"/>
                  </a:lnTo>
                  <a:lnTo>
                    <a:pt x="1037" y="533"/>
                  </a:lnTo>
                  <a:lnTo>
                    <a:pt x="1058" y="542"/>
                  </a:lnTo>
                  <a:lnTo>
                    <a:pt x="1066" y="545"/>
                  </a:lnTo>
                  <a:lnTo>
                    <a:pt x="1071" y="551"/>
                  </a:lnTo>
                  <a:lnTo>
                    <a:pt x="1071" y="551"/>
                  </a:lnTo>
                  <a:lnTo>
                    <a:pt x="1073" y="557"/>
                  </a:lnTo>
                  <a:lnTo>
                    <a:pt x="1074" y="562"/>
                  </a:lnTo>
                  <a:lnTo>
                    <a:pt x="1073" y="575"/>
                  </a:lnTo>
                  <a:lnTo>
                    <a:pt x="1073" y="580"/>
                  </a:lnTo>
                  <a:lnTo>
                    <a:pt x="1074" y="585"/>
                  </a:lnTo>
                  <a:lnTo>
                    <a:pt x="1078" y="590"/>
                  </a:lnTo>
                  <a:lnTo>
                    <a:pt x="1086" y="595"/>
                  </a:lnTo>
                  <a:lnTo>
                    <a:pt x="1086" y="595"/>
                  </a:lnTo>
                  <a:lnTo>
                    <a:pt x="1092" y="597"/>
                  </a:lnTo>
                  <a:lnTo>
                    <a:pt x="1102" y="597"/>
                  </a:lnTo>
                  <a:lnTo>
                    <a:pt x="1110" y="596"/>
                  </a:lnTo>
                  <a:lnTo>
                    <a:pt x="1114" y="594"/>
                  </a:lnTo>
                  <a:lnTo>
                    <a:pt x="1118" y="591"/>
                  </a:lnTo>
                  <a:lnTo>
                    <a:pt x="1118" y="591"/>
                  </a:lnTo>
                  <a:lnTo>
                    <a:pt x="1120" y="587"/>
                  </a:lnTo>
                  <a:lnTo>
                    <a:pt x="1121" y="583"/>
                  </a:lnTo>
                  <a:lnTo>
                    <a:pt x="1120" y="580"/>
                  </a:lnTo>
                  <a:lnTo>
                    <a:pt x="1119" y="577"/>
                  </a:lnTo>
                  <a:lnTo>
                    <a:pt x="1114" y="571"/>
                  </a:lnTo>
                  <a:lnTo>
                    <a:pt x="1111" y="566"/>
                  </a:lnTo>
                  <a:lnTo>
                    <a:pt x="1110" y="561"/>
                  </a:lnTo>
                  <a:lnTo>
                    <a:pt x="1110" y="561"/>
                  </a:lnTo>
                  <a:lnTo>
                    <a:pt x="1109" y="552"/>
                  </a:lnTo>
                  <a:lnTo>
                    <a:pt x="1109" y="547"/>
                  </a:lnTo>
                  <a:lnTo>
                    <a:pt x="1110" y="543"/>
                  </a:lnTo>
                  <a:lnTo>
                    <a:pt x="1111" y="540"/>
                  </a:lnTo>
                  <a:lnTo>
                    <a:pt x="1118" y="538"/>
                  </a:lnTo>
                  <a:lnTo>
                    <a:pt x="1123" y="537"/>
                  </a:lnTo>
                  <a:lnTo>
                    <a:pt x="1128" y="533"/>
                  </a:lnTo>
                  <a:lnTo>
                    <a:pt x="1128" y="533"/>
                  </a:lnTo>
                  <a:lnTo>
                    <a:pt x="1137" y="526"/>
                  </a:lnTo>
                  <a:lnTo>
                    <a:pt x="1143" y="520"/>
                  </a:lnTo>
                  <a:lnTo>
                    <a:pt x="1147" y="515"/>
                  </a:lnTo>
                  <a:lnTo>
                    <a:pt x="1148" y="510"/>
                  </a:lnTo>
                  <a:lnTo>
                    <a:pt x="1148" y="504"/>
                  </a:lnTo>
                  <a:lnTo>
                    <a:pt x="1147" y="497"/>
                  </a:lnTo>
                  <a:lnTo>
                    <a:pt x="1139" y="477"/>
                  </a:lnTo>
                  <a:lnTo>
                    <a:pt x="1139" y="477"/>
                  </a:lnTo>
                  <a:lnTo>
                    <a:pt x="1134" y="461"/>
                  </a:lnTo>
                  <a:lnTo>
                    <a:pt x="1128" y="439"/>
                  </a:lnTo>
                  <a:lnTo>
                    <a:pt x="1126" y="428"/>
                  </a:lnTo>
                  <a:lnTo>
                    <a:pt x="1126" y="419"/>
                  </a:lnTo>
                  <a:lnTo>
                    <a:pt x="1128" y="410"/>
                  </a:lnTo>
                  <a:lnTo>
                    <a:pt x="1130" y="408"/>
                  </a:lnTo>
                  <a:lnTo>
                    <a:pt x="1133" y="405"/>
                  </a:lnTo>
                  <a:lnTo>
                    <a:pt x="1133" y="405"/>
                  </a:lnTo>
                  <a:lnTo>
                    <a:pt x="1137" y="402"/>
                  </a:lnTo>
                  <a:lnTo>
                    <a:pt x="1142" y="400"/>
                  </a:lnTo>
                  <a:lnTo>
                    <a:pt x="1152" y="400"/>
                  </a:lnTo>
                  <a:lnTo>
                    <a:pt x="1163" y="401"/>
                  </a:lnTo>
                  <a:lnTo>
                    <a:pt x="1176" y="404"/>
                  </a:lnTo>
                  <a:lnTo>
                    <a:pt x="1197" y="410"/>
                  </a:lnTo>
                  <a:lnTo>
                    <a:pt x="1207" y="414"/>
                  </a:lnTo>
                  <a:lnTo>
                    <a:pt x="1214" y="415"/>
                  </a:lnTo>
                  <a:lnTo>
                    <a:pt x="1214" y="415"/>
                  </a:lnTo>
                  <a:lnTo>
                    <a:pt x="1221" y="416"/>
                  </a:lnTo>
                  <a:lnTo>
                    <a:pt x="1226" y="420"/>
                  </a:lnTo>
                  <a:lnTo>
                    <a:pt x="1233" y="425"/>
                  </a:lnTo>
                  <a:lnTo>
                    <a:pt x="1238" y="432"/>
                  </a:lnTo>
                  <a:lnTo>
                    <a:pt x="1245" y="443"/>
                  </a:lnTo>
                  <a:lnTo>
                    <a:pt x="1254" y="453"/>
                  </a:lnTo>
                  <a:lnTo>
                    <a:pt x="1254" y="453"/>
                  </a:lnTo>
                  <a:lnTo>
                    <a:pt x="1259" y="461"/>
                  </a:lnTo>
                  <a:lnTo>
                    <a:pt x="1267" y="467"/>
                  </a:lnTo>
                  <a:lnTo>
                    <a:pt x="1276" y="472"/>
                  </a:lnTo>
                  <a:lnTo>
                    <a:pt x="1280" y="473"/>
                  </a:lnTo>
                  <a:lnTo>
                    <a:pt x="1285" y="475"/>
                  </a:lnTo>
                  <a:lnTo>
                    <a:pt x="1285" y="475"/>
                  </a:lnTo>
                  <a:lnTo>
                    <a:pt x="1291" y="472"/>
                  </a:lnTo>
                  <a:lnTo>
                    <a:pt x="1295" y="470"/>
                  </a:lnTo>
                  <a:lnTo>
                    <a:pt x="1297" y="467"/>
                  </a:lnTo>
                  <a:lnTo>
                    <a:pt x="1299" y="463"/>
                  </a:lnTo>
                  <a:lnTo>
                    <a:pt x="1301" y="454"/>
                  </a:lnTo>
                  <a:lnTo>
                    <a:pt x="1304" y="451"/>
                  </a:lnTo>
                  <a:lnTo>
                    <a:pt x="1306" y="448"/>
                  </a:lnTo>
                  <a:lnTo>
                    <a:pt x="1306" y="448"/>
                  </a:lnTo>
                  <a:lnTo>
                    <a:pt x="1316" y="442"/>
                  </a:lnTo>
                  <a:lnTo>
                    <a:pt x="1321" y="440"/>
                  </a:lnTo>
                  <a:lnTo>
                    <a:pt x="1325" y="440"/>
                  </a:lnTo>
                  <a:lnTo>
                    <a:pt x="1328" y="440"/>
                  </a:lnTo>
                  <a:lnTo>
                    <a:pt x="1331" y="443"/>
                  </a:lnTo>
                  <a:lnTo>
                    <a:pt x="1338" y="447"/>
                  </a:lnTo>
                  <a:lnTo>
                    <a:pt x="1342" y="454"/>
                  </a:lnTo>
                  <a:lnTo>
                    <a:pt x="1347" y="462"/>
                  </a:lnTo>
                  <a:lnTo>
                    <a:pt x="1355" y="482"/>
                  </a:lnTo>
                  <a:lnTo>
                    <a:pt x="1355" y="482"/>
                  </a:lnTo>
                  <a:lnTo>
                    <a:pt x="1363" y="499"/>
                  </a:lnTo>
                  <a:lnTo>
                    <a:pt x="1372" y="511"/>
                  </a:lnTo>
                  <a:lnTo>
                    <a:pt x="1383" y="523"/>
                  </a:lnTo>
                  <a:lnTo>
                    <a:pt x="1396" y="534"/>
                  </a:lnTo>
                  <a:lnTo>
                    <a:pt x="1396" y="534"/>
                  </a:lnTo>
                  <a:lnTo>
                    <a:pt x="1407" y="543"/>
                  </a:lnTo>
                  <a:lnTo>
                    <a:pt x="1423" y="557"/>
                  </a:lnTo>
                  <a:lnTo>
                    <a:pt x="1430" y="564"/>
                  </a:lnTo>
                  <a:lnTo>
                    <a:pt x="1436" y="572"/>
                  </a:lnTo>
                  <a:lnTo>
                    <a:pt x="1440" y="580"/>
                  </a:lnTo>
                  <a:lnTo>
                    <a:pt x="1442" y="583"/>
                  </a:lnTo>
                  <a:lnTo>
                    <a:pt x="1440" y="587"/>
                  </a:lnTo>
                  <a:lnTo>
                    <a:pt x="1440" y="587"/>
                  </a:lnTo>
                  <a:lnTo>
                    <a:pt x="1438" y="591"/>
                  </a:lnTo>
                  <a:lnTo>
                    <a:pt x="1433" y="596"/>
                  </a:lnTo>
                  <a:lnTo>
                    <a:pt x="1424" y="601"/>
                  </a:lnTo>
                  <a:lnTo>
                    <a:pt x="1415" y="606"/>
                  </a:lnTo>
                  <a:lnTo>
                    <a:pt x="1395" y="614"/>
                  </a:lnTo>
                  <a:lnTo>
                    <a:pt x="1381" y="619"/>
                  </a:lnTo>
                  <a:lnTo>
                    <a:pt x="1381" y="619"/>
                  </a:lnTo>
                  <a:lnTo>
                    <a:pt x="1372" y="621"/>
                  </a:lnTo>
                  <a:lnTo>
                    <a:pt x="1363" y="623"/>
                  </a:lnTo>
                  <a:lnTo>
                    <a:pt x="1342" y="623"/>
                  </a:lnTo>
                  <a:lnTo>
                    <a:pt x="1320" y="621"/>
                  </a:lnTo>
                  <a:lnTo>
                    <a:pt x="1300" y="621"/>
                  </a:lnTo>
                  <a:lnTo>
                    <a:pt x="1290" y="623"/>
                  </a:lnTo>
                  <a:lnTo>
                    <a:pt x="1280" y="624"/>
                  </a:lnTo>
                  <a:lnTo>
                    <a:pt x="1271" y="628"/>
                  </a:lnTo>
                  <a:lnTo>
                    <a:pt x="1263" y="632"/>
                  </a:lnTo>
                  <a:lnTo>
                    <a:pt x="1257" y="638"/>
                  </a:lnTo>
                  <a:lnTo>
                    <a:pt x="1250" y="645"/>
                  </a:lnTo>
                  <a:lnTo>
                    <a:pt x="1247" y="654"/>
                  </a:lnTo>
                  <a:lnTo>
                    <a:pt x="1244" y="667"/>
                  </a:lnTo>
                  <a:lnTo>
                    <a:pt x="1244" y="667"/>
                  </a:lnTo>
                  <a:lnTo>
                    <a:pt x="1252" y="663"/>
                  </a:lnTo>
                  <a:lnTo>
                    <a:pt x="1262" y="657"/>
                  </a:lnTo>
                  <a:lnTo>
                    <a:pt x="1286" y="643"/>
                  </a:lnTo>
                  <a:lnTo>
                    <a:pt x="1297" y="638"/>
                  </a:lnTo>
                  <a:lnTo>
                    <a:pt x="1309" y="634"/>
                  </a:lnTo>
                  <a:lnTo>
                    <a:pt x="1314" y="634"/>
                  </a:lnTo>
                  <a:lnTo>
                    <a:pt x="1319" y="635"/>
                  </a:lnTo>
                  <a:lnTo>
                    <a:pt x="1323" y="637"/>
                  </a:lnTo>
                  <a:lnTo>
                    <a:pt x="1325" y="639"/>
                  </a:lnTo>
                  <a:lnTo>
                    <a:pt x="1325" y="639"/>
                  </a:lnTo>
                  <a:lnTo>
                    <a:pt x="1326" y="643"/>
                  </a:lnTo>
                  <a:lnTo>
                    <a:pt x="1328" y="647"/>
                  </a:lnTo>
                  <a:lnTo>
                    <a:pt x="1325" y="654"/>
                  </a:lnTo>
                  <a:lnTo>
                    <a:pt x="1323" y="662"/>
                  </a:lnTo>
                  <a:lnTo>
                    <a:pt x="1323" y="666"/>
                  </a:lnTo>
                  <a:lnTo>
                    <a:pt x="1323" y="670"/>
                  </a:lnTo>
                  <a:lnTo>
                    <a:pt x="1323" y="670"/>
                  </a:lnTo>
                  <a:lnTo>
                    <a:pt x="1326" y="677"/>
                  </a:lnTo>
                  <a:lnTo>
                    <a:pt x="1331" y="682"/>
                  </a:lnTo>
                  <a:lnTo>
                    <a:pt x="1336" y="685"/>
                  </a:lnTo>
                  <a:lnTo>
                    <a:pt x="1343" y="686"/>
                  </a:lnTo>
                  <a:lnTo>
                    <a:pt x="1349" y="686"/>
                  </a:lnTo>
                  <a:lnTo>
                    <a:pt x="1357" y="685"/>
                  </a:lnTo>
                  <a:lnTo>
                    <a:pt x="1372" y="681"/>
                  </a:lnTo>
                  <a:lnTo>
                    <a:pt x="1372" y="681"/>
                  </a:lnTo>
                  <a:lnTo>
                    <a:pt x="1367" y="683"/>
                  </a:lnTo>
                  <a:lnTo>
                    <a:pt x="1367" y="683"/>
                  </a:lnTo>
                  <a:lnTo>
                    <a:pt x="1383" y="676"/>
                  </a:lnTo>
                  <a:lnTo>
                    <a:pt x="1392" y="670"/>
                  </a:lnTo>
                  <a:lnTo>
                    <a:pt x="1398" y="662"/>
                  </a:lnTo>
                  <a:lnTo>
                    <a:pt x="1405" y="649"/>
                  </a:lnTo>
                  <a:lnTo>
                    <a:pt x="1405" y="649"/>
                  </a:lnTo>
                  <a:lnTo>
                    <a:pt x="1412" y="632"/>
                  </a:lnTo>
                  <a:lnTo>
                    <a:pt x="1417" y="623"/>
                  </a:lnTo>
                  <a:lnTo>
                    <a:pt x="1423" y="616"/>
                  </a:lnTo>
                  <a:lnTo>
                    <a:pt x="1423" y="616"/>
                  </a:lnTo>
                  <a:lnTo>
                    <a:pt x="1429" y="611"/>
                  </a:lnTo>
                  <a:lnTo>
                    <a:pt x="1434" y="609"/>
                  </a:lnTo>
                  <a:lnTo>
                    <a:pt x="1439" y="607"/>
                  </a:lnTo>
                  <a:lnTo>
                    <a:pt x="1443" y="609"/>
                  </a:lnTo>
                  <a:lnTo>
                    <a:pt x="1447" y="611"/>
                  </a:lnTo>
                  <a:lnTo>
                    <a:pt x="1450" y="615"/>
                  </a:lnTo>
                  <a:lnTo>
                    <a:pt x="1458" y="625"/>
                  </a:lnTo>
                  <a:lnTo>
                    <a:pt x="1458" y="625"/>
                  </a:lnTo>
                  <a:lnTo>
                    <a:pt x="1466" y="635"/>
                  </a:lnTo>
                  <a:lnTo>
                    <a:pt x="1476" y="652"/>
                  </a:lnTo>
                  <a:lnTo>
                    <a:pt x="1481" y="659"/>
                  </a:lnTo>
                  <a:lnTo>
                    <a:pt x="1483" y="667"/>
                  </a:lnTo>
                  <a:lnTo>
                    <a:pt x="1485" y="671"/>
                  </a:lnTo>
                  <a:lnTo>
                    <a:pt x="1483" y="672"/>
                  </a:lnTo>
                  <a:lnTo>
                    <a:pt x="1482" y="672"/>
                  </a:lnTo>
                  <a:lnTo>
                    <a:pt x="1482" y="672"/>
                  </a:lnTo>
                  <a:lnTo>
                    <a:pt x="1468" y="670"/>
                  </a:lnTo>
                  <a:lnTo>
                    <a:pt x="1455" y="668"/>
                  </a:lnTo>
                  <a:lnTo>
                    <a:pt x="1442" y="668"/>
                  </a:lnTo>
                  <a:lnTo>
                    <a:pt x="1429" y="670"/>
                  </a:lnTo>
                  <a:lnTo>
                    <a:pt x="1416" y="671"/>
                  </a:lnTo>
                  <a:lnTo>
                    <a:pt x="1404" y="675"/>
                  </a:lnTo>
                  <a:lnTo>
                    <a:pt x="1391" y="680"/>
                  </a:lnTo>
                  <a:lnTo>
                    <a:pt x="1380" y="686"/>
                  </a:lnTo>
                  <a:lnTo>
                    <a:pt x="1380" y="686"/>
                  </a:lnTo>
                  <a:lnTo>
                    <a:pt x="1354" y="705"/>
                  </a:lnTo>
                  <a:lnTo>
                    <a:pt x="1340" y="714"/>
                  </a:lnTo>
                  <a:lnTo>
                    <a:pt x="1325" y="721"/>
                  </a:lnTo>
                  <a:lnTo>
                    <a:pt x="1325" y="721"/>
                  </a:lnTo>
                  <a:lnTo>
                    <a:pt x="1316" y="723"/>
                  </a:lnTo>
                  <a:lnTo>
                    <a:pt x="1302" y="724"/>
                  </a:lnTo>
                  <a:lnTo>
                    <a:pt x="1291" y="723"/>
                  </a:lnTo>
                  <a:lnTo>
                    <a:pt x="1287" y="721"/>
                  </a:lnTo>
                  <a:lnTo>
                    <a:pt x="1287" y="721"/>
                  </a:lnTo>
                  <a:lnTo>
                    <a:pt x="1287" y="720"/>
                  </a:lnTo>
                  <a:lnTo>
                    <a:pt x="1287" y="720"/>
                  </a:lnTo>
                  <a:lnTo>
                    <a:pt x="1290" y="716"/>
                  </a:lnTo>
                  <a:lnTo>
                    <a:pt x="1295" y="714"/>
                  </a:lnTo>
                  <a:lnTo>
                    <a:pt x="1305" y="707"/>
                  </a:lnTo>
                  <a:lnTo>
                    <a:pt x="1316" y="701"/>
                  </a:lnTo>
                  <a:lnTo>
                    <a:pt x="1320" y="699"/>
                  </a:lnTo>
                  <a:lnTo>
                    <a:pt x="1324" y="695"/>
                  </a:lnTo>
                  <a:lnTo>
                    <a:pt x="1324" y="695"/>
                  </a:lnTo>
                  <a:lnTo>
                    <a:pt x="1315" y="692"/>
                  </a:lnTo>
                  <a:lnTo>
                    <a:pt x="1307" y="692"/>
                  </a:lnTo>
                  <a:lnTo>
                    <a:pt x="1299" y="695"/>
                  </a:lnTo>
                  <a:lnTo>
                    <a:pt x="1291" y="699"/>
                  </a:lnTo>
                  <a:lnTo>
                    <a:pt x="1276" y="709"/>
                  </a:lnTo>
                  <a:lnTo>
                    <a:pt x="1261" y="719"/>
                  </a:lnTo>
                  <a:lnTo>
                    <a:pt x="1261" y="719"/>
                  </a:lnTo>
                  <a:lnTo>
                    <a:pt x="1254" y="724"/>
                  </a:lnTo>
                  <a:lnTo>
                    <a:pt x="1249" y="728"/>
                  </a:lnTo>
                  <a:lnTo>
                    <a:pt x="1239" y="739"/>
                  </a:lnTo>
                  <a:lnTo>
                    <a:pt x="1230" y="750"/>
                  </a:lnTo>
                  <a:lnTo>
                    <a:pt x="1225" y="757"/>
                  </a:lnTo>
                  <a:lnTo>
                    <a:pt x="1219" y="762"/>
                  </a:lnTo>
                  <a:lnTo>
                    <a:pt x="1219" y="762"/>
                  </a:lnTo>
                  <a:lnTo>
                    <a:pt x="1212" y="767"/>
                  </a:lnTo>
                  <a:lnTo>
                    <a:pt x="1205" y="769"/>
                  </a:lnTo>
                  <a:lnTo>
                    <a:pt x="1197" y="773"/>
                  </a:lnTo>
                  <a:lnTo>
                    <a:pt x="1193" y="776"/>
                  </a:lnTo>
                  <a:lnTo>
                    <a:pt x="1191" y="780"/>
                  </a:lnTo>
                  <a:lnTo>
                    <a:pt x="1191" y="780"/>
                  </a:lnTo>
                  <a:lnTo>
                    <a:pt x="1186" y="786"/>
                  </a:lnTo>
                  <a:lnTo>
                    <a:pt x="1183" y="795"/>
                  </a:lnTo>
                  <a:lnTo>
                    <a:pt x="1180" y="802"/>
                  </a:lnTo>
                  <a:lnTo>
                    <a:pt x="1176" y="810"/>
                  </a:lnTo>
                  <a:lnTo>
                    <a:pt x="1176" y="810"/>
                  </a:lnTo>
                  <a:lnTo>
                    <a:pt x="1173" y="811"/>
                  </a:lnTo>
                  <a:lnTo>
                    <a:pt x="1171" y="813"/>
                  </a:lnTo>
                  <a:lnTo>
                    <a:pt x="1164" y="814"/>
                  </a:lnTo>
                  <a:lnTo>
                    <a:pt x="1159" y="816"/>
                  </a:lnTo>
                  <a:lnTo>
                    <a:pt x="1155" y="818"/>
                  </a:lnTo>
                  <a:lnTo>
                    <a:pt x="1154" y="820"/>
                  </a:lnTo>
                  <a:lnTo>
                    <a:pt x="1154" y="820"/>
                  </a:lnTo>
                  <a:lnTo>
                    <a:pt x="1152" y="825"/>
                  </a:lnTo>
                  <a:lnTo>
                    <a:pt x="1152" y="829"/>
                  </a:lnTo>
                  <a:lnTo>
                    <a:pt x="1154" y="837"/>
                  </a:lnTo>
                  <a:lnTo>
                    <a:pt x="1157" y="844"/>
                  </a:lnTo>
                  <a:lnTo>
                    <a:pt x="1158" y="847"/>
                  </a:lnTo>
                  <a:lnTo>
                    <a:pt x="1157" y="850"/>
                  </a:lnTo>
                  <a:lnTo>
                    <a:pt x="1157" y="850"/>
                  </a:lnTo>
                  <a:lnTo>
                    <a:pt x="1154" y="856"/>
                  </a:lnTo>
                  <a:lnTo>
                    <a:pt x="1149" y="861"/>
                  </a:lnTo>
                  <a:lnTo>
                    <a:pt x="1138" y="871"/>
                  </a:lnTo>
                  <a:lnTo>
                    <a:pt x="1124" y="880"/>
                  </a:lnTo>
                  <a:lnTo>
                    <a:pt x="1112" y="888"/>
                  </a:lnTo>
                  <a:lnTo>
                    <a:pt x="1112" y="888"/>
                  </a:lnTo>
                  <a:lnTo>
                    <a:pt x="1118" y="885"/>
                  </a:lnTo>
                  <a:lnTo>
                    <a:pt x="1118" y="885"/>
                  </a:lnTo>
                  <a:lnTo>
                    <a:pt x="1109" y="892"/>
                  </a:lnTo>
                  <a:lnTo>
                    <a:pt x="1100" y="900"/>
                  </a:lnTo>
                  <a:lnTo>
                    <a:pt x="1091" y="907"/>
                  </a:lnTo>
                  <a:lnTo>
                    <a:pt x="1085" y="918"/>
                  </a:lnTo>
                  <a:lnTo>
                    <a:pt x="1085" y="918"/>
                  </a:lnTo>
                  <a:lnTo>
                    <a:pt x="1093" y="957"/>
                  </a:lnTo>
                  <a:lnTo>
                    <a:pt x="1097" y="977"/>
                  </a:lnTo>
                  <a:lnTo>
                    <a:pt x="1097" y="985"/>
                  </a:lnTo>
                  <a:lnTo>
                    <a:pt x="1097" y="991"/>
                  </a:lnTo>
                  <a:lnTo>
                    <a:pt x="1097" y="991"/>
                  </a:lnTo>
                  <a:lnTo>
                    <a:pt x="1095" y="996"/>
                  </a:lnTo>
                  <a:lnTo>
                    <a:pt x="1092" y="1000"/>
                  </a:lnTo>
                  <a:lnTo>
                    <a:pt x="1090" y="1001"/>
                  </a:lnTo>
                  <a:lnTo>
                    <a:pt x="1087" y="1001"/>
                  </a:lnTo>
                  <a:lnTo>
                    <a:pt x="1085" y="1001"/>
                  </a:lnTo>
                  <a:lnTo>
                    <a:pt x="1081" y="999"/>
                  </a:lnTo>
                  <a:lnTo>
                    <a:pt x="1074" y="992"/>
                  </a:lnTo>
                  <a:lnTo>
                    <a:pt x="1069" y="983"/>
                  </a:lnTo>
                  <a:lnTo>
                    <a:pt x="1063" y="975"/>
                  </a:lnTo>
                  <a:lnTo>
                    <a:pt x="1056" y="959"/>
                  </a:lnTo>
                  <a:lnTo>
                    <a:pt x="1056" y="959"/>
                  </a:lnTo>
                  <a:lnTo>
                    <a:pt x="1049" y="950"/>
                  </a:lnTo>
                  <a:lnTo>
                    <a:pt x="1042" y="945"/>
                  </a:lnTo>
                  <a:lnTo>
                    <a:pt x="1035" y="940"/>
                  </a:lnTo>
                  <a:lnTo>
                    <a:pt x="1026" y="937"/>
                  </a:lnTo>
                  <a:lnTo>
                    <a:pt x="1019" y="935"/>
                  </a:lnTo>
                  <a:lnTo>
                    <a:pt x="1010" y="934"/>
                  </a:lnTo>
                  <a:lnTo>
                    <a:pt x="1001" y="934"/>
                  </a:lnTo>
                  <a:lnTo>
                    <a:pt x="992" y="934"/>
                  </a:lnTo>
                  <a:lnTo>
                    <a:pt x="975" y="937"/>
                  </a:lnTo>
                  <a:lnTo>
                    <a:pt x="956" y="942"/>
                  </a:lnTo>
                  <a:lnTo>
                    <a:pt x="938" y="945"/>
                  </a:lnTo>
                  <a:lnTo>
                    <a:pt x="921" y="947"/>
                  </a:lnTo>
                  <a:lnTo>
                    <a:pt x="921" y="947"/>
                  </a:lnTo>
                  <a:lnTo>
                    <a:pt x="911" y="949"/>
                  </a:lnTo>
                  <a:lnTo>
                    <a:pt x="901" y="952"/>
                  </a:lnTo>
                  <a:lnTo>
                    <a:pt x="892" y="957"/>
                  </a:lnTo>
                  <a:lnTo>
                    <a:pt x="883" y="962"/>
                  </a:lnTo>
                  <a:lnTo>
                    <a:pt x="875" y="968"/>
                  </a:lnTo>
                  <a:lnTo>
                    <a:pt x="867" y="976"/>
                  </a:lnTo>
                  <a:lnTo>
                    <a:pt x="859" y="985"/>
                  </a:lnTo>
                  <a:lnTo>
                    <a:pt x="853" y="993"/>
                  </a:lnTo>
                  <a:lnTo>
                    <a:pt x="848" y="1002"/>
                  </a:lnTo>
                  <a:lnTo>
                    <a:pt x="843" y="1012"/>
                  </a:lnTo>
                  <a:lnTo>
                    <a:pt x="840" y="1024"/>
                  </a:lnTo>
                  <a:lnTo>
                    <a:pt x="839" y="1034"/>
                  </a:lnTo>
                  <a:lnTo>
                    <a:pt x="839" y="1045"/>
                  </a:lnTo>
                  <a:lnTo>
                    <a:pt x="840" y="1057"/>
                  </a:lnTo>
                  <a:lnTo>
                    <a:pt x="844" y="1067"/>
                  </a:lnTo>
                  <a:lnTo>
                    <a:pt x="849" y="1078"/>
                  </a:lnTo>
                  <a:lnTo>
                    <a:pt x="849" y="1078"/>
                  </a:lnTo>
                  <a:lnTo>
                    <a:pt x="856" y="1087"/>
                  </a:lnTo>
                  <a:lnTo>
                    <a:pt x="863" y="1095"/>
                  </a:lnTo>
                  <a:lnTo>
                    <a:pt x="871" y="1101"/>
                  </a:lnTo>
                  <a:lnTo>
                    <a:pt x="880" y="1106"/>
                  </a:lnTo>
                  <a:lnTo>
                    <a:pt x="890" y="1109"/>
                  </a:lnTo>
                  <a:lnTo>
                    <a:pt x="900" y="1110"/>
                  </a:lnTo>
                  <a:lnTo>
                    <a:pt x="910" y="1110"/>
                  </a:lnTo>
                  <a:lnTo>
                    <a:pt x="921" y="1109"/>
                  </a:lnTo>
                  <a:lnTo>
                    <a:pt x="921" y="1109"/>
                  </a:lnTo>
                  <a:lnTo>
                    <a:pt x="926" y="1107"/>
                  </a:lnTo>
                  <a:lnTo>
                    <a:pt x="931" y="1105"/>
                  </a:lnTo>
                  <a:lnTo>
                    <a:pt x="939" y="1100"/>
                  </a:lnTo>
                  <a:lnTo>
                    <a:pt x="947" y="1092"/>
                  </a:lnTo>
                  <a:lnTo>
                    <a:pt x="953" y="1085"/>
                  </a:lnTo>
                  <a:lnTo>
                    <a:pt x="959" y="1077"/>
                  </a:lnTo>
                  <a:lnTo>
                    <a:pt x="966" y="1071"/>
                  </a:lnTo>
                  <a:lnTo>
                    <a:pt x="973" y="1067"/>
                  </a:lnTo>
                  <a:lnTo>
                    <a:pt x="978" y="1066"/>
                  </a:lnTo>
                  <a:lnTo>
                    <a:pt x="982" y="1064"/>
                  </a:lnTo>
                  <a:lnTo>
                    <a:pt x="982" y="1064"/>
                  </a:lnTo>
                  <a:lnTo>
                    <a:pt x="990" y="1064"/>
                  </a:lnTo>
                  <a:lnTo>
                    <a:pt x="996" y="1067"/>
                  </a:lnTo>
                  <a:lnTo>
                    <a:pt x="1000" y="1068"/>
                  </a:lnTo>
                  <a:lnTo>
                    <a:pt x="1002" y="1072"/>
                  </a:lnTo>
                  <a:lnTo>
                    <a:pt x="1004" y="1076"/>
                  </a:lnTo>
                  <a:lnTo>
                    <a:pt x="1004" y="1080"/>
                  </a:lnTo>
                  <a:lnTo>
                    <a:pt x="1000" y="1090"/>
                  </a:lnTo>
                  <a:lnTo>
                    <a:pt x="995" y="1100"/>
                  </a:lnTo>
                  <a:lnTo>
                    <a:pt x="988" y="1111"/>
                  </a:lnTo>
                  <a:lnTo>
                    <a:pt x="982" y="1120"/>
                  </a:lnTo>
                  <a:lnTo>
                    <a:pt x="980" y="1128"/>
                  </a:lnTo>
                  <a:lnTo>
                    <a:pt x="980" y="1128"/>
                  </a:lnTo>
                  <a:lnTo>
                    <a:pt x="978" y="1134"/>
                  </a:lnTo>
                  <a:lnTo>
                    <a:pt x="980" y="1138"/>
                  </a:lnTo>
                  <a:lnTo>
                    <a:pt x="981" y="1140"/>
                  </a:lnTo>
                  <a:lnTo>
                    <a:pt x="983" y="1143"/>
                  </a:lnTo>
                  <a:lnTo>
                    <a:pt x="986" y="1145"/>
                  </a:lnTo>
                  <a:lnTo>
                    <a:pt x="991" y="1147"/>
                  </a:lnTo>
                  <a:lnTo>
                    <a:pt x="1002" y="1149"/>
                  </a:lnTo>
                  <a:lnTo>
                    <a:pt x="1002" y="1149"/>
                  </a:lnTo>
                  <a:lnTo>
                    <a:pt x="1006" y="1150"/>
                  </a:lnTo>
                  <a:lnTo>
                    <a:pt x="1011" y="1150"/>
                  </a:lnTo>
                  <a:lnTo>
                    <a:pt x="1023" y="1149"/>
                  </a:lnTo>
                  <a:lnTo>
                    <a:pt x="1033" y="1148"/>
                  </a:lnTo>
                  <a:lnTo>
                    <a:pt x="1038" y="1149"/>
                  </a:lnTo>
                  <a:lnTo>
                    <a:pt x="1042" y="1152"/>
                  </a:lnTo>
                  <a:lnTo>
                    <a:pt x="1042" y="1152"/>
                  </a:lnTo>
                  <a:lnTo>
                    <a:pt x="1044" y="1154"/>
                  </a:lnTo>
                  <a:lnTo>
                    <a:pt x="1045" y="1158"/>
                  </a:lnTo>
                  <a:lnTo>
                    <a:pt x="1049" y="1167"/>
                  </a:lnTo>
                  <a:lnTo>
                    <a:pt x="1050" y="1171"/>
                  </a:lnTo>
                  <a:lnTo>
                    <a:pt x="1052" y="1173"/>
                  </a:lnTo>
                  <a:lnTo>
                    <a:pt x="1054" y="1173"/>
                  </a:lnTo>
                  <a:lnTo>
                    <a:pt x="1058" y="1172"/>
                  </a:lnTo>
                  <a:lnTo>
                    <a:pt x="1058" y="1172"/>
                  </a:lnTo>
                  <a:lnTo>
                    <a:pt x="1052" y="1178"/>
                  </a:lnTo>
                  <a:lnTo>
                    <a:pt x="1048" y="1187"/>
                  </a:lnTo>
                  <a:lnTo>
                    <a:pt x="1047" y="1196"/>
                  </a:lnTo>
                  <a:lnTo>
                    <a:pt x="1047" y="1205"/>
                  </a:lnTo>
                  <a:lnTo>
                    <a:pt x="1048" y="1214"/>
                  </a:lnTo>
                  <a:lnTo>
                    <a:pt x="1052" y="1223"/>
                  </a:lnTo>
                  <a:lnTo>
                    <a:pt x="1056" y="1230"/>
                  </a:lnTo>
                  <a:lnTo>
                    <a:pt x="1062" y="1235"/>
                  </a:lnTo>
                  <a:lnTo>
                    <a:pt x="1062" y="1235"/>
                  </a:lnTo>
                  <a:lnTo>
                    <a:pt x="1069" y="1240"/>
                  </a:lnTo>
                  <a:lnTo>
                    <a:pt x="1078" y="1242"/>
                  </a:lnTo>
                  <a:lnTo>
                    <a:pt x="1086" y="1243"/>
                  </a:lnTo>
                  <a:lnTo>
                    <a:pt x="1095" y="1242"/>
                  </a:lnTo>
                  <a:lnTo>
                    <a:pt x="1112" y="1240"/>
                  </a:lnTo>
                  <a:lnTo>
                    <a:pt x="1120" y="1240"/>
                  </a:lnTo>
                  <a:lnTo>
                    <a:pt x="1129" y="1242"/>
                  </a:lnTo>
                  <a:lnTo>
                    <a:pt x="1129" y="1242"/>
                  </a:lnTo>
                  <a:lnTo>
                    <a:pt x="1142" y="1245"/>
                  </a:lnTo>
                  <a:lnTo>
                    <a:pt x="1149" y="1245"/>
                  </a:lnTo>
                  <a:lnTo>
                    <a:pt x="1154" y="1244"/>
                  </a:lnTo>
                  <a:lnTo>
                    <a:pt x="1159" y="1242"/>
                  </a:lnTo>
                  <a:lnTo>
                    <a:pt x="1167" y="1231"/>
                  </a:lnTo>
                  <a:lnTo>
                    <a:pt x="1174" y="1225"/>
                  </a:lnTo>
                  <a:lnTo>
                    <a:pt x="1186" y="1218"/>
                  </a:lnTo>
                  <a:lnTo>
                    <a:pt x="1186" y="1218"/>
                  </a:lnTo>
                  <a:lnTo>
                    <a:pt x="1193" y="1214"/>
                  </a:lnTo>
                  <a:lnTo>
                    <a:pt x="1200" y="1211"/>
                  </a:lnTo>
                  <a:lnTo>
                    <a:pt x="1206" y="1212"/>
                  </a:lnTo>
                  <a:lnTo>
                    <a:pt x="1210" y="1214"/>
                  </a:lnTo>
                  <a:lnTo>
                    <a:pt x="1219" y="1218"/>
                  </a:lnTo>
                  <a:lnTo>
                    <a:pt x="1224" y="1220"/>
                  </a:lnTo>
                  <a:lnTo>
                    <a:pt x="1230" y="1220"/>
                  </a:lnTo>
                  <a:lnTo>
                    <a:pt x="1230" y="1220"/>
                  </a:lnTo>
                  <a:lnTo>
                    <a:pt x="1234" y="1220"/>
                  </a:lnTo>
                  <a:lnTo>
                    <a:pt x="1238" y="1218"/>
                  </a:lnTo>
                  <a:lnTo>
                    <a:pt x="1245" y="1212"/>
                  </a:lnTo>
                  <a:lnTo>
                    <a:pt x="1249" y="1210"/>
                  </a:lnTo>
                  <a:lnTo>
                    <a:pt x="1254" y="1209"/>
                  </a:lnTo>
                  <a:lnTo>
                    <a:pt x="1261" y="1207"/>
                  </a:lnTo>
                  <a:lnTo>
                    <a:pt x="1267" y="1209"/>
                  </a:lnTo>
                  <a:lnTo>
                    <a:pt x="1267" y="1209"/>
                  </a:lnTo>
                  <a:lnTo>
                    <a:pt x="1272" y="1211"/>
                  </a:lnTo>
                  <a:lnTo>
                    <a:pt x="1277" y="1212"/>
                  </a:lnTo>
                  <a:lnTo>
                    <a:pt x="1286" y="1219"/>
                  </a:lnTo>
                  <a:lnTo>
                    <a:pt x="1295" y="1224"/>
                  </a:lnTo>
                  <a:lnTo>
                    <a:pt x="1300" y="1226"/>
                  </a:lnTo>
                  <a:lnTo>
                    <a:pt x="1306" y="1228"/>
                  </a:lnTo>
                  <a:lnTo>
                    <a:pt x="1306" y="1228"/>
                  </a:lnTo>
                  <a:lnTo>
                    <a:pt x="1312" y="1228"/>
                  </a:lnTo>
                  <a:lnTo>
                    <a:pt x="1317" y="1226"/>
                  </a:lnTo>
                  <a:lnTo>
                    <a:pt x="1323" y="1225"/>
                  </a:lnTo>
                  <a:lnTo>
                    <a:pt x="1329" y="1225"/>
                  </a:lnTo>
                  <a:lnTo>
                    <a:pt x="1329" y="1225"/>
                  </a:lnTo>
                  <a:lnTo>
                    <a:pt x="1340" y="1228"/>
                  </a:lnTo>
                  <a:lnTo>
                    <a:pt x="1353" y="1231"/>
                  </a:lnTo>
                  <a:lnTo>
                    <a:pt x="1363" y="1235"/>
                  </a:lnTo>
                  <a:lnTo>
                    <a:pt x="1374" y="1242"/>
                  </a:lnTo>
                  <a:lnTo>
                    <a:pt x="1395" y="1255"/>
                  </a:lnTo>
                  <a:lnTo>
                    <a:pt x="1415" y="1269"/>
                  </a:lnTo>
                  <a:lnTo>
                    <a:pt x="1415" y="1269"/>
                  </a:lnTo>
                  <a:lnTo>
                    <a:pt x="1423" y="1274"/>
                  </a:lnTo>
                  <a:lnTo>
                    <a:pt x="1430" y="1278"/>
                  </a:lnTo>
                  <a:lnTo>
                    <a:pt x="1436" y="1281"/>
                  </a:lnTo>
                  <a:lnTo>
                    <a:pt x="1444" y="1283"/>
                  </a:lnTo>
                  <a:lnTo>
                    <a:pt x="1459" y="1286"/>
                  </a:lnTo>
                  <a:lnTo>
                    <a:pt x="1477" y="1290"/>
                  </a:lnTo>
                  <a:lnTo>
                    <a:pt x="1477" y="1290"/>
                  </a:lnTo>
                  <a:lnTo>
                    <a:pt x="1485" y="1293"/>
                  </a:lnTo>
                  <a:lnTo>
                    <a:pt x="1492" y="1297"/>
                  </a:lnTo>
                  <a:lnTo>
                    <a:pt x="1501" y="1304"/>
                  </a:lnTo>
                  <a:lnTo>
                    <a:pt x="1510" y="1311"/>
                  </a:lnTo>
                  <a:lnTo>
                    <a:pt x="1517" y="1319"/>
                  </a:lnTo>
                  <a:lnTo>
                    <a:pt x="1524" y="1328"/>
                  </a:lnTo>
                  <a:lnTo>
                    <a:pt x="1526" y="1336"/>
                  </a:lnTo>
                  <a:lnTo>
                    <a:pt x="1528" y="1342"/>
                  </a:lnTo>
                  <a:lnTo>
                    <a:pt x="1528" y="1347"/>
                  </a:lnTo>
                  <a:lnTo>
                    <a:pt x="1528" y="1347"/>
                  </a:lnTo>
                  <a:lnTo>
                    <a:pt x="1525" y="1352"/>
                  </a:lnTo>
                  <a:lnTo>
                    <a:pt x="1519" y="1362"/>
                  </a:lnTo>
                  <a:lnTo>
                    <a:pt x="1512" y="1372"/>
                  </a:lnTo>
                  <a:lnTo>
                    <a:pt x="1509" y="1381"/>
                  </a:lnTo>
                  <a:lnTo>
                    <a:pt x="1509" y="1381"/>
                  </a:lnTo>
                  <a:lnTo>
                    <a:pt x="1511" y="1382"/>
                  </a:lnTo>
                  <a:lnTo>
                    <a:pt x="1516" y="1382"/>
                  </a:lnTo>
                  <a:lnTo>
                    <a:pt x="1530" y="1381"/>
                  </a:lnTo>
                  <a:lnTo>
                    <a:pt x="1557" y="1377"/>
                  </a:lnTo>
                  <a:lnTo>
                    <a:pt x="1557" y="1377"/>
                  </a:lnTo>
                  <a:lnTo>
                    <a:pt x="1550" y="1381"/>
                  </a:lnTo>
                  <a:lnTo>
                    <a:pt x="1541" y="1387"/>
                  </a:lnTo>
                  <a:lnTo>
                    <a:pt x="1534" y="1390"/>
                  </a:lnTo>
                  <a:lnTo>
                    <a:pt x="1531" y="1390"/>
                  </a:lnTo>
                  <a:lnTo>
                    <a:pt x="1530" y="1387"/>
                  </a:lnTo>
                  <a:lnTo>
                    <a:pt x="1530" y="1387"/>
                  </a:lnTo>
                  <a:lnTo>
                    <a:pt x="1531" y="1390"/>
                  </a:lnTo>
                  <a:lnTo>
                    <a:pt x="1533" y="1391"/>
                  </a:lnTo>
                  <a:lnTo>
                    <a:pt x="1539" y="1396"/>
                  </a:lnTo>
                  <a:lnTo>
                    <a:pt x="1550" y="1404"/>
                  </a:lnTo>
                  <a:lnTo>
                    <a:pt x="1550" y="1404"/>
                  </a:lnTo>
                  <a:lnTo>
                    <a:pt x="1555" y="1392"/>
                  </a:lnTo>
                  <a:lnTo>
                    <a:pt x="1558" y="1388"/>
                  </a:lnTo>
                  <a:lnTo>
                    <a:pt x="1560" y="1386"/>
                  </a:lnTo>
                  <a:lnTo>
                    <a:pt x="1563" y="1383"/>
                  </a:lnTo>
                  <a:lnTo>
                    <a:pt x="1567" y="1383"/>
                  </a:lnTo>
                  <a:lnTo>
                    <a:pt x="1573" y="1383"/>
                  </a:lnTo>
                  <a:lnTo>
                    <a:pt x="1581" y="1386"/>
                  </a:lnTo>
                  <a:lnTo>
                    <a:pt x="1588" y="1391"/>
                  </a:lnTo>
                  <a:lnTo>
                    <a:pt x="1596" y="1395"/>
                  </a:lnTo>
                  <a:lnTo>
                    <a:pt x="1605" y="1400"/>
                  </a:lnTo>
                  <a:lnTo>
                    <a:pt x="1605" y="1400"/>
                  </a:lnTo>
                  <a:lnTo>
                    <a:pt x="1620" y="1404"/>
                  </a:lnTo>
                  <a:lnTo>
                    <a:pt x="1636" y="1407"/>
                  </a:lnTo>
                  <a:lnTo>
                    <a:pt x="1654" y="1410"/>
                  </a:lnTo>
                  <a:lnTo>
                    <a:pt x="1671" y="1412"/>
                  </a:lnTo>
                  <a:lnTo>
                    <a:pt x="1671" y="1412"/>
                  </a:lnTo>
                  <a:lnTo>
                    <a:pt x="1687" y="1417"/>
                  </a:lnTo>
                  <a:lnTo>
                    <a:pt x="1707" y="1425"/>
                  </a:lnTo>
                  <a:lnTo>
                    <a:pt x="1717" y="1429"/>
                  </a:lnTo>
                  <a:lnTo>
                    <a:pt x="1726" y="1434"/>
                  </a:lnTo>
                  <a:lnTo>
                    <a:pt x="1735" y="1439"/>
                  </a:lnTo>
                  <a:lnTo>
                    <a:pt x="1741" y="1444"/>
                  </a:lnTo>
                  <a:lnTo>
                    <a:pt x="1741" y="1444"/>
                  </a:lnTo>
                  <a:lnTo>
                    <a:pt x="1745" y="1452"/>
                  </a:lnTo>
                  <a:lnTo>
                    <a:pt x="1748" y="1459"/>
                  </a:lnTo>
                  <a:lnTo>
                    <a:pt x="1749" y="1467"/>
                  </a:lnTo>
                  <a:lnTo>
                    <a:pt x="1748" y="1476"/>
                  </a:lnTo>
                  <a:lnTo>
                    <a:pt x="1745" y="1485"/>
                  </a:lnTo>
                  <a:lnTo>
                    <a:pt x="1743" y="1493"/>
                  </a:lnTo>
                  <a:lnTo>
                    <a:pt x="1739" y="1501"/>
                  </a:lnTo>
                  <a:lnTo>
                    <a:pt x="1734" y="1507"/>
                  </a:lnTo>
                  <a:lnTo>
                    <a:pt x="1734" y="1507"/>
                  </a:lnTo>
                  <a:lnTo>
                    <a:pt x="1728" y="1516"/>
                  </a:lnTo>
                  <a:lnTo>
                    <a:pt x="1721" y="1523"/>
                  </a:lnTo>
                  <a:lnTo>
                    <a:pt x="1707" y="1536"/>
                  </a:lnTo>
                  <a:lnTo>
                    <a:pt x="1701" y="1543"/>
                  </a:lnTo>
                  <a:lnTo>
                    <a:pt x="1695" y="1549"/>
                  </a:lnTo>
                  <a:lnTo>
                    <a:pt x="1690" y="1558"/>
                  </a:lnTo>
                  <a:lnTo>
                    <a:pt x="1686" y="1567"/>
                  </a:lnTo>
                  <a:lnTo>
                    <a:pt x="1686" y="1567"/>
                  </a:lnTo>
                  <a:lnTo>
                    <a:pt x="1683" y="1574"/>
                  </a:lnTo>
                  <a:lnTo>
                    <a:pt x="1682" y="1583"/>
                  </a:lnTo>
                  <a:lnTo>
                    <a:pt x="1681" y="1600"/>
                  </a:lnTo>
                  <a:lnTo>
                    <a:pt x="1681" y="1616"/>
                  </a:lnTo>
                  <a:lnTo>
                    <a:pt x="1679" y="1634"/>
                  </a:lnTo>
                  <a:lnTo>
                    <a:pt x="1679" y="1634"/>
                  </a:lnTo>
                  <a:lnTo>
                    <a:pt x="1677" y="1644"/>
                  </a:lnTo>
                  <a:lnTo>
                    <a:pt x="1674" y="1652"/>
                  </a:lnTo>
                  <a:lnTo>
                    <a:pt x="1672" y="1655"/>
                  </a:lnTo>
                  <a:lnTo>
                    <a:pt x="1669" y="1659"/>
                  </a:lnTo>
                  <a:lnTo>
                    <a:pt x="1660" y="1664"/>
                  </a:lnTo>
                  <a:lnTo>
                    <a:pt x="1655" y="1668"/>
                  </a:lnTo>
                  <a:lnTo>
                    <a:pt x="1648" y="1674"/>
                  </a:lnTo>
                  <a:lnTo>
                    <a:pt x="1648" y="1674"/>
                  </a:lnTo>
                  <a:lnTo>
                    <a:pt x="1643" y="1679"/>
                  </a:lnTo>
                  <a:lnTo>
                    <a:pt x="1640" y="1683"/>
                  </a:lnTo>
                  <a:lnTo>
                    <a:pt x="1638" y="1688"/>
                  </a:lnTo>
                  <a:lnTo>
                    <a:pt x="1638" y="1691"/>
                  </a:lnTo>
                  <a:lnTo>
                    <a:pt x="1635" y="1693"/>
                  </a:lnTo>
                  <a:lnTo>
                    <a:pt x="1624" y="1698"/>
                  </a:lnTo>
                  <a:lnTo>
                    <a:pt x="1624" y="1698"/>
                  </a:lnTo>
                  <a:lnTo>
                    <a:pt x="1615" y="1702"/>
                  </a:lnTo>
                  <a:lnTo>
                    <a:pt x="1606" y="1705"/>
                  </a:lnTo>
                  <a:lnTo>
                    <a:pt x="1591" y="1710"/>
                  </a:lnTo>
                  <a:lnTo>
                    <a:pt x="1583" y="1714"/>
                  </a:lnTo>
                  <a:lnTo>
                    <a:pt x="1576" y="1717"/>
                  </a:lnTo>
                  <a:lnTo>
                    <a:pt x="1569" y="1724"/>
                  </a:lnTo>
                  <a:lnTo>
                    <a:pt x="1562" y="1733"/>
                  </a:lnTo>
                  <a:lnTo>
                    <a:pt x="1562" y="1733"/>
                  </a:lnTo>
                  <a:lnTo>
                    <a:pt x="1564" y="1728"/>
                  </a:lnTo>
                  <a:lnTo>
                    <a:pt x="1564" y="1728"/>
                  </a:lnTo>
                  <a:lnTo>
                    <a:pt x="1559" y="1736"/>
                  </a:lnTo>
                  <a:lnTo>
                    <a:pt x="1555" y="1747"/>
                  </a:lnTo>
                  <a:lnTo>
                    <a:pt x="1553" y="1757"/>
                  </a:lnTo>
                  <a:lnTo>
                    <a:pt x="1550" y="1764"/>
                  </a:lnTo>
                  <a:lnTo>
                    <a:pt x="1550" y="1764"/>
                  </a:lnTo>
                  <a:lnTo>
                    <a:pt x="1543" y="1776"/>
                  </a:lnTo>
                  <a:lnTo>
                    <a:pt x="1535" y="1786"/>
                  </a:lnTo>
                  <a:lnTo>
                    <a:pt x="1517" y="1805"/>
                  </a:lnTo>
                  <a:lnTo>
                    <a:pt x="1517" y="1805"/>
                  </a:lnTo>
                  <a:lnTo>
                    <a:pt x="1490" y="1840"/>
                  </a:lnTo>
                  <a:lnTo>
                    <a:pt x="1472" y="1862"/>
                  </a:lnTo>
                  <a:lnTo>
                    <a:pt x="1466" y="1868"/>
                  </a:lnTo>
                  <a:lnTo>
                    <a:pt x="1464" y="1869"/>
                  </a:lnTo>
                  <a:lnTo>
                    <a:pt x="1463" y="1869"/>
                  </a:lnTo>
                  <a:lnTo>
                    <a:pt x="1463" y="1869"/>
                  </a:lnTo>
                  <a:lnTo>
                    <a:pt x="1461" y="1867"/>
                  </a:lnTo>
                  <a:lnTo>
                    <a:pt x="1455" y="1867"/>
                  </a:lnTo>
                  <a:lnTo>
                    <a:pt x="1442" y="1868"/>
                  </a:lnTo>
                  <a:lnTo>
                    <a:pt x="1428" y="1869"/>
                  </a:lnTo>
                  <a:lnTo>
                    <a:pt x="1424" y="1868"/>
                  </a:lnTo>
                  <a:lnTo>
                    <a:pt x="1421" y="1868"/>
                  </a:lnTo>
                  <a:lnTo>
                    <a:pt x="1421" y="1865"/>
                  </a:lnTo>
                  <a:lnTo>
                    <a:pt x="1421" y="1865"/>
                  </a:lnTo>
                  <a:lnTo>
                    <a:pt x="1421" y="1871"/>
                  </a:lnTo>
                  <a:lnTo>
                    <a:pt x="1423" y="1872"/>
                  </a:lnTo>
                  <a:lnTo>
                    <a:pt x="1430" y="1876"/>
                  </a:lnTo>
                  <a:lnTo>
                    <a:pt x="1430" y="1876"/>
                  </a:lnTo>
                  <a:lnTo>
                    <a:pt x="1426" y="1893"/>
                  </a:lnTo>
                  <a:lnTo>
                    <a:pt x="1421" y="1907"/>
                  </a:lnTo>
                  <a:lnTo>
                    <a:pt x="1417" y="1912"/>
                  </a:lnTo>
                  <a:lnTo>
                    <a:pt x="1414" y="1917"/>
                  </a:lnTo>
                  <a:lnTo>
                    <a:pt x="1410" y="1922"/>
                  </a:lnTo>
                  <a:lnTo>
                    <a:pt x="1405" y="1925"/>
                  </a:lnTo>
                  <a:lnTo>
                    <a:pt x="1395" y="1930"/>
                  </a:lnTo>
                  <a:lnTo>
                    <a:pt x="1381" y="1934"/>
                  </a:lnTo>
                  <a:lnTo>
                    <a:pt x="1366" y="1935"/>
                  </a:lnTo>
                  <a:lnTo>
                    <a:pt x="1348" y="1936"/>
                  </a:lnTo>
                  <a:lnTo>
                    <a:pt x="1348" y="1936"/>
                  </a:lnTo>
                  <a:lnTo>
                    <a:pt x="1349" y="1944"/>
                  </a:lnTo>
                  <a:lnTo>
                    <a:pt x="1347" y="1950"/>
                  </a:lnTo>
                  <a:lnTo>
                    <a:pt x="1344" y="1954"/>
                  </a:lnTo>
                  <a:lnTo>
                    <a:pt x="1339" y="1958"/>
                  </a:lnTo>
                  <a:lnTo>
                    <a:pt x="1329" y="1963"/>
                  </a:lnTo>
                  <a:lnTo>
                    <a:pt x="1324" y="1965"/>
                  </a:lnTo>
                  <a:lnTo>
                    <a:pt x="1319" y="1969"/>
                  </a:lnTo>
                  <a:lnTo>
                    <a:pt x="1319" y="1969"/>
                  </a:lnTo>
                  <a:lnTo>
                    <a:pt x="1315" y="1978"/>
                  </a:lnTo>
                  <a:lnTo>
                    <a:pt x="1311" y="1990"/>
                  </a:lnTo>
                  <a:lnTo>
                    <a:pt x="1309" y="2001"/>
                  </a:lnTo>
                  <a:lnTo>
                    <a:pt x="1305" y="2010"/>
                  </a:lnTo>
                  <a:lnTo>
                    <a:pt x="1305" y="2010"/>
                  </a:lnTo>
                  <a:lnTo>
                    <a:pt x="1301" y="2017"/>
                  </a:lnTo>
                  <a:lnTo>
                    <a:pt x="1293" y="2029"/>
                  </a:lnTo>
                  <a:lnTo>
                    <a:pt x="1286" y="2040"/>
                  </a:lnTo>
                  <a:lnTo>
                    <a:pt x="1283" y="2044"/>
                  </a:lnTo>
                  <a:lnTo>
                    <a:pt x="1283" y="2048"/>
                  </a:lnTo>
                  <a:lnTo>
                    <a:pt x="1283" y="2048"/>
                  </a:lnTo>
                  <a:lnTo>
                    <a:pt x="1283" y="2052"/>
                  </a:lnTo>
                  <a:lnTo>
                    <a:pt x="1287" y="2055"/>
                  </a:lnTo>
                  <a:lnTo>
                    <a:pt x="1296" y="2065"/>
                  </a:lnTo>
                  <a:lnTo>
                    <a:pt x="1296" y="2065"/>
                  </a:lnTo>
                  <a:lnTo>
                    <a:pt x="1268" y="2071"/>
                  </a:lnTo>
                  <a:lnTo>
                    <a:pt x="1242" y="2074"/>
                  </a:lnTo>
                  <a:lnTo>
                    <a:pt x="1214" y="2078"/>
                  </a:lnTo>
                  <a:lnTo>
                    <a:pt x="1186" y="2081"/>
                  </a:lnTo>
                  <a:lnTo>
                    <a:pt x="1186" y="2081"/>
                  </a:lnTo>
                  <a:lnTo>
                    <a:pt x="1190" y="2074"/>
                  </a:lnTo>
                  <a:lnTo>
                    <a:pt x="1190" y="2072"/>
                  </a:lnTo>
                  <a:lnTo>
                    <a:pt x="1190" y="2069"/>
                  </a:lnTo>
                  <a:lnTo>
                    <a:pt x="1187" y="2067"/>
                  </a:lnTo>
                  <a:lnTo>
                    <a:pt x="1185" y="2064"/>
                  </a:lnTo>
                  <a:lnTo>
                    <a:pt x="1180" y="2063"/>
                  </a:lnTo>
                  <a:lnTo>
                    <a:pt x="1172" y="2063"/>
                  </a:lnTo>
                  <a:lnTo>
                    <a:pt x="1172" y="2063"/>
                  </a:lnTo>
                  <a:lnTo>
                    <a:pt x="1174" y="2057"/>
                  </a:lnTo>
                  <a:lnTo>
                    <a:pt x="1177" y="2052"/>
                  </a:lnTo>
                  <a:lnTo>
                    <a:pt x="1185" y="2041"/>
                  </a:lnTo>
                  <a:lnTo>
                    <a:pt x="1192" y="2033"/>
                  </a:lnTo>
                  <a:lnTo>
                    <a:pt x="1195" y="2027"/>
                  </a:lnTo>
                  <a:lnTo>
                    <a:pt x="1197" y="2021"/>
                  </a:lnTo>
                  <a:lnTo>
                    <a:pt x="1197" y="2021"/>
                  </a:lnTo>
                  <a:lnTo>
                    <a:pt x="1199" y="2017"/>
                  </a:lnTo>
                  <a:lnTo>
                    <a:pt x="1200" y="2012"/>
                  </a:lnTo>
                  <a:lnTo>
                    <a:pt x="1200" y="2009"/>
                  </a:lnTo>
                  <a:lnTo>
                    <a:pt x="1201" y="2003"/>
                  </a:lnTo>
                  <a:lnTo>
                    <a:pt x="1201" y="2003"/>
                  </a:lnTo>
                  <a:lnTo>
                    <a:pt x="1205" y="1991"/>
                  </a:lnTo>
                  <a:lnTo>
                    <a:pt x="1205" y="1984"/>
                  </a:lnTo>
                  <a:lnTo>
                    <a:pt x="1204" y="1978"/>
                  </a:lnTo>
                  <a:lnTo>
                    <a:pt x="1201" y="1968"/>
                  </a:lnTo>
                  <a:lnTo>
                    <a:pt x="1201" y="1968"/>
                  </a:lnTo>
                  <a:lnTo>
                    <a:pt x="1197" y="1953"/>
                  </a:lnTo>
                  <a:lnTo>
                    <a:pt x="1197" y="1939"/>
                  </a:lnTo>
                  <a:lnTo>
                    <a:pt x="1197" y="1928"/>
                  </a:lnTo>
                  <a:lnTo>
                    <a:pt x="1200" y="1916"/>
                  </a:lnTo>
                  <a:lnTo>
                    <a:pt x="1207" y="1895"/>
                  </a:lnTo>
                  <a:lnTo>
                    <a:pt x="1218" y="1868"/>
                  </a:lnTo>
                  <a:lnTo>
                    <a:pt x="1218" y="1868"/>
                  </a:lnTo>
                  <a:lnTo>
                    <a:pt x="1221" y="1850"/>
                  </a:lnTo>
                  <a:lnTo>
                    <a:pt x="1224" y="1833"/>
                  </a:lnTo>
                  <a:lnTo>
                    <a:pt x="1229" y="1796"/>
                  </a:lnTo>
                  <a:lnTo>
                    <a:pt x="1233" y="1758"/>
                  </a:lnTo>
                  <a:lnTo>
                    <a:pt x="1234" y="1739"/>
                  </a:lnTo>
                  <a:lnTo>
                    <a:pt x="1236" y="1721"/>
                  </a:lnTo>
                  <a:lnTo>
                    <a:pt x="1236" y="1721"/>
                  </a:lnTo>
                  <a:lnTo>
                    <a:pt x="1240" y="1701"/>
                  </a:lnTo>
                  <a:lnTo>
                    <a:pt x="1243" y="1676"/>
                  </a:lnTo>
                  <a:lnTo>
                    <a:pt x="1243" y="1663"/>
                  </a:lnTo>
                  <a:lnTo>
                    <a:pt x="1243" y="1650"/>
                  </a:lnTo>
                  <a:lnTo>
                    <a:pt x="1242" y="1640"/>
                  </a:lnTo>
                  <a:lnTo>
                    <a:pt x="1239" y="1631"/>
                  </a:lnTo>
                  <a:lnTo>
                    <a:pt x="1239" y="1631"/>
                  </a:lnTo>
                  <a:lnTo>
                    <a:pt x="1235" y="1622"/>
                  </a:lnTo>
                  <a:lnTo>
                    <a:pt x="1228" y="1614"/>
                  </a:lnTo>
                  <a:lnTo>
                    <a:pt x="1220" y="1606"/>
                  </a:lnTo>
                  <a:lnTo>
                    <a:pt x="1210" y="1598"/>
                  </a:lnTo>
                  <a:lnTo>
                    <a:pt x="1191" y="1585"/>
                  </a:lnTo>
                  <a:lnTo>
                    <a:pt x="1174" y="1572"/>
                  </a:lnTo>
                  <a:lnTo>
                    <a:pt x="1174" y="1572"/>
                  </a:lnTo>
                  <a:lnTo>
                    <a:pt x="1166" y="1564"/>
                  </a:lnTo>
                  <a:lnTo>
                    <a:pt x="1158" y="1555"/>
                  </a:lnTo>
                  <a:lnTo>
                    <a:pt x="1144" y="1536"/>
                  </a:lnTo>
                  <a:lnTo>
                    <a:pt x="1118" y="1497"/>
                  </a:lnTo>
                  <a:lnTo>
                    <a:pt x="1118" y="1497"/>
                  </a:lnTo>
                  <a:lnTo>
                    <a:pt x="1104" y="1476"/>
                  </a:lnTo>
                  <a:lnTo>
                    <a:pt x="1096" y="1464"/>
                  </a:lnTo>
                  <a:lnTo>
                    <a:pt x="1091" y="1453"/>
                  </a:lnTo>
                  <a:lnTo>
                    <a:pt x="1091" y="1453"/>
                  </a:lnTo>
                  <a:lnTo>
                    <a:pt x="1086" y="1443"/>
                  </a:lnTo>
                  <a:lnTo>
                    <a:pt x="1083" y="1436"/>
                  </a:lnTo>
                  <a:lnTo>
                    <a:pt x="1083" y="1433"/>
                  </a:lnTo>
                  <a:lnTo>
                    <a:pt x="1085" y="1431"/>
                  </a:lnTo>
                  <a:lnTo>
                    <a:pt x="1090" y="1429"/>
                  </a:lnTo>
                  <a:lnTo>
                    <a:pt x="1091" y="1425"/>
                  </a:lnTo>
                  <a:lnTo>
                    <a:pt x="1093" y="1420"/>
                  </a:lnTo>
                  <a:lnTo>
                    <a:pt x="1093" y="1420"/>
                  </a:lnTo>
                  <a:lnTo>
                    <a:pt x="1093" y="1406"/>
                  </a:lnTo>
                  <a:lnTo>
                    <a:pt x="1093" y="1392"/>
                  </a:lnTo>
                  <a:lnTo>
                    <a:pt x="1095" y="1378"/>
                  </a:lnTo>
                  <a:lnTo>
                    <a:pt x="1096" y="1372"/>
                  </a:lnTo>
                  <a:lnTo>
                    <a:pt x="1099" y="1364"/>
                  </a:lnTo>
                  <a:lnTo>
                    <a:pt x="1099" y="1364"/>
                  </a:lnTo>
                  <a:lnTo>
                    <a:pt x="1102" y="1357"/>
                  </a:lnTo>
                  <a:lnTo>
                    <a:pt x="1106" y="1349"/>
                  </a:lnTo>
                  <a:lnTo>
                    <a:pt x="1116" y="1335"/>
                  </a:lnTo>
                  <a:lnTo>
                    <a:pt x="1126" y="1321"/>
                  </a:lnTo>
                  <a:lnTo>
                    <a:pt x="1131" y="1314"/>
                  </a:lnTo>
                  <a:lnTo>
                    <a:pt x="1134" y="1306"/>
                  </a:lnTo>
                  <a:lnTo>
                    <a:pt x="1134" y="1306"/>
                  </a:lnTo>
                  <a:lnTo>
                    <a:pt x="1137" y="1299"/>
                  </a:lnTo>
                  <a:lnTo>
                    <a:pt x="1137" y="1291"/>
                  </a:lnTo>
                  <a:lnTo>
                    <a:pt x="1137" y="1283"/>
                  </a:lnTo>
                  <a:lnTo>
                    <a:pt x="1135" y="1276"/>
                  </a:lnTo>
                  <a:lnTo>
                    <a:pt x="1131" y="1269"/>
                  </a:lnTo>
                  <a:lnTo>
                    <a:pt x="1128" y="1263"/>
                  </a:lnTo>
                  <a:lnTo>
                    <a:pt x="1123" y="1258"/>
                  </a:lnTo>
                  <a:lnTo>
                    <a:pt x="1115" y="1255"/>
                  </a:lnTo>
                  <a:lnTo>
                    <a:pt x="1115" y="1255"/>
                  </a:lnTo>
                  <a:lnTo>
                    <a:pt x="1111" y="1254"/>
                  </a:lnTo>
                  <a:lnTo>
                    <a:pt x="1106" y="1254"/>
                  </a:lnTo>
                  <a:lnTo>
                    <a:pt x="1097" y="1255"/>
                  </a:lnTo>
                  <a:lnTo>
                    <a:pt x="1088" y="1258"/>
                  </a:lnTo>
                  <a:lnTo>
                    <a:pt x="1085" y="1258"/>
                  </a:lnTo>
                  <a:lnTo>
                    <a:pt x="1081" y="1258"/>
                  </a:lnTo>
                  <a:lnTo>
                    <a:pt x="1081" y="1258"/>
                  </a:lnTo>
                  <a:lnTo>
                    <a:pt x="1068" y="1254"/>
                  </a:lnTo>
                  <a:lnTo>
                    <a:pt x="1056" y="1249"/>
                  </a:lnTo>
                  <a:lnTo>
                    <a:pt x="1044" y="1242"/>
                  </a:lnTo>
                  <a:lnTo>
                    <a:pt x="1034" y="1234"/>
                  </a:lnTo>
                  <a:lnTo>
                    <a:pt x="1034" y="1234"/>
                  </a:lnTo>
                  <a:lnTo>
                    <a:pt x="1028" y="1229"/>
                  </a:lnTo>
                  <a:lnTo>
                    <a:pt x="1023" y="1223"/>
                  </a:lnTo>
                  <a:lnTo>
                    <a:pt x="1014" y="1210"/>
                  </a:lnTo>
                  <a:lnTo>
                    <a:pt x="1004" y="1199"/>
                  </a:lnTo>
                  <a:lnTo>
                    <a:pt x="999" y="1192"/>
                  </a:lnTo>
                  <a:lnTo>
                    <a:pt x="992" y="1187"/>
                  </a:lnTo>
                  <a:lnTo>
                    <a:pt x="992" y="1187"/>
                  </a:lnTo>
                  <a:lnTo>
                    <a:pt x="986" y="1183"/>
                  </a:lnTo>
                  <a:lnTo>
                    <a:pt x="981" y="1182"/>
                  </a:lnTo>
                  <a:lnTo>
                    <a:pt x="971" y="1181"/>
                  </a:lnTo>
                  <a:lnTo>
                    <a:pt x="961" y="1180"/>
                  </a:lnTo>
                  <a:lnTo>
                    <a:pt x="949" y="1178"/>
                  </a:lnTo>
                  <a:lnTo>
                    <a:pt x="949" y="1178"/>
                  </a:lnTo>
                  <a:lnTo>
                    <a:pt x="943" y="1176"/>
                  </a:lnTo>
                  <a:lnTo>
                    <a:pt x="937" y="1172"/>
                  </a:lnTo>
                  <a:lnTo>
                    <a:pt x="926" y="1162"/>
                  </a:lnTo>
                  <a:lnTo>
                    <a:pt x="918" y="1152"/>
                  </a:lnTo>
                  <a:lnTo>
                    <a:pt x="912" y="1148"/>
                  </a:lnTo>
                  <a:lnTo>
                    <a:pt x="907" y="1145"/>
                  </a:lnTo>
                  <a:lnTo>
                    <a:pt x="907" y="1145"/>
                  </a:lnTo>
                  <a:lnTo>
                    <a:pt x="900" y="1143"/>
                  </a:lnTo>
                  <a:lnTo>
                    <a:pt x="892" y="1142"/>
                  </a:lnTo>
                  <a:lnTo>
                    <a:pt x="886" y="1142"/>
                  </a:lnTo>
                  <a:lnTo>
                    <a:pt x="880" y="1143"/>
                  </a:lnTo>
                  <a:lnTo>
                    <a:pt x="867" y="1147"/>
                  </a:lnTo>
                  <a:lnTo>
                    <a:pt x="861" y="1147"/>
                  </a:lnTo>
                  <a:lnTo>
                    <a:pt x="852" y="1147"/>
                  </a:lnTo>
                  <a:lnTo>
                    <a:pt x="852" y="1147"/>
                  </a:lnTo>
                  <a:lnTo>
                    <a:pt x="845" y="1145"/>
                  </a:lnTo>
                  <a:lnTo>
                    <a:pt x="837" y="1142"/>
                  </a:lnTo>
                  <a:lnTo>
                    <a:pt x="819" y="1133"/>
                  </a:lnTo>
                  <a:lnTo>
                    <a:pt x="802" y="1124"/>
                  </a:lnTo>
                  <a:lnTo>
                    <a:pt x="787" y="1115"/>
                  </a:lnTo>
                  <a:lnTo>
                    <a:pt x="787" y="1115"/>
                  </a:lnTo>
                  <a:lnTo>
                    <a:pt x="775" y="1110"/>
                  </a:lnTo>
                  <a:lnTo>
                    <a:pt x="763" y="1102"/>
                  </a:lnTo>
                  <a:lnTo>
                    <a:pt x="753" y="1096"/>
                  </a:lnTo>
                  <a:lnTo>
                    <a:pt x="744" y="1088"/>
                  </a:lnTo>
                  <a:lnTo>
                    <a:pt x="735" y="1080"/>
                  </a:lnTo>
                  <a:lnTo>
                    <a:pt x="728" y="1069"/>
                  </a:lnTo>
                  <a:lnTo>
                    <a:pt x="721" y="1058"/>
                  </a:lnTo>
                  <a:lnTo>
                    <a:pt x="716" y="1045"/>
                  </a:lnTo>
                  <a:lnTo>
                    <a:pt x="716" y="1045"/>
                  </a:lnTo>
                  <a:lnTo>
                    <a:pt x="711" y="1035"/>
                  </a:lnTo>
                  <a:lnTo>
                    <a:pt x="706" y="1025"/>
                  </a:lnTo>
                  <a:lnTo>
                    <a:pt x="694" y="1009"/>
                  </a:lnTo>
                  <a:lnTo>
                    <a:pt x="666" y="975"/>
                  </a:lnTo>
                  <a:lnTo>
                    <a:pt x="666" y="975"/>
                  </a:lnTo>
                  <a:lnTo>
                    <a:pt x="652" y="956"/>
                  </a:lnTo>
                  <a:lnTo>
                    <a:pt x="639" y="939"/>
                  </a:lnTo>
                  <a:lnTo>
                    <a:pt x="633" y="933"/>
                  </a:lnTo>
                  <a:lnTo>
                    <a:pt x="625" y="926"/>
                  </a:lnTo>
                  <a:lnTo>
                    <a:pt x="615" y="923"/>
                  </a:lnTo>
                  <a:lnTo>
                    <a:pt x="605" y="919"/>
                  </a:lnTo>
                  <a:lnTo>
                    <a:pt x="605" y="919"/>
                  </a:lnTo>
                  <a:lnTo>
                    <a:pt x="604" y="920"/>
                  </a:lnTo>
                  <a:lnTo>
                    <a:pt x="604" y="923"/>
                  </a:lnTo>
                  <a:lnTo>
                    <a:pt x="607" y="933"/>
                  </a:lnTo>
                  <a:lnTo>
                    <a:pt x="614" y="949"/>
                  </a:lnTo>
                  <a:lnTo>
                    <a:pt x="614" y="949"/>
                  </a:lnTo>
                  <a:lnTo>
                    <a:pt x="624" y="964"/>
                  </a:lnTo>
                  <a:lnTo>
                    <a:pt x="634" y="980"/>
                  </a:lnTo>
                  <a:lnTo>
                    <a:pt x="657" y="1010"/>
                  </a:lnTo>
                  <a:lnTo>
                    <a:pt x="657" y="1010"/>
                  </a:lnTo>
                  <a:lnTo>
                    <a:pt x="663" y="1020"/>
                  </a:lnTo>
                  <a:lnTo>
                    <a:pt x="667" y="1028"/>
                  </a:lnTo>
                  <a:lnTo>
                    <a:pt x="670" y="1033"/>
                  </a:lnTo>
                  <a:lnTo>
                    <a:pt x="668" y="1035"/>
                  </a:lnTo>
                  <a:lnTo>
                    <a:pt x="666" y="1035"/>
                  </a:lnTo>
                  <a:lnTo>
                    <a:pt x="661" y="1033"/>
                  </a:lnTo>
                  <a:lnTo>
                    <a:pt x="656" y="1026"/>
                  </a:lnTo>
                  <a:lnTo>
                    <a:pt x="648" y="1016"/>
                  </a:lnTo>
                  <a:lnTo>
                    <a:pt x="648" y="1016"/>
                  </a:lnTo>
                  <a:lnTo>
                    <a:pt x="610" y="967"/>
                  </a:lnTo>
                  <a:lnTo>
                    <a:pt x="591" y="943"/>
                  </a:lnTo>
                  <a:lnTo>
                    <a:pt x="575" y="916"/>
                  </a:lnTo>
                  <a:lnTo>
                    <a:pt x="575" y="916"/>
                  </a:lnTo>
                  <a:lnTo>
                    <a:pt x="571" y="907"/>
                  </a:lnTo>
                  <a:lnTo>
                    <a:pt x="567" y="900"/>
                  </a:lnTo>
                  <a:lnTo>
                    <a:pt x="563" y="891"/>
                  </a:lnTo>
                  <a:lnTo>
                    <a:pt x="556" y="882"/>
                  </a:lnTo>
                  <a:lnTo>
                    <a:pt x="556" y="882"/>
                  </a:lnTo>
                  <a:lnTo>
                    <a:pt x="545" y="875"/>
                  </a:lnTo>
                  <a:lnTo>
                    <a:pt x="534" y="868"/>
                  </a:lnTo>
                  <a:lnTo>
                    <a:pt x="524" y="861"/>
                  </a:lnTo>
                  <a:lnTo>
                    <a:pt x="514" y="853"/>
                  </a:lnTo>
                  <a:lnTo>
                    <a:pt x="514" y="853"/>
                  </a:lnTo>
                  <a:lnTo>
                    <a:pt x="505" y="845"/>
                  </a:lnTo>
                  <a:lnTo>
                    <a:pt x="499" y="837"/>
                  </a:lnTo>
                  <a:lnTo>
                    <a:pt x="491" y="829"/>
                  </a:lnTo>
                  <a:lnTo>
                    <a:pt x="486" y="820"/>
                  </a:lnTo>
                  <a:lnTo>
                    <a:pt x="477" y="801"/>
                  </a:lnTo>
                  <a:lnTo>
                    <a:pt x="470" y="782"/>
                  </a:lnTo>
                  <a:lnTo>
                    <a:pt x="466" y="762"/>
                  </a:lnTo>
                  <a:lnTo>
                    <a:pt x="463" y="742"/>
                  </a:lnTo>
                  <a:lnTo>
                    <a:pt x="463" y="720"/>
                  </a:lnTo>
                  <a:lnTo>
                    <a:pt x="464" y="699"/>
                  </a:lnTo>
                  <a:lnTo>
                    <a:pt x="464" y="699"/>
                  </a:lnTo>
                  <a:lnTo>
                    <a:pt x="467" y="685"/>
                  </a:lnTo>
                  <a:lnTo>
                    <a:pt x="470" y="672"/>
                  </a:lnTo>
                  <a:lnTo>
                    <a:pt x="471" y="659"/>
                  </a:lnTo>
                  <a:lnTo>
                    <a:pt x="471" y="653"/>
                  </a:lnTo>
                  <a:lnTo>
                    <a:pt x="471" y="645"/>
                  </a:lnTo>
                  <a:lnTo>
                    <a:pt x="471" y="645"/>
                  </a:lnTo>
                  <a:lnTo>
                    <a:pt x="467" y="635"/>
                  </a:lnTo>
                  <a:lnTo>
                    <a:pt x="462" y="625"/>
                  </a:lnTo>
                  <a:lnTo>
                    <a:pt x="456" y="615"/>
                  </a:lnTo>
                  <a:lnTo>
                    <a:pt x="448" y="606"/>
                  </a:lnTo>
                  <a:lnTo>
                    <a:pt x="448" y="606"/>
                  </a:lnTo>
                  <a:lnTo>
                    <a:pt x="434" y="586"/>
                  </a:lnTo>
                  <a:lnTo>
                    <a:pt x="434" y="586"/>
                  </a:lnTo>
                  <a:lnTo>
                    <a:pt x="419" y="561"/>
                  </a:lnTo>
                  <a:lnTo>
                    <a:pt x="410" y="548"/>
                  </a:lnTo>
                  <a:lnTo>
                    <a:pt x="399" y="538"/>
                  </a:lnTo>
                  <a:lnTo>
                    <a:pt x="399" y="538"/>
                  </a:lnTo>
                  <a:lnTo>
                    <a:pt x="376" y="519"/>
                  </a:lnTo>
                  <a:lnTo>
                    <a:pt x="342" y="495"/>
                  </a:lnTo>
                  <a:lnTo>
                    <a:pt x="342" y="495"/>
                  </a:lnTo>
                  <a:lnTo>
                    <a:pt x="362" y="471"/>
                  </a:lnTo>
                  <a:lnTo>
                    <a:pt x="382" y="447"/>
                  </a:lnTo>
                  <a:lnTo>
                    <a:pt x="404" y="425"/>
                  </a:lnTo>
                  <a:lnTo>
                    <a:pt x="425" y="402"/>
                  </a:lnTo>
                  <a:lnTo>
                    <a:pt x="448" y="381"/>
                  </a:lnTo>
                  <a:lnTo>
                    <a:pt x="472" y="361"/>
                  </a:lnTo>
                  <a:lnTo>
                    <a:pt x="496" y="342"/>
                  </a:lnTo>
                  <a:lnTo>
                    <a:pt x="520" y="323"/>
                  </a:lnTo>
                  <a:lnTo>
                    <a:pt x="545" y="304"/>
                  </a:lnTo>
                  <a:lnTo>
                    <a:pt x="571" y="286"/>
                  </a:lnTo>
                  <a:lnTo>
                    <a:pt x="597" y="270"/>
                  </a:lnTo>
                  <a:lnTo>
                    <a:pt x="624" y="254"/>
                  </a:lnTo>
                  <a:lnTo>
                    <a:pt x="652" y="239"/>
                  </a:lnTo>
                  <a:lnTo>
                    <a:pt x="680" y="225"/>
                  </a:lnTo>
                  <a:lnTo>
                    <a:pt x="707" y="211"/>
                  </a:lnTo>
                  <a:lnTo>
                    <a:pt x="737" y="200"/>
                  </a:lnTo>
                  <a:lnTo>
                    <a:pt x="737" y="200"/>
                  </a:lnTo>
                  <a:lnTo>
                    <a:pt x="740" y="211"/>
                  </a:lnTo>
                  <a:lnTo>
                    <a:pt x="747" y="223"/>
                  </a:lnTo>
                  <a:lnTo>
                    <a:pt x="747" y="223"/>
                  </a:lnTo>
                  <a:lnTo>
                    <a:pt x="752" y="229"/>
                  </a:lnTo>
                  <a:lnTo>
                    <a:pt x="756" y="233"/>
                  </a:lnTo>
                  <a:lnTo>
                    <a:pt x="761" y="237"/>
                  </a:lnTo>
                  <a:lnTo>
                    <a:pt x="767" y="239"/>
                  </a:lnTo>
                  <a:lnTo>
                    <a:pt x="780" y="242"/>
                  </a:lnTo>
                  <a:lnTo>
                    <a:pt x="796" y="246"/>
                  </a:lnTo>
                  <a:lnTo>
                    <a:pt x="796" y="246"/>
                  </a:lnTo>
                  <a:lnTo>
                    <a:pt x="795" y="251"/>
                  </a:lnTo>
                  <a:lnTo>
                    <a:pt x="794" y="254"/>
                  </a:lnTo>
                  <a:lnTo>
                    <a:pt x="792" y="258"/>
                  </a:lnTo>
                  <a:lnTo>
                    <a:pt x="788" y="262"/>
                  </a:lnTo>
                  <a:lnTo>
                    <a:pt x="782" y="267"/>
                  </a:lnTo>
                  <a:lnTo>
                    <a:pt x="775" y="270"/>
                  </a:lnTo>
                  <a:lnTo>
                    <a:pt x="764" y="272"/>
                  </a:lnTo>
                  <a:lnTo>
                    <a:pt x="756" y="272"/>
                  </a:lnTo>
                  <a:lnTo>
                    <a:pt x="737" y="271"/>
                  </a:lnTo>
                  <a:lnTo>
                    <a:pt x="737" y="271"/>
                  </a:lnTo>
                  <a:lnTo>
                    <a:pt x="716" y="268"/>
                  </a:lnTo>
                  <a:lnTo>
                    <a:pt x="706" y="267"/>
                  </a:lnTo>
                  <a:lnTo>
                    <a:pt x="696" y="266"/>
                  </a:lnTo>
                  <a:lnTo>
                    <a:pt x="686" y="267"/>
                  </a:lnTo>
                  <a:lnTo>
                    <a:pt x="676" y="270"/>
                  </a:lnTo>
                  <a:lnTo>
                    <a:pt x="666" y="275"/>
                  </a:lnTo>
                  <a:lnTo>
                    <a:pt x="657" y="282"/>
                  </a:lnTo>
                  <a:lnTo>
                    <a:pt x="657" y="282"/>
                  </a:lnTo>
                  <a:lnTo>
                    <a:pt x="671" y="291"/>
                  </a:lnTo>
                  <a:lnTo>
                    <a:pt x="678" y="296"/>
                  </a:lnTo>
                  <a:lnTo>
                    <a:pt x="686" y="300"/>
                  </a:lnTo>
                  <a:lnTo>
                    <a:pt x="692" y="302"/>
                  </a:lnTo>
                  <a:lnTo>
                    <a:pt x="696" y="302"/>
                  </a:lnTo>
                  <a:lnTo>
                    <a:pt x="699" y="302"/>
                  </a:lnTo>
                  <a:lnTo>
                    <a:pt x="700" y="301"/>
                  </a:lnTo>
                  <a:lnTo>
                    <a:pt x="701" y="297"/>
                  </a:lnTo>
                  <a:lnTo>
                    <a:pt x="701" y="294"/>
                  </a:lnTo>
                  <a:lnTo>
                    <a:pt x="701" y="289"/>
                  </a:lnTo>
                  <a:lnTo>
                    <a:pt x="701" y="289"/>
                  </a:lnTo>
                  <a:lnTo>
                    <a:pt x="740" y="287"/>
                  </a:lnTo>
                  <a:lnTo>
                    <a:pt x="759" y="289"/>
                  </a:lnTo>
                  <a:lnTo>
                    <a:pt x="778" y="290"/>
                  </a:lnTo>
                  <a:lnTo>
                    <a:pt x="778" y="290"/>
                  </a:lnTo>
                  <a:lnTo>
                    <a:pt x="790" y="292"/>
                  </a:lnTo>
                  <a:lnTo>
                    <a:pt x="806" y="296"/>
                  </a:lnTo>
                  <a:lnTo>
                    <a:pt x="821" y="299"/>
                  </a:lnTo>
                  <a:lnTo>
                    <a:pt x="828" y="299"/>
                  </a:lnTo>
                  <a:lnTo>
                    <a:pt x="833" y="297"/>
                  </a:lnTo>
                  <a:lnTo>
                    <a:pt x="833" y="297"/>
                  </a:lnTo>
                  <a:lnTo>
                    <a:pt x="835" y="292"/>
                  </a:lnTo>
                  <a:lnTo>
                    <a:pt x="838" y="285"/>
                  </a:lnTo>
                  <a:lnTo>
                    <a:pt x="842" y="276"/>
                  </a:lnTo>
                  <a:lnTo>
                    <a:pt x="844" y="270"/>
                  </a:lnTo>
                  <a:lnTo>
                    <a:pt x="844" y="270"/>
                  </a:lnTo>
                  <a:lnTo>
                    <a:pt x="839" y="270"/>
                  </a:lnTo>
                  <a:lnTo>
                    <a:pt x="834" y="268"/>
                  </a:lnTo>
                  <a:lnTo>
                    <a:pt x="828" y="267"/>
                  </a:lnTo>
                  <a:lnTo>
                    <a:pt x="823" y="267"/>
                  </a:lnTo>
                  <a:lnTo>
                    <a:pt x="823" y="267"/>
                  </a:lnTo>
                  <a:lnTo>
                    <a:pt x="829" y="261"/>
                  </a:lnTo>
                  <a:lnTo>
                    <a:pt x="835" y="257"/>
                  </a:lnTo>
                  <a:lnTo>
                    <a:pt x="842" y="257"/>
                  </a:lnTo>
                  <a:lnTo>
                    <a:pt x="848" y="258"/>
                  </a:lnTo>
                  <a:lnTo>
                    <a:pt x="856" y="261"/>
                  </a:lnTo>
                  <a:lnTo>
                    <a:pt x="862" y="265"/>
                  </a:lnTo>
                  <a:lnTo>
                    <a:pt x="878" y="272"/>
                  </a:lnTo>
                  <a:lnTo>
                    <a:pt x="878" y="272"/>
                  </a:lnTo>
                  <a:lnTo>
                    <a:pt x="873" y="275"/>
                  </a:lnTo>
                  <a:lnTo>
                    <a:pt x="871" y="278"/>
                  </a:lnTo>
                  <a:lnTo>
                    <a:pt x="867" y="286"/>
                  </a:lnTo>
                  <a:lnTo>
                    <a:pt x="866" y="292"/>
                  </a:lnTo>
                  <a:lnTo>
                    <a:pt x="867" y="299"/>
                  </a:lnTo>
                  <a:lnTo>
                    <a:pt x="868" y="301"/>
                  </a:lnTo>
                  <a:lnTo>
                    <a:pt x="871" y="302"/>
                  </a:lnTo>
                  <a:lnTo>
                    <a:pt x="873" y="304"/>
                  </a:lnTo>
                  <a:lnTo>
                    <a:pt x="876" y="304"/>
                  </a:lnTo>
                  <a:lnTo>
                    <a:pt x="880" y="302"/>
                  </a:lnTo>
                  <a:lnTo>
                    <a:pt x="883" y="301"/>
                  </a:lnTo>
                  <a:lnTo>
                    <a:pt x="887" y="297"/>
                  </a:lnTo>
                  <a:lnTo>
                    <a:pt x="891" y="294"/>
                  </a:lnTo>
                  <a:lnTo>
                    <a:pt x="891" y="294"/>
                  </a:lnTo>
                  <a:lnTo>
                    <a:pt x="896" y="285"/>
                  </a:lnTo>
                  <a:lnTo>
                    <a:pt x="897" y="281"/>
                  </a:lnTo>
                  <a:lnTo>
                    <a:pt x="899" y="277"/>
                  </a:lnTo>
                  <a:lnTo>
                    <a:pt x="897" y="270"/>
                  </a:lnTo>
                  <a:lnTo>
                    <a:pt x="894" y="263"/>
                  </a:lnTo>
                  <a:lnTo>
                    <a:pt x="887" y="257"/>
                  </a:lnTo>
                  <a:lnTo>
                    <a:pt x="880" y="251"/>
                  </a:lnTo>
                  <a:lnTo>
                    <a:pt x="862" y="239"/>
                  </a:lnTo>
                  <a:lnTo>
                    <a:pt x="862" y="239"/>
                  </a:lnTo>
                  <a:lnTo>
                    <a:pt x="871" y="229"/>
                  </a:lnTo>
                  <a:lnTo>
                    <a:pt x="880" y="223"/>
                  </a:lnTo>
                  <a:lnTo>
                    <a:pt x="887" y="218"/>
                  </a:lnTo>
                  <a:lnTo>
                    <a:pt x="895" y="216"/>
                  </a:lnTo>
                  <a:lnTo>
                    <a:pt x="897" y="216"/>
                  </a:lnTo>
                  <a:lnTo>
                    <a:pt x="901" y="218"/>
                  </a:lnTo>
                  <a:lnTo>
                    <a:pt x="909" y="221"/>
                  </a:lnTo>
                  <a:lnTo>
                    <a:pt x="916" y="230"/>
                  </a:lnTo>
                  <a:lnTo>
                    <a:pt x="925" y="240"/>
                  </a:lnTo>
                  <a:lnTo>
                    <a:pt x="925" y="240"/>
                  </a:lnTo>
                  <a:lnTo>
                    <a:pt x="926" y="234"/>
                  </a:lnTo>
                  <a:lnTo>
                    <a:pt x="930" y="230"/>
                  </a:lnTo>
                  <a:lnTo>
                    <a:pt x="934" y="228"/>
                  </a:lnTo>
                  <a:lnTo>
                    <a:pt x="939" y="227"/>
                  </a:lnTo>
                  <a:lnTo>
                    <a:pt x="950" y="228"/>
                  </a:lnTo>
                  <a:lnTo>
                    <a:pt x="964" y="230"/>
                  </a:lnTo>
                  <a:lnTo>
                    <a:pt x="964" y="224"/>
                  </a:lnTo>
                  <a:lnTo>
                    <a:pt x="964" y="224"/>
                  </a:lnTo>
                  <a:lnTo>
                    <a:pt x="958" y="224"/>
                  </a:lnTo>
                  <a:lnTo>
                    <a:pt x="952" y="223"/>
                  </a:lnTo>
                  <a:lnTo>
                    <a:pt x="945" y="221"/>
                  </a:lnTo>
                  <a:lnTo>
                    <a:pt x="939" y="221"/>
                  </a:lnTo>
                  <a:lnTo>
                    <a:pt x="939" y="221"/>
                  </a:lnTo>
                  <a:lnTo>
                    <a:pt x="945" y="211"/>
                  </a:lnTo>
                  <a:lnTo>
                    <a:pt x="949" y="202"/>
                  </a:lnTo>
                  <a:lnTo>
                    <a:pt x="953" y="191"/>
                  </a:lnTo>
                  <a:lnTo>
                    <a:pt x="956" y="186"/>
                  </a:lnTo>
                  <a:lnTo>
                    <a:pt x="959" y="182"/>
                  </a:lnTo>
                  <a:lnTo>
                    <a:pt x="964" y="178"/>
                  </a:lnTo>
                  <a:lnTo>
                    <a:pt x="972" y="176"/>
                  </a:lnTo>
                  <a:lnTo>
                    <a:pt x="972" y="176"/>
                  </a:lnTo>
                  <a:lnTo>
                    <a:pt x="982" y="173"/>
                  </a:lnTo>
                  <a:lnTo>
                    <a:pt x="993" y="172"/>
                  </a:lnTo>
                  <a:lnTo>
                    <a:pt x="1021" y="170"/>
                  </a:lnTo>
                  <a:lnTo>
                    <a:pt x="1034" y="168"/>
                  </a:lnTo>
                  <a:lnTo>
                    <a:pt x="1047" y="166"/>
                  </a:lnTo>
                  <a:lnTo>
                    <a:pt x="1050" y="165"/>
                  </a:lnTo>
                  <a:lnTo>
                    <a:pt x="1056" y="162"/>
                  </a:lnTo>
                  <a:lnTo>
                    <a:pt x="1058" y="159"/>
                  </a:lnTo>
                  <a:lnTo>
                    <a:pt x="1061" y="156"/>
                  </a:lnTo>
                  <a:lnTo>
                    <a:pt x="1061" y="156"/>
                  </a:lnTo>
                  <a:lnTo>
                    <a:pt x="1028" y="161"/>
                  </a:lnTo>
                  <a:lnTo>
                    <a:pt x="993" y="166"/>
                  </a:lnTo>
                  <a:lnTo>
                    <a:pt x="977" y="170"/>
                  </a:lnTo>
                  <a:lnTo>
                    <a:pt x="961" y="173"/>
                  </a:lnTo>
                  <a:lnTo>
                    <a:pt x="945" y="178"/>
                  </a:lnTo>
                  <a:lnTo>
                    <a:pt x="930" y="185"/>
                  </a:lnTo>
                  <a:lnTo>
                    <a:pt x="930" y="185"/>
                  </a:lnTo>
                  <a:lnTo>
                    <a:pt x="924" y="189"/>
                  </a:lnTo>
                  <a:lnTo>
                    <a:pt x="918" y="192"/>
                  </a:lnTo>
                  <a:lnTo>
                    <a:pt x="905" y="202"/>
                  </a:lnTo>
                  <a:lnTo>
                    <a:pt x="899" y="205"/>
                  </a:lnTo>
                  <a:lnTo>
                    <a:pt x="892" y="208"/>
                  </a:lnTo>
                  <a:lnTo>
                    <a:pt x="885" y="206"/>
                  </a:lnTo>
                  <a:lnTo>
                    <a:pt x="882" y="204"/>
                  </a:lnTo>
                  <a:lnTo>
                    <a:pt x="880" y="201"/>
                  </a:lnTo>
                  <a:lnTo>
                    <a:pt x="880" y="201"/>
                  </a:lnTo>
                  <a:lnTo>
                    <a:pt x="877" y="199"/>
                  </a:lnTo>
                  <a:lnTo>
                    <a:pt x="875" y="195"/>
                  </a:lnTo>
                  <a:lnTo>
                    <a:pt x="875" y="191"/>
                  </a:lnTo>
                  <a:lnTo>
                    <a:pt x="875" y="187"/>
                  </a:lnTo>
                  <a:lnTo>
                    <a:pt x="876" y="180"/>
                  </a:lnTo>
                  <a:lnTo>
                    <a:pt x="881" y="172"/>
                  </a:lnTo>
                  <a:lnTo>
                    <a:pt x="886" y="165"/>
                  </a:lnTo>
                  <a:lnTo>
                    <a:pt x="892" y="158"/>
                  </a:lnTo>
                  <a:lnTo>
                    <a:pt x="900" y="152"/>
                  </a:lnTo>
                  <a:lnTo>
                    <a:pt x="905" y="148"/>
                  </a:lnTo>
                  <a:lnTo>
                    <a:pt x="902" y="148"/>
                  </a:lnTo>
                  <a:lnTo>
                    <a:pt x="902" y="148"/>
                  </a:lnTo>
                  <a:lnTo>
                    <a:pt x="952" y="139"/>
                  </a:lnTo>
                  <a:lnTo>
                    <a:pt x="1002" y="133"/>
                  </a:lnTo>
                  <a:lnTo>
                    <a:pt x="1054" y="128"/>
                  </a:lnTo>
                  <a:lnTo>
                    <a:pt x="1106" y="127"/>
                  </a:lnTo>
                  <a:lnTo>
                    <a:pt x="1106" y="127"/>
                  </a:lnTo>
                  <a:lnTo>
                    <a:pt x="1139" y="128"/>
                  </a:lnTo>
                  <a:lnTo>
                    <a:pt x="1173" y="129"/>
                  </a:lnTo>
                  <a:lnTo>
                    <a:pt x="1206" y="132"/>
                  </a:lnTo>
                  <a:lnTo>
                    <a:pt x="1239" y="137"/>
                  </a:lnTo>
                  <a:lnTo>
                    <a:pt x="1239" y="137"/>
                  </a:lnTo>
                  <a:lnTo>
                    <a:pt x="1234" y="139"/>
                  </a:lnTo>
                  <a:lnTo>
                    <a:pt x="1231" y="142"/>
                  </a:lnTo>
                  <a:lnTo>
                    <a:pt x="1230" y="144"/>
                  </a:lnTo>
                  <a:lnTo>
                    <a:pt x="1230" y="147"/>
                  </a:lnTo>
                  <a:lnTo>
                    <a:pt x="1229" y="152"/>
                  </a:lnTo>
                  <a:lnTo>
                    <a:pt x="1228" y="154"/>
                  </a:lnTo>
                  <a:lnTo>
                    <a:pt x="1224" y="157"/>
                  </a:lnTo>
                  <a:lnTo>
                    <a:pt x="1224" y="157"/>
                  </a:lnTo>
                  <a:lnTo>
                    <a:pt x="1215" y="163"/>
                  </a:lnTo>
                  <a:lnTo>
                    <a:pt x="1206" y="168"/>
                  </a:lnTo>
                  <a:lnTo>
                    <a:pt x="1183" y="178"/>
                  </a:lnTo>
                  <a:lnTo>
                    <a:pt x="1140" y="196"/>
                  </a:lnTo>
                  <a:lnTo>
                    <a:pt x="1140" y="196"/>
                  </a:lnTo>
                  <a:lnTo>
                    <a:pt x="1154" y="196"/>
                  </a:lnTo>
                  <a:lnTo>
                    <a:pt x="1172" y="200"/>
                  </a:lnTo>
                  <a:lnTo>
                    <a:pt x="1190" y="202"/>
                  </a:lnTo>
                  <a:lnTo>
                    <a:pt x="1209" y="205"/>
                  </a:lnTo>
                  <a:lnTo>
                    <a:pt x="1226" y="205"/>
                  </a:lnTo>
                  <a:lnTo>
                    <a:pt x="1235" y="204"/>
                  </a:lnTo>
                  <a:lnTo>
                    <a:pt x="1243" y="202"/>
                  </a:lnTo>
                  <a:lnTo>
                    <a:pt x="1250" y="199"/>
                  </a:lnTo>
                  <a:lnTo>
                    <a:pt x="1255" y="194"/>
                  </a:lnTo>
                  <a:lnTo>
                    <a:pt x="1261" y="189"/>
                  </a:lnTo>
                  <a:lnTo>
                    <a:pt x="1264" y="181"/>
                  </a:lnTo>
                  <a:lnTo>
                    <a:pt x="1264" y="181"/>
                  </a:lnTo>
                  <a:lnTo>
                    <a:pt x="1234" y="176"/>
                  </a:lnTo>
                  <a:lnTo>
                    <a:pt x="1234" y="176"/>
                  </a:lnTo>
                  <a:lnTo>
                    <a:pt x="1248" y="167"/>
                  </a:lnTo>
                  <a:lnTo>
                    <a:pt x="1263" y="159"/>
                  </a:lnTo>
                  <a:lnTo>
                    <a:pt x="1280" y="152"/>
                  </a:lnTo>
                  <a:lnTo>
                    <a:pt x="1296" y="146"/>
                  </a:lnTo>
                  <a:lnTo>
                    <a:pt x="1296" y="146"/>
                  </a:lnTo>
                  <a:lnTo>
                    <a:pt x="1334" y="154"/>
                  </a:lnTo>
                  <a:lnTo>
                    <a:pt x="1371" y="163"/>
                  </a:lnTo>
                  <a:lnTo>
                    <a:pt x="1407" y="175"/>
                  </a:lnTo>
                  <a:lnTo>
                    <a:pt x="1443" y="187"/>
                  </a:lnTo>
                  <a:lnTo>
                    <a:pt x="1478" y="201"/>
                  </a:lnTo>
                  <a:lnTo>
                    <a:pt x="1512" y="216"/>
                  </a:lnTo>
                  <a:lnTo>
                    <a:pt x="1547" y="233"/>
                  </a:lnTo>
                  <a:lnTo>
                    <a:pt x="1579" y="249"/>
                  </a:lnTo>
                  <a:lnTo>
                    <a:pt x="1612" y="268"/>
                  </a:lnTo>
                  <a:lnTo>
                    <a:pt x="1644" y="289"/>
                  </a:lnTo>
                  <a:lnTo>
                    <a:pt x="1674" y="310"/>
                  </a:lnTo>
                  <a:lnTo>
                    <a:pt x="1705" y="332"/>
                  </a:lnTo>
                  <a:lnTo>
                    <a:pt x="1734" y="356"/>
                  </a:lnTo>
                  <a:lnTo>
                    <a:pt x="1762" y="380"/>
                  </a:lnTo>
                  <a:lnTo>
                    <a:pt x="1788" y="405"/>
                  </a:lnTo>
                  <a:lnTo>
                    <a:pt x="1815" y="432"/>
                  </a:lnTo>
                  <a:lnTo>
                    <a:pt x="1815" y="432"/>
                  </a:lnTo>
                  <a:lnTo>
                    <a:pt x="1812" y="432"/>
                  </a:lnTo>
                  <a:lnTo>
                    <a:pt x="1812" y="432"/>
                  </a:lnTo>
                  <a:close/>
                  <a:moveTo>
                    <a:pt x="1991" y="820"/>
                  </a:moveTo>
                  <a:lnTo>
                    <a:pt x="1991" y="820"/>
                  </a:lnTo>
                  <a:lnTo>
                    <a:pt x="1992" y="818"/>
                  </a:lnTo>
                  <a:lnTo>
                    <a:pt x="1995" y="815"/>
                  </a:lnTo>
                  <a:lnTo>
                    <a:pt x="1998" y="811"/>
                  </a:lnTo>
                  <a:lnTo>
                    <a:pt x="1998" y="811"/>
                  </a:lnTo>
                  <a:lnTo>
                    <a:pt x="2001" y="807"/>
                  </a:lnTo>
                  <a:lnTo>
                    <a:pt x="2002" y="802"/>
                  </a:lnTo>
                  <a:lnTo>
                    <a:pt x="2003" y="799"/>
                  </a:lnTo>
                  <a:lnTo>
                    <a:pt x="2006" y="795"/>
                  </a:lnTo>
                  <a:lnTo>
                    <a:pt x="2006" y="795"/>
                  </a:lnTo>
                  <a:lnTo>
                    <a:pt x="2010" y="791"/>
                  </a:lnTo>
                  <a:lnTo>
                    <a:pt x="2014" y="787"/>
                  </a:lnTo>
                  <a:lnTo>
                    <a:pt x="2019" y="785"/>
                  </a:lnTo>
                  <a:lnTo>
                    <a:pt x="2022" y="782"/>
                  </a:lnTo>
                  <a:lnTo>
                    <a:pt x="2022" y="782"/>
                  </a:lnTo>
                  <a:lnTo>
                    <a:pt x="2025" y="780"/>
                  </a:lnTo>
                  <a:lnTo>
                    <a:pt x="2027" y="776"/>
                  </a:lnTo>
                  <a:lnTo>
                    <a:pt x="2027" y="776"/>
                  </a:lnTo>
                  <a:lnTo>
                    <a:pt x="2039" y="810"/>
                  </a:lnTo>
                  <a:lnTo>
                    <a:pt x="2049" y="845"/>
                  </a:lnTo>
                  <a:lnTo>
                    <a:pt x="2058" y="881"/>
                  </a:lnTo>
                  <a:lnTo>
                    <a:pt x="2065" y="918"/>
                  </a:lnTo>
                  <a:lnTo>
                    <a:pt x="2065" y="918"/>
                  </a:lnTo>
                  <a:lnTo>
                    <a:pt x="2065" y="919"/>
                  </a:lnTo>
                  <a:lnTo>
                    <a:pt x="2065" y="919"/>
                  </a:lnTo>
                  <a:lnTo>
                    <a:pt x="2062" y="920"/>
                  </a:lnTo>
                  <a:lnTo>
                    <a:pt x="2055" y="921"/>
                  </a:lnTo>
                  <a:lnTo>
                    <a:pt x="2044" y="923"/>
                  </a:lnTo>
                  <a:lnTo>
                    <a:pt x="2044" y="923"/>
                  </a:lnTo>
                  <a:lnTo>
                    <a:pt x="2036" y="921"/>
                  </a:lnTo>
                  <a:lnTo>
                    <a:pt x="2029" y="919"/>
                  </a:lnTo>
                  <a:lnTo>
                    <a:pt x="2022" y="914"/>
                  </a:lnTo>
                  <a:lnTo>
                    <a:pt x="2016" y="909"/>
                  </a:lnTo>
                  <a:lnTo>
                    <a:pt x="2016" y="909"/>
                  </a:lnTo>
                  <a:lnTo>
                    <a:pt x="2003" y="896"/>
                  </a:lnTo>
                  <a:lnTo>
                    <a:pt x="1998" y="890"/>
                  </a:lnTo>
                  <a:lnTo>
                    <a:pt x="1993" y="882"/>
                  </a:lnTo>
                  <a:lnTo>
                    <a:pt x="1993" y="882"/>
                  </a:lnTo>
                  <a:lnTo>
                    <a:pt x="1991" y="878"/>
                  </a:lnTo>
                  <a:lnTo>
                    <a:pt x="1990" y="876"/>
                  </a:lnTo>
                  <a:lnTo>
                    <a:pt x="1990" y="867"/>
                  </a:lnTo>
                  <a:lnTo>
                    <a:pt x="1991" y="852"/>
                  </a:lnTo>
                  <a:lnTo>
                    <a:pt x="1991" y="852"/>
                  </a:lnTo>
                  <a:lnTo>
                    <a:pt x="1991" y="844"/>
                  </a:lnTo>
                  <a:lnTo>
                    <a:pt x="1990" y="835"/>
                  </a:lnTo>
                  <a:lnTo>
                    <a:pt x="1990" y="828"/>
                  </a:lnTo>
                  <a:lnTo>
                    <a:pt x="1990" y="824"/>
                  </a:lnTo>
                  <a:lnTo>
                    <a:pt x="1991" y="820"/>
                  </a:lnTo>
                  <a:lnTo>
                    <a:pt x="1991" y="820"/>
                  </a:lnTo>
                  <a:close/>
                  <a:moveTo>
                    <a:pt x="2003" y="1326"/>
                  </a:moveTo>
                  <a:lnTo>
                    <a:pt x="2003" y="1326"/>
                  </a:lnTo>
                  <a:lnTo>
                    <a:pt x="1988" y="1314"/>
                  </a:lnTo>
                  <a:lnTo>
                    <a:pt x="1974" y="1299"/>
                  </a:lnTo>
                  <a:lnTo>
                    <a:pt x="1960" y="1283"/>
                  </a:lnTo>
                  <a:lnTo>
                    <a:pt x="1949" y="1267"/>
                  </a:lnTo>
                  <a:lnTo>
                    <a:pt x="1949" y="1267"/>
                  </a:lnTo>
                  <a:lnTo>
                    <a:pt x="1944" y="1258"/>
                  </a:lnTo>
                  <a:lnTo>
                    <a:pt x="1941" y="1249"/>
                  </a:lnTo>
                  <a:lnTo>
                    <a:pt x="1940" y="1240"/>
                  </a:lnTo>
                  <a:lnTo>
                    <a:pt x="1940" y="1231"/>
                  </a:lnTo>
                  <a:lnTo>
                    <a:pt x="1943" y="1214"/>
                  </a:lnTo>
                  <a:lnTo>
                    <a:pt x="1944" y="1195"/>
                  </a:lnTo>
                  <a:lnTo>
                    <a:pt x="1944" y="1195"/>
                  </a:lnTo>
                  <a:lnTo>
                    <a:pt x="1944" y="1186"/>
                  </a:lnTo>
                  <a:lnTo>
                    <a:pt x="1943" y="1177"/>
                  </a:lnTo>
                  <a:lnTo>
                    <a:pt x="1940" y="1157"/>
                  </a:lnTo>
                  <a:lnTo>
                    <a:pt x="1940" y="1148"/>
                  </a:lnTo>
                  <a:lnTo>
                    <a:pt x="1940" y="1138"/>
                  </a:lnTo>
                  <a:lnTo>
                    <a:pt x="1940" y="1129"/>
                  </a:lnTo>
                  <a:lnTo>
                    <a:pt x="1944" y="1121"/>
                  </a:lnTo>
                  <a:lnTo>
                    <a:pt x="1944" y="1121"/>
                  </a:lnTo>
                  <a:lnTo>
                    <a:pt x="1948" y="1116"/>
                  </a:lnTo>
                  <a:lnTo>
                    <a:pt x="1953" y="1111"/>
                  </a:lnTo>
                  <a:lnTo>
                    <a:pt x="1958" y="1107"/>
                  </a:lnTo>
                  <a:lnTo>
                    <a:pt x="1962" y="1102"/>
                  </a:lnTo>
                  <a:lnTo>
                    <a:pt x="1962" y="1102"/>
                  </a:lnTo>
                  <a:lnTo>
                    <a:pt x="1967" y="1091"/>
                  </a:lnTo>
                  <a:lnTo>
                    <a:pt x="1969" y="1082"/>
                  </a:lnTo>
                  <a:lnTo>
                    <a:pt x="1973" y="1072"/>
                  </a:lnTo>
                  <a:lnTo>
                    <a:pt x="1979" y="1063"/>
                  </a:lnTo>
                  <a:lnTo>
                    <a:pt x="1979" y="1063"/>
                  </a:lnTo>
                  <a:lnTo>
                    <a:pt x="1983" y="1058"/>
                  </a:lnTo>
                  <a:lnTo>
                    <a:pt x="1988" y="1053"/>
                  </a:lnTo>
                  <a:lnTo>
                    <a:pt x="1998" y="1047"/>
                  </a:lnTo>
                  <a:lnTo>
                    <a:pt x="2009" y="1040"/>
                  </a:lnTo>
                  <a:lnTo>
                    <a:pt x="2017" y="1033"/>
                  </a:lnTo>
                  <a:lnTo>
                    <a:pt x="2017" y="1033"/>
                  </a:lnTo>
                  <a:lnTo>
                    <a:pt x="2025" y="1025"/>
                  </a:lnTo>
                  <a:lnTo>
                    <a:pt x="2030" y="1016"/>
                  </a:lnTo>
                  <a:lnTo>
                    <a:pt x="2034" y="1007"/>
                  </a:lnTo>
                  <a:lnTo>
                    <a:pt x="2039" y="997"/>
                  </a:lnTo>
                  <a:lnTo>
                    <a:pt x="2039" y="997"/>
                  </a:lnTo>
                  <a:lnTo>
                    <a:pt x="2045" y="987"/>
                  </a:lnTo>
                  <a:lnTo>
                    <a:pt x="2053" y="977"/>
                  </a:lnTo>
                  <a:lnTo>
                    <a:pt x="2063" y="966"/>
                  </a:lnTo>
                  <a:lnTo>
                    <a:pt x="2073" y="957"/>
                  </a:lnTo>
                  <a:lnTo>
                    <a:pt x="2073" y="957"/>
                  </a:lnTo>
                  <a:lnTo>
                    <a:pt x="2078" y="993"/>
                  </a:lnTo>
                  <a:lnTo>
                    <a:pt x="2082" y="1030"/>
                  </a:lnTo>
                  <a:lnTo>
                    <a:pt x="2083" y="1068"/>
                  </a:lnTo>
                  <a:lnTo>
                    <a:pt x="2084" y="1105"/>
                  </a:lnTo>
                  <a:lnTo>
                    <a:pt x="2084" y="1105"/>
                  </a:lnTo>
                  <a:lnTo>
                    <a:pt x="2083" y="1138"/>
                  </a:lnTo>
                  <a:lnTo>
                    <a:pt x="2082" y="1171"/>
                  </a:lnTo>
                  <a:lnTo>
                    <a:pt x="2079" y="1202"/>
                  </a:lnTo>
                  <a:lnTo>
                    <a:pt x="2076" y="1234"/>
                  </a:lnTo>
                  <a:lnTo>
                    <a:pt x="2071" y="1266"/>
                  </a:lnTo>
                  <a:lnTo>
                    <a:pt x="2065" y="1296"/>
                  </a:lnTo>
                  <a:lnTo>
                    <a:pt x="2059" y="1328"/>
                  </a:lnTo>
                  <a:lnTo>
                    <a:pt x="2052" y="1358"/>
                  </a:lnTo>
                  <a:lnTo>
                    <a:pt x="2052" y="1358"/>
                  </a:lnTo>
                  <a:lnTo>
                    <a:pt x="2044" y="1355"/>
                  </a:lnTo>
                  <a:lnTo>
                    <a:pt x="2038" y="1353"/>
                  </a:lnTo>
                  <a:lnTo>
                    <a:pt x="2026" y="1345"/>
                  </a:lnTo>
                  <a:lnTo>
                    <a:pt x="2015" y="1336"/>
                  </a:lnTo>
                  <a:lnTo>
                    <a:pt x="2003" y="1326"/>
                  </a:lnTo>
                  <a:lnTo>
                    <a:pt x="2003" y="132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5949112" y="5294049"/>
              <a:ext cx="1285406" cy="369332"/>
            </a:xfrm>
            <a:prstGeom prst="rect">
              <a:avLst/>
            </a:prstGeom>
          </p:spPr>
          <p:txBody>
            <a:bodyPr wrap="square">
              <a:spAutoFit/>
            </a:bodyPr>
            <a:lstStyle/>
            <a:p>
              <a:pPr algn="ctr"/>
              <a:r>
                <a:rPr lang="en-US" dirty="0">
                  <a:solidFill>
                    <a:schemeClr val="accent5"/>
                  </a:solidFill>
                </a:rPr>
                <a:t>80 </a:t>
              </a:r>
              <a:r>
                <a:rPr lang="en-US" dirty="0" smtClean="0">
                  <a:solidFill>
                    <a:schemeClr val="accent5"/>
                  </a:solidFill>
                </a:rPr>
                <a:t>pays</a:t>
              </a:r>
              <a:endParaRPr lang="en-US" dirty="0">
                <a:solidFill>
                  <a:schemeClr val="accent5"/>
                </a:solidFill>
              </a:endParaRPr>
            </a:p>
          </p:txBody>
        </p:sp>
      </p:grpSp>
      <p:grpSp>
        <p:nvGrpSpPr>
          <p:cNvPr id="24" name="Group 23"/>
          <p:cNvGrpSpPr/>
          <p:nvPr/>
        </p:nvGrpSpPr>
        <p:grpSpPr>
          <a:xfrm>
            <a:off x="7441996" y="4427741"/>
            <a:ext cx="1285406" cy="1512639"/>
            <a:chOff x="7441996" y="4427741"/>
            <a:chExt cx="1285406" cy="1512639"/>
          </a:xfrm>
        </p:grpSpPr>
        <p:grpSp>
          <p:nvGrpSpPr>
            <p:cNvPr id="26" name="Group 25"/>
            <p:cNvGrpSpPr/>
            <p:nvPr/>
          </p:nvGrpSpPr>
          <p:grpSpPr>
            <a:xfrm>
              <a:off x="7684110" y="4427741"/>
              <a:ext cx="828065" cy="817310"/>
              <a:chOff x="5157788" y="2905126"/>
              <a:chExt cx="488950" cy="482600"/>
            </a:xfrm>
            <a:solidFill>
              <a:schemeClr val="accent5"/>
            </a:solidFill>
          </p:grpSpPr>
          <p:sp>
            <p:nvSpPr>
              <p:cNvPr id="27" name="Freeform 53"/>
              <p:cNvSpPr>
                <a:spLocks noEditPoints="1"/>
              </p:cNvSpPr>
              <p:nvPr/>
            </p:nvSpPr>
            <p:spPr bwMode="auto">
              <a:xfrm>
                <a:off x="5157788" y="2905126"/>
                <a:ext cx="488950" cy="48260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8" name="Freeform 54"/>
              <p:cNvSpPr>
                <a:spLocks noEditPoints="1"/>
              </p:cNvSpPr>
              <p:nvPr/>
            </p:nvSpPr>
            <p:spPr bwMode="auto">
              <a:xfrm>
                <a:off x="5334000" y="3074988"/>
                <a:ext cx="131762" cy="134938"/>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9" name="Freeform 55"/>
              <p:cNvSpPr>
                <a:spLocks/>
              </p:cNvSpPr>
              <p:nvPr/>
            </p:nvSpPr>
            <p:spPr bwMode="auto">
              <a:xfrm>
                <a:off x="5322888" y="3236913"/>
                <a:ext cx="71437"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0" name="Freeform 56"/>
              <p:cNvSpPr>
                <a:spLocks/>
              </p:cNvSpPr>
              <p:nvPr/>
            </p:nvSpPr>
            <p:spPr bwMode="auto">
              <a:xfrm>
                <a:off x="5408613" y="2981326"/>
                <a:ext cx="76200" cy="77788"/>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33" name="Rectangle 32"/>
            <p:cNvSpPr/>
            <p:nvPr/>
          </p:nvSpPr>
          <p:spPr>
            <a:xfrm>
              <a:off x="7441996" y="5294049"/>
              <a:ext cx="1285406" cy="646331"/>
            </a:xfrm>
            <a:prstGeom prst="rect">
              <a:avLst/>
            </a:prstGeom>
          </p:spPr>
          <p:txBody>
            <a:bodyPr wrap="square">
              <a:spAutoFit/>
            </a:bodyPr>
            <a:lstStyle/>
            <a:p>
              <a:pPr algn="ctr"/>
              <a:r>
                <a:rPr lang="en-US" dirty="0" err="1">
                  <a:solidFill>
                    <a:schemeClr val="accent5"/>
                  </a:solidFill>
                </a:rPr>
                <a:t>Évalué</a:t>
              </a:r>
              <a:r>
                <a:rPr lang="en-US" dirty="0">
                  <a:solidFill>
                    <a:schemeClr val="accent5"/>
                  </a:solidFill>
                </a:rPr>
                <a:t> à 1 Milliard $</a:t>
              </a:r>
              <a:endParaRPr lang="tr-TR" dirty="0">
                <a:solidFill>
                  <a:schemeClr val="accent5"/>
                </a:solidFill>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14</a:t>
            </a:fld>
            <a:endParaRPr lang="en-CA" dirty="0"/>
          </a:p>
        </p:txBody>
      </p:sp>
    </p:spTree>
    <p:extLst>
      <p:ext uri="{BB962C8B-B14F-4D97-AF65-F5344CB8AC3E}">
        <p14:creationId xmlns:p14="http://schemas.microsoft.com/office/powerpoint/2010/main" val="305173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err="1">
                <a:solidFill>
                  <a:schemeClr val="tx1"/>
                </a:solidFill>
              </a:rPr>
              <a:t>Pensées</a:t>
            </a:r>
            <a:r>
              <a:rPr lang="en-US" sz="3600" dirty="0">
                <a:solidFill>
                  <a:schemeClr val="tx1"/>
                </a:solidFill>
              </a:rPr>
              <a:t> </a:t>
            </a:r>
            <a:r>
              <a:rPr lang="en-US" sz="3600" dirty="0" err="1">
                <a:solidFill>
                  <a:schemeClr val="tx1"/>
                </a:solidFill>
              </a:rPr>
              <a:t>en</a:t>
            </a:r>
            <a:r>
              <a:rPr lang="en-US" sz="3600" dirty="0">
                <a:solidFill>
                  <a:schemeClr val="tx1"/>
                </a:solidFill>
              </a:rPr>
              <a:t> conclusion?</a:t>
            </a: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140</a:t>
            </a:fld>
            <a:endParaRPr lang="en-CA" dirty="0"/>
          </a:p>
        </p:txBody>
      </p:sp>
    </p:spTree>
    <p:extLst>
      <p:ext uri="{BB962C8B-B14F-4D97-AF65-F5344CB8AC3E}">
        <p14:creationId xmlns:p14="http://schemas.microsoft.com/office/powerpoint/2010/main" val="350259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0963" y="3172860"/>
            <a:ext cx="5993950" cy="923330"/>
          </a:xfrm>
          <a:prstGeom prst="rect">
            <a:avLst/>
          </a:prstGeom>
        </p:spPr>
        <p:txBody>
          <a:bodyPr wrap="none">
            <a:spAutoFit/>
          </a:bodyPr>
          <a:lstStyle/>
          <a:p>
            <a:pPr algn="ctr"/>
            <a:r>
              <a:rPr lang="en-US" sz="5400" dirty="0" err="1"/>
              <a:t>Prochaines</a:t>
            </a:r>
            <a:r>
              <a:rPr lang="en-US" sz="5400" dirty="0"/>
              <a:t> </a:t>
            </a:r>
            <a:r>
              <a:rPr lang="en-US" sz="5400" dirty="0" err="1"/>
              <a:t>Étapes</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141</a:t>
            </a:fld>
            <a:endParaRPr lang="en-CA" dirty="0"/>
          </a:p>
        </p:txBody>
      </p:sp>
    </p:spTree>
    <p:extLst>
      <p:ext uri="{BB962C8B-B14F-4D97-AF65-F5344CB8AC3E}">
        <p14:creationId xmlns:p14="http://schemas.microsoft.com/office/powerpoint/2010/main" val="232121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Détails</a:t>
            </a:r>
            <a:r>
              <a:rPr lang="en-US" dirty="0"/>
              <a:t> </a:t>
            </a:r>
            <a:r>
              <a:rPr lang="en-US" dirty="0" err="1"/>
              <a:t>administratifs</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142</a:t>
            </a:fld>
            <a:endParaRPr lang="en-US"/>
          </a:p>
        </p:txBody>
      </p:sp>
      <p:sp>
        <p:nvSpPr>
          <p:cNvPr id="3" name="Content Placeholder 2"/>
          <p:cNvSpPr>
            <a:spLocks noGrp="1"/>
          </p:cNvSpPr>
          <p:nvPr>
            <p:ph idx="4294967295"/>
          </p:nvPr>
        </p:nvSpPr>
        <p:spPr>
          <a:xfrm>
            <a:off x="603751" y="1300664"/>
            <a:ext cx="7521575" cy="3579812"/>
          </a:xfrm>
        </p:spPr>
        <p:txBody>
          <a:bodyPr/>
          <a:lstStyle/>
          <a:p>
            <a:pPr marL="457200" indent="-457200">
              <a:buAutoNum type="arabicPeriod"/>
            </a:pPr>
            <a:r>
              <a:rPr lang="en-US" sz="2400" dirty="0" err="1" smtClean="0"/>
              <a:t>Opérations</a:t>
            </a:r>
            <a:r>
              <a:rPr lang="en-US" sz="2400" dirty="0" smtClean="0"/>
              <a:t> </a:t>
            </a:r>
            <a:r>
              <a:rPr lang="en-US" sz="2400" dirty="0"/>
              <a:t>de </a:t>
            </a:r>
            <a:r>
              <a:rPr lang="en-US" sz="2400" dirty="0" err="1" smtClean="0"/>
              <a:t>banque</a:t>
            </a:r>
            <a:endParaRPr lang="en-US" sz="2400" dirty="0" smtClean="0"/>
          </a:p>
          <a:p>
            <a:pPr marL="457200" indent="-457200">
              <a:buAutoNum type="arabicPeriod"/>
            </a:pPr>
            <a:r>
              <a:rPr lang="en-US" sz="2400" dirty="0" err="1" smtClean="0"/>
              <a:t>Comptabilité</a:t>
            </a:r>
            <a:endParaRPr lang="en-US" sz="2400" dirty="0" smtClean="0"/>
          </a:p>
          <a:p>
            <a:pPr marL="457200" indent="-457200">
              <a:buAutoNum type="arabicPeriod"/>
            </a:pPr>
            <a:r>
              <a:rPr lang="en-US" sz="2400" dirty="0" err="1" smtClean="0"/>
              <a:t>Règles</a:t>
            </a:r>
            <a:r>
              <a:rPr lang="en-US" sz="2400" dirty="0" smtClean="0"/>
              <a:t> </a:t>
            </a:r>
            <a:r>
              <a:rPr lang="en-US" sz="2400" dirty="0"/>
              <a:t>et </a:t>
            </a:r>
            <a:r>
              <a:rPr lang="en-US" sz="2400" dirty="0" err="1"/>
              <a:t>réglementations</a:t>
            </a:r>
            <a:r>
              <a:rPr lang="en-US" sz="2400" dirty="0"/>
              <a:t>..</a:t>
            </a:r>
          </a:p>
        </p:txBody>
      </p:sp>
    </p:spTree>
    <p:extLst>
      <p:ext uri="{BB962C8B-B14F-4D97-AF65-F5344CB8AC3E}">
        <p14:creationId xmlns:p14="http://schemas.microsoft.com/office/powerpoint/2010/main" val="109859637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Règles</a:t>
            </a:r>
            <a:r>
              <a:rPr lang="en-US" dirty="0"/>
              <a:t> et </a:t>
            </a:r>
            <a:r>
              <a:rPr lang="en-US" dirty="0" err="1"/>
              <a:t>Réglementations</a:t>
            </a:r>
            <a:endParaRPr lang="en-US" dirty="0"/>
          </a:p>
        </p:txBody>
      </p:sp>
      <p:sp>
        <p:nvSpPr>
          <p:cNvPr id="3" name="Content Placeholder 2"/>
          <p:cNvSpPr>
            <a:spLocks noGrp="1"/>
          </p:cNvSpPr>
          <p:nvPr>
            <p:ph sz="quarter" idx="4294967295"/>
          </p:nvPr>
        </p:nvSpPr>
        <p:spPr>
          <a:xfrm>
            <a:off x="547604" y="1084096"/>
            <a:ext cx="7521575" cy="3579812"/>
          </a:xfrm>
        </p:spPr>
        <p:txBody>
          <a:bodyPr/>
          <a:lstStyle/>
          <a:p>
            <a:pPr>
              <a:lnSpc>
                <a:spcPct val="90000"/>
              </a:lnSpc>
              <a:spcBef>
                <a:spcPts val="1200"/>
              </a:spcBef>
            </a:pPr>
            <a:r>
              <a:rPr lang="fr-FR" sz="2400" dirty="0"/>
              <a:t>Structure Légale</a:t>
            </a:r>
          </a:p>
          <a:p>
            <a:pPr>
              <a:lnSpc>
                <a:spcPct val="90000"/>
              </a:lnSpc>
              <a:spcBef>
                <a:spcPts val="1200"/>
              </a:spcBef>
            </a:pPr>
            <a:r>
              <a:rPr lang="fr-FR" sz="2400" dirty="0"/>
              <a:t>HST/GST</a:t>
            </a:r>
          </a:p>
          <a:p>
            <a:pPr>
              <a:lnSpc>
                <a:spcPct val="90000"/>
              </a:lnSpc>
              <a:spcBef>
                <a:spcPts val="1200"/>
              </a:spcBef>
            </a:pPr>
            <a:r>
              <a:rPr lang="fr-FR" sz="2400" dirty="0"/>
              <a:t>Permis</a:t>
            </a:r>
          </a:p>
          <a:p>
            <a:pPr>
              <a:lnSpc>
                <a:spcPct val="90000"/>
              </a:lnSpc>
              <a:spcBef>
                <a:spcPts val="1200"/>
              </a:spcBef>
            </a:pPr>
            <a:r>
              <a:rPr lang="fr-FR" sz="2400" dirty="0"/>
              <a:t>Zonage &amp; Lois Provinciales</a:t>
            </a:r>
          </a:p>
          <a:p>
            <a:pPr>
              <a:lnSpc>
                <a:spcPct val="90000"/>
              </a:lnSpc>
              <a:spcBef>
                <a:spcPts val="1200"/>
              </a:spcBef>
            </a:pPr>
            <a:r>
              <a:rPr lang="fr-FR" sz="2400" dirty="0"/>
              <a:t>Réglementations de l’Industrie</a:t>
            </a:r>
          </a:p>
          <a:p>
            <a:pPr>
              <a:lnSpc>
                <a:spcPct val="90000"/>
              </a:lnSpc>
              <a:spcBef>
                <a:spcPts val="1200"/>
              </a:spcBef>
            </a:pPr>
            <a:r>
              <a:rPr lang="fr-FR" sz="2400" dirty="0"/>
              <a:t>Réglementations Fédérales et Provinciales</a:t>
            </a:r>
          </a:p>
          <a:p>
            <a:pPr>
              <a:lnSpc>
                <a:spcPct val="90000"/>
              </a:lnSpc>
            </a:pPr>
            <a:endParaRPr lang="fr-CA" sz="2400" dirty="0" smtClean="0"/>
          </a:p>
          <a:p>
            <a:pPr marL="0" indent="-400050">
              <a:lnSpc>
                <a:spcPct val="90000"/>
              </a:lnSpc>
              <a:buNone/>
            </a:pPr>
            <a:r>
              <a:rPr lang="fr-CA" sz="2400" dirty="0" smtClean="0">
                <a:hlinkClick r:id="rId3"/>
              </a:rPr>
              <a:t>http</a:t>
            </a:r>
            <a:r>
              <a:rPr lang="fr-CA" sz="2400" dirty="0">
                <a:hlinkClick r:id="rId3"/>
              </a:rPr>
              <a:t>://www.canadabusiness.ca/eng</a:t>
            </a:r>
            <a:r>
              <a:rPr lang="fr-CA" sz="2400" dirty="0" smtClean="0">
                <a:hlinkClick r:id="rId3"/>
              </a:rPr>
              <a:t>/</a:t>
            </a:r>
            <a:endParaRPr lang="fr-CA" sz="2400" dirty="0" smtClean="0"/>
          </a:p>
          <a:p>
            <a:pPr marL="0" indent="-400050">
              <a:lnSpc>
                <a:spcPct val="90000"/>
              </a:lnSpc>
              <a:buNone/>
            </a:pPr>
            <a:endParaRPr lang="fr-CA" sz="2400" dirty="0"/>
          </a:p>
          <a:p>
            <a:pPr marL="0" indent="-400050">
              <a:lnSpc>
                <a:spcPct val="90000"/>
              </a:lnSpc>
              <a:buNone/>
            </a:pPr>
            <a:endParaRPr lang="fr-CA" sz="2400" dirty="0"/>
          </a:p>
          <a:p>
            <a:pPr lvl="1">
              <a:lnSpc>
                <a:spcPct val="90000"/>
              </a:lnSpc>
            </a:pPr>
            <a:endParaRPr lang="fr-CA" sz="2000" dirty="0" smtClean="0"/>
          </a:p>
          <a:p>
            <a:pPr lvl="1">
              <a:lnSpc>
                <a:spcPct val="90000"/>
              </a:lnSpc>
            </a:pPr>
            <a:endParaRPr lang="fr-CA" sz="2000" dirty="0" smtClean="0"/>
          </a:p>
          <a:p>
            <a:endParaRPr lang="en-US"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143</a:t>
            </a:fld>
            <a:endParaRPr lang="en-CA" dirty="0"/>
          </a:p>
        </p:txBody>
      </p:sp>
    </p:spTree>
    <p:extLst>
      <p:ext uri="{BB962C8B-B14F-4D97-AF65-F5344CB8AC3E}">
        <p14:creationId xmlns:p14="http://schemas.microsoft.com/office/powerpoint/2010/main" val="83543013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2101" y="1224923"/>
            <a:ext cx="4194290" cy="369332"/>
          </a:xfrm>
          <a:prstGeom prst="rect">
            <a:avLst/>
          </a:prstGeom>
          <a:noFill/>
        </p:spPr>
        <p:txBody>
          <a:bodyPr wrap="none" rtlCol="0">
            <a:spAutoFit/>
          </a:bodyPr>
          <a:lstStyle/>
          <a:p>
            <a:r>
              <a:rPr lang="fr-FR" b="1" dirty="0"/>
              <a:t>1. GÉNÉREZ ET ÉVALUEZ UNE IDÉE</a:t>
            </a:r>
          </a:p>
        </p:txBody>
      </p:sp>
      <p:sp>
        <p:nvSpPr>
          <p:cNvPr id="4" name="TextBox 3"/>
          <p:cNvSpPr txBox="1"/>
          <p:nvPr/>
        </p:nvSpPr>
        <p:spPr>
          <a:xfrm>
            <a:off x="1122101" y="4064129"/>
            <a:ext cx="7126631" cy="646331"/>
          </a:xfrm>
          <a:prstGeom prst="rect">
            <a:avLst/>
          </a:prstGeom>
          <a:noFill/>
        </p:spPr>
        <p:txBody>
          <a:bodyPr wrap="none" rtlCol="0">
            <a:spAutoFit/>
          </a:bodyPr>
          <a:lstStyle/>
          <a:p>
            <a:r>
              <a:rPr lang="fr-FR" b="1" dirty="0"/>
              <a:t>6. DÉTAILS ADMINISTRATIFS: LES OPÉRATIONS BANCAIRES, </a:t>
            </a:r>
          </a:p>
          <a:p>
            <a:r>
              <a:rPr lang="fr-FR" b="1" dirty="0"/>
              <a:t>LA COMPTABILITÉ</a:t>
            </a:r>
          </a:p>
        </p:txBody>
      </p:sp>
      <p:sp>
        <p:nvSpPr>
          <p:cNvPr id="5" name="TextBox 4"/>
          <p:cNvSpPr txBox="1"/>
          <p:nvPr/>
        </p:nvSpPr>
        <p:spPr>
          <a:xfrm>
            <a:off x="1122103" y="1868685"/>
            <a:ext cx="5044971" cy="369332"/>
          </a:xfrm>
          <a:prstGeom prst="rect">
            <a:avLst/>
          </a:prstGeom>
          <a:noFill/>
        </p:spPr>
        <p:txBody>
          <a:bodyPr wrap="none" rtlCol="0">
            <a:spAutoFit/>
          </a:bodyPr>
          <a:lstStyle/>
          <a:p>
            <a:r>
              <a:rPr lang="fr-FR" b="1" dirty="0"/>
              <a:t>2. CRÉEZ LE V1 DU MODÈLE ÉCONOMIQUE</a:t>
            </a:r>
          </a:p>
        </p:txBody>
      </p:sp>
      <p:sp>
        <p:nvSpPr>
          <p:cNvPr id="6" name="TextBox 5"/>
          <p:cNvSpPr txBox="1"/>
          <p:nvPr/>
        </p:nvSpPr>
        <p:spPr>
          <a:xfrm>
            <a:off x="1122106" y="2417546"/>
            <a:ext cx="4972259" cy="369332"/>
          </a:xfrm>
          <a:prstGeom prst="rect">
            <a:avLst/>
          </a:prstGeom>
          <a:noFill/>
        </p:spPr>
        <p:txBody>
          <a:bodyPr wrap="none" rtlCol="0">
            <a:spAutoFit/>
          </a:bodyPr>
          <a:lstStyle/>
          <a:p>
            <a:r>
              <a:rPr lang="fr-FR" b="1" dirty="0"/>
              <a:t>3. EFFECTUEZ DES TESTS DE VALIDATION</a:t>
            </a:r>
          </a:p>
        </p:txBody>
      </p:sp>
      <p:sp>
        <p:nvSpPr>
          <p:cNvPr id="7" name="TextBox 6"/>
          <p:cNvSpPr txBox="1"/>
          <p:nvPr/>
        </p:nvSpPr>
        <p:spPr>
          <a:xfrm>
            <a:off x="1122106" y="2966407"/>
            <a:ext cx="6861815" cy="369332"/>
          </a:xfrm>
          <a:prstGeom prst="rect">
            <a:avLst/>
          </a:prstGeom>
          <a:noFill/>
        </p:spPr>
        <p:txBody>
          <a:bodyPr wrap="none" rtlCol="0">
            <a:spAutoFit/>
          </a:bodyPr>
          <a:lstStyle/>
          <a:p>
            <a:r>
              <a:rPr lang="fr-FR" b="1" dirty="0"/>
              <a:t>4. GÉNÉREZ UNE MARGE BRUTE D’AUTOFINANCEMENT V1</a:t>
            </a:r>
          </a:p>
        </p:txBody>
      </p:sp>
      <p:sp>
        <p:nvSpPr>
          <p:cNvPr id="8" name="TextBox 7"/>
          <p:cNvSpPr txBox="1"/>
          <p:nvPr/>
        </p:nvSpPr>
        <p:spPr>
          <a:xfrm>
            <a:off x="1122102" y="3515268"/>
            <a:ext cx="6703502" cy="369332"/>
          </a:xfrm>
          <a:prstGeom prst="rect">
            <a:avLst/>
          </a:prstGeom>
          <a:noFill/>
        </p:spPr>
        <p:txBody>
          <a:bodyPr wrap="none" rtlCol="0">
            <a:spAutoFit/>
          </a:bodyPr>
          <a:lstStyle/>
          <a:p>
            <a:r>
              <a:rPr lang="fr-FR" b="1" dirty="0"/>
              <a:t>5. CONSIDÉREZ LES RÈGLES ET LES RÉGLEMENTATIONS</a:t>
            </a:r>
          </a:p>
        </p:txBody>
      </p:sp>
      <p:sp>
        <p:nvSpPr>
          <p:cNvPr id="9" name="TextBox 8"/>
          <p:cNvSpPr txBox="1"/>
          <p:nvPr/>
        </p:nvSpPr>
        <p:spPr>
          <a:xfrm>
            <a:off x="1122101" y="4810851"/>
            <a:ext cx="1484124" cy="369332"/>
          </a:xfrm>
          <a:prstGeom prst="rect">
            <a:avLst/>
          </a:prstGeom>
          <a:noFill/>
        </p:spPr>
        <p:txBody>
          <a:bodyPr wrap="none" rtlCol="0">
            <a:spAutoFit/>
          </a:bodyPr>
          <a:lstStyle/>
          <a:p>
            <a:r>
              <a:rPr lang="en-US" b="1" dirty="0"/>
              <a:t>7. ALLEZ-Y!</a:t>
            </a:r>
          </a:p>
        </p:txBody>
      </p:sp>
      <p:sp>
        <p:nvSpPr>
          <p:cNvPr id="11" name="TextBox 10"/>
          <p:cNvSpPr txBox="1"/>
          <p:nvPr/>
        </p:nvSpPr>
        <p:spPr>
          <a:xfrm>
            <a:off x="1122101" y="5397996"/>
            <a:ext cx="3967817" cy="369332"/>
          </a:xfrm>
          <a:prstGeom prst="rect">
            <a:avLst/>
          </a:prstGeom>
          <a:noFill/>
        </p:spPr>
        <p:txBody>
          <a:bodyPr wrap="none" rtlCol="0">
            <a:spAutoFit/>
          </a:bodyPr>
          <a:lstStyle/>
          <a:p>
            <a:r>
              <a:rPr lang="fr-FR" b="1" dirty="0"/>
              <a:t>8. ÉCRIVEZ UN PLAN D’AFFAIRES</a:t>
            </a:r>
          </a:p>
        </p:txBody>
      </p:sp>
      <p:sp>
        <p:nvSpPr>
          <p:cNvPr id="12" name="TextBox 11"/>
          <p:cNvSpPr txBox="1"/>
          <p:nvPr/>
        </p:nvSpPr>
        <p:spPr>
          <a:xfrm>
            <a:off x="1122101" y="5985142"/>
            <a:ext cx="2368982" cy="369332"/>
          </a:xfrm>
          <a:prstGeom prst="rect">
            <a:avLst/>
          </a:prstGeom>
          <a:noFill/>
        </p:spPr>
        <p:txBody>
          <a:bodyPr wrap="none" rtlCol="0">
            <a:spAutoFit/>
          </a:bodyPr>
          <a:lstStyle/>
          <a:p>
            <a:r>
              <a:rPr lang="en-US" b="1" dirty="0"/>
              <a:t>9. AGGRANDISSEZ!</a:t>
            </a:r>
          </a:p>
        </p:txBody>
      </p:sp>
      <p:sp>
        <p:nvSpPr>
          <p:cNvPr id="2" name="Slide Number Placeholder 1"/>
          <p:cNvSpPr>
            <a:spLocks noGrp="1"/>
          </p:cNvSpPr>
          <p:nvPr>
            <p:ph type="sldNum" sz="quarter" idx="4"/>
          </p:nvPr>
        </p:nvSpPr>
        <p:spPr/>
        <p:txBody>
          <a:bodyPr/>
          <a:lstStyle/>
          <a:p>
            <a:fld id="{13F44AA5-DB92-42C3-A717-A60C9B81A1ED}" type="slidenum">
              <a:rPr lang="en-CA" smtClean="0"/>
              <a:pPr/>
              <a:t>144</a:t>
            </a:fld>
            <a:endParaRPr lang="en-CA" dirty="0"/>
          </a:p>
        </p:txBody>
      </p:sp>
    </p:spTree>
    <p:extLst>
      <p:ext uri="{BB962C8B-B14F-4D97-AF65-F5344CB8AC3E}">
        <p14:creationId xmlns:p14="http://schemas.microsoft.com/office/powerpoint/2010/main" val="226416160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43531" y="5112820"/>
            <a:ext cx="6804248" cy="764704"/>
          </a:xfrm>
        </p:spPr>
        <p:txBody>
          <a:bodyPr/>
          <a:lstStyle/>
          <a:p>
            <a:pPr algn="ctr"/>
            <a:r>
              <a:rPr lang="fr-FR" sz="3600" dirty="0">
                <a:solidFill>
                  <a:schemeClr val="tx1"/>
                </a:solidFill>
              </a:rPr>
              <a:t>Pensées de conclusion (et de départ)?</a:t>
            </a:r>
            <a:endParaRPr lang="en-US" sz="3600" dirty="0">
              <a:solidFill>
                <a:schemeClr val="tx1"/>
              </a:solidFill>
            </a:endParaRPr>
          </a:p>
        </p:txBody>
      </p:sp>
      <p:grpSp>
        <p:nvGrpSpPr>
          <p:cNvPr id="19" name="Group 18"/>
          <p:cNvGrpSpPr/>
          <p:nvPr/>
        </p:nvGrpSpPr>
        <p:grpSpPr>
          <a:xfrm>
            <a:off x="3970580" y="2536907"/>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602654" y="2362979"/>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18" name="TextBox 17"/>
          <p:cNvSpPr txBox="1"/>
          <p:nvPr/>
        </p:nvSpPr>
        <p:spPr>
          <a:xfrm>
            <a:off x="2482522" y="1215219"/>
            <a:ext cx="4520789" cy="1477328"/>
          </a:xfrm>
          <a:prstGeom prst="rect">
            <a:avLst/>
          </a:prstGeom>
          <a:noFill/>
        </p:spPr>
        <p:txBody>
          <a:bodyPr wrap="none" rtlCol="0">
            <a:spAutoFit/>
          </a:bodyPr>
          <a:lstStyle/>
          <a:p>
            <a:pPr algn="ctr"/>
            <a:r>
              <a:rPr lang="en-US" sz="2400" b="1" dirty="0"/>
              <a:t>carolelair@2phase3.com</a:t>
            </a:r>
          </a:p>
          <a:p>
            <a:pPr algn="ctr"/>
            <a:r>
              <a:rPr lang="en-US" sz="2400" b="1" dirty="0"/>
              <a:t>mburnatowski@2phase3.com</a:t>
            </a:r>
          </a:p>
          <a:p>
            <a:pPr algn="ctr"/>
            <a:endParaRPr lang="en-US" sz="2400" b="1" dirty="0"/>
          </a:p>
          <a:p>
            <a:pPr algn="ct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145</a:t>
            </a:fld>
            <a:endParaRPr lang="en-CA" dirty="0"/>
          </a:p>
        </p:txBody>
      </p:sp>
    </p:spTree>
    <p:extLst>
      <p:ext uri="{BB962C8B-B14F-4D97-AF65-F5344CB8AC3E}">
        <p14:creationId xmlns:p14="http://schemas.microsoft.com/office/powerpoint/2010/main" val="26314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Principes de Génération d’Idées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1633415" y="1738166"/>
            <a:ext cx="7109125" cy="584775"/>
          </a:xfrm>
          <a:prstGeom prst="rect">
            <a:avLst/>
          </a:prstGeom>
        </p:spPr>
        <p:txBody>
          <a:bodyPr wrap="square" anchor="ctr">
            <a:spAutoFit/>
          </a:bodyPr>
          <a:lstStyle/>
          <a:p>
            <a:r>
              <a:rPr lang="fr-FR" sz="1600" dirty="0">
                <a:solidFill>
                  <a:prstClr val="white"/>
                </a:solidFill>
              </a:rPr>
              <a:t>Les idées peuvent venir de n’importe où; on voit le plus souvent des bonnes idées d’affaires commencer avec un (ou plusieurs) des éléments suivants:</a:t>
            </a:r>
          </a:p>
        </p:txBody>
      </p:sp>
      <p:sp>
        <p:nvSpPr>
          <p:cNvPr id="2" name="Rectangle 1"/>
          <p:cNvSpPr/>
          <p:nvPr/>
        </p:nvSpPr>
        <p:spPr>
          <a:xfrm>
            <a:off x="2156607" y="2507872"/>
            <a:ext cx="4669676" cy="584775"/>
          </a:xfrm>
          <a:prstGeom prst="rect">
            <a:avLst/>
          </a:prstGeom>
        </p:spPr>
        <p:txBody>
          <a:bodyPr wrap="none">
            <a:spAutoFit/>
          </a:bodyPr>
          <a:lstStyle/>
          <a:p>
            <a:r>
              <a:rPr lang="en-US" sz="3200" dirty="0" err="1">
                <a:solidFill>
                  <a:schemeClr val="accent5"/>
                </a:solidFill>
              </a:rPr>
              <a:t>L’Opportunité</a:t>
            </a:r>
            <a:r>
              <a:rPr lang="en-US" sz="3200" dirty="0">
                <a:solidFill>
                  <a:schemeClr val="accent5"/>
                </a:solidFill>
              </a:rPr>
              <a:t> du Marché</a:t>
            </a:r>
          </a:p>
        </p:txBody>
      </p:sp>
      <p:sp>
        <p:nvSpPr>
          <p:cNvPr id="4" name="Rectangle 3"/>
          <p:cNvSpPr/>
          <p:nvPr/>
        </p:nvSpPr>
        <p:spPr>
          <a:xfrm>
            <a:off x="2156607" y="3106240"/>
            <a:ext cx="6776214" cy="369332"/>
          </a:xfrm>
          <a:prstGeom prst="rect">
            <a:avLst/>
          </a:prstGeom>
        </p:spPr>
        <p:txBody>
          <a:bodyPr wrap="none">
            <a:spAutoFit/>
          </a:bodyPr>
          <a:lstStyle/>
          <a:p>
            <a:r>
              <a:rPr lang="fr-FR" dirty="0">
                <a:solidFill>
                  <a:schemeClr val="tx1">
                    <a:lumMod val="90000"/>
                    <a:lumOff val="10000"/>
                  </a:schemeClr>
                </a:solidFill>
              </a:rPr>
              <a:t>Une masse critique de clients sont à la recherche d’une solution.</a:t>
            </a:r>
          </a:p>
        </p:txBody>
      </p:sp>
      <p:sp>
        <p:nvSpPr>
          <p:cNvPr id="5" name="Slide Number Placeholder 4"/>
          <p:cNvSpPr>
            <a:spLocks noGrp="1"/>
          </p:cNvSpPr>
          <p:nvPr>
            <p:ph type="sldNum" sz="quarter" idx="4"/>
          </p:nvPr>
        </p:nvSpPr>
        <p:spPr/>
        <p:txBody>
          <a:bodyPr/>
          <a:lstStyle/>
          <a:p>
            <a:fld id="{13F44AA5-DB92-42C3-A717-A60C9B81A1ED}" type="slidenum">
              <a:rPr lang="en-CA" smtClean="0"/>
              <a:pPr/>
              <a:t>15</a:t>
            </a:fld>
            <a:endParaRPr lang="en-CA" dirty="0"/>
          </a:p>
        </p:txBody>
      </p:sp>
    </p:spTree>
    <p:extLst>
      <p:ext uri="{BB962C8B-B14F-4D97-AF65-F5344CB8AC3E}">
        <p14:creationId xmlns:p14="http://schemas.microsoft.com/office/powerpoint/2010/main" val="41825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57600"/>
            <a:ext cx="9144000" cy="24608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dirty="0"/>
              <a:t>Principes de Génération d’Idées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1553619" y="1738166"/>
            <a:ext cx="7590381" cy="584775"/>
          </a:xfrm>
          <a:prstGeom prst="rect">
            <a:avLst/>
          </a:prstGeom>
        </p:spPr>
        <p:txBody>
          <a:bodyPr wrap="square" anchor="ctr">
            <a:spAutoFit/>
          </a:bodyPr>
          <a:lstStyle/>
          <a:p>
            <a:r>
              <a:rPr lang="fr-FR" sz="1600" dirty="0">
                <a:solidFill>
                  <a:prstClr val="white"/>
                </a:solidFill>
              </a:rPr>
              <a:t>Les idées peuvent venir de n’importe où; on voit le plus souvent des bonnes idées d’affaires commencer avec un (ou plusieurs) des éléments suivants:</a:t>
            </a:r>
          </a:p>
        </p:txBody>
      </p:sp>
      <p:sp>
        <p:nvSpPr>
          <p:cNvPr id="2" name="Rectangle 1"/>
          <p:cNvSpPr/>
          <p:nvPr/>
        </p:nvSpPr>
        <p:spPr>
          <a:xfrm>
            <a:off x="2156607" y="2507872"/>
            <a:ext cx="1641603" cy="584775"/>
          </a:xfrm>
          <a:prstGeom prst="rect">
            <a:avLst/>
          </a:prstGeom>
        </p:spPr>
        <p:txBody>
          <a:bodyPr wrap="none">
            <a:spAutoFit/>
          </a:bodyPr>
          <a:lstStyle/>
          <a:p>
            <a:r>
              <a:rPr lang="en-US" sz="3200" dirty="0" err="1">
                <a:solidFill>
                  <a:schemeClr val="accent5"/>
                </a:solidFill>
              </a:rPr>
              <a:t>L’Intérêt</a:t>
            </a:r>
            <a:endParaRPr lang="en-US" sz="3200" dirty="0">
              <a:solidFill>
                <a:schemeClr val="accent5"/>
              </a:solidFill>
            </a:endParaRPr>
          </a:p>
        </p:txBody>
      </p:sp>
      <p:sp>
        <p:nvSpPr>
          <p:cNvPr id="4" name="Rectangle 3"/>
          <p:cNvSpPr/>
          <p:nvPr/>
        </p:nvSpPr>
        <p:spPr>
          <a:xfrm>
            <a:off x="124606" y="3007821"/>
            <a:ext cx="9019393" cy="646331"/>
          </a:xfrm>
          <a:prstGeom prst="rect">
            <a:avLst/>
          </a:prstGeom>
        </p:spPr>
        <p:txBody>
          <a:bodyPr wrap="square">
            <a:spAutoFit/>
          </a:bodyPr>
          <a:lstStyle/>
          <a:p>
            <a:r>
              <a:rPr lang="fr-FR" dirty="0">
                <a:solidFill>
                  <a:schemeClr val="tx1">
                    <a:lumMod val="90000"/>
                    <a:lumOff val="10000"/>
                  </a:schemeClr>
                </a:solidFill>
              </a:rPr>
              <a:t>J’aime tellement ceci, je peux m’</a:t>
            </a:r>
            <a:r>
              <a:rPr lang="fr-FR" dirty="0" err="1">
                <a:solidFill>
                  <a:schemeClr val="tx1">
                    <a:lumMod val="90000"/>
                    <a:lumOff val="10000"/>
                  </a:schemeClr>
                </a:solidFill>
              </a:rPr>
              <a:t>envisionner</a:t>
            </a:r>
            <a:r>
              <a:rPr lang="fr-FR" dirty="0">
                <a:solidFill>
                  <a:schemeClr val="tx1">
                    <a:lumMod val="90000"/>
                    <a:lumOff val="10000"/>
                  </a:schemeClr>
                </a:solidFill>
              </a:rPr>
              <a:t> travailler là-dessus 24 heures par jour, </a:t>
            </a:r>
          </a:p>
          <a:p>
            <a:r>
              <a:rPr lang="fr-FR" dirty="0">
                <a:solidFill>
                  <a:schemeClr val="tx1">
                    <a:lumMod val="90000"/>
                    <a:lumOff val="10000"/>
                  </a:schemeClr>
                </a:solidFill>
              </a:rPr>
              <a:t>7 jours par semaine.</a:t>
            </a:r>
          </a:p>
        </p:txBody>
      </p:sp>
      <p:pic>
        <p:nvPicPr>
          <p:cNvPr id="9" name="Picture 2" descr="http://www.gourmetreise.com/var/gourmetreise/storage/images/media/images/gr04/gr04_new_york_11/8114-1-ger-DE/GR04_new_york_11.png"/>
          <p:cNvPicPr>
            <a:picLocks noChangeAspect="1" noChangeArrowheads="1"/>
          </p:cNvPicPr>
          <p:nvPr/>
        </p:nvPicPr>
        <p:blipFill rotWithShape="1">
          <a:blip r:embed="rId2">
            <a:extLst>
              <a:ext uri="{28A0092B-C50C-407E-A947-70E740481C1C}">
                <a14:useLocalDpi xmlns:a14="http://schemas.microsoft.com/office/drawing/2010/main" val="0"/>
              </a:ext>
            </a:extLst>
          </a:blip>
          <a:srcRect t="11138" b="12000"/>
          <a:stretch/>
        </p:blipFill>
        <p:spPr bwMode="auto">
          <a:xfrm>
            <a:off x="3389409" y="3872062"/>
            <a:ext cx="2431791" cy="186914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8" name="Slide Number Placeholder 7"/>
          <p:cNvSpPr>
            <a:spLocks noGrp="1"/>
          </p:cNvSpPr>
          <p:nvPr>
            <p:ph type="sldNum" sz="quarter" idx="4"/>
          </p:nvPr>
        </p:nvSpPr>
        <p:spPr/>
        <p:txBody>
          <a:bodyPr/>
          <a:lstStyle/>
          <a:p>
            <a:fld id="{13F44AA5-DB92-42C3-A717-A60C9B81A1ED}" type="slidenum">
              <a:rPr lang="en-CA" smtClean="0"/>
              <a:pPr/>
              <a:t>16</a:t>
            </a:fld>
            <a:endParaRPr lang="en-CA" dirty="0"/>
          </a:p>
        </p:txBody>
      </p:sp>
    </p:spTree>
    <p:extLst>
      <p:ext uri="{BB962C8B-B14F-4D97-AF65-F5344CB8AC3E}">
        <p14:creationId xmlns:p14="http://schemas.microsoft.com/office/powerpoint/2010/main" val="3562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Principes de Génération d’Idées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1553619" y="1738166"/>
            <a:ext cx="7188921" cy="584775"/>
          </a:xfrm>
          <a:prstGeom prst="rect">
            <a:avLst/>
          </a:prstGeom>
        </p:spPr>
        <p:txBody>
          <a:bodyPr wrap="square" anchor="ctr">
            <a:spAutoFit/>
          </a:bodyPr>
          <a:lstStyle/>
          <a:p>
            <a:r>
              <a:rPr lang="fr-FR" sz="1600" dirty="0">
                <a:solidFill>
                  <a:prstClr val="white"/>
                </a:solidFill>
              </a:rPr>
              <a:t>Les idées peuvent venir de n’importe où; on voit le plus souvent des bonnes idées d’affaires commencer avec un (ou plusieurs) des éléments suivants:</a:t>
            </a:r>
          </a:p>
        </p:txBody>
      </p:sp>
      <p:sp>
        <p:nvSpPr>
          <p:cNvPr id="2" name="Rectangle 1"/>
          <p:cNvSpPr/>
          <p:nvPr/>
        </p:nvSpPr>
        <p:spPr>
          <a:xfrm>
            <a:off x="2156607" y="2507872"/>
            <a:ext cx="1294522" cy="1077218"/>
          </a:xfrm>
          <a:prstGeom prst="rect">
            <a:avLst/>
          </a:prstGeom>
        </p:spPr>
        <p:txBody>
          <a:bodyPr wrap="none">
            <a:spAutoFit/>
          </a:bodyPr>
          <a:lstStyle/>
          <a:p>
            <a:r>
              <a:rPr lang="en-US" sz="3200" dirty="0">
                <a:solidFill>
                  <a:schemeClr val="accent5"/>
                </a:solidFill>
              </a:rPr>
              <a:t>Vision</a:t>
            </a:r>
          </a:p>
          <a:p>
            <a:endParaRPr lang="en-US" sz="3200" dirty="0">
              <a:solidFill>
                <a:schemeClr val="accent5"/>
              </a:solidFill>
            </a:endParaRPr>
          </a:p>
        </p:txBody>
      </p:sp>
      <p:sp>
        <p:nvSpPr>
          <p:cNvPr id="4" name="Rectangle 3"/>
          <p:cNvSpPr/>
          <p:nvPr/>
        </p:nvSpPr>
        <p:spPr>
          <a:xfrm>
            <a:off x="2156607" y="3106240"/>
            <a:ext cx="6250429" cy="369332"/>
          </a:xfrm>
          <a:prstGeom prst="rect">
            <a:avLst/>
          </a:prstGeom>
        </p:spPr>
        <p:txBody>
          <a:bodyPr wrap="none">
            <a:spAutoFit/>
          </a:bodyPr>
          <a:lstStyle/>
          <a:p>
            <a:r>
              <a:rPr lang="fr-FR" dirty="0">
                <a:solidFill>
                  <a:schemeClr val="tx1">
                    <a:lumMod val="90000"/>
                    <a:lumOff val="10000"/>
                  </a:schemeClr>
                </a:solidFill>
              </a:rPr>
              <a:t>Je comprends l’industrie et je peux prévoir où elle se dirige.</a:t>
            </a:r>
          </a:p>
        </p:txBody>
      </p:sp>
      <p:pic>
        <p:nvPicPr>
          <p:cNvPr id="7170" name="Picture 2" descr="http://2t4u21l1g1dmvlj83x5yim1ct6.wpengine.netdna-cdn.com/files/2014/05/lululemon-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715" y="3719613"/>
            <a:ext cx="1801375" cy="18013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414837" y="3809921"/>
            <a:ext cx="4283439" cy="2436732"/>
            <a:chOff x="3414837" y="3809921"/>
            <a:chExt cx="4283439" cy="2436732"/>
          </a:xfrm>
        </p:grpSpPr>
        <p:sp>
          <p:nvSpPr>
            <p:cNvPr id="13" name="Freeform 6"/>
            <p:cNvSpPr>
              <a:spLocks/>
            </p:cNvSpPr>
            <p:nvPr/>
          </p:nvSpPr>
          <p:spPr bwMode="auto">
            <a:xfrm>
              <a:off x="3444876" y="5903913"/>
              <a:ext cx="3830638" cy="0"/>
            </a:xfrm>
            <a:custGeom>
              <a:avLst/>
              <a:gdLst>
                <a:gd name="T0" fmla="*/ 2413 w 2413"/>
                <a:gd name="T1" fmla="*/ 0 w 2413"/>
                <a:gd name="T2" fmla="*/ 2413 w 2413"/>
              </a:gdLst>
              <a:ahLst/>
              <a:cxnLst>
                <a:cxn ang="0">
                  <a:pos x="T0" y="0"/>
                </a:cxn>
                <a:cxn ang="0">
                  <a:pos x="T1" y="0"/>
                </a:cxn>
                <a:cxn ang="0">
                  <a:pos x="T2" y="0"/>
                </a:cxn>
              </a:cxnLst>
              <a:rect l="0" t="0" r="r" b="b"/>
              <a:pathLst>
                <a:path w="2413">
                  <a:moveTo>
                    <a:pt x="2413" y="0"/>
                  </a:moveTo>
                  <a:lnTo>
                    <a:pt x="0" y="0"/>
                  </a:lnTo>
                  <a:lnTo>
                    <a:pt x="24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3433763" y="3897313"/>
              <a:ext cx="3281363" cy="2035175"/>
            </a:xfrm>
            <a:custGeom>
              <a:avLst/>
              <a:gdLst>
                <a:gd name="T0" fmla="*/ 22 w 2874"/>
                <a:gd name="T1" fmla="*/ 1780 h 1783"/>
                <a:gd name="T2" fmla="*/ 751 w 2874"/>
                <a:gd name="T3" fmla="*/ 1587 h 1783"/>
                <a:gd name="T4" fmla="*/ 1297 w 2874"/>
                <a:gd name="T5" fmla="*/ 1219 h 1783"/>
                <a:gd name="T6" fmla="*/ 1441 w 2874"/>
                <a:gd name="T7" fmla="*/ 939 h 1783"/>
                <a:gd name="T8" fmla="*/ 1539 w 2874"/>
                <a:gd name="T9" fmla="*/ 622 h 1783"/>
                <a:gd name="T10" fmla="*/ 1738 w 2874"/>
                <a:gd name="T11" fmla="*/ 364 h 1783"/>
                <a:gd name="T12" fmla="*/ 2021 w 2874"/>
                <a:gd name="T13" fmla="*/ 211 h 1783"/>
                <a:gd name="T14" fmla="*/ 2859 w 2874"/>
                <a:gd name="T15" fmla="*/ 41 h 1783"/>
                <a:gd name="T16" fmla="*/ 2859 w 2874"/>
                <a:gd name="T17" fmla="*/ 17 h 1783"/>
                <a:gd name="T18" fmla="*/ 2131 w 2874"/>
                <a:gd name="T19" fmla="*/ 143 h 1783"/>
                <a:gd name="T20" fmla="*/ 1593 w 2874"/>
                <a:gd name="T21" fmla="*/ 476 h 1783"/>
                <a:gd name="T22" fmla="*/ 1355 w 2874"/>
                <a:gd name="T23" fmla="*/ 1087 h 1783"/>
                <a:gd name="T24" fmla="*/ 862 w 2874"/>
                <a:gd name="T25" fmla="*/ 1515 h 1783"/>
                <a:gd name="T26" fmla="*/ 459 w 2874"/>
                <a:gd name="T27" fmla="*/ 1655 h 1783"/>
                <a:gd name="T28" fmla="*/ 15 w 2874"/>
                <a:gd name="T29" fmla="*/ 1757 h 1783"/>
                <a:gd name="T30" fmla="*/ 22 w 2874"/>
                <a:gd name="T31" fmla="*/ 178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4" h="1783">
                  <a:moveTo>
                    <a:pt x="22" y="1780"/>
                  </a:moveTo>
                  <a:cubicBezTo>
                    <a:pt x="268" y="1734"/>
                    <a:pt x="516" y="1675"/>
                    <a:pt x="751" y="1587"/>
                  </a:cubicBezTo>
                  <a:cubicBezTo>
                    <a:pt x="959" y="1509"/>
                    <a:pt x="1157" y="1394"/>
                    <a:pt x="1297" y="1219"/>
                  </a:cubicBezTo>
                  <a:cubicBezTo>
                    <a:pt x="1364" y="1135"/>
                    <a:pt x="1409" y="1040"/>
                    <a:pt x="1441" y="939"/>
                  </a:cubicBezTo>
                  <a:cubicBezTo>
                    <a:pt x="1475" y="833"/>
                    <a:pt x="1497" y="724"/>
                    <a:pt x="1539" y="622"/>
                  </a:cubicBezTo>
                  <a:cubicBezTo>
                    <a:pt x="1581" y="518"/>
                    <a:pt x="1650" y="432"/>
                    <a:pt x="1738" y="364"/>
                  </a:cubicBezTo>
                  <a:cubicBezTo>
                    <a:pt x="1824" y="299"/>
                    <a:pt x="1922" y="252"/>
                    <a:pt x="2021" y="211"/>
                  </a:cubicBezTo>
                  <a:cubicBezTo>
                    <a:pt x="2285" y="102"/>
                    <a:pt x="2570" y="21"/>
                    <a:pt x="2859" y="41"/>
                  </a:cubicBezTo>
                  <a:cubicBezTo>
                    <a:pt x="2874" y="42"/>
                    <a:pt x="2874" y="18"/>
                    <a:pt x="2859" y="17"/>
                  </a:cubicBezTo>
                  <a:cubicBezTo>
                    <a:pt x="2609" y="0"/>
                    <a:pt x="2363" y="57"/>
                    <a:pt x="2131" y="143"/>
                  </a:cubicBezTo>
                  <a:cubicBezTo>
                    <a:pt x="1934" y="215"/>
                    <a:pt x="1723" y="303"/>
                    <a:pt x="1593" y="476"/>
                  </a:cubicBezTo>
                  <a:cubicBezTo>
                    <a:pt x="1458" y="654"/>
                    <a:pt x="1458" y="893"/>
                    <a:pt x="1355" y="1087"/>
                  </a:cubicBezTo>
                  <a:cubicBezTo>
                    <a:pt x="1250" y="1285"/>
                    <a:pt x="1061" y="1423"/>
                    <a:pt x="862" y="1515"/>
                  </a:cubicBezTo>
                  <a:cubicBezTo>
                    <a:pt x="733" y="1575"/>
                    <a:pt x="596" y="1617"/>
                    <a:pt x="459" y="1655"/>
                  </a:cubicBezTo>
                  <a:cubicBezTo>
                    <a:pt x="313" y="1695"/>
                    <a:pt x="165" y="1729"/>
                    <a:pt x="15" y="1757"/>
                  </a:cubicBezTo>
                  <a:cubicBezTo>
                    <a:pt x="0" y="1760"/>
                    <a:pt x="7" y="1783"/>
                    <a:pt x="22" y="1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6637338" y="3887788"/>
              <a:ext cx="65088" cy="90488"/>
            </a:xfrm>
            <a:custGeom>
              <a:avLst/>
              <a:gdLst>
                <a:gd name="T0" fmla="*/ 6 w 57"/>
                <a:gd name="T1" fmla="*/ 14 h 79"/>
                <a:gd name="T2" fmla="*/ 37 w 57"/>
                <a:gd name="T3" fmla="*/ 32 h 79"/>
                <a:gd name="T4" fmla="*/ 32 w 57"/>
                <a:gd name="T5" fmla="*/ 50 h 79"/>
                <a:gd name="T6" fmla="*/ 14 w 57"/>
                <a:gd name="T7" fmla="*/ 65 h 79"/>
                <a:gd name="T8" fmla="*/ 22 w 57"/>
                <a:gd name="T9" fmla="*/ 74 h 79"/>
                <a:gd name="T10" fmla="*/ 44 w 57"/>
                <a:gd name="T11" fmla="*/ 55 h 79"/>
                <a:gd name="T12" fmla="*/ 57 w 57"/>
                <a:gd name="T13" fmla="*/ 37 h 79"/>
                <a:gd name="T14" fmla="*/ 43 w 57"/>
                <a:gd name="T15" fmla="*/ 21 h 79"/>
                <a:gd name="T16" fmla="*/ 15 w 57"/>
                <a:gd name="T17" fmla="*/ 5 h 79"/>
                <a:gd name="T18" fmla="*/ 6 w 57"/>
                <a:gd name="T1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9">
                  <a:moveTo>
                    <a:pt x="6" y="14"/>
                  </a:moveTo>
                  <a:cubicBezTo>
                    <a:pt x="15" y="22"/>
                    <a:pt x="27" y="25"/>
                    <a:pt x="37" y="32"/>
                  </a:cubicBezTo>
                  <a:cubicBezTo>
                    <a:pt x="47" y="39"/>
                    <a:pt x="39" y="44"/>
                    <a:pt x="32" y="50"/>
                  </a:cubicBezTo>
                  <a:cubicBezTo>
                    <a:pt x="26" y="55"/>
                    <a:pt x="20" y="60"/>
                    <a:pt x="14" y="65"/>
                  </a:cubicBezTo>
                  <a:cubicBezTo>
                    <a:pt x="8" y="70"/>
                    <a:pt x="16" y="79"/>
                    <a:pt x="22" y="74"/>
                  </a:cubicBezTo>
                  <a:cubicBezTo>
                    <a:pt x="29" y="67"/>
                    <a:pt x="37" y="62"/>
                    <a:pt x="44" y="55"/>
                  </a:cubicBezTo>
                  <a:cubicBezTo>
                    <a:pt x="49" y="51"/>
                    <a:pt x="57" y="45"/>
                    <a:pt x="57" y="37"/>
                  </a:cubicBezTo>
                  <a:cubicBezTo>
                    <a:pt x="57" y="30"/>
                    <a:pt x="47" y="25"/>
                    <a:pt x="43" y="21"/>
                  </a:cubicBezTo>
                  <a:cubicBezTo>
                    <a:pt x="34" y="15"/>
                    <a:pt x="22" y="13"/>
                    <a:pt x="15" y="5"/>
                  </a:cubicBezTo>
                  <a:cubicBezTo>
                    <a:pt x="9" y="0"/>
                    <a:pt x="0" y="9"/>
                    <a:pt x="6"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Line 7"/>
            <p:cNvSpPr>
              <a:spLocks noChangeShapeType="1"/>
            </p:cNvSpPr>
            <p:nvPr/>
          </p:nvSpPr>
          <p:spPr bwMode="auto">
            <a:xfrm flipH="1">
              <a:off x="3444876" y="5903913"/>
              <a:ext cx="3830638" cy="0"/>
            </a:xfrm>
            <a:prstGeom prst="line">
              <a:avLst/>
            </a:prstGeom>
            <a:noFill/>
            <a:ln w="7620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414837"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1998</a:t>
              </a:r>
              <a:endParaRPr lang="en-US" sz="1600" b="1" dirty="0" err="1" smtClean="0">
                <a:solidFill>
                  <a:schemeClr val="accent5"/>
                </a:solidFill>
                <a:latin typeface="+mj-lt"/>
              </a:endParaRPr>
            </a:p>
          </p:txBody>
        </p:sp>
        <p:sp>
          <p:nvSpPr>
            <p:cNvPr id="20" name="TextBox 19"/>
            <p:cNvSpPr txBox="1"/>
            <p:nvPr/>
          </p:nvSpPr>
          <p:spPr>
            <a:xfrm>
              <a:off x="6820261"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2013</a:t>
              </a:r>
              <a:endParaRPr lang="en-US" sz="1600" b="1" dirty="0" err="1" smtClean="0">
                <a:solidFill>
                  <a:schemeClr val="accent5"/>
                </a:solidFill>
                <a:latin typeface="+mj-lt"/>
              </a:endParaRPr>
            </a:p>
          </p:txBody>
        </p:sp>
        <p:sp>
          <p:nvSpPr>
            <p:cNvPr id="21" name="TextBox 20"/>
            <p:cNvSpPr txBox="1"/>
            <p:nvPr/>
          </p:nvSpPr>
          <p:spPr>
            <a:xfrm>
              <a:off x="6852752" y="3809921"/>
              <a:ext cx="845524" cy="246221"/>
            </a:xfrm>
            <a:prstGeom prst="rect">
              <a:avLst/>
            </a:prstGeom>
            <a:noFill/>
          </p:spPr>
          <p:txBody>
            <a:bodyPr wrap="square" lIns="0" tIns="0" rIns="0" bIns="0" rtlCol="0">
              <a:spAutoFit/>
            </a:bodyPr>
            <a:lstStyle/>
            <a:p>
              <a:r>
                <a:rPr lang="tr-TR" sz="1600" b="1" dirty="0" smtClean="0">
                  <a:solidFill>
                    <a:schemeClr val="accent5"/>
                  </a:solidFill>
                  <a:latin typeface="+mj-lt"/>
                </a:rPr>
                <a:t>$1.37B</a:t>
              </a:r>
              <a:endParaRPr lang="en-US" sz="1600" b="1" dirty="0" err="1" smtClean="0">
                <a:solidFill>
                  <a:schemeClr val="accent5"/>
                </a:solidFill>
                <a:latin typeface="+mj-lt"/>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17</a:t>
            </a:fld>
            <a:endParaRPr lang="en-CA" dirty="0"/>
          </a:p>
        </p:txBody>
      </p:sp>
    </p:spTree>
    <p:extLst>
      <p:ext uri="{BB962C8B-B14F-4D97-AF65-F5344CB8AC3E}">
        <p14:creationId xmlns:p14="http://schemas.microsoft.com/office/powerpoint/2010/main" val="223205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85947"/>
            <a:ext cx="9144000" cy="8875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bg1"/>
              </a:solidFill>
            </a:endParaRPr>
          </a:p>
        </p:txBody>
      </p:sp>
      <p:sp>
        <p:nvSpPr>
          <p:cNvPr id="3" name="Title 2"/>
          <p:cNvSpPr>
            <a:spLocks noGrp="1"/>
          </p:cNvSpPr>
          <p:nvPr>
            <p:ph type="ctrTitle"/>
          </p:nvPr>
        </p:nvSpPr>
        <p:spPr/>
        <p:txBody>
          <a:bodyPr/>
          <a:lstStyle/>
          <a:p>
            <a:r>
              <a:rPr lang="en-US" dirty="0"/>
              <a:t>Principes de Génération d’Idées</a:t>
            </a:r>
          </a:p>
        </p:txBody>
      </p:sp>
      <p:sp>
        <p:nvSpPr>
          <p:cNvPr id="19" name="Rectangle 18"/>
          <p:cNvSpPr/>
          <p:nvPr/>
        </p:nvSpPr>
        <p:spPr>
          <a:xfrm>
            <a:off x="1553619" y="1514200"/>
            <a:ext cx="7535673" cy="830997"/>
          </a:xfrm>
          <a:prstGeom prst="rect">
            <a:avLst/>
          </a:prstGeom>
        </p:spPr>
        <p:txBody>
          <a:bodyPr wrap="square" anchor="ctr">
            <a:spAutoFit/>
          </a:bodyPr>
          <a:lstStyle/>
          <a:p>
            <a:r>
              <a:rPr lang="fr-FR" sz="1600" dirty="0">
                <a:solidFill>
                  <a:schemeClr val="bg1"/>
                </a:solidFill>
              </a:rPr>
              <a:t>Les idées sont réellement innovatrices lorsque vous inventez  de toutes nouvelles solutions et industries au lieu d’améliorer un peu celles qui existent déjà. </a:t>
            </a:r>
          </a:p>
          <a:p>
            <a:r>
              <a:rPr lang="fr-FR" sz="1600" dirty="0" smtClean="0">
                <a:solidFill>
                  <a:schemeClr val="bg1"/>
                </a:solidFill>
              </a:rPr>
              <a:t>Guy </a:t>
            </a:r>
            <a:r>
              <a:rPr lang="fr-FR" sz="1600" dirty="0">
                <a:solidFill>
                  <a:schemeClr val="bg1"/>
                </a:solidFill>
              </a:rPr>
              <a:t>Kawasaki: “Emprunter la route de l’innovation.”</a:t>
            </a:r>
          </a:p>
        </p:txBody>
      </p:sp>
      <p:sp>
        <p:nvSpPr>
          <p:cNvPr id="4" name="Rectangle 3"/>
          <p:cNvSpPr/>
          <p:nvPr/>
        </p:nvSpPr>
        <p:spPr>
          <a:xfrm>
            <a:off x="2156607" y="2662489"/>
            <a:ext cx="4711546" cy="369332"/>
          </a:xfrm>
          <a:prstGeom prst="rect">
            <a:avLst/>
          </a:prstGeom>
        </p:spPr>
        <p:txBody>
          <a:bodyPr wrap="none">
            <a:spAutoFit/>
          </a:bodyPr>
          <a:lstStyle/>
          <a:p>
            <a:r>
              <a:rPr lang="fr-FR" dirty="0">
                <a:solidFill>
                  <a:schemeClr val="tx1">
                    <a:lumMod val="90000"/>
                    <a:lumOff val="10000"/>
                  </a:schemeClr>
                </a:solidFill>
              </a:rPr>
              <a:t>Guy Kawasaki sur l’Innovation (4:14 – 6:47):</a:t>
            </a:r>
          </a:p>
        </p:txBody>
      </p:sp>
      <p:pic>
        <p:nvPicPr>
          <p:cNvPr id="5" name="Picture 4">
            <a:hlinkClick r:id="rId2"/>
          </p:cNvPr>
          <p:cNvPicPr>
            <a:picLocks noChangeAspect="1"/>
          </p:cNvPicPr>
          <p:nvPr/>
        </p:nvPicPr>
        <p:blipFill rotWithShape="1">
          <a:blip r:embed="rId3"/>
          <a:srcRect l="3589" r="9720"/>
          <a:stretch/>
        </p:blipFill>
        <p:spPr>
          <a:xfrm>
            <a:off x="2311045" y="3272881"/>
            <a:ext cx="4506615" cy="2714220"/>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pic>
      <p:pic>
        <p:nvPicPr>
          <p:cNvPr id="24"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2563" y="4188200"/>
            <a:ext cx="883578" cy="8835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18</a:t>
            </a:fld>
            <a:endParaRPr lang="en-CA" dirty="0"/>
          </a:p>
        </p:txBody>
      </p:sp>
      <p:sp>
        <p:nvSpPr>
          <p:cNvPr id="7" name="Oval 6"/>
          <p:cNvSpPr/>
          <p:nvPr/>
        </p:nvSpPr>
        <p:spPr>
          <a:xfrm>
            <a:off x="457731" y="1381755"/>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solidFill>
                  <a:prstClr val="white"/>
                </a:solidFill>
              </a:rPr>
              <a:t>D</a:t>
            </a:r>
            <a:endParaRPr lang="en-US" sz="3600" dirty="0" err="1" smtClean="0">
              <a:solidFill>
                <a:prstClr val="white"/>
              </a:solidFill>
            </a:endParaRPr>
          </a:p>
        </p:txBody>
      </p:sp>
    </p:spTree>
    <p:extLst>
      <p:ext uri="{BB962C8B-B14F-4D97-AF65-F5344CB8AC3E}">
        <p14:creationId xmlns:p14="http://schemas.microsoft.com/office/powerpoint/2010/main" val="2489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Principes de Génération d’Idées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19</a:t>
            </a:fld>
            <a:endParaRPr lang="en-CA" dirty="0"/>
          </a:p>
        </p:txBody>
      </p:sp>
      <p:sp>
        <p:nvSpPr>
          <p:cNvPr id="6" name="Rectangle 5"/>
          <p:cNvSpPr/>
          <p:nvPr/>
        </p:nvSpPr>
        <p:spPr>
          <a:xfrm>
            <a:off x="1882049" y="2711181"/>
            <a:ext cx="5670645" cy="3416320"/>
          </a:xfrm>
          <a:prstGeom prst="rect">
            <a:avLst/>
          </a:prstGeom>
        </p:spPr>
        <p:txBody>
          <a:bodyPr wrap="square">
            <a:spAutoFit/>
          </a:bodyPr>
          <a:lstStyle/>
          <a:p>
            <a:pPr marL="342900" indent="-342900">
              <a:buFont typeface="Arial" panose="020B0604020202020204" pitchFamily="34" charset="0"/>
              <a:buChar char="•"/>
            </a:pPr>
            <a:r>
              <a:rPr lang="fr-FR" sz="2400" dirty="0"/>
              <a:t>Déplacements Fréquents</a:t>
            </a:r>
          </a:p>
          <a:p>
            <a:pPr marL="342900" indent="-342900">
              <a:buFont typeface="Arial" panose="020B0604020202020204" pitchFamily="34" charset="0"/>
              <a:buChar char="•"/>
            </a:pPr>
            <a:r>
              <a:rPr lang="fr-FR" sz="2400" dirty="0"/>
              <a:t>Positions Géographique</a:t>
            </a:r>
          </a:p>
          <a:p>
            <a:pPr marL="342900" indent="-342900">
              <a:buFont typeface="Arial" panose="020B0604020202020204" pitchFamily="34" charset="0"/>
              <a:buChar char="•"/>
            </a:pPr>
            <a:r>
              <a:rPr lang="fr-FR" sz="2400" dirty="0"/>
              <a:t>Équipement et fournitures</a:t>
            </a:r>
          </a:p>
          <a:p>
            <a:pPr marL="342900" indent="-342900">
              <a:buFont typeface="Arial" panose="020B0604020202020204" pitchFamily="34" charset="0"/>
              <a:buChar char="•"/>
            </a:pPr>
            <a:r>
              <a:rPr lang="fr-FR" sz="2400" dirty="0"/>
              <a:t>Baux </a:t>
            </a:r>
          </a:p>
          <a:p>
            <a:pPr marL="342900" indent="-342900">
              <a:buFont typeface="Arial" panose="020B0604020202020204" pitchFamily="34" charset="0"/>
              <a:buChar char="•"/>
            </a:pPr>
            <a:r>
              <a:rPr lang="fr-FR" sz="2400" dirty="0"/>
              <a:t>Règles et Réglementations</a:t>
            </a:r>
          </a:p>
          <a:p>
            <a:pPr marL="342900" indent="-342900">
              <a:buFont typeface="Arial" panose="020B0604020202020204" pitchFamily="34" charset="0"/>
              <a:buChar char="•"/>
            </a:pPr>
            <a:r>
              <a:rPr lang="fr-FR" sz="2400" dirty="0"/>
              <a:t>Le Chemin à la Rentabilité</a:t>
            </a:r>
          </a:p>
          <a:p>
            <a:pPr marL="342900" indent="-342900">
              <a:buFont typeface="Arial" panose="020B0604020202020204" pitchFamily="34" charset="0"/>
              <a:buChar char="•"/>
            </a:pPr>
            <a:r>
              <a:rPr lang="fr-FR" sz="2400" dirty="0"/>
              <a:t>Recouvrement des coûts</a:t>
            </a:r>
          </a:p>
          <a:p>
            <a:pPr marL="342900" indent="-342900">
              <a:buFont typeface="Arial" panose="020B0604020202020204" pitchFamily="34" charset="0"/>
              <a:buChar char="•"/>
            </a:pPr>
            <a:r>
              <a:rPr lang="fr-FR" sz="2400" dirty="0"/>
              <a:t>Responsabilités Familiales Accrues</a:t>
            </a:r>
          </a:p>
          <a:p>
            <a:pPr marL="342900" indent="-342900">
              <a:buFont typeface="Arial" panose="020B0604020202020204" pitchFamily="34" charset="0"/>
              <a:buChar char="•"/>
            </a:pPr>
            <a:r>
              <a:rPr lang="fr-FR" sz="2400" dirty="0"/>
              <a:t>Autres...</a:t>
            </a:r>
          </a:p>
        </p:txBody>
      </p:sp>
      <p:sp>
        <p:nvSpPr>
          <p:cNvPr id="11" name="Rectangle 10"/>
          <p:cNvSpPr/>
          <p:nvPr/>
        </p:nvSpPr>
        <p:spPr>
          <a:xfrm>
            <a:off x="0" y="1738056"/>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t>                           Considérations </a:t>
            </a:r>
            <a:r>
              <a:rPr lang="fr-FR" sz="2000" b="1" dirty="0"/>
              <a:t>Uniques pour les Familles Militaires</a:t>
            </a:r>
            <a:endParaRPr lang="en-US" sz="2000" b="1" dirty="0"/>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E</a:t>
            </a:r>
            <a:endParaRPr lang="en-US" sz="3600" dirty="0" err="1" smtClean="0">
              <a:solidFill>
                <a:prstClr val="white"/>
              </a:solidFill>
            </a:endParaRPr>
          </a:p>
        </p:txBody>
      </p:sp>
    </p:spTree>
    <p:extLst>
      <p:ext uri="{BB962C8B-B14F-4D97-AF65-F5344CB8AC3E}">
        <p14:creationId xmlns:p14="http://schemas.microsoft.com/office/powerpoint/2010/main" val="202074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041" y="3973177"/>
            <a:ext cx="6804248" cy="764704"/>
          </a:xfrm>
          <a:prstGeom prst="rect">
            <a:avLst/>
          </a:prstGeom>
        </p:spPr>
        <p:txBody>
          <a:bodyPr/>
          <a:lstStyle/>
          <a:p>
            <a:pPr algn="ctr">
              <a:lnSpc>
                <a:spcPct val="120000"/>
              </a:lnSpc>
            </a:pPr>
            <a:r>
              <a:rPr lang="fr-FR" sz="2800" dirty="0">
                <a:solidFill>
                  <a:schemeClr val="tx1"/>
                </a:solidFill>
              </a:rPr>
              <a:t>Idéation</a:t>
            </a:r>
            <a:br>
              <a:rPr lang="fr-FR" sz="2800" dirty="0">
                <a:solidFill>
                  <a:schemeClr val="tx1"/>
                </a:solidFill>
              </a:rPr>
            </a:br>
            <a:r>
              <a:rPr lang="fr-FR" sz="2800" dirty="0">
                <a:solidFill>
                  <a:schemeClr val="tx1"/>
                </a:solidFill>
              </a:rPr>
              <a:t>Modélisation d’Entreprise</a:t>
            </a:r>
            <a:br>
              <a:rPr lang="fr-FR" sz="2800" dirty="0">
                <a:solidFill>
                  <a:schemeClr val="tx1"/>
                </a:solidFill>
              </a:rPr>
            </a:br>
            <a:r>
              <a:rPr lang="fr-FR" sz="2800" dirty="0">
                <a:solidFill>
                  <a:schemeClr val="tx1"/>
                </a:solidFill>
              </a:rPr>
              <a:t>Validation du Client</a:t>
            </a:r>
            <a:endParaRPr lang="en-US" sz="2000" b="0" dirty="0">
              <a:solidFill>
                <a:schemeClr val="tx1"/>
              </a:solidFill>
            </a:endParaRPr>
          </a:p>
        </p:txBody>
      </p:sp>
      <p:sp>
        <p:nvSpPr>
          <p:cNvPr id="3" name="Rectangle 2"/>
          <p:cNvSpPr/>
          <p:nvPr/>
        </p:nvSpPr>
        <p:spPr>
          <a:xfrm>
            <a:off x="3502244" y="1841365"/>
            <a:ext cx="2108269" cy="923330"/>
          </a:xfrm>
          <a:prstGeom prst="rect">
            <a:avLst/>
          </a:prstGeom>
        </p:spPr>
        <p:txBody>
          <a:bodyPr wrap="none">
            <a:spAutoFit/>
          </a:bodyPr>
          <a:lstStyle/>
          <a:p>
            <a:pPr algn="ctr"/>
            <a:r>
              <a:rPr lang="en-US" sz="5400" dirty="0"/>
              <a:t>Jour 1</a:t>
            </a:r>
          </a:p>
        </p:txBody>
      </p:sp>
      <p:sp>
        <p:nvSpPr>
          <p:cNvPr id="4" name="Slide Number Placeholder 3"/>
          <p:cNvSpPr>
            <a:spLocks noGrp="1"/>
          </p:cNvSpPr>
          <p:nvPr>
            <p:ph type="sldNum" sz="quarter" idx="4"/>
          </p:nvPr>
        </p:nvSpPr>
        <p:spPr/>
        <p:txBody>
          <a:bodyPr/>
          <a:lstStyle/>
          <a:p>
            <a:fld id="{13F44AA5-DB92-42C3-A717-A60C9B81A1ED}" type="slidenum">
              <a:rPr lang="en-CA" smtClean="0"/>
              <a:pPr/>
              <a:t>2</a:t>
            </a:fld>
            <a:endParaRPr lang="en-CA" dirty="0"/>
          </a:p>
        </p:txBody>
      </p:sp>
    </p:spTree>
    <p:extLst>
      <p:ext uri="{BB962C8B-B14F-4D97-AF65-F5344CB8AC3E}">
        <p14:creationId xmlns:p14="http://schemas.microsoft.com/office/powerpoint/2010/main" val="2094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Principes de Génération d’Idées</a:t>
            </a:r>
          </a:p>
        </p:txBody>
      </p:sp>
      <p:sp>
        <p:nvSpPr>
          <p:cNvPr id="19" name="Rectangle 18"/>
          <p:cNvSpPr/>
          <p:nvPr/>
        </p:nvSpPr>
        <p:spPr>
          <a:xfrm>
            <a:off x="62523" y="1326272"/>
            <a:ext cx="9143999" cy="1089529"/>
          </a:xfrm>
          <a:prstGeom prst="rect">
            <a:avLst/>
          </a:prstGeom>
        </p:spPr>
        <p:txBody>
          <a:bodyPr wrap="square" lIns="0" anchor="t">
            <a:spAutoFit/>
          </a:bodyPr>
          <a:lstStyle/>
          <a:p>
            <a:pPr>
              <a:lnSpc>
                <a:spcPct val="120000"/>
              </a:lnSpc>
            </a:pPr>
            <a:r>
              <a:rPr lang="fr-FR" dirty="0"/>
              <a:t>Les meilleures idées d’affaires remplissent la plupart (ou toutes) de ces conditions.</a:t>
            </a:r>
          </a:p>
          <a:p>
            <a:pPr marL="742950" lvl="1" indent="-285750">
              <a:lnSpc>
                <a:spcPct val="120000"/>
              </a:lnSpc>
              <a:buFont typeface="Arial" panose="020B0604020202020204" pitchFamily="34" charset="0"/>
              <a:buChar char="•"/>
            </a:pPr>
            <a:r>
              <a:rPr lang="fr-FR" dirty="0">
                <a:solidFill>
                  <a:schemeClr val="tx2"/>
                </a:solidFill>
              </a:rPr>
              <a:t>Si votre idée actuelle ne les remplit pas, voyez à la faire évoluer suffisament pour qu’elle le fasse</a:t>
            </a:r>
          </a:p>
        </p:txBody>
      </p:sp>
      <p:sp>
        <p:nvSpPr>
          <p:cNvPr id="2" name="Rectangle 1"/>
          <p:cNvSpPr/>
          <p:nvPr/>
        </p:nvSpPr>
        <p:spPr>
          <a:xfrm>
            <a:off x="0" y="2568388"/>
            <a:ext cx="9144000" cy="34827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10" name="Rectangle 9"/>
          <p:cNvSpPr/>
          <p:nvPr/>
        </p:nvSpPr>
        <p:spPr>
          <a:xfrm>
            <a:off x="457731" y="2650245"/>
            <a:ext cx="8226689" cy="3400931"/>
          </a:xfrm>
          <a:prstGeom prst="rect">
            <a:avLst/>
          </a:prstGeom>
        </p:spPr>
        <p:txBody>
          <a:bodyPr wrap="square" lIns="0" anchor="t">
            <a:spAutoFit/>
          </a:bodyPr>
          <a:lstStyle/>
          <a:p>
            <a:pPr>
              <a:spcBef>
                <a:spcPts val="600"/>
              </a:spcBef>
              <a:spcAft>
                <a:spcPts val="600"/>
              </a:spcAft>
            </a:pPr>
            <a:r>
              <a:rPr lang="tr-TR" b="1" dirty="0">
                <a:solidFill>
                  <a:schemeClr val="bg1"/>
                </a:solidFill>
              </a:rPr>
              <a:t>Bonnes Idées d’Entreprise</a:t>
            </a:r>
          </a:p>
          <a:p>
            <a:r>
              <a:rPr lang="tr-TR" sz="1600" dirty="0">
                <a:solidFill>
                  <a:schemeClr val="bg1"/>
                </a:solidFill>
              </a:rPr>
              <a:t>Conditions nécessaires:</a:t>
            </a:r>
          </a:p>
          <a:p>
            <a:pPr marL="342900" indent="-342900">
              <a:buFont typeface="+mj-lt"/>
              <a:buAutoNum type="alphaLcPeriod"/>
            </a:pPr>
            <a:r>
              <a:rPr lang="fr-FR" sz="1600" dirty="0">
                <a:solidFill>
                  <a:schemeClr val="bg1"/>
                </a:solidFill>
              </a:rPr>
              <a:t>Peuvent créer des revenus (ou du moins ne pas en perdre): Ont de la valeur (proposition de valeur) pour une masse critique de clients potentiels.</a:t>
            </a:r>
          </a:p>
          <a:p>
            <a:r>
              <a:rPr lang="en-CA" sz="1600" dirty="0" smtClean="0">
                <a:solidFill>
                  <a:schemeClr val="bg1"/>
                </a:solidFill>
              </a:rPr>
              <a:t>Et</a:t>
            </a:r>
            <a:endParaRPr lang="tr-TR" sz="1600" dirty="0" smtClean="0">
              <a:solidFill>
                <a:schemeClr val="bg1"/>
              </a:solidFill>
            </a:endParaRPr>
          </a:p>
          <a:p>
            <a:pPr marL="342900" indent="-342900">
              <a:buFont typeface="+mj-lt"/>
              <a:buAutoNum type="alphaLcPeriod" startAt="2"/>
            </a:pPr>
            <a:r>
              <a:rPr lang="tr-TR" sz="1600" dirty="0">
                <a:solidFill>
                  <a:schemeClr val="bg1"/>
                </a:solidFill>
              </a:rPr>
              <a:t>Évoluent avec le </a:t>
            </a:r>
            <a:r>
              <a:rPr lang="tr-TR" sz="1600" dirty="0" smtClean="0">
                <a:solidFill>
                  <a:schemeClr val="bg1"/>
                </a:solidFill>
              </a:rPr>
              <a:t>temps</a:t>
            </a:r>
            <a:r>
              <a:rPr lang="en-CA" sz="1600" dirty="0" smtClean="0">
                <a:solidFill>
                  <a:schemeClr val="bg1"/>
                </a:solidFill>
              </a:rPr>
              <a:t>.</a:t>
            </a:r>
            <a:endParaRPr lang="tr-TR" sz="1600" dirty="0">
              <a:solidFill>
                <a:schemeClr val="bg1"/>
              </a:solidFill>
            </a:endParaRPr>
          </a:p>
          <a:p>
            <a:pPr marL="342900" indent="-342900">
              <a:buFont typeface="+mj-lt"/>
              <a:buAutoNum type="alphaLcPeriod" startAt="2"/>
            </a:pPr>
            <a:r>
              <a:rPr lang="fr-FR" sz="1600" dirty="0">
                <a:solidFill>
                  <a:schemeClr val="bg1"/>
                </a:solidFill>
              </a:rPr>
              <a:t>Débutent normalement avec une seule ou une combinaison des </a:t>
            </a:r>
            <a:r>
              <a:rPr lang="fr-FR" sz="1600" dirty="0" smtClean="0">
                <a:solidFill>
                  <a:schemeClr val="bg1"/>
                </a:solidFill>
              </a:rPr>
              <a:t>suivantes:</a:t>
            </a:r>
            <a:endParaRPr lang="fr-FR" sz="1600" dirty="0">
              <a:solidFill>
                <a:schemeClr val="bg1"/>
              </a:solidFill>
            </a:endParaRPr>
          </a:p>
          <a:p>
            <a:pPr marL="800100" lvl="1" indent="-342900">
              <a:buFont typeface="Arial" panose="020B0604020202020204" pitchFamily="34" charset="0"/>
              <a:buChar char="•"/>
            </a:pPr>
            <a:r>
              <a:rPr lang="fr-FR" sz="1600" dirty="0">
                <a:solidFill>
                  <a:schemeClr val="bg1"/>
                </a:solidFill>
              </a:rPr>
              <a:t>Détresse personnelle (J’ai un problème qui nécessite une solution).</a:t>
            </a:r>
          </a:p>
          <a:p>
            <a:pPr marL="800100" lvl="1" indent="-342900">
              <a:buFont typeface="Arial" panose="020B0604020202020204" pitchFamily="34" charset="0"/>
              <a:buChar char="•"/>
            </a:pPr>
            <a:r>
              <a:rPr lang="fr-FR" sz="1600" dirty="0">
                <a:solidFill>
                  <a:schemeClr val="bg1"/>
                </a:solidFill>
              </a:rPr>
              <a:t>L’Opportunité/Besoin du marché (Les autres paieront pour une solution).</a:t>
            </a:r>
          </a:p>
          <a:p>
            <a:pPr marL="800100" lvl="1" indent="-342900">
              <a:buFont typeface="Arial" panose="020B0604020202020204" pitchFamily="34" charset="0"/>
              <a:buChar char="•"/>
            </a:pPr>
            <a:r>
              <a:rPr lang="fr-FR" sz="1600" dirty="0">
                <a:solidFill>
                  <a:schemeClr val="bg1"/>
                </a:solidFill>
              </a:rPr>
              <a:t>L’Intérêt (Je me vois faire ceci à temps plein</a:t>
            </a:r>
            <a:r>
              <a:rPr lang="fr-FR" sz="1600" dirty="0" smtClean="0">
                <a:solidFill>
                  <a:schemeClr val="bg1"/>
                </a:solidFill>
              </a:rPr>
              <a:t>).</a:t>
            </a:r>
          </a:p>
          <a:p>
            <a:pPr marL="800100" lvl="1" indent="-342900">
              <a:buFont typeface="Arial" panose="020B0604020202020204" pitchFamily="34" charset="0"/>
              <a:buChar char="•"/>
            </a:pPr>
            <a:r>
              <a:rPr lang="fr-FR" sz="1600" dirty="0">
                <a:solidFill>
                  <a:schemeClr val="bg1"/>
                </a:solidFill>
              </a:rPr>
              <a:t>Vision (Je comprends l’industrie et ses tendances).</a:t>
            </a:r>
          </a:p>
          <a:p>
            <a:pPr marL="342900" indent="-342900">
              <a:buFont typeface="+mj-lt"/>
              <a:buAutoNum type="alphaLcPeriod" startAt="4"/>
            </a:pPr>
            <a:r>
              <a:rPr lang="fr-FR" sz="1600" dirty="0">
                <a:solidFill>
                  <a:schemeClr val="bg1"/>
                </a:solidFill>
              </a:rPr>
              <a:t>Empruntent la route de l’innovation.</a:t>
            </a:r>
          </a:p>
          <a:p>
            <a:pPr marL="342900" indent="-342900">
              <a:buFont typeface="+mj-lt"/>
              <a:buAutoNum type="alphaLcPeriod" startAt="4"/>
            </a:pPr>
            <a:r>
              <a:rPr lang="fr-FR" sz="1600" dirty="0">
                <a:solidFill>
                  <a:schemeClr val="bg1"/>
                </a:solidFill>
              </a:rPr>
              <a:t>Considérations uniques pour les familles militaires.</a:t>
            </a:r>
          </a:p>
        </p:txBody>
      </p:sp>
      <p:sp>
        <p:nvSpPr>
          <p:cNvPr id="4" name="Slide Number Placeholder 3"/>
          <p:cNvSpPr>
            <a:spLocks noGrp="1"/>
          </p:cNvSpPr>
          <p:nvPr>
            <p:ph type="sldNum" sz="quarter" idx="4"/>
          </p:nvPr>
        </p:nvSpPr>
        <p:spPr/>
        <p:txBody>
          <a:bodyPr/>
          <a:lstStyle/>
          <a:p>
            <a:fld id="{13F44AA5-DB92-42C3-A717-A60C9B81A1ED}" type="slidenum">
              <a:rPr lang="en-CA" smtClean="0"/>
              <a:pPr/>
              <a:t>20</a:t>
            </a:fld>
            <a:endParaRPr lang="en-CA" dirty="0"/>
          </a:p>
        </p:txBody>
      </p:sp>
    </p:spTree>
    <p:extLst>
      <p:ext uri="{BB962C8B-B14F-4D97-AF65-F5344CB8AC3E}">
        <p14:creationId xmlns:p14="http://schemas.microsoft.com/office/powerpoint/2010/main" val="240472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731" y="1472354"/>
            <a:ext cx="8226689" cy="757130"/>
          </a:xfrm>
          <a:prstGeom prst="rect">
            <a:avLst/>
          </a:prstGeom>
        </p:spPr>
        <p:txBody>
          <a:bodyPr wrap="square" lIns="0" anchor="ctr">
            <a:spAutoFit/>
          </a:bodyPr>
          <a:lstStyle/>
          <a:p>
            <a:pPr>
              <a:lnSpc>
                <a:spcPct val="120000"/>
              </a:lnSpc>
            </a:pPr>
            <a:r>
              <a:rPr lang="en-US" sz="3600" b="1" dirty="0" err="1" smtClean="0">
                <a:solidFill>
                  <a:schemeClr val="accent5"/>
                </a:solidFill>
              </a:rPr>
              <a:t>Exercice</a:t>
            </a:r>
            <a:endParaRPr lang="en-US" sz="3600" b="1" dirty="0">
              <a:solidFill>
                <a:schemeClr val="tx2"/>
              </a:solidFill>
            </a:endParaRPr>
          </a:p>
        </p:txBody>
      </p:sp>
      <p:sp>
        <p:nvSpPr>
          <p:cNvPr id="4" name="Rectangle 3"/>
          <p:cNvSpPr/>
          <p:nvPr/>
        </p:nvSpPr>
        <p:spPr>
          <a:xfrm>
            <a:off x="1021975" y="287767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err="1">
                <a:solidFill>
                  <a:schemeClr val="accent5"/>
                </a:solidFill>
                <a:latin typeface="+mj-lt"/>
              </a:rPr>
              <a:t>Génerez</a:t>
            </a:r>
            <a:r>
              <a:rPr lang="fr-FR" sz="1600" dirty="0">
                <a:solidFill>
                  <a:schemeClr val="accent5"/>
                </a:solidFill>
                <a:latin typeface="+mj-lt"/>
              </a:rPr>
              <a:t> autant d’idées d’affaires potentielles que vous pouvez. Elles n’ont pas à être bonnes.</a:t>
            </a:r>
          </a:p>
        </p:txBody>
      </p:sp>
      <p:sp>
        <p:nvSpPr>
          <p:cNvPr id="10" name="Rectangle 9"/>
          <p:cNvSpPr/>
          <p:nvPr/>
        </p:nvSpPr>
        <p:spPr>
          <a:xfrm>
            <a:off x="1021975" y="3675754"/>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accent5"/>
                </a:solidFill>
                <a:latin typeface="+mj-lt"/>
              </a:rPr>
              <a:t>Voyez à combiner des idées, en éliminer et rendre des idées existantes aussi bonnes que possible.</a:t>
            </a:r>
          </a:p>
        </p:txBody>
      </p:sp>
      <p:sp>
        <p:nvSpPr>
          <p:cNvPr id="11" name="Rectangle 10"/>
          <p:cNvSpPr/>
          <p:nvPr/>
        </p:nvSpPr>
        <p:spPr>
          <a:xfrm>
            <a:off x="1021975" y="4473723"/>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accent5"/>
                </a:solidFill>
                <a:latin typeface="+mj-lt"/>
              </a:rPr>
              <a:t>Choisissez la meilleure idée d’affaires.</a:t>
            </a:r>
          </a:p>
        </p:txBody>
      </p:sp>
      <p:sp>
        <p:nvSpPr>
          <p:cNvPr id="12" name="Rectangle 11"/>
          <p:cNvSpPr/>
          <p:nvPr/>
        </p:nvSpPr>
        <p:spPr>
          <a:xfrm>
            <a:off x="1021975" y="527169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accent5"/>
                </a:solidFill>
                <a:latin typeface="+mj-lt"/>
              </a:rPr>
              <a:t>Préparez-vous à discuter pourquoi c’est la meilleure idée.</a:t>
            </a:r>
          </a:p>
        </p:txBody>
      </p:sp>
      <p:sp>
        <p:nvSpPr>
          <p:cNvPr id="7" name="Rectangle 6"/>
          <p:cNvSpPr/>
          <p:nvPr/>
        </p:nvSpPr>
        <p:spPr>
          <a:xfrm>
            <a:off x="457732" y="2877672"/>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1</a:t>
            </a:r>
            <a:endParaRPr lang="en-US" sz="2800" dirty="0" err="1">
              <a:solidFill>
                <a:schemeClr val="accent5"/>
              </a:solidFill>
              <a:latin typeface="+mj-lt"/>
            </a:endParaRPr>
          </a:p>
        </p:txBody>
      </p:sp>
      <p:sp>
        <p:nvSpPr>
          <p:cNvPr id="14" name="Rectangle 13"/>
          <p:cNvSpPr/>
          <p:nvPr/>
        </p:nvSpPr>
        <p:spPr>
          <a:xfrm>
            <a:off x="457732" y="367966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2</a:t>
            </a:r>
            <a:endParaRPr lang="en-US" sz="2800" dirty="0" err="1">
              <a:solidFill>
                <a:schemeClr val="accent5"/>
              </a:solidFill>
              <a:latin typeface="+mj-lt"/>
            </a:endParaRPr>
          </a:p>
        </p:txBody>
      </p:sp>
      <p:sp>
        <p:nvSpPr>
          <p:cNvPr id="15" name="Rectangle 14"/>
          <p:cNvSpPr/>
          <p:nvPr/>
        </p:nvSpPr>
        <p:spPr>
          <a:xfrm>
            <a:off x="457732" y="4481650"/>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3</a:t>
            </a:r>
            <a:endParaRPr lang="en-US" sz="2800" dirty="0" err="1">
              <a:solidFill>
                <a:schemeClr val="accent5"/>
              </a:solidFill>
              <a:latin typeface="+mj-lt"/>
            </a:endParaRPr>
          </a:p>
        </p:txBody>
      </p:sp>
      <p:sp>
        <p:nvSpPr>
          <p:cNvPr id="16" name="Rectangle 15"/>
          <p:cNvSpPr/>
          <p:nvPr/>
        </p:nvSpPr>
        <p:spPr>
          <a:xfrm>
            <a:off x="457732" y="527169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4</a:t>
            </a:r>
            <a:endParaRPr lang="en-US" sz="2800" dirty="0" err="1">
              <a:solidFill>
                <a:schemeClr val="accent5"/>
              </a:solidFill>
              <a:latin typeface="+mj-lt"/>
            </a:endParaRPr>
          </a:p>
        </p:txBody>
      </p:sp>
      <p:grpSp>
        <p:nvGrpSpPr>
          <p:cNvPr id="2199" name="Group 2198"/>
          <p:cNvGrpSpPr/>
          <p:nvPr/>
        </p:nvGrpSpPr>
        <p:grpSpPr>
          <a:xfrm rot="21386760">
            <a:off x="3503613" y="2094473"/>
            <a:ext cx="3154362" cy="773113"/>
            <a:chOff x="3503613" y="2027238"/>
            <a:chExt cx="3154362" cy="773113"/>
          </a:xfrm>
        </p:grpSpPr>
        <p:sp>
          <p:nvSpPr>
            <p:cNvPr id="20" name="Freeform 5"/>
            <p:cNvSpPr>
              <a:spLocks/>
            </p:cNvSpPr>
            <p:nvPr/>
          </p:nvSpPr>
          <p:spPr bwMode="auto">
            <a:xfrm>
              <a:off x="3503613" y="2774951"/>
              <a:ext cx="6350" cy="9525"/>
            </a:xfrm>
            <a:custGeom>
              <a:avLst/>
              <a:gdLst>
                <a:gd name="T0" fmla="*/ 1 w 7"/>
                <a:gd name="T1" fmla="*/ 4 h 9"/>
                <a:gd name="T2" fmla="*/ 7 w 7"/>
                <a:gd name="T3" fmla="*/ 8 h 9"/>
                <a:gd name="T4" fmla="*/ 1 w 7"/>
                <a:gd name="T5" fmla="*/ 4 h 9"/>
              </a:gdLst>
              <a:ahLst/>
              <a:cxnLst>
                <a:cxn ang="0">
                  <a:pos x="T0" y="T1"/>
                </a:cxn>
                <a:cxn ang="0">
                  <a:pos x="T2" y="T3"/>
                </a:cxn>
                <a:cxn ang="0">
                  <a:pos x="T4" y="T5"/>
                </a:cxn>
              </a:cxnLst>
              <a:rect l="0" t="0" r="r" b="b"/>
              <a:pathLst>
                <a:path w="7" h="9">
                  <a:moveTo>
                    <a:pt x="1" y="4"/>
                  </a:moveTo>
                  <a:cubicBezTo>
                    <a:pt x="1" y="9"/>
                    <a:pt x="6" y="7"/>
                    <a:pt x="7" y="8"/>
                  </a:cubicBezTo>
                  <a:cubicBezTo>
                    <a:pt x="6" y="0"/>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p:nvSpPr>
          <p:spPr bwMode="auto">
            <a:xfrm>
              <a:off x="3508375" y="2676526"/>
              <a:ext cx="1587" cy="15875"/>
            </a:xfrm>
            <a:custGeom>
              <a:avLst/>
              <a:gdLst>
                <a:gd name="T0" fmla="*/ 0 w 1"/>
                <a:gd name="T1" fmla="*/ 12 h 14"/>
                <a:gd name="T2" fmla="*/ 1 w 1"/>
                <a:gd name="T3" fmla="*/ 14 h 14"/>
                <a:gd name="T4" fmla="*/ 1 w 1"/>
                <a:gd name="T5" fmla="*/ 7 h 14"/>
                <a:gd name="T6" fmla="*/ 0 w 1"/>
                <a:gd name="T7" fmla="*/ 0 h 14"/>
                <a:gd name="T8" fmla="*/ 0 w 1"/>
                <a:gd name="T9" fmla="*/ 6 h 14"/>
                <a:gd name="T10" fmla="*/ 0 w 1"/>
                <a:gd name="T11" fmla="*/ 12 h 14"/>
              </a:gdLst>
              <a:ahLst/>
              <a:cxnLst>
                <a:cxn ang="0">
                  <a:pos x="T0" y="T1"/>
                </a:cxn>
                <a:cxn ang="0">
                  <a:pos x="T2" y="T3"/>
                </a:cxn>
                <a:cxn ang="0">
                  <a:pos x="T4" y="T5"/>
                </a:cxn>
                <a:cxn ang="0">
                  <a:pos x="T6" y="T7"/>
                </a:cxn>
                <a:cxn ang="0">
                  <a:pos x="T8" y="T9"/>
                </a:cxn>
                <a:cxn ang="0">
                  <a:pos x="T10" y="T11"/>
                </a:cxn>
              </a:cxnLst>
              <a:rect l="0" t="0" r="r" b="b"/>
              <a:pathLst>
                <a:path w="1" h="14">
                  <a:moveTo>
                    <a:pt x="0" y="12"/>
                  </a:moveTo>
                  <a:cubicBezTo>
                    <a:pt x="1" y="14"/>
                    <a:pt x="1" y="14"/>
                    <a:pt x="1" y="14"/>
                  </a:cubicBezTo>
                  <a:cubicBezTo>
                    <a:pt x="1" y="14"/>
                    <a:pt x="1" y="10"/>
                    <a:pt x="1" y="7"/>
                  </a:cubicBezTo>
                  <a:cubicBezTo>
                    <a:pt x="0" y="3"/>
                    <a:pt x="0" y="0"/>
                    <a:pt x="0" y="0"/>
                  </a:cubicBezTo>
                  <a:cubicBezTo>
                    <a:pt x="0" y="0"/>
                    <a:pt x="0" y="3"/>
                    <a:pt x="0" y="6"/>
                  </a:cubicBezTo>
                  <a:cubicBezTo>
                    <a:pt x="0" y="9"/>
                    <a:pt x="0" y="12"/>
                    <a:pt x="0"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3516313" y="2611438"/>
              <a:ext cx="25400" cy="52388"/>
            </a:xfrm>
            <a:custGeom>
              <a:avLst/>
              <a:gdLst>
                <a:gd name="T0" fmla="*/ 25 w 25"/>
                <a:gd name="T1" fmla="*/ 0 h 48"/>
                <a:gd name="T2" fmla="*/ 13 w 25"/>
                <a:gd name="T3" fmla="*/ 15 h 48"/>
                <a:gd name="T4" fmla="*/ 8 w 25"/>
                <a:gd name="T5" fmla="*/ 27 h 48"/>
                <a:gd name="T6" fmla="*/ 6 w 25"/>
                <a:gd name="T7" fmla="*/ 33 h 48"/>
                <a:gd name="T8" fmla="*/ 3 w 25"/>
                <a:gd name="T9" fmla="*/ 38 h 48"/>
                <a:gd name="T10" fmla="*/ 0 w 25"/>
                <a:gd name="T11" fmla="*/ 39 h 48"/>
                <a:gd name="T12" fmla="*/ 4 w 25"/>
                <a:gd name="T13" fmla="*/ 48 h 48"/>
                <a:gd name="T14" fmla="*/ 25 w 25"/>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8">
                  <a:moveTo>
                    <a:pt x="25" y="0"/>
                  </a:moveTo>
                  <a:cubicBezTo>
                    <a:pt x="20" y="1"/>
                    <a:pt x="16" y="8"/>
                    <a:pt x="13" y="15"/>
                  </a:cubicBezTo>
                  <a:cubicBezTo>
                    <a:pt x="11" y="19"/>
                    <a:pt x="10" y="23"/>
                    <a:pt x="8" y="27"/>
                  </a:cubicBezTo>
                  <a:cubicBezTo>
                    <a:pt x="8" y="29"/>
                    <a:pt x="7" y="31"/>
                    <a:pt x="6" y="33"/>
                  </a:cubicBezTo>
                  <a:cubicBezTo>
                    <a:pt x="5" y="35"/>
                    <a:pt x="4" y="36"/>
                    <a:pt x="3" y="38"/>
                  </a:cubicBezTo>
                  <a:cubicBezTo>
                    <a:pt x="0" y="39"/>
                    <a:pt x="0" y="39"/>
                    <a:pt x="0" y="39"/>
                  </a:cubicBezTo>
                  <a:cubicBezTo>
                    <a:pt x="4" y="48"/>
                    <a:pt x="4" y="48"/>
                    <a:pt x="4" y="48"/>
                  </a:cubicBezTo>
                  <a:cubicBezTo>
                    <a:pt x="9" y="32"/>
                    <a:pt x="17" y="10"/>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p:nvSpPr>
          <p:spPr bwMode="auto">
            <a:xfrm>
              <a:off x="3573463" y="2576513"/>
              <a:ext cx="9525" cy="17463"/>
            </a:xfrm>
            <a:custGeom>
              <a:avLst/>
              <a:gdLst>
                <a:gd name="T0" fmla="*/ 7 w 10"/>
                <a:gd name="T1" fmla="*/ 9 h 16"/>
                <a:gd name="T2" fmla="*/ 0 w 10"/>
                <a:gd name="T3" fmla="*/ 16 h 16"/>
                <a:gd name="T4" fmla="*/ 2 w 10"/>
                <a:gd name="T5" fmla="*/ 15 h 16"/>
                <a:gd name="T6" fmla="*/ 7 w 10"/>
                <a:gd name="T7" fmla="*/ 9 h 16"/>
              </a:gdLst>
              <a:ahLst/>
              <a:cxnLst>
                <a:cxn ang="0">
                  <a:pos x="T0" y="T1"/>
                </a:cxn>
                <a:cxn ang="0">
                  <a:pos x="T2" y="T3"/>
                </a:cxn>
                <a:cxn ang="0">
                  <a:pos x="T4" y="T5"/>
                </a:cxn>
                <a:cxn ang="0">
                  <a:pos x="T6" y="T7"/>
                </a:cxn>
              </a:cxnLst>
              <a:rect l="0" t="0" r="r" b="b"/>
              <a:pathLst>
                <a:path w="10" h="16">
                  <a:moveTo>
                    <a:pt x="7" y="9"/>
                  </a:moveTo>
                  <a:cubicBezTo>
                    <a:pt x="3" y="9"/>
                    <a:pt x="10" y="0"/>
                    <a:pt x="0" y="16"/>
                  </a:cubicBezTo>
                  <a:cubicBezTo>
                    <a:pt x="1" y="16"/>
                    <a:pt x="1" y="16"/>
                    <a:pt x="2" y="15"/>
                  </a:cubicBezTo>
                  <a:cubicBezTo>
                    <a:pt x="3" y="14"/>
                    <a:pt x="4" y="12"/>
                    <a:pt x="7" y="9"/>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p:nvSpPr>
          <p:spPr bwMode="auto">
            <a:xfrm>
              <a:off x="3571875" y="2592388"/>
              <a:ext cx="6350" cy="4763"/>
            </a:xfrm>
            <a:custGeom>
              <a:avLst/>
              <a:gdLst>
                <a:gd name="T0" fmla="*/ 3 w 6"/>
                <a:gd name="T1" fmla="*/ 1 h 5"/>
                <a:gd name="T2" fmla="*/ 3 w 6"/>
                <a:gd name="T3" fmla="*/ 3 h 5"/>
                <a:gd name="T4" fmla="*/ 3 w 6"/>
                <a:gd name="T5" fmla="*/ 1 h 5"/>
              </a:gdLst>
              <a:ahLst/>
              <a:cxnLst>
                <a:cxn ang="0">
                  <a:pos x="T0" y="T1"/>
                </a:cxn>
                <a:cxn ang="0">
                  <a:pos x="T2" y="T3"/>
                </a:cxn>
                <a:cxn ang="0">
                  <a:pos x="T4" y="T5"/>
                </a:cxn>
              </a:cxnLst>
              <a:rect l="0" t="0" r="r" b="b"/>
              <a:pathLst>
                <a:path w="6" h="5">
                  <a:moveTo>
                    <a:pt x="3" y="1"/>
                  </a:moveTo>
                  <a:cubicBezTo>
                    <a:pt x="0" y="5"/>
                    <a:pt x="2" y="4"/>
                    <a:pt x="3" y="3"/>
                  </a:cubicBezTo>
                  <a:cubicBezTo>
                    <a:pt x="4" y="2"/>
                    <a:pt x="6"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p:nvSpPr>
          <p:spPr bwMode="auto">
            <a:xfrm>
              <a:off x="3592513" y="2557463"/>
              <a:ext cx="12700" cy="14288"/>
            </a:xfrm>
            <a:custGeom>
              <a:avLst/>
              <a:gdLst>
                <a:gd name="T0" fmla="*/ 5 w 14"/>
                <a:gd name="T1" fmla="*/ 3 h 13"/>
                <a:gd name="T2" fmla="*/ 2 w 14"/>
                <a:gd name="T3" fmla="*/ 8 h 13"/>
                <a:gd name="T4" fmla="*/ 0 w 14"/>
                <a:gd name="T5" fmla="*/ 13 h 13"/>
                <a:gd name="T6" fmla="*/ 8 w 14"/>
                <a:gd name="T7" fmla="*/ 9 h 13"/>
                <a:gd name="T8" fmla="*/ 5 w 14"/>
                <a:gd name="T9" fmla="*/ 3 h 13"/>
              </a:gdLst>
              <a:ahLst/>
              <a:cxnLst>
                <a:cxn ang="0">
                  <a:pos x="T0" y="T1"/>
                </a:cxn>
                <a:cxn ang="0">
                  <a:pos x="T2" y="T3"/>
                </a:cxn>
                <a:cxn ang="0">
                  <a:pos x="T4" y="T5"/>
                </a:cxn>
                <a:cxn ang="0">
                  <a:pos x="T6" y="T7"/>
                </a:cxn>
                <a:cxn ang="0">
                  <a:pos x="T8" y="T9"/>
                </a:cxn>
              </a:cxnLst>
              <a:rect l="0" t="0" r="r" b="b"/>
              <a:pathLst>
                <a:path w="14" h="13">
                  <a:moveTo>
                    <a:pt x="5" y="3"/>
                  </a:moveTo>
                  <a:cubicBezTo>
                    <a:pt x="5" y="3"/>
                    <a:pt x="3" y="5"/>
                    <a:pt x="2" y="8"/>
                  </a:cubicBezTo>
                  <a:cubicBezTo>
                    <a:pt x="1" y="10"/>
                    <a:pt x="0" y="13"/>
                    <a:pt x="0" y="13"/>
                  </a:cubicBezTo>
                  <a:cubicBezTo>
                    <a:pt x="3" y="12"/>
                    <a:pt x="9" y="5"/>
                    <a:pt x="8" y="9"/>
                  </a:cubicBezTo>
                  <a:cubicBezTo>
                    <a:pt x="14" y="0"/>
                    <a:pt x="11"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p:nvSpPr>
          <p:spPr bwMode="auto">
            <a:xfrm>
              <a:off x="3595688" y="2547938"/>
              <a:ext cx="3175" cy="4763"/>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0" y="5"/>
                    <a:pt x="0" y="5"/>
                    <a:pt x="0" y="5"/>
                  </a:cubicBezTo>
                  <a:cubicBezTo>
                    <a:pt x="1" y="5"/>
                    <a:pt x="3" y="4"/>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p:nvSpPr>
          <p:spPr bwMode="auto">
            <a:xfrm>
              <a:off x="3590925" y="2551113"/>
              <a:ext cx="4762" cy="14288"/>
            </a:xfrm>
            <a:custGeom>
              <a:avLst/>
              <a:gdLst>
                <a:gd name="T0" fmla="*/ 0 w 6"/>
                <a:gd name="T1" fmla="*/ 13 h 13"/>
                <a:gd name="T2" fmla="*/ 3 w 6"/>
                <a:gd name="T3" fmla="*/ 7 h 13"/>
                <a:gd name="T4" fmla="*/ 6 w 6"/>
                <a:gd name="T5" fmla="*/ 2 h 13"/>
                <a:gd name="T6" fmla="*/ 3 w 6"/>
                <a:gd name="T7" fmla="*/ 7 h 13"/>
                <a:gd name="T8" fmla="*/ 0 w 6"/>
                <a:gd name="T9" fmla="*/ 13 h 13"/>
              </a:gdLst>
              <a:ahLst/>
              <a:cxnLst>
                <a:cxn ang="0">
                  <a:pos x="T0" y="T1"/>
                </a:cxn>
                <a:cxn ang="0">
                  <a:pos x="T2" y="T3"/>
                </a:cxn>
                <a:cxn ang="0">
                  <a:pos x="T4" y="T5"/>
                </a:cxn>
                <a:cxn ang="0">
                  <a:pos x="T6" y="T7"/>
                </a:cxn>
                <a:cxn ang="0">
                  <a:pos x="T8" y="T9"/>
                </a:cxn>
              </a:cxnLst>
              <a:rect l="0" t="0" r="r" b="b"/>
              <a:pathLst>
                <a:path w="6" h="13">
                  <a:moveTo>
                    <a:pt x="0" y="13"/>
                  </a:moveTo>
                  <a:cubicBezTo>
                    <a:pt x="0" y="13"/>
                    <a:pt x="1" y="10"/>
                    <a:pt x="3" y="7"/>
                  </a:cubicBezTo>
                  <a:cubicBezTo>
                    <a:pt x="5" y="4"/>
                    <a:pt x="6" y="2"/>
                    <a:pt x="6" y="2"/>
                  </a:cubicBezTo>
                  <a:cubicBezTo>
                    <a:pt x="4" y="2"/>
                    <a:pt x="2" y="0"/>
                    <a:pt x="3" y="7"/>
                  </a:cubicBezTo>
                  <a:cubicBezTo>
                    <a:pt x="2" y="4"/>
                    <a:pt x="2" y="8"/>
                    <a:pt x="0"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p:cNvSpPr>
            <p:nvPr/>
          </p:nvSpPr>
          <p:spPr bwMode="auto">
            <a:xfrm>
              <a:off x="3570288" y="2568576"/>
              <a:ext cx="15875" cy="14288"/>
            </a:xfrm>
            <a:custGeom>
              <a:avLst/>
              <a:gdLst>
                <a:gd name="T0" fmla="*/ 15 w 15"/>
                <a:gd name="T1" fmla="*/ 1 h 13"/>
                <a:gd name="T2" fmla="*/ 8 w 15"/>
                <a:gd name="T3" fmla="*/ 0 h 13"/>
                <a:gd name="T4" fmla="*/ 2 w 15"/>
                <a:gd name="T5" fmla="*/ 13 h 13"/>
                <a:gd name="T6" fmla="*/ 7 w 15"/>
                <a:gd name="T7" fmla="*/ 10 h 13"/>
                <a:gd name="T8" fmla="*/ 10 w 15"/>
                <a:gd name="T9" fmla="*/ 7 h 13"/>
                <a:gd name="T10" fmla="*/ 15 w 15"/>
                <a:gd name="T11" fmla="*/ 1 h 13"/>
              </a:gdLst>
              <a:ahLst/>
              <a:cxnLst>
                <a:cxn ang="0">
                  <a:pos x="T0" y="T1"/>
                </a:cxn>
                <a:cxn ang="0">
                  <a:pos x="T2" y="T3"/>
                </a:cxn>
                <a:cxn ang="0">
                  <a:pos x="T4" y="T5"/>
                </a:cxn>
                <a:cxn ang="0">
                  <a:pos x="T6" y="T7"/>
                </a:cxn>
                <a:cxn ang="0">
                  <a:pos x="T8" y="T9"/>
                </a:cxn>
                <a:cxn ang="0">
                  <a:pos x="T10" y="T11"/>
                </a:cxn>
              </a:cxnLst>
              <a:rect l="0" t="0" r="r" b="b"/>
              <a:pathLst>
                <a:path w="15" h="13">
                  <a:moveTo>
                    <a:pt x="15" y="1"/>
                  </a:moveTo>
                  <a:cubicBezTo>
                    <a:pt x="9" y="5"/>
                    <a:pt x="3" y="10"/>
                    <a:pt x="8" y="0"/>
                  </a:cubicBezTo>
                  <a:cubicBezTo>
                    <a:pt x="2" y="8"/>
                    <a:pt x="0" y="13"/>
                    <a:pt x="2" y="13"/>
                  </a:cubicBezTo>
                  <a:cubicBezTo>
                    <a:pt x="3" y="13"/>
                    <a:pt x="5" y="13"/>
                    <a:pt x="7" y="10"/>
                  </a:cubicBezTo>
                  <a:cubicBezTo>
                    <a:pt x="8" y="9"/>
                    <a:pt x="9" y="8"/>
                    <a:pt x="10" y="7"/>
                  </a:cubicBezTo>
                  <a:cubicBezTo>
                    <a:pt x="12" y="5"/>
                    <a:pt x="13" y="3"/>
                    <a:pt x="15"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p:nvSpPr>
          <p:spPr bwMode="auto">
            <a:xfrm>
              <a:off x="3529013" y="2603501"/>
              <a:ext cx="7937" cy="14288"/>
            </a:xfrm>
            <a:custGeom>
              <a:avLst/>
              <a:gdLst>
                <a:gd name="T0" fmla="*/ 8 w 9"/>
                <a:gd name="T1" fmla="*/ 0 h 14"/>
                <a:gd name="T2" fmla="*/ 5 w 9"/>
                <a:gd name="T3" fmla="*/ 3 h 14"/>
                <a:gd name="T4" fmla="*/ 1 w 9"/>
                <a:gd name="T5" fmla="*/ 6 h 14"/>
                <a:gd name="T6" fmla="*/ 0 w 9"/>
                <a:gd name="T7" fmla="*/ 14 h 14"/>
                <a:gd name="T8" fmla="*/ 5 w 9"/>
                <a:gd name="T9" fmla="*/ 6 h 14"/>
                <a:gd name="T10" fmla="*/ 8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8" y="0"/>
                  </a:moveTo>
                  <a:cubicBezTo>
                    <a:pt x="8" y="0"/>
                    <a:pt x="6" y="2"/>
                    <a:pt x="5" y="3"/>
                  </a:cubicBezTo>
                  <a:cubicBezTo>
                    <a:pt x="3" y="4"/>
                    <a:pt x="1" y="6"/>
                    <a:pt x="1" y="6"/>
                  </a:cubicBezTo>
                  <a:cubicBezTo>
                    <a:pt x="0" y="14"/>
                    <a:pt x="0" y="14"/>
                    <a:pt x="0" y="14"/>
                  </a:cubicBezTo>
                  <a:cubicBezTo>
                    <a:pt x="0" y="12"/>
                    <a:pt x="3" y="9"/>
                    <a:pt x="5" y="6"/>
                  </a:cubicBezTo>
                  <a:cubicBezTo>
                    <a:pt x="8" y="3"/>
                    <a:pt x="9" y="1"/>
                    <a:pt x="8"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a:off x="3633788" y="2509838"/>
              <a:ext cx="12700" cy="7938"/>
            </a:xfrm>
            <a:custGeom>
              <a:avLst/>
              <a:gdLst>
                <a:gd name="T0" fmla="*/ 13 w 13"/>
                <a:gd name="T1" fmla="*/ 2 h 7"/>
                <a:gd name="T2" fmla="*/ 4 w 13"/>
                <a:gd name="T3" fmla="*/ 0 h 7"/>
                <a:gd name="T4" fmla="*/ 2 w 13"/>
                <a:gd name="T5" fmla="*/ 4 h 7"/>
                <a:gd name="T6" fmla="*/ 0 w 13"/>
                <a:gd name="T7" fmla="*/ 7 h 7"/>
                <a:gd name="T8" fmla="*/ 13 w 13"/>
                <a:gd name="T9" fmla="*/ 2 h 7"/>
              </a:gdLst>
              <a:ahLst/>
              <a:cxnLst>
                <a:cxn ang="0">
                  <a:pos x="T0" y="T1"/>
                </a:cxn>
                <a:cxn ang="0">
                  <a:pos x="T2" y="T3"/>
                </a:cxn>
                <a:cxn ang="0">
                  <a:pos x="T4" y="T5"/>
                </a:cxn>
                <a:cxn ang="0">
                  <a:pos x="T6" y="T7"/>
                </a:cxn>
                <a:cxn ang="0">
                  <a:pos x="T8" y="T9"/>
                </a:cxn>
              </a:cxnLst>
              <a:rect l="0" t="0" r="r" b="b"/>
              <a:pathLst>
                <a:path w="13" h="7">
                  <a:moveTo>
                    <a:pt x="13" y="2"/>
                  </a:moveTo>
                  <a:cubicBezTo>
                    <a:pt x="12" y="0"/>
                    <a:pt x="7" y="1"/>
                    <a:pt x="4" y="0"/>
                  </a:cubicBezTo>
                  <a:cubicBezTo>
                    <a:pt x="4" y="0"/>
                    <a:pt x="3" y="2"/>
                    <a:pt x="2" y="4"/>
                  </a:cubicBezTo>
                  <a:cubicBezTo>
                    <a:pt x="1" y="5"/>
                    <a:pt x="0" y="7"/>
                    <a:pt x="0" y="7"/>
                  </a:cubicBezTo>
                  <a:cubicBezTo>
                    <a:pt x="4" y="5"/>
                    <a:pt x="10" y="1"/>
                    <a:pt x="13"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6"/>
            <p:cNvSpPr>
              <a:spLocks/>
            </p:cNvSpPr>
            <p:nvPr/>
          </p:nvSpPr>
          <p:spPr bwMode="auto">
            <a:xfrm>
              <a:off x="3636963" y="2497138"/>
              <a:ext cx="9525" cy="12700"/>
            </a:xfrm>
            <a:custGeom>
              <a:avLst/>
              <a:gdLst>
                <a:gd name="T0" fmla="*/ 2 w 10"/>
                <a:gd name="T1" fmla="*/ 11 h 11"/>
                <a:gd name="T2" fmla="*/ 10 w 10"/>
                <a:gd name="T3" fmla="*/ 0 h 11"/>
                <a:gd name="T4" fmla="*/ 2 w 10"/>
                <a:gd name="T5" fmla="*/ 11 h 11"/>
              </a:gdLst>
              <a:ahLst/>
              <a:cxnLst>
                <a:cxn ang="0">
                  <a:pos x="T0" y="T1"/>
                </a:cxn>
                <a:cxn ang="0">
                  <a:pos x="T2" y="T3"/>
                </a:cxn>
                <a:cxn ang="0">
                  <a:pos x="T4" y="T5"/>
                </a:cxn>
              </a:cxnLst>
              <a:rect l="0" t="0" r="r" b="b"/>
              <a:pathLst>
                <a:path w="10" h="11">
                  <a:moveTo>
                    <a:pt x="2" y="11"/>
                  </a:moveTo>
                  <a:cubicBezTo>
                    <a:pt x="10" y="0"/>
                    <a:pt x="10" y="0"/>
                    <a:pt x="10" y="0"/>
                  </a:cubicBezTo>
                  <a:cubicBezTo>
                    <a:pt x="1" y="8"/>
                    <a:pt x="0" y="10"/>
                    <a:pt x="2"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Freeform 17"/>
            <p:cNvSpPr>
              <a:spLocks/>
            </p:cNvSpPr>
            <p:nvPr/>
          </p:nvSpPr>
          <p:spPr bwMode="auto">
            <a:xfrm>
              <a:off x="3586163" y="2536826"/>
              <a:ext cx="9525" cy="22225"/>
            </a:xfrm>
            <a:custGeom>
              <a:avLst/>
              <a:gdLst>
                <a:gd name="T0" fmla="*/ 8 w 11"/>
                <a:gd name="T1" fmla="*/ 3 h 22"/>
                <a:gd name="T2" fmla="*/ 4 w 11"/>
                <a:gd name="T3" fmla="*/ 13 h 22"/>
                <a:gd name="T4" fmla="*/ 0 w 11"/>
                <a:gd name="T5" fmla="*/ 22 h 22"/>
                <a:gd name="T6" fmla="*/ 5 w 11"/>
                <a:gd name="T7" fmla="*/ 11 h 22"/>
                <a:gd name="T8" fmla="*/ 11 w 11"/>
                <a:gd name="T9" fmla="*/ 0 h 22"/>
                <a:gd name="T10" fmla="*/ 8 w 11"/>
                <a:gd name="T11" fmla="*/ 3 h 22"/>
              </a:gdLst>
              <a:ahLst/>
              <a:cxnLst>
                <a:cxn ang="0">
                  <a:pos x="T0" y="T1"/>
                </a:cxn>
                <a:cxn ang="0">
                  <a:pos x="T2" y="T3"/>
                </a:cxn>
                <a:cxn ang="0">
                  <a:pos x="T4" y="T5"/>
                </a:cxn>
                <a:cxn ang="0">
                  <a:pos x="T6" y="T7"/>
                </a:cxn>
                <a:cxn ang="0">
                  <a:pos x="T8" y="T9"/>
                </a:cxn>
                <a:cxn ang="0">
                  <a:pos x="T10" y="T11"/>
                </a:cxn>
              </a:cxnLst>
              <a:rect l="0" t="0" r="r" b="b"/>
              <a:pathLst>
                <a:path w="11" h="22">
                  <a:moveTo>
                    <a:pt x="8" y="3"/>
                  </a:moveTo>
                  <a:cubicBezTo>
                    <a:pt x="8" y="3"/>
                    <a:pt x="6" y="8"/>
                    <a:pt x="4" y="13"/>
                  </a:cubicBezTo>
                  <a:cubicBezTo>
                    <a:pt x="2" y="17"/>
                    <a:pt x="0" y="22"/>
                    <a:pt x="0" y="22"/>
                  </a:cubicBezTo>
                  <a:cubicBezTo>
                    <a:pt x="0" y="22"/>
                    <a:pt x="2" y="17"/>
                    <a:pt x="5" y="11"/>
                  </a:cubicBezTo>
                  <a:cubicBezTo>
                    <a:pt x="8" y="5"/>
                    <a:pt x="11" y="0"/>
                    <a:pt x="11" y="0"/>
                  </a:cubicBezTo>
                  <a:lnTo>
                    <a:pt x="8"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9" name="Freeform 18"/>
            <p:cNvSpPr>
              <a:spLocks/>
            </p:cNvSpPr>
            <p:nvPr/>
          </p:nvSpPr>
          <p:spPr bwMode="auto">
            <a:xfrm>
              <a:off x="3678238" y="2474913"/>
              <a:ext cx="6350" cy="12700"/>
            </a:xfrm>
            <a:custGeom>
              <a:avLst/>
              <a:gdLst>
                <a:gd name="T0" fmla="*/ 2 w 4"/>
                <a:gd name="T1" fmla="*/ 3 h 8"/>
                <a:gd name="T2" fmla="*/ 0 w 4"/>
                <a:gd name="T3" fmla="*/ 8 h 8"/>
                <a:gd name="T4" fmla="*/ 4 w 4"/>
                <a:gd name="T5" fmla="*/ 0 h 8"/>
                <a:gd name="T6" fmla="*/ 2 w 4"/>
                <a:gd name="T7" fmla="*/ 3 h 8"/>
              </a:gdLst>
              <a:ahLst/>
              <a:cxnLst>
                <a:cxn ang="0">
                  <a:pos x="T0" y="T1"/>
                </a:cxn>
                <a:cxn ang="0">
                  <a:pos x="T2" y="T3"/>
                </a:cxn>
                <a:cxn ang="0">
                  <a:pos x="T4" y="T5"/>
                </a:cxn>
                <a:cxn ang="0">
                  <a:pos x="T6" y="T7"/>
                </a:cxn>
              </a:cxnLst>
              <a:rect l="0" t="0" r="r" b="b"/>
              <a:pathLst>
                <a:path w="4" h="8">
                  <a:moveTo>
                    <a:pt x="2" y="3"/>
                  </a:moveTo>
                  <a:lnTo>
                    <a:pt x="0" y="8"/>
                  </a:lnTo>
                  <a:lnTo>
                    <a:pt x="4" y="0"/>
                  </a:lnTo>
                  <a:lnTo>
                    <a:pt x="2"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0" name="Freeform 19"/>
            <p:cNvSpPr>
              <a:spLocks/>
            </p:cNvSpPr>
            <p:nvPr/>
          </p:nvSpPr>
          <p:spPr bwMode="auto">
            <a:xfrm>
              <a:off x="3703638" y="2446338"/>
              <a:ext cx="20637" cy="19050"/>
            </a:xfrm>
            <a:custGeom>
              <a:avLst/>
              <a:gdLst>
                <a:gd name="T0" fmla="*/ 3 w 23"/>
                <a:gd name="T1" fmla="*/ 12 h 18"/>
                <a:gd name="T2" fmla="*/ 9 w 23"/>
                <a:gd name="T3" fmla="*/ 18 h 18"/>
                <a:gd name="T4" fmla="*/ 23 w 23"/>
                <a:gd name="T5" fmla="*/ 0 h 18"/>
                <a:gd name="T6" fmla="*/ 3 w 23"/>
                <a:gd name="T7" fmla="*/ 12 h 18"/>
              </a:gdLst>
              <a:ahLst/>
              <a:cxnLst>
                <a:cxn ang="0">
                  <a:pos x="T0" y="T1"/>
                </a:cxn>
                <a:cxn ang="0">
                  <a:pos x="T2" y="T3"/>
                </a:cxn>
                <a:cxn ang="0">
                  <a:pos x="T4" y="T5"/>
                </a:cxn>
                <a:cxn ang="0">
                  <a:pos x="T6" y="T7"/>
                </a:cxn>
              </a:cxnLst>
              <a:rect l="0" t="0" r="r" b="b"/>
              <a:pathLst>
                <a:path w="23" h="18">
                  <a:moveTo>
                    <a:pt x="3" y="12"/>
                  </a:moveTo>
                  <a:cubicBezTo>
                    <a:pt x="0" y="18"/>
                    <a:pt x="12" y="13"/>
                    <a:pt x="9" y="18"/>
                  </a:cubicBezTo>
                  <a:cubicBezTo>
                    <a:pt x="15" y="12"/>
                    <a:pt x="19" y="6"/>
                    <a:pt x="23" y="0"/>
                  </a:cubicBezTo>
                  <a:cubicBezTo>
                    <a:pt x="18" y="5"/>
                    <a:pt x="12" y="9"/>
                    <a:pt x="3"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Freeform 20"/>
            <p:cNvSpPr>
              <a:spLocks/>
            </p:cNvSpPr>
            <p:nvPr/>
          </p:nvSpPr>
          <p:spPr bwMode="auto">
            <a:xfrm>
              <a:off x="3724275" y="2435226"/>
              <a:ext cx="7937" cy="11113"/>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5" y="3"/>
                    <a:pt x="3" y="6"/>
                    <a:pt x="0" y="10"/>
                  </a:cubicBezTo>
                  <a:cubicBezTo>
                    <a:pt x="3" y="7"/>
                    <a:pt x="5" y="4"/>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3" name="Freeform 21"/>
            <p:cNvSpPr>
              <a:spLocks/>
            </p:cNvSpPr>
            <p:nvPr/>
          </p:nvSpPr>
          <p:spPr bwMode="auto">
            <a:xfrm>
              <a:off x="3660775" y="2481263"/>
              <a:ext cx="11112" cy="4763"/>
            </a:xfrm>
            <a:custGeom>
              <a:avLst/>
              <a:gdLst>
                <a:gd name="T0" fmla="*/ 0 w 11"/>
                <a:gd name="T1" fmla="*/ 3 h 5"/>
                <a:gd name="T2" fmla="*/ 11 w 11"/>
                <a:gd name="T3" fmla="*/ 1 h 5"/>
                <a:gd name="T4" fmla="*/ 4 w 11"/>
                <a:gd name="T5" fmla="*/ 0 h 5"/>
                <a:gd name="T6" fmla="*/ 0 w 11"/>
                <a:gd name="T7" fmla="*/ 3 h 5"/>
              </a:gdLst>
              <a:ahLst/>
              <a:cxnLst>
                <a:cxn ang="0">
                  <a:pos x="T0" y="T1"/>
                </a:cxn>
                <a:cxn ang="0">
                  <a:pos x="T2" y="T3"/>
                </a:cxn>
                <a:cxn ang="0">
                  <a:pos x="T4" y="T5"/>
                </a:cxn>
                <a:cxn ang="0">
                  <a:pos x="T6" y="T7"/>
                </a:cxn>
              </a:cxnLst>
              <a:rect l="0" t="0" r="r" b="b"/>
              <a:pathLst>
                <a:path w="11" h="5">
                  <a:moveTo>
                    <a:pt x="0" y="3"/>
                  </a:moveTo>
                  <a:cubicBezTo>
                    <a:pt x="2" y="4"/>
                    <a:pt x="5" y="5"/>
                    <a:pt x="11" y="1"/>
                  </a:cubicBezTo>
                  <a:cubicBezTo>
                    <a:pt x="4" y="0"/>
                    <a:pt x="4" y="0"/>
                    <a:pt x="4" y="0"/>
                  </a:cubicBezTo>
                  <a:cubicBezTo>
                    <a:pt x="3" y="1"/>
                    <a:pt x="2"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4" name="Freeform 22"/>
            <p:cNvSpPr>
              <a:spLocks/>
            </p:cNvSpPr>
            <p:nvPr/>
          </p:nvSpPr>
          <p:spPr bwMode="auto">
            <a:xfrm>
              <a:off x="3665538" y="2474913"/>
              <a:ext cx="7937" cy="6350"/>
            </a:xfrm>
            <a:custGeom>
              <a:avLst/>
              <a:gdLst>
                <a:gd name="T0" fmla="*/ 0 w 9"/>
                <a:gd name="T1" fmla="*/ 6 h 6"/>
                <a:gd name="T2" fmla="*/ 0 w 9"/>
                <a:gd name="T3" fmla="*/ 6 h 6"/>
                <a:gd name="T4" fmla="*/ 9 w 9"/>
                <a:gd name="T5" fmla="*/ 0 h 6"/>
                <a:gd name="T6" fmla="*/ 0 w 9"/>
                <a:gd name="T7" fmla="*/ 6 h 6"/>
              </a:gdLst>
              <a:ahLst/>
              <a:cxnLst>
                <a:cxn ang="0">
                  <a:pos x="T0" y="T1"/>
                </a:cxn>
                <a:cxn ang="0">
                  <a:pos x="T2" y="T3"/>
                </a:cxn>
                <a:cxn ang="0">
                  <a:pos x="T4" y="T5"/>
                </a:cxn>
                <a:cxn ang="0">
                  <a:pos x="T6" y="T7"/>
                </a:cxn>
              </a:cxnLst>
              <a:rect l="0" t="0" r="r" b="b"/>
              <a:pathLst>
                <a:path w="9" h="6">
                  <a:moveTo>
                    <a:pt x="0" y="6"/>
                  </a:moveTo>
                  <a:cubicBezTo>
                    <a:pt x="0" y="6"/>
                    <a:pt x="0" y="6"/>
                    <a:pt x="0" y="6"/>
                  </a:cubicBezTo>
                  <a:cubicBezTo>
                    <a:pt x="5" y="3"/>
                    <a:pt x="8" y="1"/>
                    <a:pt x="9" y="0"/>
                  </a:cubicBezTo>
                  <a:cubicBezTo>
                    <a:pt x="8" y="1"/>
                    <a:pt x="5" y="3"/>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5" name="Freeform 23"/>
            <p:cNvSpPr>
              <a:spLocks/>
            </p:cNvSpPr>
            <p:nvPr/>
          </p:nvSpPr>
          <p:spPr bwMode="auto">
            <a:xfrm>
              <a:off x="3660775" y="2484438"/>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6" name="Freeform 24"/>
            <p:cNvSpPr>
              <a:spLocks/>
            </p:cNvSpPr>
            <p:nvPr/>
          </p:nvSpPr>
          <p:spPr bwMode="auto">
            <a:xfrm>
              <a:off x="3616325" y="2497138"/>
              <a:ext cx="14287" cy="20638"/>
            </a:xfrm>
            <a:custGeom>
              <a:avLst/>
              <a:gdLst>
                <a:gd name="T0" fmla="*/ 3 w 15"/>
                <a:gd name="T1" fmla="*/ 20 h 20"/>
                <a:gd name="T2" fmla="*/ 1 w 15"/>
                <a:gd name="T3" fmla="*/ 7 h 20"/>
                <a:gd name="T4" fmla="*/ 3 w 15"/>
                <a:gd name="T5" fmla="*/ 20 h 20"/>
              </a:gdLst>
              <a:ahLst/>
              <a:cxnLst>
                <a:cxn ang="0">
                  <a:pos x="T0" y="T1"/>
                </a:cxn>
                <a:cxn ang="0">
                  <a:pos x="T2" y="T3"/>
                </a:cxn>
                <a:cxn ang="0">
                  <a:pos x="T4" y="T5"/>
                </a:cxn>
              </a:cxnLst>
              <a:rect l="0" t="0" r="r" b="b"/>
              <a:pathLst>
                <a:path w="15" h="20">
                  <a:moveTo>
                    <a:pt x="3" y="20"/>
                  </a:moveTo>
                  <a:cubicBezTo>
                    <a:pt x="6" y="12"/>
                    <a:pt x="15" y="0"/>
                    <a:pt x="1" y="7"/>
                  </a:cubicBezTo>
                  <a:cubicBezTo>
                    <a:pt x="0" y="13"/>
                    <a:pt x="8" y="9"/>
                    <a:pt x="3" y="2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7" name="Freeform 25"/>
            <p:cNvSpPr>
              <a:spLocks/>
            </p:cNvSpPr>
            <p:nvPr/>
          </p:nvSpPr>
          <p:spPr bwMode="auto">
            <a:xfrm>
              <a:off x="3641725" y="2484438"/>
              <a:ext cx="11112" cy="12700"/>
            </a:xfrm>
            <a:custGeom>
              <a:avLst/>
              <a:gdLst>
                <a:gd name="T0" fmla="*/ 11 w 11"/>
                <a:gd name="T1" fmla="*/ 0 h 12"/>
                <a:gd name="T2" fmla="*/ 0 w 11"/>
                <a:gd name="T3" fmla="*/ 8 h 12"/>
                <a:gd name="T4" fmla="*/ 2 w 11"/>
                <a:gd name="T5" fmla="*/ 12 h 12"/>
                <a:gd name="T6" fmla="*/ 6 w 11"/>
                <a:gd name="T7" fmla="*/ 6 h 12"/>
                <a:gd name="T8" fmla="*/ 11 w 11"/>
                <a:gd name="T9" fmla="*/ 0 h 12"/>
              </a:gdLst>
              <a:ahLst/>
              <a:cxnLst>
                <a:cxn ang="0">
                  <a:pos x="T0" y="T1"/>
                </a:cxn>
                <a:cxn ang="0">
                  <a:pos x="T2" y="T3"/>
                </a:cxn>
                <a:cxn ang="0">
                  <a:pos x="T4" y="T5"/>
                </a:cxn>
                <a:cxn ang="0">
                  <a:pos x="T6" y="T7"/>
                </a:cxn>
                <a:cxn ang="0">
                  <a:pos x="T8" y="T9"/>
                </a:cxn>
              </a:cxnLst>
              <a:rect l="0" t="0" r="r" b="b"/>
              <a:pathLst>
                <a:path w="11" h="12">
                  <a:moveTo>
                    <a:pt x="11" y="0"/>
                  </a:moveTo>
                  <a:cubicBezTo>
                    <a:pt x="0" y="8"/>
                    <a:pt x="0" y="8"/>
                    <a:pt x="0" y="8"/>
                  </a:cubicBezTo>
                  <a:cubicBezTo>
                    <a:pt x="1" y="9"/>
                    <a:pt x="4" y="9"/>
                    <a:pt x="2" y="12"/>
                  </a:cubicBezTo>
                  <a:cubicBezTo>
                    <a:pt x="2" y="12"/>
                    <a:pt x="4" y="9"/>
                    <a:pt x="6" y="6"/>
                  </a:cubicBezTo>
                  <a:cubicBezTo>
                    <a:pt x="8" y="3"/>
                    <a:pt x="11" y="0"/>
                    <a:pt x="1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8" name="Freeform 26"/>
            <p:cNvSpPr>
              <a:spLocks/>
            </p:cNvSpPr>
            <p:nvPr/>
          </p:nvSpPr>
          <p:spPr bwMode="auto">
            <a:xfrm>
              <a:off x="3652838" y="2478088"/>
              <a:ext cx="3175" cy="6350"/>
            </a:xfrm>
            <a:custGeom>
              <a:avLst/>
              <a:gdLst>
                <a:gd name="T0" fmla="*/ 2 w 2"/>
                <a:gd name="T1" fmla="*/ 0 h 4"/>
                <a:gd name="T2" fmla="*/ 0 w 2"/>
                <a:gd name="T3" fmla="*/ 4 h 4"/>
                <a:gd name="T4" fmla="*/ 2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2" y="2"/>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9" name="Freeform 27"/>
            <p:cNvSpPr>
              <a:spLocks/>
            </p:cNvSpPr>
            <p:nvPr/>
          </p:nvSpPr>
          <p:spPr bwMode="auto">
            <a:xfrm>
              <a:off x="3705225" y="2432051"/>
              <a:ext cx="19050" cy="19050"/>
            </a:xfrm>
            <a:custGeom>
              <a:avLst/>
              <a:gdLst>
                <a:gd name="T0" fmla="*/ 7 w 21"/>
                <a:gd name="T1" fmla="*/ 13 h 18"/>
                <a:gd name="T2" fmla="*/ 21 w 21"/>
                <a:gd name="T3" fmla="*/ 0 h 18"/>
                <a:gd name="T4" fmla="*/ 11 w 21"/>
                <a:gd name="T5" fmla="*/ 5 h 18"/>
                <a:gd name="T6" fmla="*/ 1 w 21"/>
                <a:gd name="T7" fmla="*/ 12 h 18"/>
                <a:gd name="T8" fmla="*/ 7 w 21"/>
                <a:gd name="T9" fmla="*/ 13 h 18"/>
              </a:gdLst>
              <a:ahLst/>
              <a:cxnLst>
                <a:cxn ang="0">
                  <a:pos x="T0" y="T1"/>
                </a:cxn>
                <a:cxn ang="0">
                  <a:pos x="T2" y="T3"/>
                </a:cxn>
                <a:cxn ang="0">
                  <a:pos x="T4" y="T5"/>
                </a:cxn>
                <a:cxn ang="0">
                  <a:pos x="T6" y="T7"/>
                </a:cxn>
                <a:cxn ang="0">
                  <a:pos x="T8" y="T9"/>
                </a:cxn>
              </a:cxnLst>
              <a:rect l="0" t="0" r="r" b="b"/>
              <a:pathLst>
                <a:path w="21" h="18">
                  <a:moveTo>
                    <a:pt x="7" y="13"/>
                  </a:moveTo>
                  <a:cubicBezTo>
                    <a:pt x="10" y="8"/>
                    <a:pt x="15" y="4"/>
                    <a:pt x="21" y="0"/>
                  </a:cubicBezTo>
                  <a:cubicBezTo>
                    <a:pt x="18" y="2"/>
                    <a:pt x="14" y="4"/>
                    <a:pt x="11" y="5"/>
                  </a:cubicBezTo>
                  <a:cubicBezTo>
                    <a:pt x="7" y="7"/>
                    <a:pt x="4" y="10"/>
                    <a:pt x="1" y="12"/>
                  </a:cubicBezTo>
                  <a:cubicBezTo>
                    <a:pt x="1" y="14"/>
                    <a:pt x="0" y="18"/>
                    <a:pt x="7"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0" name="Freeform 28"/>
            <p:cNvSpPr>
              <a:spLocks/>
            </p:cNvSpPr>
            <p:nvPr/>
          </p:nvSpPr>
          <p:spPr bwMode="auto">
            <a:xfrm>
              <a:off x="3687763" y="2462213"/>
              <a:ext cx="1587" cy="0"/>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2" y="0"/>
                  </a:cubicBezTo>
                  <a:cubicBezTo>
                    <a:pt x="1"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1" name="Freeform 29"/>
            <p:cNvSpPr>
              <a:spLocks/>
            </p:cNvSpPr>
            <p:nvPr/>
          </p:nvSpPr>
          <p:spPr bwMode="auto">
            <a:xfrm>
              <a:off x="3781425" y="2392363"/>
              <a:ext cx="1587" cy="158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2" name="Freeform 30"/>
            <p:cNvSpPr>
              <a:spLocks/>
            </p:cNvSpPr>
            <p:nvPr/>
          </p:nvSpPr>
          <p:spPr bwMode="auto">
            <a:xfrm>
              <a:off x="3695700" y="2441576"/>
              <a:ext cx="9525" cy="11113"/>
            </a:xfrm>
            <a:custGeom>
              <a:avLst/>
              <a:gdLst>
                <a:gd name="T0" fmla="*/ 10 w 11"/>
                <a:gd name="T1" fmla="*/ 2 h 10"/>
                <a:gd name="T2" fmla="*/ 0 w 11"/>
                <a:gd name="T3" fmla="*/ 10 h 10"/>
                <a:gd name="T4" fmla="*/ 11 w 11"/>
                <a:gd name="T5" fmla="*/ 2 h 10"/>
                <a:gd name="T6" fmla="*/ 10 w 11"/>
                <a:gd name="T7" fmla="*/ 2 h 10"/>
              </a:gdLst>
              <a:ahLst/>
              <a:cxnLst>
                <a:cxn ang="0">
                  <a:pos x="T0" y="T1"/>
                </a:cxn>
                <a:cxn ang="0">
                  <a:pos x="T2" y="T3"/>
                </a:cxn>
                <a:cxn ang="0">
                  <a:pos x="T4" y="T5"/>
                </a:cxn>
                <a:cxn ang="0">
                  <a:pos x="T6" y="T7"/>
                </a:cxn>
              </a:cxnLst>
              <a:rect l="0" t="0" r="r" b="b"/>
              <a:pathLst>
                <a:path w="11" h="10">
                  <a:moveTo>
                    <a:pt x="10" y="2"/>
                  </a:moveTo>
                  <a:cubicBezTo>
                    <a:pt x="4" y="4"/>
                    <a:pt x="2" y="7"/>
                    <a:pt x="0" y="10"/>
                  </a:cubicBezTo>
                  <a:cubicBezTo>
                    <a:pt x="4" y="7"/>
                    <a:pt x="7" y="5"/>
                    <a:pt x="11" y="2"/>
                  </a:cubicBezTo>
                  <a:cubicBezTo>
                    <a:pt x="11" y="1"/>
                    <a:pt x="11" y="0"/>
                    <a:pt x="1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3" name="Freeform 31"/>
            <p:cNvSpPr>
              <a:spLocks/>
            </p:cNvSpPr>
            <p:nvPr/>
          </p:nvSpPr>
          <p:spPr bwMode="auto">
            <a:xfrm>
              <a:off x="3736975" y="2422526"/>
              <a:ext cx="9525" cy="3175"/>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6" y="0"/>
                    <a:pt x="3" y="1"/>
                    <a:pt x="0" y="3"/>
                  </a:cubicBezTo>
                  <a:cubicBezTo>
                    <a:pt x="3" y="2"/>
                    <a:pt x="9" y="1"/>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4" name="Freeform 32"/>
            <p:cNvSpPr>
              <a:spLocks/>
            </p:cNvSpPr>
            <p:nvPr/>
          </p:nvSpPr>
          <p:spPr bwMode="auto">
            <a:xfrm>
              <a:off x="3690938" y="2460626"/>
              <a:ext cx="1587" cy="1588"/>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0" y="1"/>
                  </a:cubicBezTo>
                  <a:cubicBezTo>
                    <a:pt x="2"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5" name="Freeform 33"/>
            <p:cNvSpPr>
              <a:spLocks/>
            </p:cNvSpPr>
            <p:nvPr/>
          </p:nvSpPr>
          <p:spPr bwMode="auto">
            <a:xfrm>
              <a:off x="3689350" y="2452688"/>
              <a:ext cx="6350" cy="9525"/>
            </a:xfrm>
            <a:custGeom>
              <a:avLst/>
              <a:gdLst>
                <a:gd name="T0" fmla="*/ 2 w 6"/>
                <a:gd name="T1" fmla="*/ 7 h 8"/>
                <a:gd name="T2" fmla="*/ 6 w 6"/>
                <a:gd name="T3" fmla="*/ 0 h 8"/>
                <a:gd name="T4" fmla="*/ 0 w 6"/>
                <a:gd name="T5" fmla="*/ 8 h 8"/>
                <a:gd name="T6" fmla="*/ 2 w 6"/>
                <a:gd name="T7" fmla="*/ 7 h 8"/>
              </a:gdLst>
              <a:ahLst/>
              <a:cxnLst>
                <a:cxn ang="0">
                  <a:pos x="T0" y="T1"/>
                </a:cxn>
                <a:cxn ang="0">
                  <a:pos x="T2" y="T3"/>
                </a:cxn>
                <a:cxn ang="0">
                  <a:pos x="T4" y="T5"/>
                </a:cxn>
                <a:cxn ang="0">
                  <a:pos x="T6" y="T7"/>
                </a:cxn>
              </a:cxnLst>
              <a:rect l="0" t="0" r="r" b="b"/>
              <a:pathLst>
                <a:path w="6" h="8">
                  <a:moveTo>
                    <a:pt x="2" y="7"/>
                  </a:moveTo>
                  <a:cubicBezTo>
                    <a:pt x="4" y="5"/>
                    <a:pt x="5" y="3"/>
                    <a:pt x="6" y="0"/>
                  </a:cubicBezTo>
                  <a:cubicBezTo>
                    <a:pt x="4" y="3"/>
                    <a:pt x="2" y="5"/>
                    <a:pt x="0" y="8"/>
                  </a:cubicBezTo>
                  <a:cubicBezTo>
                    <a:pt x="1" y="7"/>
                    <a:pt x="2" y="7"/>
                    <a:pt x="2"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6" name="Freeform 34"/>
            <p:cNvSpPr>
              <a:spLocks/>
            </p:cNvSpPr>
            <p:nvPr/>
          </p:nvSpPr>
          <p:spPr bwMode="auto">
            <a:xfrm>
              <a:off x="3752850" y="2344738"/>
              <a:ext cx="52387" cy="47625"/>
            </a:xfrm>
            <a:custGeom>
              <a:avLst/>
              <a:gdLst>
                <a:gd name="T0" fmla="*/ 34 w 55"/>
                <a:gd name="T1" fmla="*/ 6 h 45"/>
                <a:gd name="T2" fmla="*/ 10 w 55"/>
                <a:gd name="T3" fmla="*/ 24 h 45"/>
                <a:gd name="T4" fmla="*/ 30 w 55"/>
                <a:gd name="T5" fmla="*/ 45 h 45"/>
                <a:gd name="T6" fmla="*/ 38 w 55"/>
                <a:gd name="T7" fmla="*/ 32 h 45"/>
                <a:gd name="T8" fmla="*/ 17 w 55"/>
                <a:gd name="T9" fmla="*/ 32 h 45"/>
                <a:gd name="T10" fmla="*/ 39 w 55"/>
                <a:gd name="T11" fmla="*/ 24 h 45"/>
                <a:gd name="T12" fmla="*/ 48 w 55"/>
                <a:gd name="T13" fmla="*/ 0 h 45"/>
                <a:gd name="T14" fmla="*/ 35 w 55"/>
                <a:gd name="T15" fmla="*/ 10 h 45"/>
                <a:gd name="T16" fmla="*/ 34 w 55"/>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5">
                  <a:moveTo>
                    <a:pt x="34" y="6"/>
                  </a:moveTo>
                  <a:cubicBezTo>
                    <a:pt x="35" y="10"/>
                    <a:pt x="24" y="22"/>
                    <a:pt x="10" y="24"/>
                  </a:cubicBezTo>
                  <a:cubicBezTo>
                    <a:pt x="0" y="34"/>
                    <a:pt x="15" y="43"/>
                    <a:pt x="30" y="45"/>
                  </a:cubicBezTo>
                  <a:cubicBezTo>
                    <a:pt x="29" y="43"/>
                    <a:pt x="28" y="41"/>
                    <a:pt x="38" y="32"/>
                  </a:cubicBezTo>
                  <a:cubicBezTo>
                    <a:pt x="33" y="32"/>
                    <a:pt x="9" y="41"/>
                    <a:pt x="17" y="32"/>
                  </a:cubicBezTo>
                  <a:cubicBezTo>
                    <a:pt x="31" y="21"/>
                    <a:pt x="31" y="26"/>
                    <a:pt x="39" y="24"/>
                  </a:cubicBezTo>
                  <a:cubicBezTo>
                    <a:pt x="30" y="23"/>
                    <a:pt x="55" y="6"/>
                    <a:pt x="48" y="0"/>
                  </a:cubicBezTo>
                  <a:cubicBezTo>
                    <a:pt x="35" y="10"/>
                    <a:pt x="35" y="10"/>
                    <a:pt x="35" y="10"/>
                  </a:cubicBezTo>
                  <a:cubicBezTo>
                    <a:pt x="34" y="9"/>
                    <a:pt x="38" y="5"/>
                    <a:pt x="3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7" name="Freeform 35"/>
            <p:cNvSpPr>
              <a:spLocks/>
            </p:cNvSpPr>
            <p:nvPr/>
          </p:nvSpPr>
          <p:spPr bwMode="auto">
            <a:xfrm>
              <a:off x="3756025" y="2393951"/>
              <a:ext cx="25400" cy="14288"/>
            </a:xfrm>
            <a:custGeom>
              <a:avLst/>
              <a:gdLst>
                <a:gd name="T0" fmla="*/ 5 w 27"/>
                <a:gd name="T1" fmla="*/ 11 h 14"/>
                <a:gd name="T2" fmla="*/ 0 w 27"/>
                <a:gd name="T3" fmla="*/ 14 h 14"/>
                <a:gd name="T4" fmla="*/ 20 w 27"/>
                <a:gd name="T5" fmla="*/ 10 h 14"/>
                <a:gd name="T6" fmla="*/ 27 w 27"/>
                <a:gd name="T7" fmla="*/ 0 h 14"/>
                <a:gd name="T8" fmla="*/ 23 w 27"/>
                <a:gd name="T9" fmla="*/ 2 h 14"/>
                <a:gd name="T10" fmla="*/ 15 w 27"/>
                <a:gd name="T11" fmla="*/ 6 h 14"/>
                <a:gd name="T12" fmla="*/ 3 w 27"/>
                <a:gd name="T13" fmla="*/ 13 h 14"/>
                <a:gd name="T14" fmla="*/ 5 w 27"/>
                <a:gd name="T15" fmla="*/ 1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5" y="11"/>
                  </a:moveTo>
                  <a:cubicBezTo>
                    <a:pt x="0" y="14"/>
                    <a:pt x="0" y="14"/>
                    <a:pt x="0" y="14"/>
                  </a:cubicBezTo>
                  <a:cubicBezTo>
                    <a:pt x="6" y="12"/>
                    <a:pt x="11" y="11"/>
                    <a:pt x="20" y="10"/>
                  </a:cubicBezTo>
                  <a:cubicBezTo>
                    <a:pt x="26" y="4"/>
                    <a:pt x="27" y="1"/>
                    <a:pt x="27" y="0"/>
                  </a:cubicBezTo>
                  <a:cubicBezTo>
                    <a:pt x="27" y="0"/>
                    <a:pt x="25" y="0"/>
                    <a:pt x="23" y="2"/>
                  </a:cubicBezTo>
                  <a:cubicBezTo>
                    <a:pt x="21" y="3"/>
                    <a:pt x="18" y="4"/>
                    <a:pt x="15" y="6"/>
                  </a:cubicBezTo>
                  <a:cubicBezTo>
                    <a:pt x="9" y="9"/>
                    <a:pt x="3" y="13"/>
                    <a:pt x="3" y="13"/>
                  </a:cubicBezTo>
                  <a:lnTo>
                    <a:pt x="5" y="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8" name="Freeform 36"/>
            <p:cNvSpPr>
              <a:spLocks/>
            </p:cNvSpPr>
            <p:nvPr/>
          </p:nvSpPr>
          <p:spPr bwMode="auto">
            <a:xfrm>
              <a:off x="3719513" y="2406651"/>
              <a:ext cx="36512" cy="25400"/>
            </a:xfrm>
            <a:custGeom>
              <a:avLst/>
              <a:gdLst>
                <a:gd name="T0" fmla="*/ 17 w 38"/>
                <a:gd name="T1" fmla="*/ 16 h 24"/>
                <a:gd name="T2" fmla="*/ 18 w 38"/>
                <a:gd name="T3" fmla="*/ 0 h 24"/>
                <a:gd name="T4" fmla="*/ 4 w 38"/>
                <a:gd name="T5" fmla="*/ 17 h 24"/>
                <a:gd name="T6" fmla="*/ 17 w 38"/>
                <a:gd name="T7" fmla="*/ 15 h 24"/>
                <a:gd name="T8" fmla="*/ 6 w 38"/>
                <a:gd name="T9" fmla="*/ 24 h 24"/>
                <a:gd name="T10" fmla="*/ 19 w 38"/>
                <a:gd name="T11" fmla="*/ 19 h 24"/>
                <a:gd name="T12" fmla="*/ 18 w 38"/>
                <a:gd name="T13" fmla="*/ 19 h 24"/>
                <a:gd name="T14" fmla="*/ 18 w 38"/>
                <a:gd name="T15" fmla="*/ 19 h 24"/>
                <a:gd name="T16" fmla="*/ 18 w 38"/>
                <a:gd name="T17" fmla="*/ 19 h 24"/>
                <a:gd name="T18" fmla="*/ 17 w 38"/>
                <a:gd name="T19" fmla="*/ 18 h 24"/>
                <a:gd name="T20" fmla="*/ 18 w 38"/>
                <a:gd name="T21" fmla="*/ 18 h 24"/>
                <a:gd name="T22" fmla="*/ 17 w 38"/>
                <a:gd name="T23" fmla="*/ 16 h 24"/>
                <a:gd name="T24" fmla="*/ 18 w 38"/>
                <a:gd name="T25" fmla="*/ 18 h 24"/>
                <a:gd name="T26" fmla="*/ 18 w 38"/>
                <a:gd name="T27" fmla="*/ 19 h 24"/>
                <a:gd name="T28" fmla="*/ 18 w 38"/>
                <a:gd name="T29" fmla="*/ 19 h 24"/>
                <a:gd name="T30" fmla="*/ 28 w 38"/>
                <a:gd name="T31" fmla="*/ 11 h 24"/>
                <a:gd name="T32" fmla="*/ 35 w 38"/>
                <a:gd name="T33" fmla="*/ 5 h 24"/>
                <a:gd name="T34" fmla="*/ 38 w 38"/>
                <a:gd name="T35" fmla="*/ 2 h 24"/>
                <a:gd name="T36" fmla="*/ 17 w 38"/>
                <a:gd name="T3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4">
                  <a:moveTo>
                    <a:pt x="17" y="16"/>
                  </a:moveTo>
                  <a:cubicBezTo>
                    <a:pt x="18" y="9"/>
                    <a:pt x="28" y="0"/>
                    <a:pt x="18" y="0"/>
                  </a:cubicBezTo>
                  <a:cubicBezTo>
                    <a:pt x="5" y="9"/>
                    <a:pt x="11" y="9"/>
                    <a:pt x="4" y="17"/>
                  </a:cubicBezTo>
                  <a:cubicBezTo>
                    <a:pt x="25" y="1"/>
                    <a:pt x="0" y="23"/>
                    <a:pt x="17" y="15"/>
                  </a:cubicBezTo>
                  <a:cubicBezTo>
                    <a:pt x="13" y="19"/>
                    <a:pt x="10" y="21"/>
                    <a:pt x="6" y="24"/>
                  </a:cubicBezTo>
                  <a:cubicBezTo>
                    <a:pt x="10" y="22"/>
                    <a:pt x="14" y="20"/>
                    <a:pt x="19" y="19"/>
                  </a:cubicBezTo>
                  <a:cubicBezTo>
                    <a:pt x="18" y="19"/>
                    <a:pt x="18" y="19"/>
                    <a:pt x="18" y="19"/>
                  </a:cubicBezTo>
                  <a:cubicBezTo>
                    <a:pt x="18" y="19"/>
                    <a:pt x="18" y="19"/>
                    <a:pt x="18" y="19"/>
                  </a:cubicBezTo>
                  <a:cubicBezTo>
                    <a:pt x="18" y="19"/>
                    <a:pt x="18" y="19"/>
                    <a:pt x="18" y="19"/>
                  </a:cubicBezTo>
                  <a:cubicBezTo>
                    <a:pt x="16" y="19"/>
                    <a:pt x="16" y="19"/>
                    <a:pt x="17" y="18"/>
                  </a:cubicBezTo>
                  <a:cubicBezTo>
                    <a:pt x="17" y="18"/>
                    <a:pt x="17" y="18"/>
                    <a:pt x="18" y="18"/>
                  </a:cubicBezTo>
                  <a:cubicBezTo>
                    <a:pt x="17" y="17"/>
                    <a:pt x="17" y="16"/>
                    <a:pt x="17" y="16"/>
                  </a:cubicBezTo>
                  <a:cubicBezTo>
                    <a:pt x="24" y="12"/>
                    <a:pt x="19" y="16"/>
                    <a:pt x="18" y="18"/>
                  </a:cubicBezTo>
                  <a:cubicBezTo>
                    <a:pt x="18" y="18"/>
                    <a:pt x="18" y="18"/>
                    <a:pt x="18" y="19"/>
                  </a:cubicBezTo>
                  <a:cubicBezTo>
                    <a:pt x="18" y="19"/>
                    <a:pt x="18" y="19"/>
                    <a:pt x="18" y="19"/>
                  </a:cubicBezTo>
                  <a:cubicBezTo>
                    <a:pt x="18" y="19"/>
                    <a:pt x="23" y="15"/>
                    <a:pt x="28" y="11"/>
                  </a:cubicBezTo>
                  <a:cubicBezTo>
                    <a:pt x="31" y="9"/>
                    <a:pt x="33" y="6"/>
                    <a:pt x="35" y="5"/>
                  </a:cubicBezTo>
                  <a:cubicBezTo>
                    <a:pt x="37" y="3"/>
                    <a:pt x="38" y="2"/>
                    <a:pt x="38" y="2"/>
                  </a:cubicBezTo>
                  <a:cubicBezTo>
                    <a:pt x="33" y="5"/>
                    <a:pt x="27" y="9"/>
                    <a:pt x="17"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9" name="Freeform 37"/>
            <p:cNvSpPr>
              <a:spLocks/>
            </p:cNvSpPr>
            <p:nvPr/>
          </p:nvSpPr>
          <p:spPr bwMode="auto">
            <a:xfrm>
              <a:off x="3619500" y="2482851"/>
              <a:ext cx="3175" cy="1588"/>
            </a:xfrm>
            <a:custGeom>
              <a:avLst/>
              <a:gdLst>
                <a:gd name="T0" fmla="*/ 0 w 3"/>
                <a:gd name="T1" fmla="*/ 2 h 2"/>
                <a:gd name="T2" fmla="*/ 2 w 3"/>
                <a:gd name="T3" fmla="*/ 2 h 2"/>
                <a:gd name="T4" fmla="*/ 0 w 3"/>
                <a:gd name="T5" fmla="*/ 2 h 2"/>
              </a:gdLst>
              <a:ahLst/>
              <a:cxnLst>
                <a:cxn ang="0">
                  <a:pos x="T0" y="T1"/>
                </a:cxn>
                <a:cxn ang="0">
                  <a:pos x="T2" y="T3"/>
                </a:cxn>
                <a:cxn ang="0">
                  <a:pos x="T4" y="T5"/>
                </a:cxn>
              </a:cxnLst>
              <a:rect l="0" t="0" r="r" b="b"/>
              <a:pathLst>
                <a:path w="3" h="2">
                  <a:moveTo>
                    <a:pt x="0" y="2"/>
                  </a:moveTo>
                  <a:cubicBezTo>
                    <a:pt x="1" y="2"/>
                    <a:pt x="1" y="2"/>
                    <a:pt x="2" y="2"/>
                  </a:cubicBezTo>
                  <a:cubicBezTo>
                    <a:pt x="3" y="1"/>
                    <a:pt x="3"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Freeform 38"/>
            <p:cNvSpPr>
              <a:spLocks/>
            </p:cNvSpPr>
            <p:nvPr/>
          </p:nvSpPr>
          <p:spPr bwMode="auto">
            <a:xfrm>
              <a:off x="3614738" y="2478088"/>
              <a:ext cx="33337" cy="19050"/>
            </a:xfrm>
            <a:custGeom>
              <a:avLst/>
              <a:gdLst>
                <a:gd name="T0" fmla="*/ 17 w 35"/>
                <a:gd name="T1" fmla="*/ 1 h 18"/>
                <a:gd name="T2" fmla="*/ 11 w 35"/>
                <a:gd name="T3" fmla="*/ 9 h 18"/>
                <a:gd name="T4" fmla="*/ 8 w 35"/>
                <a:gd name="T5" fmla="*/ 6 h 18"/>
                <a:gd name="T6" fmla="*/ 11 w 35"/>
                <a:gd name="T7" fmla="*/ 12 h 18"/>
                <a:gd name="T8" fmla="*/ 12 w 35"/>
                <a:gd name="T9" fmla="*/ 10 h 18"/>
                <a:gd name="T10" fmla="*/ 34 w 35"/>
                <a:gd name="T11" fmla="*/ 2 h 18"/>
                <a:gd name="T12" fmla="*/ 17 w 35"/>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35" h="18">
                  <a:moveTo>
                    <a:pt x="17" y="1"/>
                  </a:moveTo>
                  <a:cubicBezTo>
                    <a:pt x="16" y="3"/>
                    <a:pt x="16" y="6"/>
                    <a:pt x="11" y="9"/>
                  </a:cubicBezTo>
                  <a:cubicBezTo>
                    <a:pt x="6" y="12"/>
                    <a:pt x="9" y="7"/>
                    <a:pt x="8" y="6"/>
                  </a:cubicBezTo>
                  <a:cubicBezTo>
                    <a:pt x="6" y="10"/>
                    <a:pt x="0" y="18"/>
                    <a:pt x="11" y="12"/>
                  </a:cubicBezTo>
                  <a:cubicBezTo>
                    <a:pt x="12" y="10"/>
                    <a:pt x="12" y="10"/>
                    <a:pt x="12" y="10"/>
                  </a:cubicBezTo>
                  <a:cubicBezTo>
                    <a:pt x="21" y="4"/>
                    <a:pt x="35" y="1"/>
                    <a:pt x="34" y="2"/>
                  </a:cubicBezTo>
                  <a:cubicBezTo>
                    <a:pt x="29" y="1"/>
                    <a:pt x="25" y="0"/>
                    <a:pt x="17"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1" name="Freeform 39"/>
            <p:cNvSpPr>
              <a:spLocks/>
            </p:cNvSpPr>
            <p:nvPr/>
          </p:nvSpPr>
          <p:spPr bwMode="auto">
            <a:xfrm>
              <a:off x="3678238" y="2432051"/>
              <a:ext cx="19050" cy="15875"/>
            </a:xfrm>
            <a:custGeom>
              <a:avLst/>
              <a:gdLst>
                <a:gd name="T0" fmla="*/ 5 w 21"/>
                <a:gd name="T1" fmla="*/ 15 h 15"/>
                <a:gd name="T2" fmla="*/ 13 w 21"/>
                <a:gd name="T3" fmla="*/ 7 h 15"/>
                <a:gd name="T4" fmla="*/ 21 w 21"/>
                <a:gd name="T5" fmla="*/ 0 h 15"/>
                <a:gd name="T6" fmla="*/ 9 w 21"/>
                <a:gd name="T7" fmla="*/ 3 h 15"/>
                <a:gd name="T8" fmla="*/ 11 w 21"/>
                <a:gd name="T9" fmla="*/ 5 h 15"/>
                <a:gd name="T10" fmla="*/ 5 w 21"/>
                <a:gd name="T11" fmla="*/ 15 h 15"/>
              </a:gdLst>
              <a:ahLst/>
              <a:cxnLst>
                <a:cxn ang="0">
                  <a:pos x="T0" y="T1"/>
                </a:cxn>
                <a:cxn ang="0">
                  <a:pos x="T2" y="T3"/>
                </a:cxn>
                <a:cxn ang="0">
                  <a:pos x="T4" y="T5"/>
                </a:cxn>
                <a:cxn ang="0">
                  <a:pos x="T6" y="T7"/>
                </a:cxn>
                <a:cxn ang="0">
                  <a:pos x="T8" y="T9"/>
                </a:cxn>
                <a:cxn ang="0">
                  <a:pos x="T10" y="T11"/>
                </a:cxn>
              </a:cxnLst>
              <a:rect l="0" t="0" r="r" b="b"/>
              <a:pathLst>
                <a:path w="21" h="15">
                  <a:moveTo>
                    <a:pt x="5" y="15"/>
                  </a:moveTo>
                  <a:cubicBezTo>
                    <a:pt x="5" y="15"/>
                    <a:pt x="9" y="11"/>
                    <a:pt x="13" y="7"/>
                  </a:cubicBezTo>
                  <a:cubicBezTo>
                    <a:pt x="17" y="4"/>
                    <a:pt x="21" y="0"/>
                    <a:pt x="21" y="0"/>
                  </a:cubicBezTo>
                  <a:cubicBezTo>
                    <a:pt x="9" y="3"/>
                    <a:pt x="9" y="3"/>
                    <a:pt x="9" y="3"/>
                  </a:cubicBezTo>
                  <a:cubicBezTo>
                    <a:pt x="11" y="5"/>
                    <a:pt x="11" y="5"/>
                    <a:pt x="11" y="5"/>
                  </a:cubicBezTo>
                  <a:cubicBezTo>
                    <a:pt x="0" y="11"/>
                    <a:pt x="5" y="12"/>
                    <a:pt x="5" y="1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40"/>
            <p:cNvSpPr>
              <a:spLocks/>
            </p:cNvSpPr>
            <p:nvPr/>
          </p:nvSpPr>
          <p:spPr bwMode="auto">
            <a:xfrm>
              <a:off x="3786188" y="2386013"/>
              <a:ext cx="7937" cy="14288"/>
            </a:xfrm>
            <a:custGeom>
              <a:avLst/>
              <a:gdLst>
                <a:gd name="T0" fmla="*/ 0 w 5"/>
                <a:gd name="T1" fmla="*/ 5 h 9"/>
                <a:gd name="T2" fmla="*/ 0 w 5"/>
                <a:gd name="T3" fmla="*/ 9 h 9"/>
                <a:gd name="T4" fmla="*/ 5 w 5"/>
                <a:gd name="T5" fmla="*/ 0 h 9"/>
                <a:gd name="T6" fmla="*/ 0 w 5"/>
                <a:gd name="T7" fmla="*/ 5 h 9"/>
              </a:gdLst>
              <a:ahLst/>
              <a:cxnLst>
                <a:cxn ang="0">
                  <a:pos x="T0" y="T1"/>
                </a:cxn>
                <a:cxn ang="0">
                  <a:pos x="T2" y="T3"/>
                </a:cxn>
                <a:cxn ang="0">
                  <a:pos x="T4" y="T5"/>
                </a:cxn>
                <a:cxn ang="0">
                  <a:pos x="T6" y="T7"/>
                </a:cxn>
              </a:cxnLst>
              <a:rect l="0" t="0" r="r" b="b"/>
              <a:pathLst>
                <a:path w="5" h="9">
                  <a:moveTo>
                    <a:pt x="0" y="5"/>
                  </a:moveTo>
                  <a:lnTo>
                    <a:pt x="0" y="9"/>
                  </a:lnTo>
                  <a:lnTo>
                    <a:pt x="5" y="0"/>
                  </a:ln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3" name="Freeform 41"/>
            <p:cNvSpPr>
              <a:spLocks/>
            </p:cNvSpPr>
            <p:nvPr/>
          </p:nvSpPr>
          <p:spPr bwMode="auto">
            <a:xfrm>
              <a:off x="3810000" y="2376488"/>
              <a:ext cx="4762" cy="6350"/>
            </a:xfrm>
            <a:custGeom>
              <a:avLst/>
              <a:gdLst>
                <a:gd name="T0" fmla="*/ 0 w 3"/>
                <a:gd name="T1" fmla="*/ 1 h 4"/>
                <a:gd name="T2" fmla="*/ 0 w 3"/>
                <a:gd name="T3" fmla="*/ 4 h 4"/>
                <a:gd name="T4" fmla="*/ 3 w 3"/>
                <a:gd name="T5" fmla="*/ 0 h 4"/>
                <a:gd name="T6" fmla="*/ 0 w 3"/>
                <a:gd name="T7" fmla="*/ 1 h 4"/>
              </a:gdLst>
              <a:ahLst/>
              <a:cxnLst>
                <a:cxn ang="0">
                  <a:pos x="T0" y="T1"/>
                </a:cxn>
                <a:cxn ang="0">
                  <a:pos x="T2" y="T3"/>
                </a:cxn>
                <a:cxn ang="0">
                  <a:pos x="T4" y="T5"/>
                </a:cxn>
                <a:cxn ang="0">
                  <a:pos x="T6" y="T7"/>
                </a:cxn>
              </a:cxnLst>
              <a:rect l="0" t="0" r="r" b="b"/>
              <a:pathLst>
                <a:path w="3" h="4">
                  <a:moveTo>
                    <a:pt x="0" y="1"/>
                  </a:moveTo>
                  <a:lnTo>
                    <a:pt x="0" y="4"/>
                  </a:lnTo>
                  <a:lnTo>
                    <a:pt x="3" y="0"/>
                  </a:ln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Freeform 42"/>
            <p:cNvSpPr>
              <a:spLocks/>
            </p:cNvSpPr>
            <p:nvPr/>
          </p:nvSpPr>
          <p:spPr bwMode="auto">
            <a:xfrm>
              <a:off x="5322888" y="2052638"/>
              <a:ext cx="7937" cy="1588"/>
            </a:xfrm>
            <a:custGeom>
              <a:avLst/>
              <a:gdLst>
                <a:gd name="T0" fmla="*/ 0 w 7"/>
                <a:gd name="T1" fmla="*/ 1 h 1"/>
                <a:gd name="T2" fmla="*/ 7 w 7"/>
                <a:gd name="T3" fmla="*/ 0 h 1"/>
                <a:gd name="T4" fmla="*/ 0 w 7"/>
                <a:gd name="T5" fmla="*/ 1 h 1"/>
              </a:gdLst>
              <a:ahLst/>
              <a:cxnLst>
                <a:cxn ang="0">
                  <a:pos x="T0" y="T1"/>
                </a:cxn>
                <a:cxn ang="0">
                  <a:pos x="T2" y="T3"/>
                </a:cxn>
                <a:cxn ang="0">
                  <a:pos x="T4" y="T5"/>
                </a:cxn>
              </a:cxnLst>
              <a:rect l="0" t="0" r="r" b="b"/>
              <a:pathLst>
                <a:path w="7" h="1">
                  <a:moveTo>
                    <a:pt x="0" y="1"/>
                  </a:moveTo>
                  <a:cubicBezTo>
                    <a:pt x="7" y="0"/>
                    <a:pt x="7" y="0"/>
                    <a:pt x="7" y="0"/>
                  </a:cubicBezTo>
                  <a:cubicBezTo>
                    <a:pt x="4" y="1"/>
                    <a:pt x="2"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5" name="Freeform 43"/>
            <p:cNvSpPr>
              <a:spLocks/>
            </p:cNvSpPr>
            <p:nvPr/>
          </p:nvSpPr>
          <p:spPr bwMode="auto">
            <a:xfrm>
              <a:off x="5276850" y="2049463"/>
              <a:ext cx="3175" cy="3175"/>
            </a:xfrm>
            <a:custGeom>
              <a:avLst/>
              <a:gdLst>
                <a:gd name="T0" fmla="*/ 1 w 3"/>
                <a:gd name="T1" fmla="*/ 0 h 3"/>
                <a:gd name="T2" fmla="*/ 0 w 3"/>
                <a:gd name="T3" fmla="*/ 3 h 3"/>
                <a:gd name="T4" fmla="*/ 1 w 3"/>
                <a:gd name="T5" fmla="*/ 0 h 3"/>
              </a:gdLst>
              <a:ahLst/>
              <a:cxnLst>
                <a:cxn ang="0">
                  <a:pos x="T0" y="T1"/>
                </a:cxn>
                <a:cxn ang="0">
                  <a:pos x="T2" y="T3"/>
                </a:cxn>
                <a:cxn ang="0">
                  <a:pos x="T4" y="T5"/>
                </a:cxn>
              </a:cxnLst>
              <a:rect l="0" t="0" r="r" b="b"/>
              <a:pathLst>
                <a:path w="3" h="3">
                  <a:moveTo>
                    <a:pt x="1" y="0"/>
                  </a:moveTo>
                  <a:cubicBezTo>
                    <a:pt x="0" y="3"/>
                    <a:pt x="0" y="3"/>
                    <a:pt x="0" y="3"/>
                  </a:cubicBezTo>
                  <a:cubicBezTo>
                    <a:pt x="2" y="1"/>
                    <a:pt x="3"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6" name="Freeform 44"/>
            <p:cNvSpPr>
              <a:spLocks/>
            </p:cNvSpPr>
            <p:nvPr/>
          </p:nvSpPr>
          <p:spPr bwMode="auto">
            <a:xfrm>
              <a:off x="4446588" y="2152651"/>
              <a:ext cx="19050" cy="9525"/>
            </a:xfrm>
            <a:custGeom>
              <a:avLst/>
              <a:gdLst>
                <a:gd name="T0" fmla="*/ 0 w 21"/>
                <a:gd name="T1" fmla="*/ 2 h 10"/>
                <a:gd name="T2" fmla="*/ 19 w 21"/>
                <a:gd name="T3" fmla="*/ 5 h 10"/>
                <a:gd name="T4" fmla="*/ 16 w 21"/>
                <a:gd name="T5" fmla="*/ 0 h 10"/>
                <a:gd name="T6" fmla="*/ 0 w 21"/>
                <a:gd name="T7" fmla="*/ 2 h 10"/>
              </a:gdLst>
              <a:ahLst/>
              <a:cxnLst>
                <a:cxn ang="0">
                  <a:pos x="T0" y="T1"/>
                </a:cxn>
                <a:cxn ang="0">
                  <a:pos x="T2" y="T3"/>
                </a:cxn>
                <a:cxn ang="0">
                  <a:pos x="T4" y="T5"/>
                </a:cxn>
                <a:cxn ang="0">
                  <a:pos x="T6" y="T7"/>
                </a:cxn>
              </a:cxnLst>
              <a:rect l="0" t="0" r="r" b="b"/>
              <a:pathLst>
                <a:path w="21" h="10">
                  <a:moveTo>
                    <a:pt x="0" y="2"/>
                  </a:moveTo>
                  <a:cubicBezTo>
                    <a:pt x="10" y="5"/>
                    <a:pt x="21" y="10"/>
                    <a:pt x="19" y="5"/>
                  </a:cubicBezTo>
                  <a:cubicBezTo>
                    <a:pt x="16" y="0"/>
                    <a:pt x="16" y="0"/>
                    <a:pt x="16" y="0"/>
                  </a:cubicBezTo>
                  <a:cubicBezTo>
                    <a:pt x="9" y="2"/>
                    <a:pt x="4" y="2"/>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7" name="Freeform 45"/>
            <p:cNvSpPr>
              <a:spLocks/>
            </p:cNvSpPr>
            <p:nvPr/>
          </p:nvSpPr>
          <p:spPr bwMode="auto">
            <a:xfrm>
              <a:off x="4895850" y="2070101"/>
              <a:ext cx="7937" cy="6350"/>
            </a:xfrm>
            <a:custGeom>
              <a:avLst/>
              <a:gdLst>
                <a:gd name="T0" fmla="*/ 9 w 9"/>
                <a:gd name="T1" fmla="*/ 2 h 6"/>
                <a:gd name="T2" fmla="*/ 7 w 9"/>
                <a:gd name="T3" fmla="*/ 0 h 6"/>
                <a:gd name="T4" fmla="*/ 0 w 9"/>
                <a:gd name="T5" fmla="*/ 6 h 6"/>
                <a:gd name="T6" fmla="*/ 9 w 9"/>
                <a:gd name="T7" fmla="*/ 2 h 6"/>
              </a:gdLst>
              <a:ahLst/>
              <a:cxnLst>
                <a:cxn ang="0">
                  <a:pos x="T0" y="T1"/>
                </a:cxn>
                <a:cxn ang="0">
                  <a:pos x="T2" y="T3"/>
                </a:cxn>
                <a:cxn ang="0">
                  <a:pos x="T4" y="T5"/>
                </a:cxn>
                <a:cxn ang="0">
                  <a:pos x="T6" y="T7"/>
                </a:cxn>
              </a:cxnLst>
              <a:rect l="0" t="0" r="r" b="b"/>
              <a:pathLst>
                <a:path w="9" h="6">
                  <a:moveTo>
                    <a:pt x="9" y="2"/>
                  </a:moveTo>
                  <a:cubicBezTo>
                    <a:pt x="8" y="1"/>
                    <a:pt x="7" y="1"/>
                    <a:pt x="7" y="0"/>
                  </a:cubicBezTo>
                  <a:cubicBezTo>
                    <a:pt x="4" y="2"/>
                    <a:pt x="2" y="4"/>
                    <a:pt x="0" y="6"/>
                  </a:cubicBezTo>
                  <a:cubicBezTo>
                    <a:pt x="3" y="4"/>
                    <a:pt x="6" y="3"/>
                    <a:pt x="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8" name="Freeform 46"/>
            <p:cNvSpPr>
              <a:spLocks/>
            </p:cNvSpPr>
            <p:nvPr/>
          </p:nvSpPr>
          <p:spPr bwMode="auto">
            <a:xfrm>
              <a:off x="4910138" y="2047876"/>
              <a:ext cx="12700" cy="3175"/>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cubicBezTo>
                    <a:pt x="13" y="3"/>
                    <a:pt x="13" y="3"/>
                    <a:pt x="13" y="3"/>
                  </a:cubicBezTo>
                  <a:cubicBezTo>
                    <a:pt x="10" y="2"/>
                    <a:pt x="6"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9" name="Freeform 47"/>
            <p:cNvSpPr>
              <a:spLocks/>
            </p:cNvSpPr>
            <p:nvPr/>
          </p:nvSpPr>
          <p:spPr bwMode="auto">
            <a:xfrm>
              <a:off x="5568950" y="2074863"/>
              <a:ext cx="11112" cy="6350"/>
            </a:xfrm>
            <a:custGeom>
              <a:avLst/>
              <a:gdLst>
                <a:gd name="T0" fmla="*/ 4 w 12"/>
                <a:gd name="T1" fmla="*/ 6 h 6"/>
                <a:gd name="T2" fmla="*/ 12 w 12"/>
                <a:gd name="T3" fmla="*/ 2 h 6"/>
                <a:gd name="T4" fmla="*/ 4 w 12"/>
                <a:gd name="T5" fmla="*/ 6 h 6"/>
              </a:gdLst>
              <a:ahLst/>
              <a:cxnLst>
                <a:cxn ang="0">
                  <a:pos x="T0" y="T1"/>
                </a:cxn>
                <a:cxn ang="0">
                  <a:pos x="T2" y="T3"/>
                </a:cxn>
                <a:cxn ang="0">
                  <a:pos x="T4" y="T5"/>
                </a:cxn>
              </a:cxnLst>
              <a:rect l="0" t="0" r="r" b="b"/>
              <a:pathLst>
                <a:path w="12" h="6">
                  <a:moveTo>
                    <a:pt x="4" y="6"/>
                  </a:moveTo>
                  <a:cubicBezTo>
                    <a:pt x="12" y="2"/>
                    <a:pt x="12" y="2"/>
                    <a:pt x="12" y="2"/>
                  </a:cubicBezTo>
                  <a:cubicBezTo>
                    <a:pt x="0" y="0"/>
                    <a:pt x="5" y="4"/>
                    <a:pt x="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0" name="Freeform 48"/>
            <p:cNvSpPr>
              <a:spLocks/>
            </p:cNvSpPr>
            <p:nvPr/>
          </p:nvSpPr>
          <p:spPr bwMode="auto">
            <a:xfrm>
              <a:off x="4065588" y="2249488"/>
              <a:ext cx="19050" cy="6350"/>
            </a:xfrm>
            <a:custGeom>
              <a:avLst/>
              <a:gdLst>
                <a:gd name="T0" fmla="*/ 0 w 20"/>
                <a:gd name="T1" fmla="*/ 5 h 5"/>
                <a:gd name="T2" fmla="*/ 20 w 20"/>
                <a:gd name="T3" fmla="*/ 2 h 5"/>
                <a:gd name="T4" fmla="*/ 0 w 20"/>
                <a:gd name="T5" fmla="*/ 5 h 5"/>
              </a:gdLst>
              <a:ahLst/>
              <a:cxnLst>
                <a:cxn ang="0">
                  <a:pos x="T0" y="T1"/>
                </a:cxn>
                <a:cxn ang="0">
                  <a:pos x="T2" y="T3"/>
                </a:cxn>
                <a:cxn ang="0">
                  <a:pos x="T4" y="T5"/>
                </a:cxn>
              </a:cxnLst>
              <a:rect l="0" t="0" r="r" b="b"/>
              <a:pathLst>
                <a:path w="20" h="5">
                  <a:moveTo>
                    <a:pt x="0" y="5"/>
                  </a:moveTo>
                  <a:cubicBezTo>
                    <a:pt x="8" y="4"/>
                    <a:pt x="15" y="3"/>
                    <a:pt x="20" y="2"/>
                  </a:cubicBezTo>
                  <a:cubicBezTo>
                    <a:pt x="10" y="2"/>
                    <a:pt x="1" y="0"/>
                    <a:pt x="0"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1" name="Freeform 49"/>
            <p:cNvSpPr>
              <a:spLocks/>
            </p:cNvSpPr>
            <p:nvPr/>
          </p:nvSpPr>
          <p:spPr bwMode="auto">
            <a:xfrm>
              <a:off x="5300663" y="2108201"/>
              <a:ext cx="6350" cy="3175"/>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5" y="2"/>
                    <a:pt x="6" y="1"/>
                    <a:pt x="6" y="0"/>
                  </a:cubicBezTo>
                  <a:cubicBezTo>
                    <a:pt x="2" y="1"/>
                    <a:pt x="0" y="2"/>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2" name="Freeform 50"/>
            <p:cNvSpPr>
              <a:spLocks/>
            </p:cNvSpPr>
            <p:nvPr/>
          </p:nvSpPr>
          <p:spPr bwMode="auto">
            <a:xfrm>
              <a:off x="4084638" y="2244726"/>
              <a:ext cx="20637" cy="7938"/>
            </a:xfrm>
            <a:custGeom>
              <a:avLst/>
              <a:gdLst>
                <a:gd name="T0" fmla="*/ 22 w 22"/>
                <a:gd name="T1" fmla="*/ 0 h 7"/>
                <a:gd name="T2" fmla="*/ 18 w 22"/>
                <a:gd name="T3" fmla="*/ 0 h 7"/>
                <a:gd name="T4" fmla="*/ 0 w 22"/>
                <a:gd name="T5" fmla="*/ 7 h 7"/>
                <a:gd name="T6" fmla="*/ 22 w 22"/>
                <a:gd name="T7" fmla="*/ 0 h 7"/>
              </a:gdLst>
              <a:ahLst/>
              <a:cxnLst>
                <a:cxn ang="0">
                  <a:pos x="T0" y="T1"/>
                </a:cxn>
                <a:cxn ang="0">
                  <a:pos x="T2" y="T3"/>
                </a:cxn>
                <a:cxn ang="0">
                  <a:pos x="T4" y="T5"/>
                </a:cxn>
                <a:cxn ang="0">
                  <a:pos x="T6" y="T7"/>
                </a:cxn>
              </a:cxnLst>
              <a:rect l="0" t="0" r="r" b="b"/>
              <a:pathLst>
                <a:path w="22" h="7">
                  <a:moveTo>
                    <a:pt x="22" y="0"/>
                  </a:moveTo>
                  <a:cubicBezTo>
                    <a:pt x="21" y="0"/>
                    <a:pt x="20" y="0"/>
                    <a:pt x="18" y="0"/>
                  </a:cubicBezTo>
                  <a:cubicBezTo>
                    <a:pt x="13" y="2"/>
                    <a:pt x="7" y="5"/>
                    <a:pt x="0" y="7"/>
                  </a:cubicBezTo>
                  <a:cubicBezTo>
                    <a:pt x="8" y="7"/>
                    <a:pt x="16" y="5"/>
                    <a:pt x="2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3" name="Freeform 51"/>
            <p:cNvSpPr>
              <a:spLocks/>
            </p:cNvSpPr>
            <p:nvPr/>
          </p:nvSpPr>
          <p:spPr bwMode="auto">
            <a:xfrm>
              <a:off x="6416675" y="2441576"/>
              <a:ext cx="1587" cy="3175"/>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2"/>
                    <a:pt x="1" y="2"/>
                  </a:cubicBezTo>
                  <a:cubicBezTo>
                    <a:pt x="2" y="2"/>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4" name="Freeform 52"/>
            <p:cNvSpPr>
              <a:spLocks/>
            </p:cNvSpPr>
            <p:nvPr/>
          </p:nvSpPr>
          <p:spPr bwMode="auto">
            <a:xfrm>
              <a:off x="6523038" y="2695576"/>
              <a:ext cx="3175" cy="11113"/>
            </a:xfrm>
            <a:custGeom>
              <a:avLst/>
              <a:gdLst>
                <a:gd name="T0" fmla="*/ 3 w 3"/>
                <a:gd name="T1" fmla="*/ 10 h 10"/>
                <a:gd name="T2" fmla="*/ 0 w 3"/>
                <a:gd name="T3" fmla="*/ 0 h 10"/>
                <a:gd name="T4" fmla="*/ 3 w 3"/>
                <a:gd name="T5" fmla="*/ 10 h 10"/>
              </a:gdLst>
              <a:ahLst/>
              <a:cxnLst>
                <a:cxn ang="0">
                  <a:pos x="T0" y="T1"/>
                </a:cxn>
                <a:cxn ang="0">
                  <a:pos x="T2" y="T3"/>
                </a:cxn>
                <a:cxn ang="0">
                  <a:pos x="T4" y="T5"/>
                </a:cxn>
              </a:cxnLst>
              <a:rect l="0" t="0" r="r" b="b"/>
              <a:pathLst>
                <a:path w="3" h="10">
                  <a:moveTo>
                    <a:pt x="3" y="10"/>
                  </a:moveTo>
                  <a:cubicBezTo>
                    <a:pt x="2" y="8"/>
                    <a:pt x="1" y="4"/>
                    <a:pt x="0" y="0"/>
                  </a:cubicBezTo>
                  <a:cubicBezTo>
                    <a:pt x="0" y="2"/>
                    <a:pt x="1" y="5"/>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5" name="Freeform 53"/>
            <p:cNvSpPr>
              <a:spLocks/>
            </p:cNvSpPr>
            <p:nvPr/>
          </p:nvSpPr>
          <p:spPr bwMode="auto">
            <a:xfrm>
              <a:off x="3903663" y="2327276"/>
              <a:ext cx="4762" cy="3175"/>
            </a:xfrm>
            <a:custGeom>
              <a:avLst/>
              <a:gdLst>
                <a:gd name="T0" fmla="*/ 5 w 5"/>
                <a:gd name="T1" fmla="*/ 0 h 3"/>
                <a:gd name="T2" fmla="*/ 5 w 5"/>
                <a:gd name="T3" fmla="*/ 0 h 3"/>
              </a:gdLst>
              <a:ahLst/>
              <a:cxnLst>
                <a:cxn ang="0">
                  <a:pos x="T0" y="T1"/>
                </a:cxn>
                <a:cxn ang="0">
                  <a:pos x="T2" y="T3"/>
                </a:cxn>
              </a:cxnLst>
              <a:rect l="0" t="0" r="r" b="b"/>
              <a:pathLst>
                <a:path w="5" h="3">
                  <a:moveTo>
                    <a:pt x="5" y="0"/>
                  </a:moveTo>
                  <a:cubicBezTo>
                    <a:pt x="0" y="3"/>
                    <a:pt x="5" y="1"/>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6" name="Freeform 54"/>
            <p:cNvSpPr>
              <a:spLocks/>
            </p:cNvSpPr>
            <p:nvPr/>
          </p:nvSpPr>
          <p:spPr bwMode="auto">
            <a:xfrm>
              <a:off x="3873500" y="2316163"/>
              <a:ext cx="3175" cy="3175"/>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1" y="0"/>
                  </a:cubicBezTo>
                  <a:cubicBezTo>
                    <a:pt x="1" y="1"/>
                    <a:pt x="1"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7" name="Freeform 55"/>
            <p:cNvSpPr>
              <a:spLocks/>
            </p:cNvSpPr>
            <p:nvPr/>
          </p:nvSpPr>
          <p:spPr bwMode="auto">
            <a:xfrm>
              <a:off x="4151313" y="2192338"/>
              <a:ext cx="1587"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1" y="0"/>
                    <a:pt x="1" y="0"/>
                    <a:pt x="2" y="0"/>
                  </a:cubicBezTo>
                  <a:cubicBezTo>
                    <a:pt x="0"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8" name="Freeform 56"/>
            <p:cNvSpPr>
              <a:spLocks/>
            </p:cNvSpPr>
            <p:nvPr/>
          </p:nvSpPr>
          <p:spPr bwMode="auto">
            <a:xfrm>
              <a:off x="3898900" y="2327276"/>
              <a:ext cx="7937" cy="1588"/>
            </a:xfrm>
            <a:custGeom>
              <a:avLst/>
              <a:gdLst>
                <a:gd name="T0" fmla="*/ 0 w 8"/>
                <a:gd name="T1" fmla="*/ 2 h 2"/>
                <a:gd name="T2" fmla="*/ 8 w 8"/>
                <a:gd name="T3" fmla="*/ 0 h 2"/>
                <a:gd name="T4" fmla="*/ 0 w 8"/>
                <a:gd name="T5" fmla="*/ 2 h 2"/>
              </a:gdLst>
              <a:ahLst/>
              <a:cxnLst>
                <a:cxn ang="0">
                  <a:pos x="T0" y="T1"/>
                </a:cxn>
                <a:cxn ang="0">
                  <a:pos x="T2" y="T3"/>
                </a:cxn>
                <a:cxn ang="0">
                  <a:pos x="T4" y="T5"/>
                </a:cxn>
              </a:cxnLst>
              <a:rect l="0" t="0" r="r" b="b"/>
              <a:pathLst>
                <a:path w="8" h="2">
                  <a:moveTo>
                    <a:pt x="0" y="2"/>
                  </a:moveTo>
                  <a:cubicBezTo>
                    <a:pt x="3" y="1"/>
                    <a:pt x="5" y="1"/>
                    <a:pt x="8" y="0"/>
                  </a:cubicBezTo>
                  <a:cubicBezTo>
                    <a:pt x="7" y="0"/>
                    <a:pt x="4"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9" name="Freeform 57"/>
            <p:cNvSpPr>
              <a:spLocks/>
            </p:cNvSpPr>
            <p:nvPr/>
          </p:nvSpPr>
          <p:spPr bwMode="auto">
            <a:xfrm>
              <a:off x="3895725" y="2330451"/>
              <a:ext cx="4762" cy="3175"/>
            </a:xfrm>
            <a:custGeom>
              <a:avLst/>
              <a:gdLst>
                <a:gd name="T0" fmla="*/ 5 w 5"/>
                <a:gd name="T1" fmla="*/ 0 h 3"/>
                <a:gd name="T2" fmla="*/ 0 w 5"/>
                <a:gd name="T3" fmla="*/ 2 h 3"/>
                <a:gd name="T4" fmla="*/ 5 w 5"/>
                <a:gd name="T5" fmla="*/ 0 h 3"/>
              </a:gdLst>
              <a:ahLst/>
              <a:cxnLst>
                <a:cxn ang="0">
                  <a:pos x="T0" y="T1"/>
                </a:cxn>
                <a:cxn ang="0">
                  <a:pos x="T2" y="T3"/>
                </a:cxn>
                <a:cxn ang="0">
                  <a:pos x="T4" y="T5"/>
                </a:cxn>
              </a:cxnLst>
              <a:rect l="0" t="0" r="r" b="b"/>
              <a:pathLst>
                <a:path w="5" h="3">
                  <a:moveTo>
                    <a:pt x="5" y="0"/>
                  </a:moveTo>
                  <a:cubicBezTo>
                    <a:pt x="3" y="1"/>
                    <a:pt x="2" y="1"/>
                    <a:pt x="0" y="2"/>
                  </a:cubicBezTo>
                  <a:cubicBezTo>
                    <a:pt x="0" y="3"/>
                    <a:pt x="1" y="3"/>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0" name="Freeform 58"/>
            <p:cNvSpPr>
              <a:spLocks/>
            </p:cNvSpPr>
            <p:nvPr/>
          </p:nvSpPr>
          <p:spPr bwMode="auto">
            <a:xfrm>
              <a:off x="3906838" y="2322513"/>
              <a:ext cx="9525" cy="4763"/>
            </a:xfrm>
            <a:custGeom>
              <a:avLst/>
              <a:gdLst>
                <a:gd name="T0" fmla="*/ 9 w 9"/>
                <a:gd name="T1" fmla="*/ 0 h 4"/>
                <a:gd name="T2" fmla="*/ 0 w 9"/>
                <a:gd name="T3" fmla="*/ 4 h 4"/>
                <a:gd name="T4" fmla="*/ 1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2"/>
                    <a:pt x="3" y="3"/>
                    <a:pt x="0" y="4"/>
                  </a:cubicBezTo>
                  <a:cubicBezTo>
                    <a:pt x="1" y="4"/>
                    <a:pt x="2" y="4"/>
                    <a:pt x="1" y="4"/>
                  </a:cubicBezTo>
                  <a:cubicBezTo>
                    <a:pt x="3" y="3"/>
                    <a:pt x="5" y="2"/>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1" name="Freeform 59"/>
            <p:cNvSpPr>
              <a:spLocks/>
            </p:cNvSpPr>
            <p:nvPr/>
          </p:nvSpPr>
          <p:spPr bwMode="auto">
            <a:xfrm>
              <a:off x="5976938" y="2208213"/>
              <a:ext cx="7937" cy="1588"/>
            </a:xfrm>
            <a:custGeom>
              <a:avLst/>
              <a:gdLst>
                <a:gd name="T0" fmla="*/ 0 w 8"/>
                <a:gd name="T1" fmla="*/ 0 h 1"/>
                <a:gd name="T2" fmla="*/ 1 w 8"/>
                <a:gd name="T3" fmla="*/ 1 h 1"/>
                <a:gd name="T4" fmla="*/ 0 w 8"/>
                <a:gd name="T5" fmla="*/ 0 h 1"/>
              </a:gdLst>
              <a:ahLst/>
              <a:cxnLst>
                <a:cxn ang="0">
                  <a:pos x="T0" y="T1"/>
                </a:cxn>
                <a:cxn ang="0">
                  <a:pos x="T2" y="T3"/>
                </a:cxn>
                <a:cxn ang="0">
                  <a:pos x="T4" y="T5"/>
                </a:cxn>
              </a:cxnLst>
              <a:rect l="0" t="0" r="r" b="b"/>
              <a:pathLst>
                <a:path w="8" h="1">
                  <a:moveTo>
                    <a:pt x="0" y="0"/>
                  </a:moveTo>
                  <a:cubicBezTo>
                    <a:pt x="0" y="0"/>
                    <a:pt x="1" y="0"/>
                    <a:pt x="1" y="1"/>
                  </a:cubicBezTo>
                  <a:cubicBezTo>
                    <a:pt x="8" y="1"/>
                    <a:pt x="5"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2" name="Freeform 60"/>
            <p:cNvSpPr>
              <a:spLocks/>
            </p:cNvSpPr>
            <p:nvPr/>
          </p:nvSpPr>
          <p:spPr bwMode="auto">
            <a:xfrm>
              <a:off x="4589463" y="2073276"/>
              <a:ext cx="1587"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3" name="Freeform 61"/>
            <p:cNvSpPr>
              <a:spLocks/>
            </p:cNvSpPr>
            <p:nvPr/>
          </p:nvSpPr>
          <p:spPr bwMode="auto">
            <a:xfrm>
              <a:off x="4591050" y="2066926"/>
              <a:ext cx="19050" cy="20638"/>
            </a:xfrm>
            <a:custGeom>
              <a:avLst/>
              <a:gdLst>
                <a:gd name="T0" fmla="*/ 21 w 21"/>
                <a:gd name="T1" fmla="*/ 0 h 20"/>
                <a:gd name="T2" fmla="*/ 0 w 21"/>
                <a:gd name="T3" fmla="*/ 6 h 20"/>
                <a:gd name="T4" fmla="*/ 9 w 21"/>
                <a:gd name="T5" fmla="*/ 20 h 20"/>
                <a:gd name="T6" fmla="*/ 21 w 21"/>
                <a:gd name="T7" fmla="*/ 0 h 20"/>
              </a:gdLst>
              <a:ahLst/>
              <a:cxnLst>
                <a:cxn ang="0">
                  <a:pos x="T0" y="T1"/>
                </a:cxn>
                <a:cxn ang="0">
                  <a:pos x="T2" y="T3"/>
                </a:cxn>
                <a:cxn ang="0">
                  <a:pos x="T4" y="T5"/>
                </a:cxn>
                <a:cxn ang="0">
                  <a:pos x="T6" y="T7"/>
                </a:cxn>
              </a:cxnLst>
              <a:rect l="0" t="0" r="r" b="b"/>
              <a:pathLst>
                <a:path w="21" h="20">
                  <a:moveTo>
                    <a:pt x="21" y="0"/>
                  </a:moveTo>
                  <a:cubicBezTo>
                    <a:pt x="12" y="7"/>
                    <a:pt x="7" y="7"/>
                    <a:pt x="0" y="6"/>
                  </a:cubicBezTo>
                  <a:cubicBezTo>
                    <a:pt x="9" y="20"/>
                    <a:pt x="9" y="20"/>
                    <a:pt x="9" y="20"/>
                  </a:cubicBezTo>
                  <a:lnTo>
                    <a:pt x="2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4" name="Freeform 62"/>
            <p:cNvSpPr>
              <a:spLocks noEditPoints="1"/>
            </p:cNvSpPr>
            <p:nvPr/>
          </p:nvSpPr>
          <p:spPr bwMode="auto">
            <a:xfrm>
              <a:off x="3817938" y="2027238"/>
              <a:ext cx="2751137" cy="738188"/>
            </a:xfrm>
            <a:custGeom>
              <a:avLst/>
              <a:gdLst>
                <a:gd name="T0" fmla="*/ 1613 w 2856"/>
                <a:gd name="T1" fmla="*/ 26 h 692"/>
                <a:gd name="T2" fmla="*/ 1514 w 2856"/>
                <a:gd name="T3" fmla="*/ 24 h 692"/>
                <a:gd name="T4" fmla="*/ 1468 w 2856"/>
                <a:gd name="T5" fmla="*/ 14 h 692"/>
                <a:gd name="T6" fmla="*/ 1383 w 2856"/>
                <a:gd name="T7" fmla="*/ 17 h 692"/>
                <a:gd name="T8" fmla="*/ 1262 w 2856"/>
                <a:gd name="T9" fmla="*/ 25 h 692"/>
                <a:gd name="T10" fmla="*/ 1140 w 2856"/>
                <a:gd name="T11" fmla="*/ 48 h 692"/>
                <a:gd name="T12" fmla="*/ 1128 w 2856"/>
                <a:gd name="T13" fmla="*/ 28 h 692"/>
                <a:gd name="T14" fmla="*/ 1006 w 2856"/>
                <a:gd name="T15" fmla="*/ 30 h 692"/>
                <a:gd name="T16" fmla="*/ 978 w 2856"/>
                <a:gd name="T17" fmla="*/ 29 h 692"/>
                <a:gd name="T18" fmla="*/ 816 w 2856"/>
                <a:gd name="T19" fmla="*/ 59 h 692"/>
                <a:gd name="T20" fmla="*/ 738 w 2856"/>
                <a:gd name="T21" fmla="*/ 52 h 692"/>
                <a:gd name="T22" fmla="*/ 626 w 2856"/>
                <a:gd name="T23" fmla="*/ 71 h 692"/>
                <a:gd name="T24" fmla="*/ 603 w 2856"/>
                <a:gd name="T25" fmla="*/ 63 h 692"/>
                <a:gd name="T26" fmla="*/ 534 w 2856"/>
                <a:gd name="T27" fmla="*/ 85 h 692"/>
                <a:gd name="T28" fmla="*/ 429 w 2856"/>
                <a:gd name="T29" fmla="*/ 137 h 692"/>
                <a:gd name="T30" fmla="*/ 347 w 2856"/>
                <a:gd name="T31" fmla="*/ 155 h 692"/>
                <a:gd name="T32" fmla="*/ 264 w 2856"/>
                <a:gd name="T33" fmla="*/ 171 h 692"/>
                <a:gd name="T34" fmla="*/ 164 w 2856"/>
                <a:gd name="T35" fmla="*/ 221 h 692"/>
                <a:gd name="T36" fmla="*/ 90 w 2856"/>
                <a:gd name="T37" fmla="*/ 248 h 692"/>
                <a:gd name="T38" fmla="*/ 24 w 2856"/>
                <a:gd name="T39" fmla="*/ 291 h 692"/>
                <a:gd name="T40" fmla="*/ 75 w 2856"/>
                <a:gd name="T41" fmla="*/ 293 h 692"/>
                <a:gd name="T42" fmla="*/ 106 w 2856"/>
                <a:gd name="T43" fmla="*/ 260 h 692"/>
                <a:gd name="T44" fmla="*/ 210 w 2856"/>
                <a:gd name="T45" fmla="*/ 230 h 692"/>
                <a:gd name="T46" fmla="*/ 446 w 2856"/>
                <a:gd name="T47" fmla="*/ 164 h 692"/>
                <a:gd name="T48" fmla="*/ 640 w 2856"/>
                <a:gd name="T49" fmla="*/ 118 h 692"/>
                <a:gd name="T50" fmla="*/ 670 w 2856"/>
                <a:gd name="T51" fmla="*/ 109 h 692"/>
                <a:gd name="T52" fmla="*/ 793 w 2856"/>
                <a:gd name="T53" fmla="*/ 80 h 692"/>
                <a:gd name="T54" fmla="*/ 1005 w 2856"/>
                <a:gd name="T55" fmla="*/ 73 h 692"/>
                <a:gd name="T56" fmla="*/ 1111 w 2856"/>
                <a:gd name="T57" fmla="*/ 58 h 692"/>
                <a:gd name="T58" fmla="*/ 1237 w 2856"/>
                <a:gd name="T59" fmla="*/ 56 h 692"/>
                <a:gd name="T60" fmla="*/ 1379 w 2856"/>
                <a:gd name="T61" fmla="*/ 61 h 692"/>
                <a:gd name="T62" fmla="*/ 1489 w 2856"/>
                <a:gd name="T63" fmla="*/ 68 h 692"/>
                <a:gd name="T64" fmla="*/ 1663 w 2856"/>
                <a:gd name="T65" fmla="*/ 86 h 692"/>
                <a:gd name="T66" fmla="*/ 1804 w 2856"/>
                <a:gd name="T67" fmla="*/ 102 h 692"/>
                <a:gd name="T68" fmla="*/ 1983 w 2856"/>
                <a:gd name="T69" fmla="*/ 134 h 692"/>
                <a:gd name="T70" fmla="*/ 2217 w 2856"/>
                <a:gd name="T71" fmla="*/ 205 h 692"/>
                <a:gd name="T72" fmla="*/ 2254 w 2856"/>
                <a:gd name="T73" fmla="*/ 220 h 692"/>
                <a:gd name="T74" fmla="*/ 2317 w 2856"/>
                <a:gd name="T75" fmla="*/ 241 h 692"/>
                <a:gd name="T76" fmla="*/ 2466 w 2856"/>
                <a:gd name="T77" fmla="*/ 294 h 692"/>
                <a:gd name="T78" fmla="*/ 2635 w 2856"/>
                <a:gd name="T79" fmla="*/ 408 h 692"/>
                <a:gd name="T80" fmla="*/ 2798 w 2856"/>
                <a:gd name="T81" fmla="*/ 595 h 692"/>
                <a:gd name="T82" fmla="*/ 2816 w 2856"/>
                <a:gd name="T83" fmla="*/ 623 h 692"/>
                <a:gd name="T84" fmla="*/ 2827 w 2856"/>
                <a:gd name="T85" fmla="*/ 682 h 692"/>
                <a:gd name="T86" fmla="*/ 2844 w 2856"/>
                <a:gd name="T87" fmla="*/ 590 h 692"/>
                <a:gd name="T88" fmla="*/ 2791 w 2856"/>
                <a:gd name="T89" fmla="*/ 493 h 692"/>
                <a:gd name="T90" fmla="*/ 2741 w 2856"/>
                <a:gd name="T91" fmla="*/ 441 h 692"/>
                <a:gd name="T92" fmla="*/ 2664 w 2856"/>
                <a:gd name="T93" fmla="*/ 362 h 692"/>
                <a:gd name="T94" fmla="*/ 2504 w 2856"/>
                <a:gd name="T95" fmla="*/ 274 h 692"/>
                <a:gd name="T96" fmla="*/ 2418 w 2856"/>
                <a:gd name="T97" fmla="*/ 231 h 692"/>
                <a:gd name="T98" fmla="*/ 2276 w 2856"/>
                <a:gd name="T99" fmla="*/ 172 h 692"/>
                <a:gd name="T100" fmla="*/ 2222 w 2856"/>
                <a:gd name="T101" fmla="*/ 162 h 692"/>
                <a:gd name="T102" fmla="*/ 2195 w 2856"/>
                <a:gd name="T103" fmla="*/ 143 h 692"/>
                <a:gd name="T104" fmla="*/ 2123 w 2856"/>
                <a:gd name="T105" fmla="*/ 121 h 692"/>
                <a:gd name="T106" fmla="*/ 2022 w 2856"/>
                <a:gd name="T107" fmla="*/ 99 h 692"/>
                <a:gd name="T108" fmla="*/ 1980 w 2856"/>
                <a:gd name="T109" fmla="*/ 83 h 692"/>
                <a:gd name="T110" fmla="*/ 1922 w 2856"/>
                <a:gd name="T111" fmla="*/ 65 h 692"/>
                <a:gd name="T112" fmla="*/ 1724 w 2856"/>
                <a:gd name="T113" fmla="*/ 45 h 692"/>
                <a:gd name="T114" fmla="*/ 1094 w 2856"/>
                <a:gd name="T115" fmla="*/ 32 h 692"/>
                <a:gd name="T116" fmla="*/ 132 w 2856"/>
                <a:gd name="T117" fmla="*/ 259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6" h="692">
                  <a:moveTo>
                    <a:pt x="1677" y="35"/>
                  </a:moveTo>
                  <a:cubicBezTo>
                    <a:pt x="1662" y="28"/>
                    <a:pt x="1662" y="28"/>
                    <a:pt x="1662" y="28"/>
                  </a:cubicBezTo>
                  <a:cubicBezTo>
                    <a:pt x="1681" y="23"/>
                    <a:pt x="1695" y="27"/>
                    <a:pt x="1681" y="19"/>
                  </a:cubicBezTo>
                  <a:cubicBezTo>
                    <a:pt x="1679" y="27"/>
                    <a:pt x="1664" y="25"/>
                    <a:pt x="1649" y="24"/>
                  </a:cubicBezTo>
                  <a:cubicBezTo>
                    <a:pt x="1633" y="23"/>
                    <a:pt x="1618" y="22"/>
                    <a:pt x="1617" y="30"/>
                  </a:cubicBezTo>
                  <a:cubicBezTo>
                    <a:pt x="1607" y="26"/>
                    <a:pt x="1607" y="26"/>
                    <a:pt x="1607" y="26"/>
                  </a:cubicBezTo>
                  <a:cubicBezTo>
                    <a:pt x="1610" y="26"/>
                    <a:pt x="1610" y="25"/>
                    <a:pt x="1613" y="26"/>
                  </a:cubicBezTo>
                  <a:cubicBezTo>
                    <a:pt x="1594" y="16"/>
                    <a:pt x="1597" y="36"/>
                    <a:pt x="1572" y="31"/>
                  </a:cubicBezTo>
                  <a:cubicBezTo>
                    <a:pt x="1563" y="30"/>
                    <a:pt x="1557" y="27"/>
                    <a:pt x="1563" y="25"/>
                  </a:cubicBezTo>
                  <a:cubicBezTo>
                    <a:pt x="1543" y="28"/>
                    <a:pt x="1543" y="28"/>
                    <a:pt x="1543" y="28"/>
                  </a:cubicBezTo>
                  <a:cubicBezTo>
                    <a:pt x="1537" y="27"/>
                    <a:pt x="1539" y="24"/>
                    <a:pt x="1545" y="25"/>
                  </a:cubicBezTo>
                  <a:cubicBezTo>
                    <a:pt x="1545" y="25"/>
                    <a:pt x="1537" y="25"/>
                    <a:pt x="1530" y="24"/>
                  </a:cubicBezTo>
                  <a:cubicBezTo>
                    <a:pt x="1526" y="24"/>
                    <a:pt x="1522" y="24"/>
                    <a:pt x="1519" y="24"/>
                  </a:cubicBezTo>
                  <a:cubicBezTo>
                    <a:pt x="1516" y="24"/>
                    <a:pt x="1514" y="24"/>
                    <a:pt x="1514" y="24"/>
                  </a:cubicBezTo>
                  <a:cubicBezTo>
                    <a:pt x="1515" y="24"/>
                    <a:pt x="1515" y="24"/>
                    <a:pt x="1515" y="24"/>
                  </a:cubicBezTo>
                  <a:cubicBezTo>
                    <a:pt x="1510" y="26"/>
                    <a:pt x="1500" y="29"/>
                    <a:pt x="1495" y="31"/>
                  </a:cubicBezTo>
                  <a:cubicBezTo>
                    <a:pt x="1488" y="28"/>
                    <a:pt x="1499" y="29"/>
                    <a:pt x="1497" y="27"/>
                  </a:cubicBezTo>
                  <a:cubicBezTo>
                    <a:pt x="1480" y="30"/>
                    <a:pt x="1480" y="30"/>
                    <a:pt x="1480" y="30"/>
                  </a:cubicBezTo>
                  <a:cubicBezTo>
                    <a:pt x="1474" y="25"/>
                    <a:pt x="1488" y="22"/>
                    <a:pt x="1500" y="23"/>
                  </a:cubicBezTo>
                  <a:cubicBezTo>
                    <a:pt x="1485" y="6"/>
                    <a:pt x="1485" y="27"/>
                    <a:pt x="1452" y="15"/>
                  </a:cubicBezTo>
                  <a:cubicBezTo>
                    <a:pt x="1468" y="14"/>
                    <a:pt x="1468" y="14"/>
                    <a:pt x="1468" y="14"/>
                  </a:cubicBezTo>
                  <a:cubicBezTo>
                    <a:pt x="1463" y="9"/>
                    <a:pt x="1458" y="7"/>
                    <a:pt x="1451" y="6"/>
                  </a:cubicBezTo>
                  <a:cubicBezTo>
                    <a:pt x="1445" y="5"/>
                    <a:pt x="1437" y="4"/>
                    <a:pt x="1428" y="0"/>
                  </a:cubicBezTo>
                  <a:cubicBezTo>
                    <a:pt x="1432" y="4"/>
                    <a:pt x="1463" y="16"/>
                    <a:pt x="1445" y="20"/>
                  </a:cubicBezTo>
                  <a:cubicBezTo>
                    <a:pt x="1440" y="18"/>
                    <a:pt x="1433" y="17"/>
                    <a:pt x="1423" y="20"/>
                  </a:cubicBezTo>
                  <a:cubicBezTo>
                    <a:pt x="1423" y="15"/>
                    <a:pt x="1414" y="16"/>
                    <a:pt x="1402" y="15"/>
                  </a:cubicBezTo>
                  <a:cubicBezTo>
                    <a:pt x="1403" y="8"/>
                    <a:pt x="1403" y="8"/>
                    <a:pt x="1403" y="8"/>
                  </a:cubicBezTo>
                  <a:cubicBezTo>
                    <a:pt x="1390" y="9"/>
                    <a:pt x="1391" y="13"/>
                    <a:pt x="1383" y="17"/>
                  </a:cubicBezTo>
                  <a:cubicBezTo>
                    <a:pt x="1368" y="15"/>
                    <a:pt x="1366" y="9"/>
                    <a:pt x="1362" y="4"/>
                  </a:cubicBezTo>
                  <a:cubicBezTo>
                    <a:pt x="1339" y="3"/>
                    <a:pt x="1378" y="14"/>
                    <a:pt x="1351" y="15"/>
                  </a:cubicBezTo>
                  <a:cubicBezTo>
                    <a:pt x="1331" y="12"/>
                    <a:pt x="1318" y="14"/>
                    <a:pt x="1295" y="19"/>
                  </a:cubicBezTo>
                  <a:cubicBezTo>
                    <a:pt x="1281" y="16"/>
                    <a:pt x="1297" y="14"/>
                    <a:pt x="1292" y="12"/>
                  </a:cubicBezTo>
                  <a:cubicBezTo>
                    <a:pt x="1280" y="18"/>
                    <a:pt x="1280" y="18"/>
                    <a:pt x="1280" y="18"/>
                  </a:cubicBezTo>
                  <a:cubicBezTo>
                    <a:pt x="1277" y="18"/>
                    <a:pt x="1278" y="16"/>
                    <a:pt x="1279" y="15"/>
                  </a:cubicBezTo>
                  <a:cubicBezTo>
                    <a:pt x="1269" y="17"/>
                    <a:pt x="1278" y="23"/>
                    <a:pt x="1262" y="25"/>
                  </a:cubicBezTo>
                  <a:cubicBezTo>
                    <a:pt x="1260" y="29"/>
                    <a:pt x="1252" y="26"/>
                    <a:pt x="1242" y="23"/>
                  </a:cubicBezTo>
                  <a:cubicBezTo>
                    <a:pt x="1232" y="20"/>
                    <a:pt x="1220" y="17"/>
                    <a:pt x="1210" y="22"/>
                  </a:cubicBezTo>
                  <a:cubicBezTo>
                    <a:pt x="1205" y="20"/>
                    <a:pt x="1212" y="17"/>
                    <a:pt x="1211" y="14"/>
                  </a:cubicBezTo>
                  <a:cubicBezTo>
                    <a:pt x="1184" y="21"/>
                    <a:pt x="1188" y="19"/>
                    <a:pt x="1166" y="28"/>
                  </a:cubicBezTo>
                  <a:cubicBezTo>
                    <a:pt x="1147" y="23"/>
                    <a:pt x="1147" y="23"/>
                    <a:pt x="1147" y="23"/>
                  </a:cubicBezTo>
                  <a:cubicBezTo>
                    <a:pt x="1161" y="29"/>
                    <a:pt x="1144" y="36"/>
                    <a:pt x="1128" y="42"/>
                  </a:cubicBezTo>
                  <a:cubicBezTo>
                    <a:pt x="1133" y="45"/>
                    <a:pt x="1138" y="47"/>
                    <a:pt x="1140" y="48"/>
                  </a:cubicBezTo>
                  <a:cubicBezTo>
                    <a:pt x="1116" y="53"/>
                    <a:pt x="1116" y="53"/>
                    <a:pt x="1116" y="53"/>
                  </a:cubicBezTo>
                  <a:cubicBezTo>
                    <a:pt x="1113" y="52"/>
                    <a:pt x="1115" y="49"/>
                    <a:pt x="1119" y="46"/>
                  </a:cubicBezTo>
                  <a:cubicBezTo>
                    <a:pt x="1118" y="46"/>
                    <a:pt x="1116" y="47"/>
                    <a:pt x="1115" y="48"/>
                  </a:cubicBezTo>
                  <a:cubicBezTo>
                    <a:pt x="1106" y="45"/>
                    <a:pt x="1110" y="41"/>
                    <a:pt x="1117" y="36"/>
                  </a:cubicBezTo>
                  <a:cubicBezTo>
                    <a:pt x="1120" y="37"/>
                    <a:pt x="1123" y="39"/>
                    <a:pt x="1126" y="40"/>
                  </a:cubicBezTo>
                  <a:cubicBezTo>
                    <a:pt x="1131" y="36"/>
                    <a:pt x="1137" y="30"/>
                    <a:pt x="1136" y="26"/>
                  </a:cubicBezTo>
                  <a:cubicBezTo>
                    <a:pt x="1134" y="27"/>
                    <a:pt x="1131" y="28"/>
                    <a:pt x="1128" y="28"/>
                  </a:cubicBezTo>
                  <a:cubicBezTo>
                    <a:pt x="1129" y="27"/>
                    <a:pt x="1130" y="26"/>
                    <a:pt x="1129" y="25"/>
                  </a:cubicBezTo>
                  <a:cubicBezTo>
                    <a:pt x="1128" y="24"/>
                    <a:pt x="1126" y="26"/>
                    <a:pt x="1122" y="28"/>
                  </a:cubicBezTo>
                  <a:cubicBezTo>
                    <a:pt x="1116" y="20"/>
                    <a:pt x="1116" y="20"/>
                    <a:pt x="1116" y="20"/>
                  </a:cubicBezTo>
                  <a:cubicBezTo>
                    <a:pt x="1115" y="23"/>
                    <a:pt x="1115" y="23"/>
                    <a:pt x="1115" y="23"/>
                  </a:cubicBezTo>
                  <a:cubicBezTo>
                    <a:pt x="1082" y="19"/>
                    <a:pt x="1082" y="19"/>
                    <a:pt x="1082" y="19"/>
                  </a:cubicBezTo>
                  <a:cubicBezTo>
                    <a:pt x="1060" y="29"/>
                    <a:pt x="1040" y="42"/>
                    <a:pt x="1004" y="48"/>
                  </a:cubicBezTo>
                  <a:cubicBezTo>
                    <a:pt x="1013" y="41"/>
                    <a:pt x="1005" y="38"/>
                    <a:pt x="1006" y="30"/>
                  </a:cubicBezTo>
                  <a:cubicBezTo>
                    <a:pt x="1016" y="37"/>
                    <a:pt x="1034" y="25"/>
                    <a:pt x="1053" y="26"/>
                  </a:cubicBezTo>
                  <a:cubicBezTo>
                    <a:pt x="1043" y="25"/>
                    <a:pt x="1045" y="22"/>
                    <a:pt x="1047" y="20"/>
                  </a:cubicBezTo>
                  <a:cubicBezTo>
                    <a:pt x="1047" y="20"/>
                    <a:pt x="1039" y="23"/>
                    <a:pt x="1030" y="25"/>
                  </a:cubicBezTo>
                  <a:cubicBezTo>
                    <a:pt x="1022" y="27"/>
                    <a:pt x="1014" y="29"/>
                    <a:pt x="1014" y="29"/>
                  </a:cubicBezTo>
                  <a:cubicBezTo>
                    <a:pt x="1014" y="23"/>
                    <a:pt x="1006" y="25"/>
                    <a:pt x="997" y="23"/>
                  </a:cubicBezTo>
                  <a:cubicBezTo>
                    <a:pt x="1005" y="35"/>
                    <a:pt x="973" y="33"/>
                    <a:pt x="959" y="38"/>
                  </a:cubicBezTo>
                  <a:cubicBezTo>
                    <a:pt x="958" y="34"/>
                    <a:pt x="961" y="29"/>
                    <a:pt x="978" y="29"/>
                  </a:cubicBezTo>
                  <a:cubicBezTo>
                    <a:pt x="959" y="21"/>
                    <a:pt x="955" y="45"/>
                    <a:pt x="936" y="39"/>
                  </a:cubicBezTo>
                  <a:cubicBezTo>
                    <a:pt x="940" y="38"/>
                    <a:pt x="943" y="39"/>
                    <a:pt x="944" y="37"/>
                  </a:cubicBezTo>
                  <a:cubicBezTo>
                    <a:pt x="935" y="41"/>
                    <a:pt x="911" y="40"/>
                    <a:pt x="916" y="36"/>
                  </a:cubicBezTo>
                  <a:cubicBezTo>
                    <a:pt x="921" y="36"/>
                    <a:pt x="921" y="36"/>
                    <a:pt x="921" y="36"/>
                  </a:cubicBezTo>
                  <a:cubicBezTo>
                    <a:pt x="893" y="36"/>
                    <a:pt x="838" y="43"/>
                    <a:pt x="835" y="54"/>
                  </a:cubicBezTo>
                  <a:cubicBezTo>
                    <a:pt x="835" y="53"/>
                    <a:pt x="837" y="42"/>
                    <a:pt x="839" y="39"/>
                  </a:cubicBezTo>
                  <a:cubicBezTo>
                    <a:pt x="839" y="39"/>
                    <a:pt x="828" y="49"/>
                    <a:pt x="816" y="59"/>
                  </a:cubicBezTo>
                  <a:cubicBezTo>
                    <a:pt x="805" y="69"/>
                    <a:pt x="795" y="79"/>
                    <a:pt x="795" y="79"/>
                  </a:cubicBezTo>
                  <a:cubicBezTo>
                    <a:pt x="798" y="70"/>
                    <a:pt x="779" y="51"/>
                    <a:pt x="801" y="43"/>
                  </a:cubicBezTo>
                  <a:cubicBezTo>
                    <a:pt x="794" y="43"/>
                    <a:pt x="786" y="42"/>
                    <a:pt x="773" y="47"/>
                  </a:cubicBezTo>
                  <a:cubicBezTo>
                    <a:pt x="777" y="48"/>
                    <a:pt x="785" y="58"/>
                    <a:pt x="779" y="60"/>
                  </a:cubicBezTo>
                  <a:cubicBezTo>
                    <a:pt x="762" y="52"/>
                    <a:pt x="767" y="56"/>
                    <a:pt x="746" y="51"/>
                  </a:cubicBezTo>
                  <a:cubicBezTo>
                    <a:pt x="753" y="52"/>
                    <a:pt x="747" y="66"/>
                    <a:pt x="737" y="67"/>
                  </a:cubicBezTo>
                  <a:cubicBezTo>
                    <a:pt x="738" y="65"/>
                    <a:pt x="734" y="54"/>
                    <a:pt x="738" y="52"/>
                  </a:cubicBezTo>
                  <a:cubicBezTo>
                    <a:pt x="738" y="52"/>
                    <a:pt x="732" y="56"/>
                    <a:pt x="726" y="60"/>
                  </a:cubicBezTo>
                  <a:cubicBezTo>
                    <a:pt x="720" y="65"/>
                    <a:pt x="714" y="69"/>
                    <a:pt x="714" y="69"/>
                  </a:cubicBezTo>
                  <a:cubicBezTo>
                    <a:pt x="720" y="66"/>
                    <a:pt x="713" y="58"/>
                    <a:pt x="707" y="55"/>
                  </a:cubicBezTo>
                  <a:cubicBezTo>
                    <a:pt x="710" y="57"/>
                    <a:pt x="685" y="58"/>
                    <a:pt x="678" y="60"/>
                  </a:cubicBezTo>
                  <a:cubicBezTo>
                    <a:pt x="689" y="62"/>
                    <a:pt x="689" y="62"/>
                    <a:pt x="689" y="62"/>
                  </a:cubicBezTo>
                  <a:cubicBezTo>
                    <a:pt x="660" y="64"/>
                    <a:pt x="664" y="85"/>
                    <a:pt x="635" y="89"/>
                  </a:cubicBezTo>
                  <a:cubicBezTo>
                    <a:pt x="638" y="86"/>
                    <a:pt x="640" y="71"/>
                    <a:pt x="626" y="71"/>
                  </a:cubicBezTo>
                  <a:cubicBezTo>
                    <a:pt x="623" y="75"/>
                    <a:pt x="617" y="85"/>
                    <a:pt x="608" y="95"/>
                  </a:cubicBezTo>
                  <a:cubicBezTo>
                    <a:pt x="600" y="104"/>
                    <a:pt x="590" y="114"/>
                    <a:pt x="578" y="119"/>
                  </a:cubicBezTo>
                  <a:cubicBezTo>
                    <a:pt x="572" y="116"/>
                    <a:pt x="572" y="116"/>
                    <a:pt x="572" y="116"/>
                  </a:cubicBezTo>
                  <a:cubicBezTo>
                    <a:pt x="554" y="125"/>
                    <a:pt x="554" y="125"/>
                    <a:pt x="554" y="125"/>
                  </a:cubicBezTo>
                  <a:cubicBezTo>
                    <a:pt x="564" y="112"/>
                    <a:pt x="593" y="84"/>
                    <a:pt x="611" y="72"/>
                  </a:cubicBezTo>
                  <a:cubicBezTo>
                    <a:pt x="599" y="71"/>
                    <a:pt x="607" y="68"/>
                    <a:pt x="590" y="72"/>
                  </a:cubicBezTo>
                  <a:cubicBezTo>
                    <a:pt x="584" y="69"/>
                    <a:pt x="598" y="64"/>
                    <a:pt x="603" y="63"/>
                  </a:cubicBezTo>
                  <a:cubicBezTo>
                    <a:pt x="603" y="63"/>
                    <a:pt x="594" y="65"/>
                    <a:pt x="584" y="66"/>
                  </a:cubicBezTo>
                  <a:cubicBezTo>
                    <a:pt x="574" y="67"/>
                    <a:pt x="565" y="68"/>
                    <a:pt x="565" y="68"/>
                  </a:cubicBezTo>
                  <a:cubicBezTo>
                    <a:pt x="568" y="76"/>
                    <a:pt x="537" y="82"/>
                    <a:pt x="540" y="88"/>
                  </a:cubicBezTo>
                  <a:cubicBezTo>
                    <a:pt x="540" y="88"/>
                    <a:pt x="550" y="84"/>
                    <a:pt x="560" y="80"/>
                  </a:cubicBezTo>
                  <a:cubicBezTo>
                    <a:pt x="570" y="76"/>
                    <a:pt x="580" y="72"/>
                    <a:pt x="580" y="72"/>
                  </a:cubicBezTo>
                  <a:cubicBezTo>
                    <a:pt x="583" y="80"/>
                    <a:pt x="560" y="99"/>
                    <a:pt x="533" y="103"/>
                  </a:cubicBezTo>
                  <a:cubicBezTo>
                    <a:pt x="526" y="101"/>
                    <a:pt x="535" y="88"/>
                    <a:pt x="534" y="85"/>
                  </a:cubicBezTo>
                  <a:cubicBezTo>
                    <a:pt x="531" y="89"/>
                    <a:pt x="510" y="96"/>
                    <a:pt x="507" y="94"/>
                  </a:cubicBezTo>
                  <a:cubicBezTo>
                    <a:pt x="518" y="88"/>
                    <a:pt x="518" y="88"/>
                    <a:pt x="518" y="88"/>
                  </a:cubicBezTo>
                  <a:cubicBezTo>
                    <a:pt x="502" y="88"/>
                    <a:pt x="496" y="103"/>
                    <a:pt x="476" y="100"/>
                  </a:cubicBezTo>
                  <a:cubicBezTo>
                    <a:pt x="470" y="101"/>
                    <a:pt x="455" y="94"/>
                    <a:pt x="455" y="99"/>
                  </a:cubicBezTo>
                  <a:cubicBezTo>
                    <a:pt x="468" y="106"/>
                    <a:pt x="476" y="133"/>
                    <a:pt x="471" y="141"/>
                  </a:cubicBezTo>
                  <a:cubicBezTo>
                    <a:pt x="470" y="141"/>
                    <a:pt x="461" y="141"/>
                    <a:pt x="452" y="140"/>
                  </a:cubicBezTo>
                  <a:cubicBezTo>
                    <a:pt x="443" y="140"/>
                    <a:pt x="433" y="139"/>
                    <a:pt x="429" y="137"/>
                  </a:cubicBezTo>
                  <a:cubicBezTo>
                    <a:pt x="417" y="133"/>
                    <a:pt x="440" y="117"/>
                    <a:pt x="430" y="113"/>
                  </a:cubicBezTo>
                  <a:cubicBezTo>
                    <a:pt x="430" y="115"/>
                    <a:pt x="425" y="119"/>
                    <a:pt x="423" y="121"/>
                  </a:cubicBezTo>
                  <a:cubicBezTo>
                    <a:pt x="416" y="121"/>
                    <a:pt x="424" y="113"/>
                    <a:pt x="410" y="118"/>
                  </a:cubicBezTo>
                  <a:cubicBezTo>
                    <a:pt x="410" y="126"/>
                    <a:pt x="382" y="125"/>
                    <a:pt x="406" y="126"/>
                  </a:cubicBezTo>
                  <a:cubicBezTo>
                    <a:pt x="393" y="132"/>
                    <a:pt x="391" y="128"/>
                    <a:pt x="375" y="133"/>
                  </a:cubicBezTo>
                  <a:cubicBezTo>
                    <a:pt x="381" y="137"/>
                    <a:pt x="365" y="154"/>
                    <a:pt x="352" y="160"/>
                  </a:cubicBezTo>
                  <a:cubicBezTo>
                    <a:pt x="353" y="158"/>
                    <a:pt x="349" y="156"/>
                    <a:pt x="347" y="155"/>
                  </a:cubicBezTo>
                  <a:cubicBezTo>
                    <a:pt x="319" y="163"/>
                    <a:pt x="304" y="163"/>
                    <a:pt x="278" y="171"/>
                  </a:cubicBezTo>
                  <a:cubicBezTo>
                    <a:pt x="275" y="170"/>
                    <a:pt x="262" y="172"/>
                    <a:pt x="266" y="167"/>
                  </a:cubicBezTo>
                  <a:cubicBezTo>
                    <a:pt x="263" y="169"/>
                    <a:pt x="260" y="173"/>
                    <a:pt x="253" y="176"/>
                  </a:cubicBezTo>
                  <a:cubicBezTo>
                    <a:pt x="244" y="175"/>
                    <a:pt x="248" y="173"/>
                    <a:pt x="253" y="171"/>
                  </a:cubicBezTo>
                  <a:cubicBezTo>
                    <a:pt x="258" y="169"/>
                    <a:pt x="263" y="167"/>
                    <a:pt x="256" y="165"/>
                  </a:cubicBezTo>
                  <a:cubicBezTo>
                    <a:pt x="256" y="170"/>
                    <a:pt x="237" y="178"/>
                    <a:pt x="227" y="184"/>
                  </a:cubicBezTo>
                  <a:cubicBezTo>
                    <a:pt x="233" y="190"/>
                    <a:pt x="253" y="177"/>
                    <a:pt x="264" y="171"/>
                  </a:cubicBezTo>
                  <a:cubicBezTo>
                    <a:pt x="267" y="180"/>
                    <a:pt x="251" y="197"/>
                    <a:pt x="226" y="210"/>
                  </a:cubicBezTo>
                  <a:cubicBezTo>
                    <a:pt x="206" y="220"/>
                    <a:pt x="215" y="207"/>
                    <a:pt x="212" y="210"/>
                  </a:cubicBezTo>
                  <a:cubicBezTo>
                    <a:pt x="172" y="222"/>
                    <a:pt x="185" y="238"/>
                    <a:pt x="150" y="244"/>
                  </a:cubicBezTo>
                  <a:cubicBezTo>
                    <a:pt x="135" y="243"/>
                    <a:pt x="145" y="232"/>
                    <a:pt x="140" y="229"/>
                  </a:cubicBezTo>
                  <a:cubicBezTo>
                    <a:pt x="156" y="220"/>
                    <a:pt x="168" y="222"/>
                    <a:pt x="179" y="218"/>
                  </a:cubicBezTo>
                  <a:cubicBezTo>
                    <a:pt x="179" y="218"/>
                    <a:pt x="175" y="219"/>
                    <a:pt x="171" y="219"/>
                  </a:cubicBezTo>
                  <a:cubicBezTo>
                    <a:pt x="168" y="220"/>
                    <a:pt x="164" y="221"/>
                    <a:pt x="164" y="221"/>
                  </a:cubicBezTo>
                  <a:cubicBezTo>
                    <a:pt x="168" y="216"/>
                    <a:pt x="179" y="211"/>
                    <a:pt x="186" y="210"/>
                  </a:cubicBezTo>
                  <a:cubicBezTo>
                    <a:pt x="183" y="210"/>
                    <a:pt x="177" y="211"/>
                    <a:pt x="170" y="213"/>
                  </a:cubicBezTo>
                  <a:cubicBezTo>
                    <a:pt x="162" y="216"/>
                    <a:pt x="154" y="219"/>
                    <a:pt x="144" y="223"/>
                  </a:cubicBezTo>
                  <a:cubicBezTo>
                    <a:pt x="135" y="226"/>
                    <a:pt x="125" y="230"/>
                    <a:pt x="115" y="234"/>
                  </a:cubicBezTo>
                  <a:cubicBezTo>
                    <a:pt x="105" y="237"/>
                    <a:pt x="96" y="240"/>
                    <a:pt x="88" y="242"/>
                  </a:cubicBezTo>
                  <a:cubicBezTo>
                    <a:pt x="84" y="246"/>
                    <a:pt x="76" y="253"/>
                    <a:pt x="81" y="253"/>
                  </a:cubicBezTo>
                  <a:cubicBezTo>
                    <a:pt x="90" y="248"/>
                    <a:pt x="90" y="248"/>
                    <a:pt x="90" y="248"/>
                  </a:cubicBezTo>
                  <a:cubicBezTo>
                    <a:pt x="101" y="249"/>
                    <a:pt x="76" y="262"/>
                    <a:pt x="88" y="259"/>
                  </a:cubicBezTo>
                  <a:cubicBezTo>
                    <a:pt x="83" y="264"/>
                    <a:pt x="77" y="269"/>
                    <a:pt x="71" y="274"/>
                  </a:cubicBezTo>
                  <a:cubicBezTo>
                    <a:pt x="64" y="278"/>
                    <a:pt x="57" y="283"/>
                    <a:pt x="48" y="285"/>
                  </a:cubicBezTo>
                  <a:cubicBezTo>
                    <a:pt x="41" y="280"/>
                    <a:pt x="41" y="280"/>
                    <a:pt x="41" y="280"/>
                  </a:cubicBezTo>
                  <a:cubicBezTo>
                    <a:pt x="42" y="282"/>
                    <a:pt x="54" y="279"/>
                    <a:pt x="58" y="274"/>
                  </a:cubicBezTo>
                  <a:cubicBezTo>
                    <a:pt x="55" y="278"/>
                    <a:pt x="48" y="278"/>
                    <a:pt x="40" y="280"/>
                  </a:cubicBezTo>
                  <a:cubicBezTo>
                    <a:pt x="33" y="282"/>
                    <a:pt x="26" y="284"/>
                    <a:pt x="24" y="291"/>
                  </a:cubicBezTo>
                  <a:cubicBezTo>
                    <a:pt x="38" y="289"/>
                    <a:pt x="38" y="289"/>
                    <a:pt x="38" y="289"/>
                  </a:cubicBezTo>
                  <a:cubicBezTo>
                    <a:pt x="33" y="294"/>
                    <a:pt x="27" y="300"/>
                    <a:pt x="21" y="305"/>
                  </a:cubicBezTo>
                  <a:cubicBezTo>
                    <a:pt x="15" y="311"/>
                    <a:pt x="8" y="316"/>
                    <a:pt x="0" y="319"/>
                  </a:cubicBezTo>
                  <a:cubicBezTo>
                    <a:pt x="10" y="322"/>
                    <a:pt x="3" y="316"/>
                    <a:pt x="18" y="318"/>
                  </a:cubicBezTo>
                  <a:cubicBezTo>
                    <a:pt x="11" y="316"/>
                    <a:pt x="20" y="311"/>
                    <a:pt x="29" y="307"/>
                  </a:cubicBezTo>
                  <a:cubicBezTo>
                    <a:pt x="38" y="302"/>
                    <a:pt x="46" y="298"/>
                    <a:pt x="36" y="297"/>
                  </a:cubicBezTo>
                  <a:cubicBezTo>
                    <a:pt x="52" y="300"/>
                    <a:pt x="57" y="292"/>
                    <a:pt x="75" y="293"/>
                  </a:cubicBezTo>
                  <a:cubicBezTo>
                    <a:pt x="74" y="291"/>
                    <a:pt x="68" y="291"/>
                    <a:pt x="81" y="286"/>
                  </a:cubicBezTo>
                  <a:cubicBezTo>
                    <a:pt x="82" y="285"/>
                    <a:pt x="83" y="284"/>
                    <a:pt x="83" y="283"/>
                  </a:cubicBezTo>
                  <a:cubicBezTo>
                    <a:pt x="84" y="283"/>
                    <a:pt x="84" y="283"/>
                    <a:pt x="84" y="283"/>
                  </a:cubicBezTo>
                  <a:cubicBezTo>
                    <a:pt x="84" y="283"/>
                    <a:pt x="84" y="283"/>
                    <a:pt x="83" y="283"/>
                  </a:cubicBezTo>
                  <a:cubicBezTo>
                    <a:pt x="84" y="282"/>
                    <a:pt x="84" y="282"/>
                    <a:pt x="83" y="283"/>
                  </a:cubicBezTo>
                  <a:cubicBezTo>
                    <a:pt x="80" y="283"/>
                    <a:pt x="77" y="283"/>
                    <a:pt x="75" y="282"/>
                  </a:cubicBezTo>
                  <a:cubicBezTo>
                    <a:pt x="79" y="274"/>
                    <a:pt x="100" y="265"/>
                    <a:pt x="106" y="260"/>
                  </a:cubicBezTo>
                  <a:cubicBezTo>
                    <a:pt x="114" y="257"/>
                    <a:pt x="103" y="264"/>
                    <a:pt x="109" y="264"/>
                  </a:cubicBezTo>
                  <a:cubicBezTo>
                    <a:pt x="117" y="256"/>
                    <a:pt x="117" y="256"/>
                    <a:pt x="117" y="256"/>
                  </a:cubicBezTo>
                  <a:cubicBezTo>
                    <a:pt x="120" y="260"/>
                    <a:pt x="141" y="256"/>
                    <a:pt x="124" y="266"/>
                  </a:cubicBezTo>
                  <a:cubicBezTo>
                    <a:pt x="141" y="260"/>
                    <a:pt x="141" y="260"/>
                    <a:pt x="141" y="260"/>
                  </a:cubicBezTo>
                  <a:cubicBezTo>
                    <a:pt x="152" y="258"/>
                    <a:pt x="165" y="254"/>
                    <a:pt x="173" y="249"/>
                  </a:cubicBezTo>
                  <a:cubicBezTo>
                    <a:pt x="181" y="247"/>
                    <a:pt x="190" y="236"/>
                    <a:pt x="185" y="242"/>
                  </a:cubicBezTo>
                  <a:cubicBezTo>
                    <a:pt x="210" y="230"/>
                    <a:pt x="210" y="230"/>
                    <a:pt x="210" y="230"/>
                  </a:cubicBezTo>
                  <a:cubicBezTo>
                    <a:pt x="211" y="231"/>
                    <a:pt x="211" y="231"/>
                    <a:pt x="211" y="231"/>
                  </a:cubicBezTo>
                  <a:cubicBezTo>
                    <a:pt x="236" y="222"/>
                    <a:pt x="261" y="204"/>
                    <a:pt x="294" y="204"/>
                  </a:cubicBezTo>
                  <a:cubicBezTo>
                    <a:pt x="302" y="200"/>
                    <a:pt x="311" y="195"/>
                    <a:pt x="326" y="192"/>
                  </a:cubicBezTo>
                  <a:cubicBezTo>
                    <a:pt x="331" y="196"/>
                    <a:pt x="331" y="196"/>
                    <a:pt x="331" y="196"/>
                  </a:cubicBezTo>
                  <a:cubicBezTo>
                    <a:pt x="341" y="191"/>
                    <a:pt x="366" y="191"/>
                    <a:pt x="370" y="185"/>
                  </a:cubicBezTo>
                  <a:cubicBezTo>
                    <a:pt x="385" y="193"/>
                    <a:pt x="426" y="172"/>
                    <a:pt x="447" y="170"/>
                  </a:cubicBezTo>
                  <a:cubicBezTo>
                    <a:pt x="446" y="164"/>
                    <a:pt x="446" y="164"/>
                    <a:pt x="446" y="164"/>
                  </a:cubicBezTo>
                  <a:cubicBezTo>
                    <a:pt x="460" y="160"/>
                    <a:pt x="473" y="156"/>
                    <a:pt x="490" y="149"/>
                  </a:cubicBezTo>
                  <a:cubicBezTo>
                    <a:pt x="488" y="144"/>
                    <a:pt x="488" y="144"/>
                    <a:pt x="488" y="144"/>
                  </a:cubicBezTo>
                  <a:cubicBezTo>
                    <a:pt x="502" y="137"/>
                    <a:pt x="527" y="139"/>
                    <a:pt x="551" y="134"/>
                  </a:cubicBezTo>
                  <a:cubicBezTo>
                    <a:pt x="550" y="136"/>
                    <a:pt x="544" y="137"/>
                    <a:pt x="539" y="137"/>
                  </a:cubicBezTo>
                  <a:cubicBezTo>
                    <a:pt x="570" y="143"/>
                    <a:pt x="598" y="116"/>
                    <a:pt x="626" y="120"/>
                  </a:cubicBezTo>
                  <a:cubicBezTo>
                    <a:pt x="632" y="117"/>
                    <a:pt x="637" y="117"/>
                    <a:pt x="641" y="118"/>
                  </a:cubicBezTo>
                  <a:cubicBezTo>
                    <a:pt x="641" y="118"/>
                    <a:pt x="640" y="118"/>
                    <a:pt x="640" y="118"/>
                  </a:cubicBezTo>
                  <a:cubicBezTo>
                    <a:pt x="640" y="118"/>
                    <a:pt x="641" y="118"/>
                    <a:pt x="642" y="118"/>
                  </a:cubicBezTo>
                  <a:cubicBezTo>
                    <a:pt x="645" y="118"/>
                    <a:pt x="649" y="119"/>
                    <a:pt x="652" y="119"/>
                  </a:cubicBezTo>
                  <a:cubicBezTo>
                    <a:pt x="649" y="118"/>
                    <a:pt x="646" y="118"/>
                    <a:pt x="644" y="117"/>
                  </a:cubicBezTo>
                  <a:cubicBezTo>
                    <a:pt x="649" y="117"/>
                    <a:pt x="656" y="115"/>
                    <a:pt x="664" y="112"/>
                  </a:cubicBezTo>
                  <a:cubicBezTo>
                    <a:pt x="668" y="117"/>
                    <a:pt x="668" y="117"/>
                    <a:pt x="668" y="117"/>
                  </a:cubicBezTo>
                  <a:cubicBezTo>
                    <a:pt x="668" y="117"/>
                    <a:pt x="669" y="117"/>
                    <a:pt x="669" y="117"/>
                  </a:cubicBezTo>
                  <a:cubicBezTo>
                    <a:pt x="677" y="118"/>
                    <a:pt x="675" y="113"/>
                    <a:pt x="670" y="109"/>
                  </a:cubicBezTo>
                  <a:cubicBezTo>
                    <a:pt x="674" y="108"/>
                    <a:pt x="677" y="106"/>
                    <a:pt x="680" y="104"/>
                  </a:cubicBezTo>
                  <a:cubicBezTo>
                    <a:pt x="687" y="113"/>
                    <a:pt x="699" y="98"/>
                    <a:pt x="708" y="107"/>
                  </a:cubicBezTo>
                  <a:cubicBezTo>
                    <a:pt x="713" y="101"/>
                    <a:pt x="746" y="98"/>
                    <a:pt x="748" y="87"/>
                  </a:cubicBezTo>
                  <a:cubicBezTo>
                    <a:pt x="749" y="88"/>
                    <a:pt x="751" y="89"/>
                    <a:pt x="747" y="89"/>
                  </a:cubicBezTo>
                  <a:cubicBezTo>
                    <a:pt x="755" y="89"/>
                    <a:pt x="764" y="89"/>
                    <a:pt x="771" y="86"/>
                  </a:cubicBezTo>
                  <a:cubicBezTo>
                    <a:pt x="776" y="92"/>
                    <a:pt x="776" y="92"/>
                    <a:pt x="776" y="92"/>
                  </a:cubicBezTo>
                  <a:cubicBezTo>
                    <a:pt x="793" y="80"/>
                    <a:pt x="793" y="80"/>
                    <a:pt x="793" y="80"/>
                  </a:cubicBezTo>
                  <a:cubicBezTo>
                    <a:pt x="804" y="83"/>
                    <a:pt x="809" y="85"/>
                    <a:pt x="799" y="92"/>
                  </a:cubicBezTo>
                  <a:cubicBezTo>
                    <a:pt x="825" y="81"/>
                    <a:pt x="820" y="87"/>
                    <a:pt x="842" y="76"/>
                  </a:cubicBezTo>
                  <a:cubicBezTo>
                    <a:pt x="841" y="80"/>
                    <a:pt x="841" y="80"/>
                    <a:pt x="841" y="80"/>
                  </a:cubicBezTo>
                  <a:cubicBezTo>
                    <a:pt x="849" y="79"/>
                    <a:pt x="862" y="72"/>
                    <a:pt x="867" y="75"/>
                  </a:cubicBezTo>
                  <a:cubicBezTo>
                    <a:pt x="877" y="79"/>
                    <a:pt x="899" y="77"/>
                    <a:pt x="925" y="75"/>
                  </a:cubicBezTo>
                  <a:cubicBezTo>
                    <a:pt x="938" y="74"/>
                    <a:pt x="952" y="73"/>
                    <a:pt x="966" y="72"/>
                  </a:cubicBezTo>
                  <a:cubicBezTo>
                    <a:pt x="980" y="72"/>
                    <a:pt x="993" y="72"/>
                    <a:pt x="1005" y="73"/>
                  </a:cubicBezTo>
                  <a:cubicBezTo>
                    <a:pt x="995" y="60"/>
                    <a:pt x="1027" y="78"/>
                    <a:pt x="1028" y="67"/>
                  </a:cubicBezTo>
                  <a:cubicBezTo>
                    <a:pt x="1031" y="71"/>
                    <a:pt x="1038" y="72"/>
                    <a:pt x="1030" y="75"/>
                  </a:cubicBezTo>
                  <a:cubicBezTo>
                    <a:pt x="1054" y="71"/>
                    <a:pt x="1066" y="79"/>
                    <a:pt x="1083" y="69"/>
                  </a:cubicBezTo>
                  <a:cubicBezTo>
                    <a:pt x="1085" y="72"/>
                    <a:pt x="1078" y="74"/>
                    <a:pt x="1080" y="76"/>
                  </a:cubicBezTo>
                  <a:cubicBezTo>
                    <a:pt x="1082" y="75"/>
                    <a:pt x="1088" y="73"/>
                    <a:pt x="1090" y="74"/>
                  </a:cubicBezTo>
                  <a:cubicBezTo>
                    <a:pt x="1093" y="76"/>
                    <a:pt x="1087" y="77"/>
                    <a:pt x="1083" y="79"/>
                  </a:cubicBezTo>
                  <a:cubicBezTo>
                    <a:pt x="1107" y="77"/>
                    <a:pt x="1110" y="67"/>
                    <a:pt x="1111" y="58"/>
                  </a:cubicBezTo>
                  <a:cubicBezTo>
                    <a:pt x="1124" y="62"/>
                    <a:pt x="1130" y="61"/>
                    <a:pt x="1138" y="54"/>
                  </a:cubicBezTo>
                  <a:cubicBezTo>
                    <a:pt x="1143" y="57"/>
                    <a:pt x="1150" y="60"/>
                    <a:pt x="1135" y="62"/>
                  </a:cubicBezTo>
                  <a:cubicBezTo>
                    <a:pt x="1139" y="62"/>
                    <a:pt x="1152" y="63"/>
                    <a:pt x="1164" y="63"/>
                  </a:cubicBezTo>
                  <a:cubicBezTo>
                    <a:pt x="1177" y="63"/>
                    <a:pt x="1188" y="62"/>
                    <a:pt x="1188" y="58"/>
                  </a:cubicBezTo>
                  <a:cubicBezTo>
                    <a:pt x="1191" y="60"/>
                    <a:pt x="1200" y="58"/>
                    <a:pt x="1202" y="57"/>
                  </a:cubicBezTo>
                  <a:cubicBezTo>
                    <a:pt x="1222" y="58"/>
                    <a:pt x="1223" y="58"/>
                    <a:pt x="1242" y="57"/>
                  </a:cubicBezTo>
                  <a:cubicBezTo>
                    <a:pt x="1237" y="56"/>
                    <a:pt x="1237" y="56"/>
                    <a:pt x="1237" y="56"/>
                  </a:cubicBezTo>
                  <a:cubicBezTo>
                    <a:pt x="1244" y="47"/>
                    <a:pt x="1253" y="54"/>
                    <a:pt x="1268" y="53"/>
                  </a:cubicBezTo>
                  <a:cubicBezTo>
                    <a:pt x="1267" y="54"/>
                    <a:pt x="1267" y="54"/>
                    <a:pt x="1267" y="54"/>
                  </a:cubicBezTo>
                  <a:cubicBezTo>
                    <a:pt x="1302" y="61"/>
                    <a:pt x="1282" y="51"/>
                    <a:pt x="1317" y="59"/>
                  </a:cubicBezTo>
                  <a:cubicBezTo>
                    <a:pt x="1315" y="53"/>
                    <a:pt x="1315" y="53"/>
                    <a:pt x="1315" y="53"/>
                  </a:cubicBezTo>
                  <a:cubicBezTo>
                    <a:pt x="1318" y="41"/>
                    <a:pt x="1345" y="61"/>
                    <a:pt x="1365" y="57"/>
                  </a:cubicBezTo>
                  <a:cubicBezTo>
                    <a:pt x="1358" y="53"/>
                    <a:pt x="1358" y="53"/>
                    <a:pt x="1358" y="53"/>
                  </a:cubicBezTo>
                  <a:cubicBezTo>
                    <a:pt x="1364" y="51"/>
                    <a:pt x="1371" y="56"/>
                    <a:pt x="1379" y="61"/>
                  </a:cubicBezTo>
                  <a:cubicBezTo>
                    <a:pt x="1386" y="66"/>
                    <a:pt x="1394" y="72"/>
                    <a:pt x="1399" y="73"/>
                  </a:cubicBezTo>
                  <a:cubicBezTo>
                    <a:pt x="1402" y="74"/>
                    <a:pt x="1395" y="75"/>
                    <a:pt x="1392" y="75"/>
                  </a:cubicBezTo>
                  <a:cubicBezTo>
                    <a:pt x="1420" y="84"/>
                    <a:pt x="1396" y="68"/>
                    <a:pt x="1417" y="67"/>
                  </a:cubicBezTo>
                  <a:cubicBezTo>
                    <a:pt x="1421" y="71"/>
                    <a:pt x="1412" y="77"/>
                    <a:pt x="1426" y="79"/>
                  </a:cubicBezTo>
                  <a:cubicBezTo>
                    <a:pt x="1430" y="80"/>
                    <a:pt x="1440" y="77"/>
                    <a:pt x="1452" y="75"/>
                  </a:cubicBezTo>
                  <a:cubicBezTo>
                    <a:pt x="1464" y="73"/>
                    <a:pt x="1478" y="72"/>
                    <a:pt x="1487" y="76"/>
                  </a:cubicBezTo>
                  <a:cubicBezTo>
                    <a:pt x="1483" y="73"/>
                    <a:pt x="1479" y="70"/>
                    <a:pt x="1489" y="68"/>
                  </a:cubicBezTo>
                  <a:cubicBezTo>
                    <a:pt x="1497" y="68"/>
                    <a:pt x="1507" y="71"/>
                    <a:pt x="1517" y="74"/>
                  </a:cubicBezTo>
                  <a:cubicBezTo>
                    <a:pt x="1527" y="76"/>
                    <a:pt x="1537" y="78"/>
                    <a:pt x="1544" y="73"/>
                  </a:cubicBezTo>
                  <a:cubicBezTo>
                    <a:pt x="1546" y="74"/>
                    <a:pt x="1546" y="75"/>
                    <a:pt x="1546" y="76"/>
                  </a:cubicBezTo>
                  <a:cubicBezTo>
                    <a:pt x="1558" y="75"/>
                    <a:pt x="1584" y="75"/>
                    <a:pt x="1592" y="70"/>
                  </a:cubicBezTo>
                  <a:cubicBezTo>
                    <a:pt x="1596" y="81"/>
                    <a:pt x="1614" y="80"/>
                    <a:pt x="1631" y="79"/>
                  </a:cubicBezTo>
                  <a:cubicBezTo>
                    <a:pt x="1640" y="78"/>
                    <a:pt x="1648" y="78"/>
                    <a:pt x="1654" y="79"/>
                  </a:cubicBezTo>
                  <a:cubicBezTo>
                    <a:pt x="1659" y="79"/>
                    <a:pt x="1663" y="81"/>
                    <a:pt x="1663" y="86"/>
                  </a:cubicBezTo>
                  <a:cubicBezTo>
                    <a:pt x="1698" y="89"/>
                    <a:pt x="1698" y="89"/>
                    <a:pt x="1698" y="89"/>
                  </a:cubicBezTo>
                  <a:cubicBezTo>
                    <a:pt x="1697" y="91"/>
                    <a:pt x="1697" y="91"/>
                    <a:pt x="1697" y="91"/>
                  </a:cubicBezTo>
                  <a:cubicBezTo>
                    <a:pt x="1719" y="95"/>
                    <a:pt x="1728" y="91"/>
                    <a:pt x="1736" y="88"/>
                  </a:cubicBezTo>
                  <a:cubicBezTo>
                    <a:pt x="1742" y="90"/>
                    <a:pt x="1738" y="91"/>
                    <a:pt x="1737" y="92"/>
                  </a:cubicBezTo>
                  <a:cubicBezTo>
                    <a:pt x="1753" y="96"/>
                    <a:pt x="1762" y="98"/>
                    <a:pt x="1771" y="99"/>
                  </a:cubicBezTo>
                  <a:cubicBezTo>
                    <a:pt x="1779" y="99"/>
                    <a:pt x="1787" y="97"/>
                    <a:pt x="1802" y="95"/>
                  </a:cubicBezTo>
                  <a:cubicBezTo>
                    <a:pt x="1804" y="102"/>
                    <a:pt x="1804" y="102"/>
                    <a:pt x="1804" y="102"/>
                  </a:cubicBezTo>
                  <a:cubicBezTo>
                    <a:pt x="1808" y="100"/>
                    <a:pt x="1819" y="105"/>
                    <a:pt x="1834" y="109"/>
                  </a:cubicBezTo>
                  <a:cubicBezTo>
                    <a:pt x="1841" y="111"/>
                    <a:pt x="1849" y="113"/>
                    <a:pt x="1858" y="115"/>
                  </a:cubicBezTo>
                  <a:cubicBezTo>
                    <a:pt x="1866" y="117"/>
                    <a:pt x="1875" y="118"/>
                    <a:pt x="1883" y="117"/>
                  </a:cubicBezTo>
                  <a:cubicBezTo>
                    <a:pt x="1883" y="118"/>
                    <a:pt x="1882" y="119"/>
                    <a:pt x="1879" y="119"/>
                  </a:cubicBezTo>
                  <a:cubicBezTo>
                    <a:pt x="1898" y="119"/>
                    <a:pt x="1919" y="127"/>
                    <a:pt x="1937" y="134"/>
                  </a:cubicBezTo>
                  <a:cubicBezTo>
                    <a:pt x="1955" y="140"/>
                    <a:pt x="1971" y="143"/>
                    <a:pt x="1980" y="134"/>
                  </a:cubicBezTo>
                  <a:cubicBezTo>
                    <a:pt x="1980" y="134"/>
                    <a:pt x="1981" y="134"/>
                    <a:pt x="1983" y="134"/>
                  </a:cubicBezTo>
                  <a:cubicBezTo>
                    <a:pt x="1986" y="134"/>
                    <a:pt x="1989" y="134"/>
                    <a:pt x="1992" y="134"/>
                  </a:cubicBezTo>
                  <a:cubicBezTo>
                    <a:pt x="1998" y="134"/>
                    <a:pt x="2004" y="134"/>
                    <a:pt x="2004" y="134"/>
                  </a:cubicBezTo>
                  <a:cubicBezTo>
                    <a:pt x="1974" y="126"/>
                    <a:pt x="2011" y="126"/>
                    <a:pt x="1999" y="120"/>
                  </a:cubicBezTo>
                  <a:cubicBezTo>
                    <a:pt x="2012" y="122"/>
                    <a:pt x="2029" y="134"/>
                    <a:pt x="2014" y="131"/>
                  </a:cubicBezTo>
                  <a:cubicBezTo>
                    <a:pt x="2012" y="130"/>
                    <a:pt x="2012" y="130"/>
                    <a:pt x="2012" y="130"/>
                  </a:cubicBezTo>
                  <a:cubicBezTo>
                    <a:pt x="2004" y="139"/>
                    <a:pt x="2049" y="143"/>
                    <a:pt x="2046" y="150"/>
                  </a:cubicBezTo>
                  <a:cubicBezTo>
                    <a:pt x="2106" y="165"/>
                    <a:pt x="2163" y="186"/>
                    <a:pt x="2217" y="205"/>
                  </a:cubicBezTo>
                  <a:cubicBezTo>
                    <a:pt x="2213" y="195"/>
                    <a:pt x="2213" y="195"/>
                    <a:pt x="2213" y="195"/>
                  </a:cubicBezTo>
                  <a:cubicBezTo>
                    <a:pt x="2232" y="202"/>
                    <a:pt x="2232" y="202"/>
                    <a:pt x="2232" y="202"/>
                  </a:cubicBezTo>
                  <a:cubicBezTo>
                    <a:pt x="2237" y="205"/>
                    <a:pt x="2237" y="210"/>
                    <a:pt x="2223" y="206"/>
                  </a:cubicBezTo>
                  <a:cubicBezTo>
                    <a:pt x="2229" y="213"/>
                    <a:pt x="2248" y="209"/>
                    <a:pt x="2249" y="207"/>
                  </a:cubicBezTo>
                  <a:cubicBezTo>
                    <a:pt x="2274" y="220"/>
                    <a:pt x="2235" y="213"/>
                    <a:pt x="2243" y="217"/>
                  </a:cubicBezTo>
                  <a:cubicBezTo>
                    <a:pt x="2243" y="217"/>
                    <a:pt x="2246" y="217"/>
                    <a:pt x="2249" y="218"/>
                  </a:cubicBezTo>
                  <a:cubicBezTo>
                    <a:pt x="2251" y="219"/>
                    <a:pt x="2254" y="220"/>
                    <a:pt x="2254" y="220"/>
                  </a:cubicBezTo>
                  <a:cubicBezTo>
                    <a:pt x="2252" y="218"/>
                    <a:pt x="2252" y="218"/>
                    <a:pt x="2252" y="218"/>
                  </a:cubicBezTo>
                  <a:cubicBezTo>
                    <a:pt x="2262" y="218"/>
                    <a:pt x="2264" y="214"/>
                    <a:pt x="2280" y="221"/>
                  </a:cubicBezTo>
                  <a:cubicBezTo>
                    <a:pt x="2290" y="226"/>
                    <a:pt x="2284" y="228"/>
                    <a:pt x="2288" y="229"/>
                  </a:cubicBezTo>
                  <a:cubicBezTo>
                    <a:pt x="2287" y="230"/>
                    <a:pt x="2289" y="231"/>
                    <a:pt x="2294" y="232"/>
                  </a:cubicBezTo>
                  <a:cubicBezTo>
                    <a:pt x="2294" y="232"/>
                    <a:pt x="2300" y="234"/>
                    <a:pt x="2306" y="237"/>
                  </a:cubicBezTo>
                  <a:cubicBezTo>
                    <a:pt x="2309" y="238"/>
                    <a:pt x="2311" y="239"/>
                    <a:pt x="2314" y="240"/>
                  </a:cubicBezTo>
                  <a:cubicBezTo>
                    <a:pt x="2316" y="241"/>
                    <a:pt x="2317" y="241"/>
                    <a:pt x="2317" y="241"/>
                  </a:cubicBezTo>
                  <a:cubicBezTo>
                    <a:pt x="2317" y="241"/>
                    <a:pt x="2316" y="239"/>
                    <a:pt x="2314" y="236"/>
                  </a:cubicBezTo>
                  <a:cubicBezTo>
                    <a:pt x="2312" y="234"/>
                    <a:pt x="2310" y="231"/>
                    <a:pt x="2310" y="231"/>
                  </a:cubicBezTo>
                  <a:cubicBezTo>
                    <a:pt x="2322" y="232"/>
                    <a:pt x="2332" y="240"/>
                    <a:pt x="2324" y="229"/>
                  </a:cubicBezTo>
                  <a:cubicBezTo>
                    <a:pt x="2330" y="237"/>
                    <a:pt x="2352" y="247"/>
                    <a:pt x="2373" y="256"/>
                  </a:cubicBezTo>
                  <a:cubicBezTo>
                    <a:pt x="2394" y="265"/>
                    <a:pt x="2414" y="273"/>
                    <a:pt x="2418" y="276"/>
                  </a:cubicBezTo>
                  <a:cubicBezTo>
                    <a:pt x="2426" y="277"/>
                    <a:pt x="2434" y="280"/>
                    <a:pt x="2442" y="283"/>
                  </a:cubicBezTo>
                  <a:cubicBezTo>
                    <a:pt x="2449" y="286"/>
                    <a:pt x="2457" y="290"/>
                    <a:pt x="2466" y="294"/>
                  </a:cubicBezTo>
                  <a:cubicBezTo>
                    <a:pt x="2462" y="291"/>
                    <a:pt x="2463" y="282"/>
                    <a:pt x="2477" y="291"/>
                  </a:cubicBezTo>
                  <a:cubicBezTo>
                    <a:pt x="2465" y="302"/>
                    <a:pt x="2501" y="311"/>
                    <a:pt x="2507" y="328"/>
                  </a:cubicBezTo>
                  <a:cubicBezTo>
                    <a:pt x="2504" y="321"/>
                    <a:pt x="2515" y="326"/>
                    <a:pt x="2524" y="331"/>
                  </a:cubicBezTo>
                  <a:cubicBezTo>
                    <a:pt x="2534" y="336"/>
                    <a:pt x="2544" y="340"/>
                    <a:pt x="2538" y="330"/>
                  </a:cubicBezTo>
                  <a:cubicBezTo>
                    <a:pt x="2550" y="338"/>
                    <a:pt x="2536" y="336"/>
                    <a:pt x="2543" y="344"/>
                  </a:cubicBezTo>
                  <a:cubicBezTo>
                    <a:pt x="2559" y="350"/>
                    <a:pt x="2573" y="360"/>
                    <a:pt x="2588" y="372"/>
                  </a:cubicBezTo>
                  <a:cubicBezTo>
                    <a:pt x="2603" y="384"/>
                    <a:pt x="2618" y="397"/>
                    <a:pt x="2635" y="408"/>
                  </a:cubicBezTo>
                  <a:cubicBezTo>
                    <a:pt x="2636" y="407"/>
                    <a:pt x="2633" y="400"/>
                    <a:pt x="2642" y="403"/>
                  </a:cubicBezTo>
                  <a:cubicBezTo>
                    <a:pt x="2652" y="425"/>
                    <a:pt x="2652" y="425"/>
                    <a:pt x="2652" y="425"/>
                  </a:cubicBezTo>
                  <a:cubicBezTo>
                    <a:pt x="2659" y="429"/>
                    <a:pt x="2665" y="420"/>
                    <a:pt x="2672" y="435"/>
                  </a:cubicBezTo>
                  <a:cubicBezTo>
                    <a:pt x="2671" y="432"/>
                    <a:pt x="2671" y="428"/>
                    <a:pt x="2675" y="431"/>
                  </a:cubicBezTo>
                  <a:cubicBezTo>
                    <a:pt x="2702" y="460"/>
                    <a:pt x="2731" y="487"/>
                    <a:pt x="2756" y="518"/>
                  </a:cubicBezTo>
                  <a:cubicBezTo>
                    <a:pt x="2768" y="534"/>
                    <a:pt x="2780" y="550"/>
                    <a:pt x="2788" y="568"/>
                  </a:cubicBezTo>
                  <a:cubicBezTo>
                    <a:pt x="2792" y="576"/>
                    <a:pt x="2795" y="586"/>
                    <a:pt x="2798" y="595"/>
                  </a:cubicBezTo>
                  <a:cubicBezTo>
                    <a:pt x="2799" y="598"/>
                    <a:pt x="2799" y="598"/>
                    <a:pt x="2799" y="598"/>
                  </a:cubicBezTo>
                  <a:cubicBezTo>
                    <a:pt x="2800" y="602"/>
                    <a:pt x="2800" y="602"/>
                    <a:pt x="2800" y="602"/>
                  </a:cubicBezTo>
                  <a:cubicBezTo>
                    <a:pt x="2801" y="609"/>
                    <a:pt x="2801" y="609"/>
                    <a:pt x="2801" y="609"/>
                  </a:cubicBezTo>
                  <a:cubicBezTo>
                    <a:pt x="2802" y="614"/>
                    <a:pt x="2803" y="619"/>
                    <a:pt x="2803" y="624"/>
                  </a:cubicBezTo>
                  <a:cubicBezTo>
                    <a:pt x="2804" y="618"/>
                    <a:pt x="2804" y="617"/>
                    <a:pt x="2806" y="618"/>
                  </a:cubicBezTo>
                  <a:cubicBezTo>
                    <a:pt x="2807" y="619"/>
                    <a:pt x="2808" y="623"/>
                    <a:pt x="2809" y="626"/>
                  </a:cubicBezTo>
                  <a:cubicBezTo>
                    <a:pt x="2808" y="621"/>
                    <a:pt x="2814" y="625"/>
                    <a:pt x="2816" y="623"/>
                  </a:cubicBezTo>
                  <a:cubicBezTo>
                    <a:pt x="2816" y="623"/>
                    <a:pt x="2817" y="631"/>
                    <a:pt x="2817" y="640"/>
                  </a:cubicBezTo>
                  <a:cubicBezTo>
                    <a:pt x="2817" y="648"/>
                    <a:pt x="2817" y="656"/>
                    <a:pt x="2817" y="656"/>
                  </a:cubicBezTo>
                  <a:cubicBezTo>
                    <a:pt x="2819" y="657"/>
                    <a:pt x="2821" y="660"/>
                    <a:pt x="2822" y="663"/>
                  </a:cubicBezTo>
                  <a:cubicBezTo>
                    <a:pt x="2823" y="666"/>
                    <a:pt x="2823" y="671"/>
                    <a:pt x="2824" y="675"/>
                  </a:cubicBezTo>
                  <a:cubicBezTo>
                    <a:pt x="2824" y="679"/>
                    <a:pt x="2825" y="683"/>
                    <a:pt x="2826" y="686"/>
                  </a:cubicBezTo>
                  <a:cubicBezTo>
                    <a:pt x="2826" y="689"/>
                    <a:pt x="2828" y="692"/>
                    <a:pt x="2829" y="692"/>
                  </a:cubicBezTo>
                  <a:cubicBezTo>
                    <a:pt x="2829" y="692"/>
                    <a:pt x="2828" y="682"/>
                    <a:pt x="2827" y="682"/>
                  </a:cubicBezTo>
                  <a:cubicBezTo>
                    <a:pt x="2833" y="689"/>
                    <a:pt x="2837" y="684"/>
                    <a:pt x="2842" y="676"/>
                  </a:cubicBezTo>
                  <a:cubicBezTo>
                    <a:pt x="2846" y="669"/>
                    <a:pt x="2851" y="660"/>
                    <a:pt x="2856" y="660"/>
                  </a:cubicBezTo>
                  <a:cubicBezTo>
                    <a:pt x="2853" y="657"/>
                    <a:pt x="2852" y="652"/>
                    <a:pt x="2852" y="647"/>
                  </a:cubicBezTo>
                  <a:cubicBezTo>
                    <a:pt x="2851" y="641"/>
                    <a:pt x="2852" y="635"/>
                    <a:pt x="2852" y="628"/>
                  </a:cubicBezTo>
                  <a:cubicBezTo>
                    <a:pt x="2851" y="622"/>
                    <a:pt x="2851" y="615"/>
                    <a:pt x="2849" y="608"/>
                  </a:cubicBezTo>
                  <a:cubicBezTo>
                    <a:pt x="2847" y="602"/>
                    <a:pt x="2843" y="596"/>
                    <a:pt x="2837" y="591"/>
                  </a:cubicBezTo>
                  <a:cubicBezTo>
                    <a:pt x="2837" y="584"/>
                    <a:pt x="2843" y="594"/>
                    <a:pt x="2844" y="590"/>
                  </a:cubicBezTo>
                  <a:cubicBezTo>
                    <a:pt x="2840" y="588"/>
                    <a:pt x="2838" y="584"/>
                    <a:pt x="2835" y="580"/>
                  </a:cubicBezTo>
                  <a:cubicBezTo>
                    <a:pt x="2833" y="576"/>
                    <a:pt x="2830" y="570"/>
                    <a:pt x="2828" y="563"/>
                  </a:cubicBezTo>
                  <a:cubicBezTo>
                    <a:pt x="2830" y="564"/>
                    <a:pt x="2830" y="564"/>
                    <a:pt x="2830" y="564"/>
                  </a:cubicBezTo>
                  <a:cubicBezTo>
                    <a:pt x="2827" y="559"/>
                    <a:pt x="2825" y="554"/>
                    <a:pt x="2822" y="550"/>
                  </a:cubicBezTo>
                  <a:cubicBezTo>
                    <a:pt x="2820" y="546"/>
                    <a:pt x="2818" y="542"/>
                    <a:pt x="2816" y="538"/>
                  </a:cubicBezTo>
                  <a:cubicBezTo>
                    <a:pt x="2812" y="530"/>
                    <a:pt x="2808" y="523"/>
                    <a:pt x="2804" y="516"/>
                  </a:cubicBezTo>
                  <a:cubicBezTo>
                    <a:pt x="2800" y="508"/>
                    <a:pt x="2795" y="501"/>
                    <a:pt x="2791" y="493"/>
                  </a:cubicBezTo>
                  <a:cubicBezTo>
                    <a:pt x="2788" y="489"/>
                    <a:pt x="2785" y="485"/>
                    <a:pt x="2782" y="480"/>
                  </a:cubicBezTo>
                  <a:cubicBezTo>
                    <a:pt x="2779" y="476"/>
                    <a:pt x="2776" y="471"/>
                    <a:pt x="2772" y="466"/>
                  </a:cubicBezTo>
                  <a:cubicBezTo>
                    <a:pt x="2770" y="472"/>
                    <a:pt x="2770" y="472"/>
                    <a:pt x="2770" y="472"/>
                  </a:cubicBezTo>
                  <a:cubicBezTo>
                    <a:pt x="2764" y="464"/>
                    <a:pt x="2764" y="461"/>
                    <a:pt x="2761" y="456"/>
                  </a:cubicBezTo>
                  <a:cubicBezTo>
                    <a:pt x="2747" y="453"/>
                    <a:pt x="2781" y="479"/>
                    <a:pt x="2766" y="477"/>
                  </a:cubicBezTo>
                  <a:cubicBezTo>
                    <a:pt x="2766" y="473"/>
                    <a:pt x="2763" y="467"/>
                    <a:pt x="2758" y="460"/>
                  </a:cubicBezTo>
                  <a:cubicBezTo>
                    <a:pt x="2754" y="454"/>
                    <a:pt x="2747" y="448"/>
                    <a:pt x="2741" y="441"/>
                  </a:cubicBezTo>
                  <a:cubicBezTo>
                    <a:pt x="2729" y="428"/>
                    <a:pt x="2716" y="416"/>
                    <a:pt x="2717" y="408"/>
                  </a:cubicBezTo>
                  <a:cubicBezTo>
                    <a:pt x="2705" y="397"/>
                    <a:pt x="2716" y="416"/>
                    <a:pt x="2704" y="405"/>
                  </a:cubicBezTo>
                  <a:cubicBezTo>
                    <a:pt x="2703" y="400"/>
                    <a:pt x="2703" y="400"/>
                    <a:pt x="2703" y="400"/>
                  </a:cubicBezTo>
                  <a:cubicBezTo>
                    <a:pt x="2697" y="400"/>
                    <a:pt x="2697" y="400"/>
                    <a:pt x="2697" y="400"/>
                  </a:cubicBezTo>
                  <a:cubicBezTo>
                    <a:pt x="2689" y="393"/>
                    <a:pt x="2688" y="386"/>
                    <a:pt x="2690" y="384"/>
                  </a:cubicBezTo>
                  <a:cubicBezTo>
                    <a:pt x="2691" y="386"/>
                    <a:pt x="2696" y="388"/>
                    <a:pt x="2698" y="389"/>
                  </a:cubicBezTo>
                  <a:cubicBezTo>
                    <a:pt x="2690" y="377"/>
                    <a:pt x="2667" y="366"/>
                    <a:pt x="2664" y="362"/>
                  </a:cubicBezTo>
                  <a:cubicBezTo>
                    <a:pt x="2664" y="362"/>
                    <a:pt x="2667" y="365"/>
                    <a:pt x="2669" y="368"/>
                  </a:cubicBezTo>
                  <a:cubicBezTo>
                    <a:pt x="2672" y="371"/>
                    <a:pt x="2675" y="373"/>
                    <a:pt x="2675" y="373"/>
                  </a:cubicBezTo>
                  <a:cubicBezTo>
                    <a:pt x="2657" y="361"/>
                    <a:pt x="2637" y="346"/>
                    <a:pt x="2617" y="333"/>
                  </a:cubicBezTo>
                  <a:cubicBezTo>
                    <a:pt x="2597" y="320"/>
                    <a:pt x="2576" y="308"/>
                    <a:pt x="2556" y="300"/>
                  </a:cubicBezTo>
                  <a:cubicBezTo>
                    <a:pt x="2557" y="304"/>
                    <a:pt x="2557" y="304"/>
                    <a:pt x="2557" y="304"/>
                  </a:cubicBezTo>
                  <a:cubicBezTo>
                    <a:pt x="2542" y="298"/>
                    <a:pt x="2537" y="294"/>
                    <a:pt x="2531" y="290"/>
                  </a:cubicBezTo>
                  <a:cubicBezTo>
                    <a:pt x="2526" y="286"/>
                    <a:pt x="2520" y="281"/>
                    <a:pt x="2504" y="274"/>
                  </a:cubicBezTo>
                  <a:cubicBezTo>
                    <a:pt x="2505" y="274"/>
                    <a:pt x="2505" y="274"/>
                    <a:pt x="2505" y="274"/>
                  </a:cubicBezTo>
                  <a:cubicBezTo>
                    <a:pt x="2498" y="273"/>
                    <a:pt x="2489" y="270"/>
                    <a:pt x="2481" y="266"/>
                  </a:cubicBezTo>
                  <a:cubicBezTo>
                    <a:pt x="2490" y="267"/>
                    <a:pt x="2468" y="253"/>
                    <a:pt x="2480" y="255"/>
                  </a:cubicBezTo>
                  <a:cubicBezTo>
                    <a:pt x="2447" y="244"/>
                    <a:pt x="2463" y="251"/>
                    <a:pt x="2438" y="250"/>
                  </a:cubicBezTo>
                  <a:cubicBezTo>
                    <a:pt x="2435" y="244"/>
                    <a:pt x="2435" y="244"/>
                    <a:pt x="2435" y="244"/>
                  </a:cubicBezTo>
                  <a:cubicBezTo>
                    <a:pt x="2426" y="245"/>
                    <a:pt x="2425" y="246"/>
                    <a:pt x="2408" y="240"/>
                  </a:cubicBezTo>
                  <a:cubicBezTo>
                    <a:pt x="2423" y="243"/>
                    <a:pt x="2401" y="230"/>
                    <a:pt x="2418" y="231"/>
                  </a:cubicBezTo>
                  <a:cubicBezTo>
                    <a:pt x="2403" y="220"/>
                    <a:pt x="2389" y="217"/>
                    <a:pt x="2378" y="214"/>
                  </a:cubicBezTo>
                  <a:cubicBezTo>
                    <a:pt x="2367" y="212"/>
                    <a:pt x="2358" y="210"/>
                    <a:pt x="2353" y="200"/>
                  </a:cubicBezTo>
                  <a:cubicBezTo>
                    <a:pt x="2333" y="205"/>
                    <a:pt x="2380" y="218"/>
                    <a:pt x="2370" y="217"/>
                  </a:cubicBezTo>
                  <a:cubicBezTo>
                    <a:pt x="2376" y="224"/>
                    <a:pt x="2354" y="220"/>
                    <a:pt x="2344" y="215"/>
                  </a:cubicBezTo>
                  <a:cubicBezTo>
                    <a:pt x="2333" y="211"/>
                    <a:pt x="2331" y="193"/>
                    <a:pt x="2303" y="183"/>
                  </a:cubicBezTo>
                  <a:cubicBezTo>
                    <a:pt x="2306" y="184"/>
                    <a:pt x="2306" y="184"/>
                    <a:pt x="2309" y="185"/>
                  </a:cubicBezTo>
                  <a:cubicBezTo>
                    <a:pt x="2300" y="178"/>
                    <a:pt x="2287" y="181"/>
                    <a:pt x="2276" y="172"/>
                  </a:cubicBezTo>
                  <a:cubicBezTo>
                    <a:pt x="2267" y="176"/>
                    <a:pt x="2260" y="166"/>
                    <a:pt x="2255" y="174"/>
                  </a:cubicBezTo>
                  <a:cubicBezTo>
                    <a:pt x="2255" y="174"/>
                    <a:pt x="2261" y="175"/>
                    <a:pt x="2268" y="177"/>
                  </a:cubicBezTo>
                  <a:cubicBezTo>
                    <a:pt x="2274" y="179"/>
                    <a:pt x="2281" y="181"/>
                    <a:pt x="2281" y="181"/>
                  </a:cubicBezTo>
                  <a:cubicBezTo>
                    <a:pt x="2273" y="179"/>
                    <a:pt x="2265" y="180"/>
                    <a:pt x="2256" y="180"/>
                  </a:cubicBezTo>
                  <a:cubicBezTo>
                    <a:pt x="2247" y="179"/>
                    <a:pt x="2237" y="177"/>
                    <a:pt x="2226" y="171"/>
                  </a:cubicBezTo>
                  <a:cubicBezTo>
                    <a:pt x="2229" y="170"/>
                    <a:pt x="2237" y="170"/>
                    <a:pt x="2242" y="170"/>
                  </a:cubicBezTo>
                  <a:cubicBezTo>
                    <a:pt x="2236" y="165"/>
                    <a:pt x="2228" y="167"/>
                    <a:pt x="2222" y="162"/>
                  </a:cubicBezTo>
                  <a:cubicBezTo>
                    <a:pt x="2224" y="158"/>
                    <a:pt x="2232" y="160"/>
                    <a:pt x="2242" y="163"/>
                  </a:cubicBezTo>
                  <a:cubicBezTo>
                    <a:pt x="2251" y="166"/>
                    <a:pt x="2262" y="169"/>
                    <a:pt x="2271" y="169"/>
                  </a:cubicBezTo>
                  <a:cubicBezTo>
                    <a:pt x="2265" y="162"/>
                    <a:pt x="2240" y="166"/>
                    <a:pt x="2251" y="158"/>
                  </a:cubicBezTo>
                  <a:cubicBezTo>
                    <a:pt x="2235" y="167"/>
                    <a:pt x="2224" y="148"/>
                    <a:pt x="2202" y="151"/>
                  </a:cubicBezTo>
                  <a:cubicBezTo>
                    <a:pt x="2204" y="146"/>
                    <a:pt x="2204" y="146"/>
                    <a:pt x="2204" y="146"/>
                  </a:cubicBezTo>
                  <a:cubicBezTo>
                    <a:pt x="2201" y="146"/>
                    <a:pt x="2194" y="146"/>
                    <a:pt x="2189" y="145"/>
                  </a:cubicBezTo>
                  <a:cubicBezTo>
                    <a:pt x="2189" y="145"/>
                    <a:pt x="2192" y="144"/>
                    <a:pt x="2195" y="143"/>
                  </a:cubicBezTo>
                  <a:cubicBezTo>
                    <a:pt x="2198" y="142"/>
                    <a:pt x="2201" y="141"/>
                    <a:pt x="2201" y="141"/>
                  </a:cubicBezTo>
                  <a:cubicBezTo>
                    <a:pt x="2184" y="142"/>
                    <a:pt x="2173" y="127"/>
                    <a:pt x="2157" y="125"/>
                  </a:cubicBezTo>
                  <a:cubicBezTo>
                    <a:pt x="2188" y="134"/>
                    <a:pt x="2162" y="134"/>
                    <a:pt x="2174" y="142"/>
                  </a:cubicBezTo>
                  <a:cubicBezTo>
                    <a:pt x="2153" y="140"/>
                    <a:pt x="2149" y="135"/>
                    <a:pt x="2144" y="129"/>
                  </a:cubicBezTo>
                  <a:cubicBezTo>
                    <a:pt x="2142" y="126"/>
                    <a:pt x="2139" y="123"/>
                    <a:pt x="2134" y="120"/>
                  </a:cubicBezTo>
                  <a:cubicBezTo>
                    <a:pt x="2130" y="117"/>
                    <a:pt x="2123" y="114"/>
                    <a:pt x="2112" y="112"/>
                  </a:cubicBezTo>
                  <a:cubicBezTo>
                    <a:pt x="2118" y="112"/>
                    <a:pt x="2133" y="121"/>
                    <a:pt x="2123" y="121"/>
                  </a:cubicBezTo>
                  <a:cubicBezTo>
                    <a:pt x="2115" y="118"/>
                    <a:pt x="2105" y="113"/>
                    <a:pt x="2100" y="108"/>
                  </a:cubicBezTo>
                  <a:cubicBezTo>
                    <a:pt x="2071" y="102"/>
                    <a:pt x="2103" y="115"/>
                    <a:pt x="2090" y="115"/>
                  </a:cubicBezTo>
                  <a:cubicBezTo>
                    <a:pt x="2082" y="106"/>
                    <a:pt x="2075" y="114"/>
                    <a:pt x="2062" y="113"/>
                  </a:cubicBezTo>
                  <a:cubicBezTo>
                    <a:pt x="2063" y="107"/>
                    <a:pt x="2063" y="107"/>
                    <a:pt x="2063" y="107"/>
                  </a:cubicBezTo>
                  <a:cubicBezTo>
                    <a:pt x="2031" y="96"/>
                    <a:pt x="2052" y="117"/>
                    <a:pt x="2023" y="106"/>
                  </a:cubicBezTo>
                  <a:cubicBezTo>
                    <a:pt x="2038" y="101"/>
                    <a:pt x="2038" y="101"/>
                    <a:pt x="2038" y="101"/>
                  </a:cubicBezTo>
                  <a:cubicBezTo>
                    <a:pt x="2022" y="99"/>
                    <a:pt x="2022" y="99"/>
                    <a:pt x="2022" y="99"/>
                  </a:cubicBezTo>
                  <a:cubicBezTo>
                    <a:pt x="2026" y="94"/>
                    <a:pt x="2026" y="94"/>
                    <a:pt x="2026" y="94"/>
                  </a:cubicBezTo>
                  <a:cubicBezTo>
                    <a:pt x="2017" y="94"/>
                    <a:pt x="2012" y="94"/>
                    <a:pt x="2006" y="92"/>
                  </a:cubicBezTo>
                  <a:cubicBezTo>
                    <a:pt x="2001" y="91"/>
                    <a:pt x="1995" y="89"/>
                    <a:pt x="1987" y="86"/>
                  </a:cubicBezTo>
                  <a:cubicBezTo>
                    <a:pt x="1990" y="91"/>
                    <a:pt x="1983" y="96"/>
                    <a:pt x="1968" y="93"/>
                  </a:cubicBezTo>
                  <a:cubicBezTo>
                    <a:pt x="1959" y="88"/>
                    <a:pt x="1975" y="89"/>
                    <a:pt x="1954" y="86"/>
                  </a:cubicBezTo>
                  <a:cubicBezTo>
                    <a:pt x="1959" y="83"/>
                    <a:pt x="1966" y="80"/>
                    <a:pt x="1974" y="87"/>
                  </a:cubicBezTo>
                  <a:cubicBezTo>
                    <a:pt x="1975" y="85"/>
                    <a:pt x="1979" y="84"/>
                    <a:pt x="1980" y="83"/>
                  </a:cubicBezTo>
                  <a:cubicBezTo>
                    <a:pt x="1970" y="76"/>
                    <a:pt x="1953" y="76"/>
                    <a:pt x="1946" y="74"/>
                  </a:cubicBezTo>
                  <a:cubicBezTo>
                    <a:pt x="1949" y="75"/>
                    <a:pt x="1952" y="76"/>
                    <a:pt x="1954" y="77"/>
                  </a:cubicBezTo>
                  <a:cubicBezTo>
                    <a:pt x="1954" y="77"/>
                    <a:pt x="1946" y="78"/>
                    <a:pt x="1938" y="78"/>
                  </a:cubicBezTo>
                  <a:cubicBezTo>
                    <a:pt x="1930" y="79"/>
                    <a:pt x="1922" y="79"/>
                    <a:pt x="1922" y="79"/>
                  </a:cubicBezTo>
                  <a:cubicBezTo>
                    <a:pt x="1918" y="76"/>
                    <a:pt x="1922" y="75"/>
                    <a:pt x="1926" y="74"/>
                  </a:cubicBezTo>
                  <a:cubicBezTo>
                    <a:pt x="1919" y="74"/>
                    <a:pt x="1915" y="75"/>
                    <a:pt x="1906" y="74"/>
                  </a:cubicBezTo>
                  <a:cubicBezTo>
                    <a:pt x="1909" y="70"/>
                    <a:pt x="1909" y="65"/>
                    <a:pt x="1922" y="65"/>
                  </a:cubicBezTo>
                  <a:cubicBezTo>
                    <a:pt x="1892" y="65"/>
                    <a:pt x="1892" y="65"/>
                    <a:pt x="1892" y="65"/>
                  </a:cubicBezTo>
                  <a:cubicBezTo>
                    <a:pt x="1891" y="63"/>
                    <a:pt x="1879" y="57"/>
                    <a:pt x="1883" y="56"/>
                  </a:cubicBezTo>
                  <a:cubicBezTo>
                    <a:pt x="1867" y="50"/>
                    <a:pt x="1842" y="58"/>
                    <a:pt x="1821" y="51"/>
                  </a:cubicBezTo>
                  <a:cubicBezTo>
                    <a:pt x="1820" y="52"/>
                    <a:pt x="1817" y="52"/>
                    <a:pt x="1813" y="52"/>
                  </a:cubicBezTo>
                  <a:cubicBezTo>
                    <a:pt x="1793" y="48"/>
                    <a:pt x="1776" y="40"/>
                    <a:pt x="1751" y="43"/>
                  </a:cubicBezTo>
                  <a:cubicBezTo>
                    <a:pt x="1739" y="33"/>
                    <a:pt x="1739" y="33"/>
                    <a:pt x="1739" y="33"/>
                  </a:cubicBezTo>
                  <a:cubicBezTo>
                    <a:pt x="1720" y="32"/>
                    <a:pt x="1756" y="46"/>
                    <a:pt x="1724" y="45"/>
                  </a:cubicBezTo>
                  <a:cubicBezTo>
                    <a:pt x="1702" y="45"/>
                    <a:pt x="1717" y="36"/>
                    <a:pt x="1709" y="33"/>
                  </a:cubicBezTo>
                  <a:cubicBezTo>
                    <a:pt x="1698" y="36"/>
                    <a:pt x="1678" y="43"/>
                    <a:pt x="1658" y="33"/>
                  </a:cubicBezTo>
                  <a:cubicBezTo>
                    <a:pt x="1665" y="33"/>
                    <a:pt x="1670" y="34"/>
                    <a:pt x="1677" y="35"/>
                  </a:cubicBezTo>
                  <a:close/>
                  <a:moveTo>
                    <a:pt x="1445" y="20"/>
                  </a:moveTo>
                  <a:cubicBezTo>
                    <a:pt x="1450" y="19"/>
                    <a:pt x="1459" y="16"/>
                    <a:pt x="1462" y="19"/>
                  </a:cubicBezTo>
                  <a:cubicBezTo>
                    <a:pt x="1457" y="26"/>
                    <a:pt x="1453" y="22"/>
                    <a:pt x="1445" y="20"/>
                  </a:cubicBezTo>
                  <a:close/>
                  <a:moveTo>
                    <a:pt x="1094" y="32"/>
                  </a:moveTo>
                  <a:cubicBezTo>
                    <a:pt x="1097" y="30"/>
                    <a:pt x="1102" y="31"/>
                    <a:pt x="1108" y="33"/>
                  </a:cubicBezTo>
                  <a:cubicBezTo>
                    <a:pt x="1104" y="33"/>
                    <a:pt x="1099" y="33"/>
                    <a:pt x="1094" y="32"/>
                  </a:cubicBezTo>
                  <a:close/>
                  <a:moveTo>
                    <a:pt x="152" y="251"/>
                  </a:moveTo>
                  <a:cubicBezTo>
                    <a:pt x="152" y="251"/>
                    <a:pt x="152" y="251"/>
                    <a:pt x="153" y="251"/>
                  </a:cubicBezTo>
                  <a:cubicBezTo>
                    <a:pt x="162" y="249"/>
                    <a:pt x="159" y="250"/>
                    <a:pt x="152" y="251"/>
                  </a:cubicBezTo>
                  <a:close/>
                  <a:moveTo>
                    <a:pt x="132" y="257"/>
                  </a:moveTo>
                  <a:cubicBezTo>
                    <a:pt x="131" y="258"/>
                    <a:pt x="131" y="259"/>
                    <a:pt x="132" y="259"/>
                  </a:cubicBezTo>
                  <a:cubicBezTo>
                    <a:pt x="133" y="257"/>
                    <a:pt x="137" y="255"/>
                    <a:pt x="142" y="254"/>
                  </a:cubicBezTo>
                  <a:cubicBezTo>
                    <a:pt x="140" y="253"/>
                    <a:pt x="138" y="253"/>
                    <a:pt x="132" y="257"/>
                  </a:cubicBezTo>
                  <a:close/>
                  <a:moveTo>
                    <a:pt x="2291" y="228"/>
                  </a:moveTo>
                  <a:cubicBezTo>
                    <a:pt x="2287" y="225"/>
                    <a:pt x="2287" y="225"/>
                    <a:pt x="2287" y="225"/>
                  </a:cubicBezTo>
                  <a:cubicBezTo>
                    <a:pt x="2296" y="227"/>
                    <a:pt x="2293" y="228"/>
                    <a:pt x="2291" y="2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5" name="Freeform 63"/>
            <p:cNvSpPr>
              <a:spLocks/>
            </p:cNvSpPr>
            <p:nvPr/>
          </p:nvSpPr>
          <p:spPr bwMode="auto">
            <a:xfrm>
              <a:off x="4910138" y="2051051"/>
              <a:ext cx="3175" cy="3175"/>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2" y="3"/>
                  </a:cubicBezTo>
                  <a:cubicBezTo>
                    <a:pt x="3" y="2"/>
                    <a:pt x="3"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6" name="Freeform 64"/>
            <p:cNvSpPr>
              <a:spLocks/>
            </p:cNvSpPr>
            <p:nvPr/>
          </p:nvSpPr>
          <p:spPr bwMode="auto">
            <a:xfrm>
              <a:off x="5570538" y="2081213"/>
              <a:ext cx="1587" cy="0"/>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1" y="1"/>
                  </a:cubicBezTo>
                  <a:cubicBezTo>
                    <a:pt x="1" y="1"/>
                    <a:pt x="2" y="0"/>
                    <a:pt x="2" y="0"/>
                  </a:cubicBez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7" name="Freeform 65"/>
            <p:cNvSpPr>
              <a:spLocks/>
            </p:cNvSpPr>
            <p:nvPr/>
          </p:nvSpPr>
          <p:spPr bwMode="auto">
            <a:xfrm>
              <a:off x="4224338" y="2146301"/>
              <a:ext cx="7937" cy="1588"/>
            </a:xfrm>
            <a:custGeom>
              <a:avLst/>
              <a:gdLst>
                <a:gd name="T0" fmla="*/ 0 w 9"/>
                <a:gd name="T1" fmla="*/ 1 h 2"/>
                <a:gd name="T2" fmla="*/ 9 w 9"/>
                <a:gd name="T3" fmla="*/ 2 h 2"/>
                <a:gd name="T4" fmla="*/ 0 w 9"/>
                <a:gd name="T5" fmla="*/ 1 h 2"/>
              </a:gdLst>
              <a:ahLst/>
              <a:cxnLst>
                <a:cxn ang="0">
                  <a:pos x="T0" y="T1"/>
                </a:cxn>
                <a:cxn ang="0">
                  <a:pos x="T2" y="T3"/>
                </a:cxn>
                <a:cxn ang="0">
                  <a:pos x="T4" y="T5"/>
                </a:cxn>
              </a:cxnLst>
              <a:rect l="0" t="0" r="r" b="b"/>
              <a:pathLst>
                <a:path w="9" h="2">
                  <a:moveTo>
                    <a:pt x="0" y="1"/>
                  </a:moveTo>
                  <a:cubicBezTo>
                    <a:pt x="5" y="1"/>
                    <a:pt x="7" y="1"/>
                    <a:pt x="9" y="2"/>
                  </a:cubicBezTo>
                  <a:cubicBezTo>
                    <a:pt x="9" y="1"/>
                    <a:pt x="7"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8" name="Freeform 66"/>
            <p:cNvSpPr>
              <a:spLocks/>
            </p:cNvSpPr>
            <p:nvPr/>
          </p:nvSpPr>
          <p:spPr bwMode="auto">
            <a:xfrm>
              <a:off x="3854450" y="2349501"/>
              <a:ext cx="12700" cy="7938"/>
            </a:xfrm>
            <a:custGeom>
              <a:avLst/>
              <a:gdLst>
                <a:gd name="T0" fmla="*/ 1 w 12"/>
                <a:gd name="T1" fmla="*/ 8 h 8"/>
                <a:gd name="T2" fmla="*/ 12 w 12"/>
                <a:gd name="T3" fmla="*/ 0 h 8"/>
                <a:gd name="T4" fmla="*/ 0 w 12"/>
                <a:gd name="T5" fmla="*/ 4 h 8"/>
                <a:gd name="T6" fmla="*/ 1 w 12"/>
                <a:gd name="T7" fmla="*/ 8 h 8"/>
              </a:gdLst>
              <a:ahLst/>
              <a:cxnLst>
                <a:cxn ang="0">
                  <a:pos x="T0" y="T1"/>
                </a:cxn>
                <a:cxn ang="0">
                  <a:pos x="T2" y="T3"/>
                </a:cxn>
                <a:cxn ang="0">
                  <a:pos x="T4" y="T5"/>
                </a:cxn>
                <a:cxn ang="0">
                  <a:pos x="T6" y="T7"/>
                </a:cxn>
              </a:cxnLst>
              <a:rect l="0" t="0" r="r" b="b"/>
              <a:pathLst>
                <a:path w="12" h="8">
                  <a:moveTo>
                    <a:pt x="1" y="8"/>
                  </a:moveTo>
                  <a:cubicBezTo>
                    <a:pt x="12" y="0"/>
                    <a:pt x="12" y="0"/>
                    <a:pt x="12" y="0"/>
                  </a:cubicBezTo>
                  <a:cubicBezTo>
                    <a:pt x="6" y="3"/>
                    <a:pt x="3" y="3"/>
                    <a:pt x="0" y="4"/>
                  </a:cubicBezTo>
                  <a:cubicBezTo>
                    <a:pt x="1" y="5"/>
                    <a:pt x="4" y="6"/>
                    <a:pt x="1"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9" name="Freeform 67"/>
            <p:cNvSpPr>
              <a:spLocks/>
            </p:cNvSpPr>
            <p:nvPr/>
          </p:nvSpPr>
          <p:spPr bwMode="auto">
            <a:xfrm>
              <a:off x="3738563" y="2378076"/>
              <a:ext cx="12700" cy="9525"/>
            </a:xfrm>
            <a:custGeom>
              <a:avLst/>
              <a:gdLst>
                <a:gd name="T0" fmla="*/ 5 w 13"/>
                <a:gd name="T1" fmla="*/ 3 h 9"/>
                <a:gd name="T2" fmla="*/ 0 w 13"/>
                <a:gd name="T3" fmla="*/ 7 h 9"/>
                <a:gd name="T4" fmla="*/ 2 w 13"/>
                <a:gd name="T5" fmla="*/ 9 h 9"/>
                <a:gd name="T6" fmla="*/ 5 w 13"/>
                <a:gd name="T7" fmla="*/ 3 h 9"/>
              </a:gdLst>
              <a:ahLst/>
              <a:cxnLst>
                <a:cxn ang="0">
                  <a:pos x="T0" y="T1"/>
                </a:cxn>
                <a:cxn ang="0">
                  <a:pos x="T2" y="T3"/>
                </a:cxn>
                <a:cxn ang="0">
                  <a:pos x="T4" y="T5"/>
                </a:cxn>
                <a:cxn ang="0">
                  <a:pos x="T6" y="T7"/>
                </a:cxn>
              </a:cxnLst>
              <a:rect l="0" t="0" r="r" b="b"/>
              <a:pathLst>
                <a:path w="13" h="9">
                  <a:moveTo>
                    <a:pt x="5" y="3"/>
                  </a:moveTo>
                  <a:cubicBezTo>
                    <a:pt x="4" y="5"/>
                    <a:pt x="2" y="6"/>
                    <a:pt x="0" y="7"/>
                  </a:cubicBezTo>
                  <a:cubicBezTo>
                    <a:pt x="2" y="9"/>
                    <a:pt x="2" y="9"/>
                    <a:pt x="2" y="9"/>
                  </a:cubicBezTo>
                  <a:cubicBezTo>
                    <a:pt x="9" y="5"/>
                    <a:pt x="13"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0" name="Freeform 68"/>
            <p:cNvSpPr>
              <a:spLocks/>
            </p:cNvSpPr>
            <p:nvPr/>
          </p:nvSpPr>
          <p:spPr bwMode="auto">
            <a:xfrm>
              <a:off x="3821113" y="2341563"/>
              <a:ext cx="15875" cy="17463"/>
            </a:xfrm>
            <a:custGeom>
              <a:avLst/>
              <a:gdLst>
                <a:gd name="T0" fmla="*/ 17 w 17"/>
                <a:gd name="T1" fmla="*/ 4 h 17"/>
                <a:gd name="T2" fmla="*/ 0 w 17"/>
                <a:gd name="T3" fmla="*/ 10 h 17"/>
                <a:gd name="T4" fmla="*/ 1 w 17"/>
                <a:gd name="T5" fmla="*/ 9 h 17"/>
                <a:gd name="T6" fmla="*/ 17 w 17"/>
                <a:gd name="T7" fmla="*/ 4 h 17"/>
              </a:gdLst>
              <a:ahLst/>
              <a:cxnLst>
                <a:cxn ang="0">
                  <a:pos x="T0" y="T1"/>
                </a:cxn>
                <a:cxn ang="0">
                  <a:pos x="T2" y="T3"/>
                </a:cxn>
                <a:cxn ang="0">
                  <a:pos x="T4" y="T5"/>
                </a:cxn>
                <a:cxn ang="0">
                  <a:pos x="T6" y="T7"/>
                </a:cxn>
              </a:cxnLst>
              <a:rect l="0" t="0" r="r" b="b"/>
              <a:pathLst>
                <a:path w="17" h="17">
                  <a:moveTo>
                    <a:pt x="17" y="4"/>
                  </a:moveTo>
                  <a:cubicBezTo>
                    <a:pt x="14" y="0"/>
                    <a:pt x="8" y="5"/>
                    <a:pt x="0" y="10"/>
                  </a:cubicBezTo>
                  <a:cubicBezTo>
                    <a:pt x="0" y="10"/>
                    <a:pt x="1" y="9"/>
                    <a:pt x="1" y="9"/>
                  </a:cubicBezTo>
                  <a:cubicBezTo>
                    <a:pt x="2" y="17"/>
                    <a:pt x="10" y="10"/>
                    <a:pt x="17"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1" name="Freeform 69"/>
            <p:cNvSpPr>
              <a:spLocks/>
            </p:cNvSpPr>
            <p:nvPr/>
          </p:nvSpPr>
          <p:spPr bwMode="auto">
            <a:xfrm>
              <a:off x="3811588" y="2352676"/>
              <a:ext cx="6350" cy="7938"/>
            </a:xfrm>
            <a:custGeom>
              <a:avLst/>
              <a:gdLst>
                <a:gd name="T0" fmla="*/ 7 w 7"/>
                <a:gd name="T1" fmla="*/ 0 h 7"/>
                <a:gd name="T2" fmla="*/ 0 w 7"/>
                <a:gd name="T3" fmla="*/ 4 h 7"/>
                <a:gd name="T4" fmla="*/ 7 w 7"/>
                <a:gd name="T5" fmla="*/ 0 h 7"/>
              </a:gdLst>
              <a:ahLst/>
              <a:cxnLst>
                <a:cxn ang="0">
                  <a:pos x="T0" y="T1"/>
                </a:cxn>
                <a:cxn ang="0">
                  <a:pos x="T2" y="T3"/>
                </a:cxn>
                <a:cxn ang="0">
                  <a:pos x="T4" y="T5"/>
                </a:cxn>
              </a:cxnLst>
              <a:rect l="0" t="0" r="r" b="b"/>
              <a:pathLst>
                <a:path w="7" h="7">
                  <a:moveTo>
                    <a:pt x="7" y="0"/>
                  </a:moveTo>
                  <a:cubicBezTo>
                    <a:pt x="5" y="2"/>
                    <a:pt x="2" y="3"/>
                    <a:pt x="0" y="4"/>
                  </a:cubicBezTo>
                  <a:cubicBezTo>
                    <a:pt x="0" y="7"/>
                    <a:pt x="3"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2" name="Freeform 70"/>
            <p:cNvSpPr>
              <a:spLocks/>
            </p:cNvSpPr>
            <p:nvPr/>
          </p:nvSpPr>
          <p:spPr bwMode="auto">
            <a:xfrm>
              <a:off x="3919538" y="2301876"/>
              <a:ext cx="23812" cy="26988"/>
            </a:xfrm>
            <a:custGeom>
              <a:avLst/>
              <a:gdLst>
                <a:gd name="T0" fmla="*/ 5 w 25"/>
                <a:gd name="T1" fmla="*/ 12 h 26"/>
                <a:gd name="T2" fmla="*/ 2 w 25"/>
                <a:gd name="T3" fmla="*/ 18 h 26"/>
                <a:gd name="T4" fmla="*/ 5 w 25"/>
                <a:gd name="T5" fmla="*/ 12 h 26"/>
              </a:gdLst>
              <a:ahLst/>
              <a:cxnLst>
                <a:cxn ang="0">
                  <a:pos x="T0" y="T1"/>
                </a:cxn>
                <a:cxn ang="0">
                  <a:pos x="T2" y="T3"/>
                </a:cxn>
                <a:cxn ang="0">
                  <a:pos x="T4" y="T5"/>
                </a:cxn>
              </a:cxnLst>
              <a:rect l="0" t="0" r="r" b="b"/>
              <a:pathLst>
                <a:path w="25" h="26">
                  <a:moveTo>
                    <a:pt x="5" y="12"/>
                  </a:moveTo>
                  <a:cubicBezTo>
                    <a:pt x="0" y="13"/>
                    <a:pt x="5" y="19"/>
                    <a:pt x="2" y="18"/>
                  </a:cubicBezTo>
                  <a:cubicBezTo>
                    <a:pt x="0" y="26"/>
                    <a:pt x="25" y="0"/>
                    <a:pt x="5"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3" name="Freeform 71"/>
            <p:cNvSpPr>
              <a:spLocks/>
            </p:cNvSpPr>
            <p:nvPr/>
          </p:nvSpPr>
          <p:spPr bwMode="auto">
            <a:xfrm>
              <a:off x="3822700" y="2330451"/>
              <a:ext cx="7937" cy="7938"/>
            </a:xfrm>
            <a:custGeom>
              <a:avLst/>
              <a:gdLst>
                <a:gd name="T0" fmla="*/ 0 w 5"/>
                <a:gd name="T1" fmla="*/ 2 h 5"/>
                <a:gd name="T2" fmla="*/ 4 w 5"/>
                <a:gd name="T3" fmla="*/ 5 h 5"/>
                <a:gd name="T4" fmla="*/ 5 w 5"/>
                <a:gd name="T5" fmla="*/ 0 h 5"/>
                <a:gd name="T6" fmla="*/ 0 w 5"/>
                <a:gd name="T7" fmla="*/ 2 h 5"/>
              </a:gdLst>
              <a:ahLst/>
              <a:cxnLst>
                <a:cxn ang="0">
                  <a:pos x="T0" y="T1"/>
                </a:cxn>
                <a:cxn ang="0">
                  <a:pos x="T2" y="T3"/>
                </a:cxn>
                <a:cxn ang="0">
                  <a:pos x="T4" y="T5"/>
                </a:cxn>
                <a:cxn ang="0">
                  <a:pos x="T6" y="T7"/>
                </a:cxn>
              </a:cxnLst>
              <a:rect l="0" t="0" r="r" b="b"/>
              <a:pathLst>
                <a:path w="5" h="5">
                  <a:moveTo>
                    <a:pt x="0" y="2"/>
                  </a:moveTo>
                  <a:lnTo>
                    <a:pt x="4" y="5"/>
                  </a:lnTo>
                  <a:lnTo>
                    <a:pt x="5" y="0"/>
                  </a:lnTo>
                  <a:lnTo>
                    <a:pt x="0"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4" name="Freeform 72"/>
            <p:cNvSpPr>
              <a:spLocks/>
            </p:cNvSpPr>
            <p:nvPr/>
          </p:nvSpPr>
          <p:spPr bwMode="auto">
            <a:xfrm>
              <a:off x="3871913" y="2303463"/>
              <a:ext cx="17462" cy="7938"/>
            </a:xfrm>
            <a:custGeom>
              <a:avLst/>
              <a:gdLst>
                <a:gd name="T0" fmla="*/ 17 w 18"/>
                <a:gd name="T1" fmla="*/ 0 h 8"/>
                <a:gd name="T2" fmla="*/ 10 w 18"/>
                <a:gd name="T3" fmla="*/ 2 h 8"/>
                <a:gd name="T4" fmla="*/ 3 w 18"/>
                <a:gd name="T5" fmla="*/ 5 h 8"/>
                <a:gd name="T6" fmla="*/ 0 w 18"/>
                <a:gd name="T7" fmla="*/ 8 h 8"/>
                <a:gd name="T8" fmla="*/ 17 w 18"/>
                <a:gd name="T9" fmla="*/ 0 h 8"/>
              </a:gdLst>
              <a:ahLst/>
              <a:cxnLst>
                <a:cxn ang="0">
                  <a:pos x="T0" y="T1"/>
                </a:cxn>
                <a:cxn ang="0">
                  <a:pos x="T2" y="T3"/>
                </a:cxn>
                <a:cxn ang="0">
                  <a:pos x="T4" y="T5"/>
                </a:cxn>
                <a:cxn ang="0">
                  <a:pos x="T6" y="T7"/>
                </a:cxn>
                <a:cxn ang="0">
                  <a:pos x="T8" y="T9"/>
                </a:cxn>
              </a:cxnLst>
              <a:rect l="0" t="0" r="r" b="b"/>
              <a:pathLst>
                <a:path w="18" h="8">
                  <a:moveTo>
                    <a:pt x="17" y="0"/>
                  </a:moveTo>
                  <a:cubicBezTo>
                    <a:pt x="17" y="0"/>
                    <a:pt x="14" y="1"/>
                    <a:pt x="10" y="2"/>
                  </a:cubicBezTo>
                  <a:cubicBezTo>
                    <a:pt x="6" y="4"/>
                    <a:pt x="3" y="5"/>
                    <a:pt x="3" y="5"/>
                  </a:cubicBezTo>
                  <a:cubicBezTo>
                    <a:pt x="4" y="6"/>
                    <a:pt x="2" y="7"/>
                    <a:pt x="0" y="8"/>
                  </a:cubicBezTo>
                  <a:cubicBezTo>
                    <a:pt x="9" y="5"/>
                    <a:pt x="18" y="2"/>
                    <a:pt x="1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5" name="Freeform 73"/>
            <p:cNvSpPr>
              <a:spLocks/>
            </p:cNvSpPr>
            <p:nvPr/>
          </p:nvSpPr>
          <p:spPr bwMode="auto">
            <a:xfrm>
              <a:off x="3862388" y="2311401"/>
              <a:ext cx="9525" cy="7938"/>
            </a:xfrm>
            <a:custGeom>
              <a:avLst/>
              <a:gdLst>
                <a:gd name="T0" fmla="*/ 10 w 10"/>
                <a:gd name="T1" fmla="*/ 0 h 6"/>
                <a:gd name="T2" fmla="*/ 0 w 10"/>
                <a:gd name="T3" fmla="*/ 6 h 6"/>
                <a:gd name="T4" fmla="*/ 10 w 10"/>
                <a:gd name="T5" fmla="*/ 0 h 6"/>
              </a:gdLst>
              <a:ahLst/>
              <a:cxnLst>
                <a:cxn ang="0">
                  <a:pos x="T0" y="T1"/>
                </a:cxn>
                <a:cxn ang="0">
                  <a:pos x="T2" y="T3"/>
                </a:cxn>
                <a:cxn ang="0">
                  <a:pos x="T4" y="T5"/>
                </a:cxn>
              </a:cxnLst>
              <a:rect l="0" t="0" r="r" b="b"/>
              <a:pathLst>
                <a:path w="10" h="6">
                  <a:moveTo>
                    <a:pt x="10" y="0"/>
                  </a:moveTo>
                  <a:cubicBezTo>
                    <a:pt x="6" y="2"/>
                    <a:pt x="2" y="4"/>
                    <a:pt x="0" y="6"/>
                  </a:cubicBezTo>
                  <a:cubicBezTo>
                    <a:pt x="2" y="5"/>
                    <a:pt x="7" y="3"/>
                    <a:pt x="1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6" name="Freeform 74"/>
            <p:cNvSpPr>
              <a:spLocks/>
            </p:cNvSpPr>
            <p:nvPr/>
          </p:nvSpPr>
          <p:spPr bwMode="auto">
            <a:xfrm>
              <a:off x="3840163" y="2316163"/>
              <a:ext cx="14287" cy="6350"/>
            </a:xfrm>
            <a:custGeom>
              <a:avLst/>
              <a:gdLst>
                <a:gd name="T0" fmla="*/ 0 w 14"/>
                <a:gd name="T1" fmla="*/ 5 h 5"/>
                <a:gd name="T2" fmla="*/ 4 w 14"/>
                <a:gd name="T3" fmla="*/ 4 h 5"/>
                <a:gd name="T4" fmla="*/ 9 w 14"/>
                <a:gd name="T5" fmla="*/ 2 h 5"/>
                <a:gd name="T6" fmla="*/ 14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cubicBezTo>
                    <a:pt x="4" y="4"/>
                    <a:pt x="4" y="4"/>
                    <a:pt x="4" y="4"/>
                  </a:cubicBezTo>
                  <a:cubicBezTo>
                    <a:pt x="4" y="4"/>
                    <a:pt x="7" y="3"/>
                    <a:pt x="9" y="2"/>
                  </a:cubicBezTo>
                  <a:cubicBezTo>
                    <a:pt x="11" y="1"/>
                    <a:pt x="14" y="0"/>
                    <a:pt x="14"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7" name="Freeform 75"/>
            <p:cNvSpPr>
              <a:spLocks/>
            </p:cNvSpPr>
            <p:nvPr/>
          </p:nvSpPr>
          <p:spPr bwMode="auto">
            <a:xfrm>
              <a:off x="4029075" y="2232026"/>
              <a:ext cx="17462" cy="11113"/>
            </a:xfrm>
            <a:custGeom>
              <a:avLst/>
              <a:gdLst>
                <a:gd name="T0" fmla="*/ 3 w 19"/>
                <a:gd name="T1" fmla="*/ 10 h 10"/>
                <a:gd name="T2" fmla="*/ 10 w 19"/>
                <a:gd name="T3" fmla="*/ 6 h 10"/>
                <a:gd name="T4" fmla="*/ 18 w 19"/>
                <a:gd name="T5" fmla="*/ 3 h 10"/>
                <a:gd name="T6" fmla="*/ 9 w 19"/>
                <a:gd name="T7" fmla="*/ 3 h 10"/>
                <a:gd name="T8" fmla="*/ 3 w 19"/>
                <a:gd name="T9" fmla="*/ 10 h 10"/>
              </a:gdLst>
              <a:ahLst/>
              <a:cxnLst>
                <a:cxn ang="0">
                  <a:pos x="T0" y="T1"/>
                </a:cxn>
                <a:cxn ang="0">
                  <a:pos x="T2" y="T3"/>
                </a:cxn>
                <a:cxn ang="0">
                  <a:pos x="T4" y="T5"/>
                </a:cxn>
                <a:cxn ang="0">
                  <a:pos x="T6" y="T7"/>
                </a:cxn>
                <a:cxn ang="0">
                  <a:pos x="T8" y="T9"/>
                </a:cxn>
              </a:cxnLst>
              <a:rect l="0" t="0" r="r" b="b"/>
              <a:pathLst>
                <a:path w="19" h="10">
                  <a:moveTo>
                    <a:pt x="3" y="10"/>
                  </a:moveTo>
                  <a:cubicBezTo>
                    <a:pt x="3" y="10"/>
                    <a:pt x="7" y="8"/>
                    <a:pt x="10" y="6"/>
                  </a:cubicBezTo>
                  <a:cubicBezTo>
                    <a:pt x="14" y="5"/>
                    <a:pt x="18" y="3"/>
                    <a:pt x="18" y="3"/>
                  </a:cubicBezTo>
                  <a:cubicBezTo>
                    <a:pt x="19" y="0"/>
                    <a:pt x="14" y="1"/>
                    <a:pt x="9" y="3"/>
                  </a:cubicBezTo>
                  <a:cubicBezTo>
                    <a:pt x="5" y="6"/>
                    <a:pt x="0" y="9"/>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8" name="Freeform 76"/>
            <p:cNvSpPr>
              <a:spLocks/>
            </p:cNvSpPr>
            <p:nvPr/>
          </p:nvSpPr>
          <p:spPr bwMode="auto">
            <a:xfrm>
              <a:off x="3981450" y="2238376"/>
              <a:ext cx="7937" cy="7938"/>
            </a:xfrm>
            <a:custGeom>
              <a:avLst/>
              <a:gdLst>
                <a:gd name="T0" fmla="*/ 0 w 9"/>
                <a:gd name="T1" fmla="*/ 5 h 7"/>
                <a:gd name="T2" fmla="*/ 9 w 9"/>
                <a:gd name="T3" fmla="*/ 7 h 7"/>
                <a:gd name="T4" fmla="*/ 7 w 9"/>
                <a:gd name="T5" fmla="*/ 0 h 7"/>
                <a:gd name="T6" fmla="*/ 0 w 9"/>
                <a:gd name="T7" fmla="*/ 5 h 7"/>
              </a:gdLst>
              <a:ahLst/>
              <a:cxnLst>
                <a:cxn ang="0">
                  <a:pos x="T0" y="T1"/>
                </a:cxn>
                <a:cxn ang="0">
                  <a:pos x="T2" y="T3"/>
                </a:cxn>
                <a:cxn ang="0">
                  <a:pos x="T4" y="T5"/>
                </a:cxn>
                <a:cxn ang="0">
                  <a:pos x="T6" y="T7"/>
                </a:cxn>
              </a:cxnLst>
              <a:rect l="0" t="0" r="r" b="b"/>
              <a:pathLst>
                <a:path w="9" h="7">
                  <a:moveTo>
                    <a:pt x="0" y="5"/>
                  </a:moveTo>
                  <a:cubicBezTo>
                    <a:pt x="5" y="5"/>
                    <a:pt x="6" y="6"/>
                    <a:pt x="9" y="7"/>
                  </a:cubicBezTo>
                  <a:cubicBezTo>
                    <a:pt x="7" y="0"/>
                    <a:pt x="7" y="0"/>
                    <a:pt x="7"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9" name="Freeform 77"/>
            <p:cNvSpPr>
              <a:spLocks/>
            </p:cNvSpPr>
            <p:nvPr/>
          </p:nvSpPr>
          <p:spPr bwMode="auto">
            <a:xfrm>
              <a:off x="4010025" y="2211388"/>
              <a:ext cx="33337" cy="17463"/>
            </a:xfrm>
            <a:custGeom>
              <a:avLst/>
              <a:gdLst>
                <a:gd name="T0" fmla="*/ 14 w 35"/>
                <a:gd name="T1" fmla="*/ 13 h 17"/>
                <a:gd name="T2" fmla="*/ 15 w 35"/>
                <a:gd name="T3" fmla="*/ 7 h 17"/>
                <a:gd name="T4" fmla="*/ 14 w 35"/>
                <a:gd name="T5" fmla="*/ 13 h 17"/>
              </a:gdLst>
              <a:ahLst/>
              <a:cxnLst>
                <a:cxn ang="0">
                  <a:pos x="T0" y="T1"/>
                </a:cxn>
                <a:cxn ang="0">
                  <a:pos x="T2" y="T3"/>
                </a:cxn>
                <a:cxn ang="0">
                  <a:pos x="T4" y="T5"/>
                </a:cxn>
              </a:cxnLst>
              <a:rect l="0" t="0" r="r" b="b"/>
              <a:pathLst>
                <a:path w="35" h="17">
                  <a:moveTo>
                    <a:pt x="14" y="13"/>
                  </a:moveTo>
                  <a:cubicBezTo>
                    <a:pt x="15" y="11"/>
                    <a:pt x="35" y="0"/>
                    <a:pt x="15" y="7"/>
                  </a:cubicBezTo>
                  <a:cubicBezTo>
                    <a:pt x="14" y="10"/>
                    <a:pt x="0" y="17"/>
                    <a:pt x="14"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0" name="Freeform 78"/>
            <p:cNvSpPr>
              <a:spLocks/>
            </p:cNvSpPr>
            <p:nvPr/>
          </p:nvSpPr>
          <p:spPr bwMode="auto">
            <a:xfrm>
              <a:off x="4248150" y="2162176"/>
              <a:ext cx="3175" cy="12700"/>
            </a:xfrm>
            <a:custGeom>
              <a:avLst/>
              <a:gdLst>
                <a:gd name="T0" fmla="*/ 2 w 2"/>
                <a:gd name="T1" fmla="*/ 0 h 8"/>
                <a:gd name="T2" fmla="*/ 0 w 2"/>
                <a:gd name="T3" fmla="*/ 0 h 8"/>
                <a:gd name="T4" fmla="*/ 2 w 2"/>
                <a:gd name="T5" fmla="*/ 8 h 8"/>
                <a:gd name="T6" fmla="*/ 2 w 2"/>
                <a:gd name="T7" fmla="*/ 0 h 8"/>
              </a:gdLst>
              <a:ahLst/>
              <a:cxnLst>
                <a:cxn ang="0">
                  <a:pos x="T0" y="T1"/>
                </a:cxn>
                <a:cxn ang="0">
                  <a:pos x="T2" y="T3"/>
                </a:cxn>
                <a:cxn ang="0">
                  <a:pos x="T4" y="T5"/>
                </a:cxn>
                <a:cxn ang="0">
                  <a:pos x="T6" y="T7"/>
                </a:cxn>
              </a:cxnLst>
              <a:rect l="0" t="0" r="r" b="b"/>
              <a:pathLst>
                <a:path w="2" h="8">
                  <a:moveTo>
                    <a:pt x="2" y="0"/>
                  </a:moveTo>
                  <a:lnTo>
                    <a:pt x="0" y="0"/>
                  </a:lnTo>
                  <a:lnTo>
                    <a:pt x="2" y="8"/>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1" name="Freeform 79"/>
            <p:cNvSpPr>
              <a:spLocks/>
            </p:cNvSpPr>
            <p:nvPr/>
          </p:nvSpPr>
          <p:spPr bwMode="auto">
            <a:xfrm>
              <a:off x="4425950" y="2085976"/>
              <a:ext cx="30162" cy="11113"/>
            </a:xfrm>
            <a:custGeom>
              <a:avLst/>
              <a:gdLst>
                <a:gd name="T0" fmla="*/ 25 w 32"/>
                <a:gd name="T1" fmla="*/ 0 h 11"/>
                <a:gd name="T2" fmla="*/ 4 w 32"/>
                <a:gd name="T3" fmla="*/ 8 h 11"/>
                <a:gd name="T4" fmla="*/ 15 w 32"/>
                <a:gd name="T5" fmla="*/ 11 h 11"/>
                <a:gd name="T6" fmla="*/ 25 w 32"/>
                <a:gd name="T7" fmla="*/ 0 h 11"/>
              </a:gdLst>
              <a:ahLst/>
              <a:cxnLst>
                <a:cxn ang="0">
                  <a:pos x="T0" y="T1"/>
                </a:cxn>
                <a:cxn ang="0">
                  <a:pos x="T2" y="T3"/>
                </a:cxn>
                <a:cxn ang="0">
                  <a:pos x="T4" y="T5"/>
                </a:cxn>
                <a:cxn ang="0">
                  <a:pos x="T6" y="T7"/>
                </a:cxn>
              </a:cxnLst>
              <a:rect l="0" t="0" r="r" b="b"/>
              <a:pathLst>
                <a:path w="32" h="11">
                  <a:moveTo>
                    <a:pt x="25" y="0"/>
                  </a:moveTo>
                  <a:cubicBezTo>
                    <a:pt x="6" y="0"/>
                    <a:pt x="22" y="8"/>
                    <a:pt x="4" y="8"/>
                  </a:cubicBezTo>
                  <a:cubicBezTo>
                    <a:pt x="0" y="11"/>
                    <a:pt x="19" y="8"/>
                    <a:pt x="15" y="11"/>
                  </a:cubicBezTo>
                  <a:cubicBezTo>
                    <a:pt x="26" y="6"/>
                    <a:pt x="32" y="7"/>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2" name="Freeform 80"/>
            <p:cNvSpPr>
              <a:spLocks/>
            </p:cNvSpPr>
            <p:nvPr/>
          </p:nvSpPr>
          <p:spPr bwMode="auto">
            <a:xfrm>
              <a:off x="4433888" y="2097088"/>
              <a:ext cx="6350" cy="3175"/>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4" y="1"/>
                    <a:pt x="2" y="2"/>
                    <a:pt x="0" y="3"/>
                  </a:cubicBezTo>
                  <a:cubicBezTo>
                    <a:pt x="3" y="2"/>
                    <a:pt x="5" y="1"/>
                    <a:pt x="6"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3" name="Freeform 81"/>
            <p:cNvSpPr>
              <a:spLocks/>
            </p:cNvSpPr>
            <p:nvPr/>
          </p:nvSpPr>
          <p:spPr bwMode="auto">
            <a:xfrm>
              <a:off x="6526213" y="2751138"/>
              <a:ext cx="3175" cy="11113"/>
            </a:xfrm>
            <a:custGeom>
              <a:avLst/>
              <a:gdLst>
                <a:gd name="T0" fmla="*/ 2 w 4"/>
                <a:gd name="T1" fmla="*/ 0 h 11"/>
                <a:gd name="T2" fmla="*/ 1 w 4"/>
                <a:gd name="T3" fmla="*/ 5 h 11"/>
                <a:gd name="T4" fmla="*/ 1 w 4"/>
                <a:gd name="T5" fmla="*/ 9 h 11"/>
                <a:gd name="T6" fmla="*/ 0 w 4"/>
                <a:gd name="T7" fmla="*/ 11 h 11"/>
                <a:gd name="T8" fmla="*/ 2 w 4"/>
                <a:gd name="T9" fmla="*/ 7 h 11"/>
                <a:gd name="T10" fmla="*/ 4 w 4"/>
                <a:gd name="T11" fmla="*/ 3 h 11"/>
                <a:gd name="T12" fmla="*/ 2 w 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0"/>
                  </a:moveTo>
                  <a:cubicBezTo>
                    <a:pt x="2" y="0"/>
                    <a:pt x="1" y="2"/>
                    <a:pt x="1" y="5"/>
                  </a:cubicBezTo>
                  <a:cubicBezTo>
                    <a:pt x="1" y="7"/>
                    <a:pt x="1" y="8"/>
                    <a:pt x="1" y="9"/>
                  </a:cubicBezTo>
                  <a:cubicBezTo>
                    <a:pt x="0" y="10"/>
                    <a:pt x="0" y="11"/>
                    <a:pt x="0" y="11"/>
                  </a:cubicBezTo>
                  <a:cubicBezTo>
                    <a:pt x="0" y="11"/>
                    <a:pt x="1" y="9"/>
                    <a:pt x="2" y="7"/>
                  </a:cubicBezTo>
                  <a:cubicBezTo>
                    <a:pt x="3" y="5"/>
                    <a:pt x="4" y="3"/>
                    <a:pt x="4" y="3"/>
                  </a:cubicBez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4" name="Freeform 82"/>
            <p:cNvSpPr>
              <a:spLocks/>
            </p:cNvSpPr>
            <p:nvPr/>
          </p:nvSpPr>
          <p:spPr bwMode="auto">
            <a:xfrm>
              <a:off x="6530975" y="2771776"/>
              <a:ext cx="6350" cy="11113"/>
            </a:xfrm>
            <a:custGeom>
              <a:avLst/>
              <a:gdLst>
                <a:gd name="T0" fmla="*/ 7 w 7"/>
                <a:gd name="T1" fmla="*/ 0 h 10"/>
                <a:gd name="T2" fmla="*/ 0 w 7"/>
                <a:gd name="T3" fmla="*/ 3 h 10"/>
                <a:gd name="T4" fmla="*/ 7 w 7"/>
                <a:gd name="T5" fmla="*/ 10 h 10"/>
                <a:gd name="T6" fmla="*/ 7 w 7"/>
                <a:gd name="T7" fmla="*/ 0 h 10"/>
              </a:gdLst>
              <a:ahLst/>
              <a:cxnLst>
                <a:cxn ang="0">
                  <a:pos x="T0" y="T1"/>
                </a:cxn>
                <a:cxn ang="0">
                  <a:pos x="T2" y="T3"/>
                </a:cxn>
                <a:cxn ang="0">
                  <a:pos x="T4" y="T5"/>
                </a:cxn>
                <a:cxn ang="0">
                  <a:pos x="T6" y="T7"/>
                </a:cxn>
              </a:cxnLst>
              <a:rect l="0" t="0" r="r" b="b"/>
              <a:pathLst>
                <a:path w="7" h="10">
                  <a:moveTo>
                    <a:pt x="7" y="0"/>
                  </a:moveTo>
                  <a:cubicBezTo>
                    <a:pt x="0" y="3"/>
                    <a:pt x="0" y="3"/>
                    <a:pt x="0" y="3"/>
                  </a:cubicBezTo>
                  <a:cubicBezTo>
                    <a:pt x="7" y="10"/>
                    <a:pt x="7" y="10"/>
                    <a:pt x="7" y="10"/>
                  </a:cubicBezTo>
                  <a:cubicBezTo>
                    <a:pt x="7" y="7"/>
                    <a:pt x="6"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5" name="Freeform 83"/>
            <p:cNvSpPr>
              <a:spLocks/>
            </p:cNvSpPr>
            <p:nvPr/>
          </p:nvSpPr>
          <p:spPr bwMode="auto">
            <a:xfrm>
              <a:off x="5176838" y="2030413"/>
              <a:ext cx="9525" cy="4763"/>
            </a:xfrm>
            <a:custGeom>
              <a:avLst/>
              <a:gdLst>
                <a:gd name="T0" fmla="*/ 1 w 10"/>
                <a:gd name="T1" fmla="*/ 0 h 5"/>
                <a:gd name="T2" fmla="*/ 0 w 10"/>
                <a:gd name="T3" fmla="*/ 2 h 5"/>
                <a:gd name="T4" fmla="*/ 10 w 10"/>
                <a:gd name="T5" fmla="*/ 5 h 5"/>
                <a:gd name="T6" fmla="*/ 1 w 10"/>
                <a:gd name="T7" fmla="*/ 0 h 5"/>
              </a:gdLst>
              <a:ahLst/>
              <a:cxnLst>
                <a:cxn ang="0">
                  <a:pos x="T0" y="T1"/>
                </a:cxn>
                <a:cxn ang="0">
                  <a:pos x="T2" y="T3"/>
                </a:cxn>
                <a:cxn ang="0">
                  <a:pos x="T4" y="T5"/>
                </a:cxn>
                <a:cxn ang="0">
                  <a:pos x="T6" y="T7"/>
                </a:cxn>
              </a:cxnLst>
              <a:rect l="0" t="0" r="r" b="b"/>
              <a:pathLst>
                <a:path w="10" h="5">
                  <a:moveTo>
                    <a:pt x="1" y="0"/>
                  </a:moveTo>
                  <a:cubicBezTo>
                    <a:pt x="0" y="2"/>
                    <a:pt x="0" y="2"/>
                    <a:pt x="0" y="2"/>
                  </a:cubicBezTo>
                  <a:cubicBezTo>
                    <a:pt x="1" y="4"/>
                    <a:pt x="4" y="4"/>
                    <a:pt x="10" y="5"/>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6" name="Freeform 84"/>
            <p:cNvSpPr>
              <a:spLocks/>
            </p:cNvSpPr>
            <p:nvPr/>
          </p:nvSpPr>
          <p:spPr bwMode="auto">
            <a:xfrm>
              <a:off x="5337175" y="2046288"/>
              <a:ext cx="4762" cy="7938"/>
            </a:xfrm>
            <a:custGeom>
              <a:avLst/>
              <a:gdLst>
                <a:gd name="T0" fmla="*/ 2 w 3"/>
                <a:gd name="T1" fmla="*/ 1 h 5"/>
                <a:gd name="T2" fmla="*/ 0 w 3"/>
                <a:gd name="T3" fmla="*/ 0 h 5"/>
                <a:gd name="T4" fmla="*/ 3 w 3"/>
                <a:gd name="T5" fmla="*/ 5 h 5"/>
                <a:gd name="T6" fmla="*/ 2 w 3"/>
                <a:gd name="T7" fmla="*/ 1 h 5"/>
              </a:gdLst>
              <a:ahLst/>
              <a:cxnLst>
                <a:cxn ang="0">
                  <a:pos x="T0" y="T1"/>
                </a:cxn>
                <a:cxn ang="0">
                  <a:pos x="T2" y="T3"/>
                </a:cxn>
                <a:cxn ang="0">
                  <a:pos x="T4" y="T5"/>
                </a:cxn>
                <a:cxn ang="0">
                  <a:pos x="T6" y="T7"/>
                </a:cxn>
              </a:cxnLst>
              <a:rect l="0" t="0" r="r" b="b"/>
              <a:pathLst>
                <a:path w="3" h="5">
                  <a:moveTo>
                    <a:pt x="2" y="1"/>
                  </a:moveTo>
                  <a:lnTo>
                    <a:pt x="0" y="0"/>
                  </a:lnTo>
                  <a:lnTo>
                    <a:pt x="3" y="5"/>
                  </a:lnTo>
                  <a:lnTo>
                    <a:pt x="2"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7" name="Freeform 85"/>
            <p:cNvSpPr>
              <a:spLocks/>
            </p:cNvSpPr>
            <p:nvPr/>
          </p:nvSpPr>
          <p:spPr bwMode="auto">
            <a:xfrm>
              <a:off x="5457825" y="2051051"/>
              <a:ext cx="19050" cy="11113"/>
            </a:xfrm>
            <a:custGeom>
              <a:avLst/>
              <a:gdLst>
                <a:gd name="T0" fmla="*/ 19 w 19"/>
                <a:gd name="T1" fmla="*/ 2 h 10"/>
                <a:gd name="T2" fmla="*/ 0 w 19"/>
                <a:gd name="T3" fmla="*/ 0 h 10"/>
                <a:gd name="T4" fmla="*/ 19 w 19"/>
                <a:gd name="T5" fmla="*/ 2 h 10"/>
              </a:gdLst>
              <a:ahLst/>
              <a:cxnLst>
                <a:cxn ang="0">
                  <a:pos x="T0" y="T1"/>
                </a:cxn>
                <a:cxn ang="0">
                  <a:pos x="T2" y="T3"/>
                </a:cxn>
                <a:cxn ang="0">
                  <a:pos x="T4" y="T5"/>
                </a:cxn>
              </a:cxnLst>
              <a:rect l="0" t="0" r="r" b="b"/>
              <a:pathLst>
                <a:path w="19" h="10">
                  <a:moveTo>
                    <a:pt x="19" y="2"/>
                  </a:moveTo>
                  <a:cubicBezTo>
                    <a:pt x="13" y="1"/>
                    <a:pt x="6" y="1"/>
                    <a:pt x="0" y="0"/>
                  </a:cubicBezTo>
                  <a:cubicBezTo>
                    <a:pt x="13" y="1"/>
                    <a:pt x="19" y="10"/>
                    <a:pt x="1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8" name="Freeform 86"/>
            <p:cNvSpPr>
              <a:spLocks/>
            </p:cNvSpPr>
            <p:nvPr/>
          </p:nvSpPr>
          <p:spPr bwMode="auto">
            <a:xfrm>
              <a:off x="6330950" y="2695576"/>
              <a:ext cx="3175" cy="6350"/>
            </a:xfrm>
            <a:custGeom>
              <a:avLst/>
              <a:gdLst>
                <a:gd name="T0" fmla="*/ 3 w 3"/>
                <a:gd name="T1" fmla="*/ 1 h 6"/>
                <a:gd name="T2" fmla="*/ 0 w 3"/>
                <a:gd name="T3" fmla="*/ 6 h 6"/>
                <a:gd name="T4" fmla="*/ 3 w 3"/>
                <a:gd name="T5" fmla="*/ 1 h 6"/>
              </a:gdLst>
              <a:ahLst/>
              <a:cxnLst>
                <a:cxn ang="0">
                  <a:pos x="T0" y="T1"/>
                </a:cxn>
                <a:cxn ang="0">
                  <a:pos x="T2" y="T3"/>
                </a:cxn>
                <a:cxn ang="0">
                  <a:pos x="T4" y="T5"/>
                </a:cxn>
              </a:cxnLst>
              <a:rect l="0" t="0" r="r" b="b"/>
              <a:pathLst>
                <a:path w="3" h="6">
                  <a:moveTo>
                    <a:pt x="3" y="1"/>
                  </a:moveTo>
                  <a:cubicBezTo>
                    <a:pt x="2" y="0"/>
                    <a:pt x="1" y="5"/>
                    <a:pt x="0" y="6"/>
                  </a:cubicBezTo>
                  <a:cubicBezTo>
                    <a:pt x="2" y="5"/>
                    <a:pt x="3"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9" name="Freeform 87"/>
            <p:cNvSpPr>
              <a:spLocks/>
            </p:cNvSpPr>
            <p:nvPr/>
          </p:nvSpPr>
          <p:spPr bwMode="auto">
            <a:xfrm>
              <a:off x="6346825" y="2686051"/>
              <a:ext cx="3175" cy="4763"/>
            </a:xfrm>
            <a:custGeom>
              <a:avLst/>
              <a:gdLst>
                <a:gd name="T0" fmla="*/ 1 w 2"/>
                <a:gd name="T1" fmla="*/ 2 h 3"/>
                <a:gd name="T2" fmla="*/ 0 w 2"/>
                <a:gd name="T3" fmla="*/ 3 h 3"/>
                <a:gd name="T4" fmla="*/ 2 w 2"/>
                <a:gd name="T5" fmla="*/ 0 h 3"/>
                <a:gd name="T6" fmla="*/ 1 w 2"/>
                <a:gd name="T7" fmla="*/ 2 h 3"/>
              </a:gdLst>
              <a:ahLst/>
              <a:cxnLst>
                <a:cxn ang="0">
                  <a:pos x="T0" y="T1"/>
                </a:cxn>
                <a:cxn ang="0">
                  <a:pos x="T2" y="T3"/>
                </a:cxn>
                <a:cxn ang="0">
                  <a:pos x="T4" y="T5"/>
                </a:cxn>
                <a:cxn ang="0">
                  <a:pos x="T6" y="T7"/>
                </a:cxn>
              </a:cxnLst>
              <a:rect l="0" t="0" r="r" b="b"/>
              <a:pathLst>
                <a:path w="2" h="3">
                  <a:moveTo>
                    <a:pt x="1" y="2"/>
                  </a:moveTo>
                  <a:lnTo>
                    <a:pt x="0" y="3"/>
                  </a:lnTo>
                  <a:lnTo>
                    <a:pt x="2" y="0"/>
                  </a:lnTo>
                  <a:lnTo>
                    <a:pt x="1"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0" name="Freeform 88"/>
            <p:cNvSpPr>
              <a:spLocks/>
            </p:cNvSpPr>
            <p:nvPr/>
          </p:nvSpPr>
          <p:spPr bwMode="auto">
            <a:xfrm>
              <a:off x="6350000" y="2684463"/>
              <a:ext cx="9525" cy="9525"/>
            </a:xfrm>
            <a:custGeom>
              <a:avLst/>
              <a:gdLst>
                <a:gd name="T0" fmla="*/ 8 w 10"/>
                <a:gd name="T1" fmla="*/ 8 h 9"/>
                <a:gd name="T2" fmla="*/ 3 w 10"/>
                <a:gd name="T3" fmla="*/ 5 h 9"/>
                <a:gd name="T4" fmla="*/ 3 w 10"/>
                <a:gd name="T5" fmla="*/ 3 h 9"/>
                <a:gd name="T6" fmla="*/ 0 w 10"/>
                <a:gd name="T7" fmla="*/ 9 h 9"/>
                <a:gd name="T8" fmla="*/ 8 w 10"/>
                <a:gd name="T9" fmla="*/ 8 h 9"/>
              </a:gdLst>
              <a:ahLst/>
              <a:cxnLst>
                <a:cxn ang="0">
                  <a:pos x="T0" y="T1"/>
                </a:cxn>
                <a:cxn ang="0">
                  <a:pos x="T2" y="T3"/>
                </a:cxn>
                <a:cxn ang="0">
                  <a:pos x="T4" y="T5"/>
                </a:cxn>
                <a:cxn ang="0">
                  <a:pos x="T6" y="T7"/>
                </a:cxn>
                <a:cxn ang="0">
                  <a:pos x="T8" y="T9"/>
                </a:cxn>
              </a:cxnLst>
              <a:rect l="0" t="0" r="r" b="b"/>
              <a:pathLst>
                <a:path w="10" h="9">
                  <a:moveTo>
                    <a:pt x="8" y="8"/>
                  </a:moveTo>
                  <a:cubicBezTo>
                    <a:pt x="10" y="0"/>
                    <a:pt x="4" y="8"/>
                    <a:pt x="3" y="5"/>
                  </a:cubicBezTo>
                  <a:cubicBezTo>
                    <a:pt x="3" y="3"/>
                    <a:pt x="3" y="3"/>
                    <a:pt x="3" y="3"/>
                  </a:cubicBezTo>
                  <a:cubicBezTo>
                    <a:pt x="0" y="9"/>
                    <a:pt x="0" y="9"/>
                    <a:pt x="0" y="9"/>
                  </a:cubicBezTo>
                  <a:cubicBezTo>
                    <a:pt x="3" y="9"/>
                    <a:pt x="7" y="5"/>
                    <a:pt x="8"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1" name="Freeform 89"/>
            <p:cNvSpPr>
              <a:spLocks/>
            </p:cNvSpPr>
            <p:nvPr/>
          </p:nvSpPr>
          <p:spPr bwMode="auto">
            <a:xfrm>
              <a:off x="6354763" y="2709863"/>
              <a:ext cx="3175" cy="3175"/>
            </a:xfrm>
            <a:custGeom>
              <a:avLst/>
              <a:gdLst>
                <a:gd name="T0" fmla="*/ 1 w 3"/>
                <a:gd name="T1" fmla="*/ 3 h 3"/>
                <a:gd name="T2" fmla="*/ 0 w 3"/>
                <a:gd name="T3" fmla="*/ 2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0"/>
                    <a:pt x="3" y="1"/>
                    <a:pt x="0" y="2"/>
                  </a:cubicBezTo>
                  <a:cubicBezTo>
                    <a:pt x="0" y="2"/>
                    <a:pt x="0" y="3"/>
                    <a:pt x="0" y="3"/>
                  </a:cubicBezTo>
                  <a:cubicBezTo>
                    <a:pt x="1" y="3"/>
                    <a:pt x="1" y="3"/>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2" name="Freeform 90"/>
            <p:cNvSpPr>
              <a:spLocks/>
            </p:cNvSpPr>
            <p:nvPr/>
          </p:nvSpPr>
          <p:spPr bwMode="auto">
            <a:xfrm>
              <a:off x="6353175" y="2713038"/>
              <a:ext cx="1587" cy="3175"/>
            </a:xfrm>
            <a:custGeom>
              <a:avLst/>
              <a:gdLst>
                <a:gd name="T0" fmla="*/ 1 w 1"/>
                <a:gd name="T1" fmla="*/ 0 h 3"/>
                <a:gd name="T2" fmla="*/ 1 w 1"/>
                <a:gd name="T3" fmla="*/ 0 h 3"/>
              </a:gdLst>
              <a:ahLst/>
              <a:cxnLst>
                <a:cxn ang="0">
                  <a:pos x="T0" y="T1"/>
                </a:cxn>
                <a:cxn ang="0">
                  <a:pos x="T2" y="T3"/>
                </a:cxn>
              </a:cxnLst>
              <a:rect l="0" t="0" r="r" b="b"/>
              <a:pathLst>
                <a:path w="1" h="3">
                  <a:moveTo>
                    <a:pt x="1" y="0"/>
                  </a:moveTo>
                  <a:cubicBezTo>
                    <a:pt x="0" y="0"/>
                    <a:pt x="1"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3" name="Freeform 91"/>
            <p:cNvSpPr>
              <a:spLocks/>
            </p:cNvSpPr>
            <p:nvPr/>
          </p:nvSpPr>
          <p:spPr bwMode="auto">
            <a:xfrm>
              <a:off x="6357938" y="2713038"/>
              <a:ext cx="3175" cy="6350"/>
            </a:xfrm>
            <a:custGeom>
              <a:avLst/>
              <a:gdLst>
                <a:gd name="T0" fmla="*/ 3 w 3"/>
                <a:gd name="T1" fmla="*/ 0 h 6"/>
                <a:gd name="T2" fmla="*/ 0 w 3"/>
                <a:gd name="T3" fmla="*/ 2 h 6"/>
                <a:gd name="T4" fmla="*/ 0 w 3"/>
                <a:gd name="T5" fmla="*/ 6 h 6"/>
                <a:gd name="T6" fmla="*/ 3 w 3"/>
                <a:gd name="T7" fmla="*/ 0 h 6"/>
              </a:gdLst>
              <a:ahLst/>
              <a:cxnLst>
                <a:cxn ang="0">
                  <a:pos x="T0" y="T1"/>
                </a:cxn>
                <a:cxn ang="0">
                  <a:pos x="T2" y="T3"/>
                </a:cxn>
                <a:cxn ang="0">
                  <a:pos x="T4" y="T5"/>
                </a:cxn>
                <a:cxn ang="0">
                  <a:pos x="T6" y="T7"/>
                </a:cxn>
              </a:cxnLst>
              <a:rect l="0" t="0" r="r" b="b"/>
              <a:pathLst>
                <a:path w="3" h="6">
                  <a:moveTo>
                    <a:pt x="3" y="0"/>
                  </a:moveTo>
                  <a:cubicBezTo>
                    <a:pt x="0" y="2"/>
                    <a:pt x="0" y="2"/>
                    <a:pt x="0" y="2"/>
                  </a:cubicBezTo>
                  <a:cubicBezTo>
                    <a:pt x="0" y="4"/>
                    <a:pt x="1" y="5"/>
                    <a:pt x="0" y="6"/>
                  </a:cubicBezTo>
                  <a:cubicBezTo>
                    <a:pt x="2" y="5"/>
                    <a:pt x="2" y="3"/>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4" name="Freeform 92"/>
            <p:cNvSpPr>
              <a:spLocks/>
            </p:cNvSpPr>
            <p:nvPr/>
          </p:nvSpPr>
          <p:spPr bwMode="auto">
            <a:xfrm>
              <a:off x="6362700" y="2706688"/>
              <a:ext cx="0" cy="3175"/>
            </a:xfrm>
            <a:custGeom>
              <a:avLst/>
              <a:gdLst>
                <a:gd name="T0" fmla="*/ 1 w 1"/>
                <a:gd name="T1" fmla="*/ 0 h 3"/>
                <a:gd name="T2" fmla="*/ 0 w 1"/>
                <a:gd name="T3" fmla="*/ 1 h 3"/>
                <a:gd name="T4" fmla="*/ 1 w 1"/>
                <a:gd name="T5" fmla="*/ 0 h 3"/>
              </a:gdLst>
              <a:ahLst/>
              <a:cxnLst>
                <a:cxn ang="0">
                  <a:pos x="T0" y="T1"/>
                </a:cxn>
                <a:cxn ang="0">
                  <a:pos x="T2" y="T3"/>
                </a:cxn>
                <a:cxn ang="0">
                  <a:pos x="T4" y="T5"/>
                </a:cxn>
              </a:cxnLst>
              <a:rect l="0" t="0" r="r" b="b"/>
              <a:pathLst>
                <a:path w="1" h="3">
                  <a:moveTo>
                    <a:pt x="1" y="0"/>
                  </a:moveTo>
                  <a:cubicBezTo>
                    <a:pt x="0" y="1"/>
                    <a:pt x="0" y="1"/>
                    <a:pt x="0" y="1"/>
                  </a:cubicBezTo>
                  <a:cubicBezTo>
                    <a:pt x="0" y="2"/>
                    <a:pt x="0"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5" name="Freeform 93"/>
            <p:cNvSpPr>
              <a:spLocks/>
            </p:cNvSpPr>
            <p:nvPr/>
          </p:nvSpPr>
          <p:spPr bwMode="auto">
            <a:xfrm>
              <a:off x="6361113" y="2703513"/>
              <a:ext cx="1587" cy="6350"/>
            </a:xfrm>
            <a:custGeom>
              <a:avLst/>
              <a:gdLst>
                <a:gd name="T0" fmla="*/ 0 w 3"/>
                <a:gd name="T1" fmla="*/ 6 h 6"/>
                <a:gd name="T2" fmla="*/ 2 w 3"/>
                <a:gd name="T3" fmla="*/ 4 h 6"/>
                <a:gd name="T4" fmla="*/ 1 w 3"/>
                <a:gd name="T5" fmla="*/ 5 h 6"/>
                <a:gd name="T6" fmla="*/ 0 w 3"/>
                <a:gd name="T7" fmla="*/ 6 h 6"/>
              </a:gdLst>
              <a:ahLst/>
              <a:cxnLst>
                <a:cxn ang="0">
                  <a:pos x="T0" y="T1"/>
                </a:cxn>
                <a:cxn ang="0">
                  <a:pos x="T2" y="T3"/>
                </a:cxn>
                <a:cxn ang="0">
                  <a:pos x="T4" y="T5"/>
                </a:cxn>
                <a:cxn ang="0">
                  <a:pos x="T6" y="T7"/>
                </a:cxn>
              </a:cxnLst>
              <a:rect l="0" t="0" r="r" b="b"/>
              <a:pathLst>
                <a:path w="3" h="6">
                  <a:moveTo>
                    <a:pt x="0" y="6"/>
                  </a:moveTo>
                  <a:cubicBezTo>
                    <a:pt x="2" y="4"/>
                    <a:pt x="2" y="4"/>
                    <a:pt x="2" y="4"/>
                  </a:cubicBezTo>
                  <a:cubicBezTo>
                    <a:pt x="2" y="3"/>
                    <a:pt x="3" y="0"/>
                    <a:pt x="1" y="5"/>
                  </a:cubicBezTo>
                  <a:cubicBezTo>
                    <a:pt x="2" y="3"/>
                    <a:pt x="1" y="5"/>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6" name="Freeform 94"/>
            <p:cNvSpPr>
              <a:spLocks/>
            </p:cNvSpPr>
            <p:nvPr/>
          </p:nvSpPr>
          <p:spPr bwMode="auto">
            <a:xfrm>
              <a:off x="6356350" y="2703513"/>
              <a:ext cx="4762" cy="6350"/>
            </a:xfrm>
            <a:custGeom>
              <a:avLst/>
              <a:gdLst>
                <a:gd name="T0" fmla="*/ 3 w 5"/>
                <a:gd name="T1" fmla="*/ 6 h 6"/>
                <a:gd name="T2" fmla="*/ 5 w 5"/>
                <a:gd name="T3" fmla="*/ 0 h 6"/>
                <a:gd name="T4" fmla="*/ 3 w 5"/>
                <a:gd name="T5" fmla="*/ 6 h 6"/>
              </a:gdLst>
              <a:ahLst/>
              <a:cxnLst>
                <a:cxn ang="0">
                  <a:pos x="T0" y="T1"/>
                </a:cxn>
                <a:cxn ang="0">
                  <a:pos x="T2" y="T3"/>
                </a:cxn>
                <a:cxn ang="0">
                  <a:pos x="T4" y="T5"/>
                </a:cxn>
              </a:cxnLst>
              <a:rect l="0" t="0" r="r" b="b"/>
              <a:pathLst>
                <a:path w="5" h="6">
                  <a:moveTo>
                    <a:pt x="3" y="6"/>
                  </a:moveTo>
                  <a:cubicBezTo>
                    <a:pt x="3" y="4"/>
                    <a:pt x="3" y="2"/>
                    <a:pt x="5" y="0"/>
                  </a:cubicBezTo>
                  <a:cubicBezTo>
                    <a:pt x="2" y="0"/>
                    <a:pt x="0" y="6"/>
                    <a:pt x="3"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7" name="Freeform 95"/>
            <p:cNvSpPr>
              <a:spLocks/>
            </p:cNvSpPr>
            <p:nvPr/>
          </p:nvSpPr>
          <p:spPr bwMode="auto">
            <a:xfrm>
              <a:off x="6357938" y="2681288"/>
              <a:ext cx="3175" cy="6350"/>
            </a:xfrm>
            <a:custGeom>
              <a:avLst/>
              <a:gdLst>
                <a:gd name="T0" fmla="*/ 2 w 2"/>
                <a:gd name="T1" fmla="*/ 3 h 6"/>
                <a:gd name="T2" fmla="*/ 2 w 2"/>
                <a:gd name="T3" fmla="*/ 0 h 6"/>
                <a:gd name="T4" fmla="*/ 0 w 2"/>
                <a:gd name="T5" fmla="*/ 3 h 6"/>
                <a:gd name="T6" fmla="*/ 2 w 2"/>
                <a:gd name="T7" fmla="*/ 3 h 6"/>
              </a:gdLst>
              <a:ahLst/>
              <a:cxnLst>
                <a:cxn ang="0">
                  <a:pos x="T0" y="T1"/>
                </a:cxn>
                <a:cxn ang="0">
                  <a:pos x="T2" y="T3"/>
                </a:cxn>
                <a:cxn ang="0">
                  <a:pos x="T4" y="T5"/>
                </a:cxn>
                <a:cxn ang="0">
                  <a:pos x="T6" y="T7"/>
                </a:cxn>
              </a:cxnLst>
              <a:rect l="0" t="0" r="r" b="b"/>
              <a:pathLst>
                <a:path w="2" h="6">
                  <a:moveTo>
                    <a:pt x="2" y="3"/>
                  </a:moveTo>
                  <a:cubicBezTo>
                    <a:pt x="2" y="0"/>
                    <a:pt x="2" y="0"/>
                    <a:pt x="2" y="0"/>
                  </a:cubicBezTo>
                  <a:cubicBezTo>
                    <a:pt x="0" y="3"/>
                    <a:pt x="0" y="3"/>
                    <a:pt x="0" y="3"/>
                  </a:cubicBezTo>
                  <a:cubicBezTo>
                    <a:pt x="1" y="1"/>
                    <a:pt x="1" y="6"/>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8" name="Freeform 96"/>
            <p:cNvSpPr>
              <a:spLocks/>
            </p:cNvSpPr>
            <p:nvPr/>
          </p:nvSpPr>
          <p:spPr bwMode="auto">
            <a:xfrm>
              <a:off x="6367463" y="2713038"/>
              <a:ext cx="1587" cy="7938"/>
            </a:xfrm>
            <a:custGeom>
              <a:avLst/>
              <a:gdLst>
                <a:gd name="T0" fmla="*/ 0 w 2"/>
                <a:gd name="T1" fmla="*/ 7 h 7"/>
                <a:gd name="T2" fmla="*/ 2 w 2"/>
                <a:gd name="T3" fmla="*/ 0 h 7"/>
                <a:gd name="T4" fmla="*/ 0 w 2"/>
                <a:gd name="T5" fmla="*/ 2 h 7"/>
                <a:gd name="T6" fmla="*/ 0 w 2"/>
                <a:gd name="T7" fmla="*/ 7 h 7"/>
              </a:gdLst>
              <a:ahLst/>
              <a:cxnLst>
                <a:cxn ang="0">
                  <a:pos x="T0" y="T1"/>
                </a:cxn>
                <a:cxn ang="0">
                  <a:pos x="T2" y="T3"/>
                </a:cxn>
                <a:cxn ang="0">
                  <a:pos x="T4" y="T5"/>
                </a:cxn>
                <a:cxn ang="0">
                  <a:pos x="T6" y="T7"/>
                </a:cxn>
              </a:cxnLst>
              <a:rect l="0" t="0" r="r" b="b"/>
              <a:pathLst>
                <a:path w="2" h="7">
                  <a:moveTo>
                    <a:pt x="0" y="7"/>
                  </a:moveTo>
                  <a:cubicBezTo>
                    <a:pt x="0" y="6"/>
                    <a:pt x="1" y="2"/>
                    <a:pt x="2" y="0"/>
                  </a:cubicBezTo>
                  <a:cubicBezTo>
                    <a:pt x="0" y="2"/>
                    <a:pt x="0" y="2"/>
                    <a:pt x="0" y="2"/>
                  </a:cubicBezTo>
                  <a:cubicBezTo>
                    <a:pt x="0" y="3"/>
                    <a:pt x="0" y="5"/>
                    <a:pt x="0"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9" name="Freeform 97"/>
            <p:cNvSpPr>
              <a:spLocks/>
            </p:cNvSpPr>
            <p:nvPr/>
          </p:nvSpPr>
          <p:spPr bwMode="auto">
            <a:xfrm>
              <a:off x="6369050" y="2709863"/>
              <a:ext cx="1587" cy="3175"/>
            </a:xfrm>
            <a:custGeom>
              <a:avLst/>
              <a:gdLst>
                <a:gd name="T0" fmla="*/ 0 w 2"/>
                <a:gd name="T1" fmla="*/ 3 h 3"/>
                <a:gd name="T2" fmla="*/ 2 w 2"/>
                <a:gd name="T3" fmla="*/ 1 h 3"/>
                <a:gd name="T4" fmla="*/ 0 w 2"/>
                <a:gd name="T5" fmla="*/ 3 h 3"/>
              </a:gdLst>
              <a:ahLst/>
              <a:cxnLst>
                <a:cxn ang="0">
                  <a:pos x="T0" y="T1"/>
                </a:cxn>
                <a:cxn ang="0">
                  <a:pos x="T2" y="T3"/>
                </a:cxn>
                <a:cxn ang="0">
                  <a:pos x="T4" y="T5"/>
                </a:cxn>
              </a:cxnLst>
              <a:rect l="0" t="0" r="r" b="b"/>
              <a:pathLst>
                <a:path w="2" h="3">
                  <a:moveTo>
                    <a:pt x="0" y="3"/>
                  </a:moveTo>
                  <a:cubicBezTo>
                    <a:pt x="2" y="1"/>
                    <a:pt x="2" y="1"/>
                    <a:pt x="2" y="1"/>
                  </a:cubicBezTo>
                  <a:cubicBezTo>
                    <a:pt x="1" y="0"/>
                    <a:pt x="0" y="1"/>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0" name="Freeform 98"/>
            <p:cNvSpPr>
              <a:spLocks/>
            </p:cNvSpPr>
            <p:nvPr/>
          </p:nvSpPr>
          <p:spPr bwMode="auto">
            <a:xfrm>
              <a:off x="6362700" y="2698751"/>
              <a:ext cx="4762" cy="4763"/>
            </a:xfrm>
            <a:custGeom>
              <a:avLst/>
              <a:gdLst>
                <a:gd name="T0" fmla="*/ 3 w 3"/>
                <a:gd name="T1" fmla="*/ 0 h 3"/>
                <a:gd name="T2" fmla="*/ 0 w 3"/>
                <a:gd name="T3" fmla="*/ 3 h 3"/>
                <a:gd name="T4" fmla="*/ 3 w 3"/>
                <a:gd name="T5" fmla="*/ 0 h 3"/>
                <a:gd name="T6" fmla="*/ 3 w 3"/>
                <a:gd name="T7" fmla="*/ 0 h 3"/>
              </a:gdLst>
              <a:ahLst/>
              <a:cxnLst>
                <a:cxn ang="0">
                  <a:pos x="T0" y="T1"/>
                </a:cxn>
                <a:cxn ang="0">
                  <a:pos x="T2" y="T3"/>
                </a:cxn>
                <a:cxn ang="0">
                  <a:pos x="T4" y="T5"/>
                </a:cxn>
                <a:cxn ang="0">
                  <a:pos x="T6" y="T7"/>
                </a:cxn>
              </a:cxnLst>
              <a:rect l="0" t="0" r="r" b="b"/>
              <a:pathLst>
                <a:path w="3" h="3">
                  <a:moveTo>
                    <a:pt x="3" y="0"/>
                  </a:moveTo>
                  <a:lnTo>
                    <a:pt x="0" y="3"/>
                  </a:lnTo>
                  <a:lnTo>
                    <a:pt x="3" y="0"/>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1" name="Freeform 99"/>
            <p:cNvSpPr>
              <a:spLocks/>
            </p:cNvSpPr>
            <p:nvPr/>
          </p:nvSpPr>
          <p:spPr bwMode="auto">
            <a:xfrm>
              <a:off x="6370638" y="2722563"/>
              <a:ext cx="3175" cy="4763"/>
            </a:xfrm>
            <a:custGeom>
              <a:avLst/>
              <a:gdLst>
                <a:gd name="T0" fmla="*/ 1 w 2"/>
                <a:gd name="T1" fmla="*/ 1 h 3"/>
                <a:gd name="T2" fmla="*/ 0 w 2"/>
                <a:gd name="T3" fmla="*/ 3 h 3"/>
                <a:gd name="T4" fmla="*/ 2 w 2"/>
                <a:gd name="T5" fmla="*/ 0 h 3"/>
                <a:gd name="T6" fmla="*/ 1 w 2"/>
                <a:gd name="T7" fmla="*/ 1 h 3"/>
              </a:gdLst>
              <a:ahLst/>
              <a:cxnLst>
                <a:cxn ang="0">
                  <a:pos x="T0" y="T1"/>
                </a:cxn>
                <a:cxn ang="0">
                  <a:pos x="T2" y="T3"/>
                </a:cxn>
                <a:cxn ang="0">
                  <a:pos x="T4" y="T5"/>
                </a:cxn>
                <a:cxn ang="0">
                  <a:pos x="T6" y="T7"/>
                </a:cxn>
              </a:cxnLst>
              <a:rect l="0" t="0" r="r" b="b"/>
              <a:pathLst>
                <a:path w="2" h="3">
                  <a:moveTo>
                    <a:pt x="1" y="1"/>
                  </a:moveTo>
                  <a:lnTo>
                    <a:pt x="0" y="3"/>
                  </a:lnTo>
                  <a:lnTo>
                    <a:pt x="2"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2" name="Freeform 100"/>
            <p:cNvSpPr>
              <a:spLocks/>
            </p:cNvSpPr>
            <p:nvPr/>
          </p:nvSpPr>
          <p:spPr bwMode="auto">
            <a:xfrm>
              <a:off x="6373813" y="2724151"/>
              <a:ext cx="4762" cy="7938"/>
            </a:xfrm>
            <a:custGeom>
              <a:avLst/>
              <a:gdLst>
                <a:gd name="T0" fmla="*/ 2 w 5"/>
                <a:gd name="T1" fmla="*/ 0 h 8"/>
                <a:gd name="T2" fmla="*/ 0 w 5"/>
                <a:gd name="T3" fmla="*/ 8 h 8"/>
                <a:gd name="T4" fmla="*/ 5 w 5"/>
                <a:gd name="T5" fmla="*/ 3 h 8"/>
                <a:gd name="T6" fmla="*/ 2 w 5"/>
                <a:gd name="T7" fmla="*/ 0 h 8"/>
              </a:gdLst>
              <a:ahLst/>
              <a:cxnLst>
                <a:cxn ang="0">
                  <a:pos x="T0" y="T1"/>
                </a:cxn>
                <a:cxn ang="0">
                  <a:pos x="T2" y="T3"/>
                </a:cxn>
                <a:cxn ang="0">
                  <a:pos x="T4" y="T5"/>
                </a:cxn>
                <a:cxn ang="0">
                  <a:pos x="T6" y="T7"/>
                </a:cxn>
              </a:cxnLst>
              <a:rect l="0" t="0" r="r" b="b"/>
              <a:pathLst>
                <a:path w="5" h="8">
                  <a:moveTo>
                    <a:pt x="2" y="0"/>
                  </a:moveTo>
                  <a:cubicBezTo>
                    <a:pt x="0" y="3"/>
                    <a:pt x="1" y="6"/>
                    <a:pt x="0" y="8"/>
                  </a:cubicBezTo>
                  <a:cubicBezTo>
                    <a:pt x="1" y="8"/>
                    <a:pt x="3" y="5"/>
                    <a:pt x="5" y="3"/>
                  </a:cubicBezTo>
                  <a:cubicBezTo>
                    <a:pt x="3" y="4"/>
                    <a:pt x="2" y="3"/>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3" name="Freeform 101"/>
            <p:cNvSpPr>
              <a:spLocks/>
            </p:cNvSpPr>
            <p:nvPr/>
          </p:nvSpPr>
          <p:spPr bwMode="auto">
            <a:xfrm>
              <a:off x="6378575" y="2724151"/>
              <a:ext cx="1587" cy="3175"/>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2" y="0"/>
                    <a:pt x="1" y="2"/>
                    <a:pt x="0" y="3"/>
                  </a:cubicBezTo>
                  <a:cubicBezTo>
                    <a:pt x="0" y="2"/>
                    <a:pt x="1"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4" name="Freeform 102"/>
            <p:cNvSpPr>
              <a:spLocks/>
            </p:cNvSpPr>
            <p:nvPr/>
          </p:nvSpPr>
          <p:spPr bwMode="auto">
            <a:xfrm>
              <a:off x="6372225" y="2713038"/>
              <a:ext cx="1587" cy="6350"/>
            </a:xfrm>
            <a:custGeom>
              <a:avLst/>
              <a:gdLst>
                <a:gd name="T0" fmla="*/ 1 w 2"/>
                <a:gd name="T1" fmla="*/ 0 h 5"/>
                <a:gd name="T2" fmla="*/ 1 w 2"/>
                <a:gd name="T3" fmla="*/ 5 h 5"/>
                <a:gd name="T4" fmla="*/ 2 w 2"/>
                <a:gd name="T5" fmla="*/ 0 h 5"/>
                <a:gd name="T6" fmla="*/ 1 w 2"/>
                <a:gd name="T7" fmla="*/ 0 h 5"/>
              </a:gdLst>
              <a:ahLst/>
              <a:cxnLst>
                <a:cxn ang="0">
                  <a:pos x="T0" y="T1"/>
                </a:cxn>
                <a:cxn ang="0">
                  <a:pos x="T2" y="T3"/>
                </a:cxn>
                <a:cxn ang="0">
                  <a:pos x="T4" y="T5"/>
                </a:cxn>
                <a:cxn ang="0">
                  <a:pos x="T6" y="T7"/>
                </a:cxn>
              </a:cxnLst>
              <a:rect l="0" t="0" r="r" b="b"/>
              <a:pathLst>
                <a:path w="2" h="5">
                  <a:moveTo>
                    <a:pt x="1" y="0"/>
                  </a:moveTo>
                  <a:cubicBezTo>
                    <a:pt x="1" y="1"/>
                    <a:pt x="0" y="4"/>
                    <a:pt x="1" y="5"/>
                  </a:cubicBezTo>
                  <a:cubicBezTo>
                    <a:pt x="2" y="0"/>
                    <a:pt x="2" y="0"/>
                    <a:pt x="2" y="0"/>
                  </a:cubicBezTo>
                  <a:cubicBezTo>
                    <a:pt x="2" y="0"/>
                    <a:pt x="2"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5" name="Freeform 103"/>
            <p:cNvSpPr>
              <a:spLocks/>
            </p:cNvSpPr>
            <p:nvPr/>
          </p:nvSpPr>
          <p:spPr bwMode="auto">
            <a:xfrm>
              <a:off x="6373813" y="2713038"/>
              <a:ext cx="1587" cy="1588"/>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6" name="Freeform 104"/>
            <p:cNvSpPr>
              <a:spLocks/>
            </p:cNvSpPr>
            <p:nvPr/>
          </p:nvSpPr>
          <p:spPr bwMode="auto">
            <a:xfrm>
              <a:off x="6372225" y="2713038"/>
              <a:ext cx="1587"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7" name="Freeform 105"/>
            <p:cNvSpPr>
              <a:spLocks/>
            </p:cNvSpPr>
            <p:nvPr/>
          </p:nvSpPr>
          <p:spPr bwMode="auto">
            <a:xfrm>
              <a:off x="6369050" y="2693988"/>
              <a:ext cx="4762" cy="11113"/>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2" y="7"/>
                    <a:pt x="5" y="5"/>
                    <a:pt x="5" y="0"/>
                  </a:cubicBezTo>
                  <a:cubicBezTo>
                    <a:pt x="3" y="3"/>
                    <a:pt x="3" y="6"/>
                    <a:pt x="0"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8" name="Freeform 106"/>
            <p:cNvSpPr>
              <a:spLocks/>
            </p:cNvSpPr>
            <p:nvPr/>
          </p:nvSpPr>
          <p:spPr bwMode="auto">
            <a:xfrm>
              <a:off x="6372225" y="2705101"/>
              <a:ext cx="3175" cy="4763"/>
            </a:xfrm>
            <a:custGeom>
              <a:avLst/>
              <a:gdLst>
                <a:gd name="T0" fmla="*/ 3 w 3"/>
                <a:gd name="T1" fmla="*/ 1 h 4"/>
                <a:gd name="T2" fmla="*/ 2 w 3"/>
                <a:gd name="T3" fmla="*/ 0 h 4"/>
                <a:gd name="T4" fmla="*/ 0 w 3"/>
                <a:gd name="T5" fmla="*/ 4 h 4"/>
                <a:gd name="T6" fmla="*/ 3 w 3"/>
                <a:gd name="T7" fmla="*/ 1 h 4"/>
              </a:gdLst>
              <a:ahLst/>
              <a:cxnLst>
                <a:cxn ang="0">
                  <a:pos x="T0" y="T1"/>
                </a:cxn>
                <a:cxn ang="0">
                  <a:pos x="T2" y="T3"/>
                </a:cxn>
                <a:cxn ang="0">
                  <a:pos x="T4" y="T5"/>
                </a:cxn>
                <a:cxn ang="0">
                  <a:pos x="T6" y="T7"/>
                </a:cxn>
              </a:cxnLst>
              <a:rect l="0" t="0" r="r" b="b"/>
              <a:pathLst>
                <a:path w="3" h="4">
                  <a:moveTo>
                    <a:pt x="3" y="1"/>
                  </a:moveTo>
                  <a:cubicBezTo>
                    <a:pt x="2" y="0"/>
                    <a:pt x="2" y="0"/>
                    <a:pt x="2" y="0"/>
                  </a:cubicBezTo>
                  <a:cubicBezTo>
                    <a:pt x="1" y="1"/>
                    <a:pt x="1" y="3"/>
                    <a:pt x="0" y="4"/>
                  </a:cubicBezTo>
                  <a:lnTo>
                    <a:pt x="3"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9" name="Rectangle 107"/>
            <p:cNvSpPr>
              <a:spLocks noChangeArrowheads="1"/>
            </p:cNvSpPr>
            <p:nvPr/>
          </p:nvSpPr>
          <p:spPr bwMode="auto">
            <a:xfrm>
              <a:off x="6375400" y="2705101"/>
              <a:ext cx="1587" cy="158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0" name="Freeform 108"/>
            <p:cNvSpPr>
              <a:spLocks/>
            </p:cNvSpPr>
            <p:nvPr/>
          </p:nvSpPr>
          <p:spPr bwMode="auto">
            <a:xfrm>
              <a:off x="6378575" y="2713038"/>
              <a:ext cx="4762" cy="4763"/>
            </a:xfrm>
            <a:custGeom>
              <a:avLst/>
              <a:gdLst>
                <a:gd name="T0" fmla="*/ 1 w 5"/>
                <a:gd name="T1" fmla="*/ 4 h 4"/>
                <a:gd name="T2" fmla="*/ 5 w 5"/>
                <a:gd name="T3" fmla="*/ 3 h 4"/>
                <a:gd name="T4" fmla="*/ 2 w 5"/>
                <a:gd name="T5" fmla="*/ 0 h 4"/>
                <a:gd name="T6" fmla="*/ 1 w 5"/>
                <a:gd name="T7" fmla="*/ 4 h 4"/>
              </a:gdLst>
              <a:ahLst/>
              <a:cxnLst>
                <a:cxn ang="0">
                  <a:pos x="T0" y="T1"/>
                </a:cxn>
                <a:cxn ang="0">
                  <a:pos x="T2" y="T3"/>
                </a:cxn>
                <a:cxn ang="0">
                  <a:pos x="T4" y="T5"/>
                </a:cxn>
                <a:cxn ang="0">
                  <a:pos x="T6" y="T7"/>
                </a:cxn>
              </a:cxnLst>
              <a:rect l="0" t="0" r="r" b="b"/>
              <a:pathLst>
                <a:path w="5" h="4">
                  <a:moveTo>
                    <a:pt x="1" y="4"/>
                  </a:moveTo>
                  <a:cubicBezTo>
                    <a:pt x="3" y="3"/>
                    <a:pt x="4" y="3"/>
                    <a:pt x="5" y="3"/>
                  </a:cubicBezTo>
                  <a:cubicBezTo>
                    <a:pt x="4" y="1"/>
                    <a:pt x="3" y="0"/>
                    <a:pt x="2" y="0"/>
                  </a:cubicBezTo>
                  <a:cubicBezTo>
                    <a:pt x="2" y="2"/>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1" name="Freeform 109"/>
            <p:cNvSpPr>
              <a:spLocks/>
            </p:cNvSpPr>
            <p:nvPr/>
          </p:nvSpPr>
          <p:spPr bwMode="auto">
            <a:xfrm>
              <a:off x="6376988" y="2714626"/>
              <a:ext cx="0" cy="158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2" name="Freeform 110"/>
            <p:cNvSpPr>
              <a:spLocks/>
            </p:cNvSpPr>
            <p:nvPr/>
          </p:nvSpPr>
          <p:spPr bwMode="auto">
            <a:xfrm>
              <a:off x="6391275" y="2719388"/>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3" name="Freeform 111"/>
            <p:cNvSpPr>
              <a:spLocks/>
            </p:cNvSpPr>
            <p:nvPr/>
          </p:nvSpPr>
          <p:spPr bwMode="auto">
            <a:xfrm>
              <a:off x="6378575" y="2711451"/>
              <a:ext cx="3175" cy="1588"/>
            </a:xfrm>
            <a:custGeom>
              <a:avLst/>
              <a:gdLst>
                <a:gd name="T0" fmla="*/ 3 w 3"/>
                <a:gd name="T1" fmla="*/ 1 h 2"/>
                <a:gd name="T2" fmla="*/ 0 w 3"/>
                <a:gd name="T3" fmla="*/ 2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2" y="0"/>
                    <a:pt x="1" y="1"/>
                    <a:pt x="0" y="2"/>
                  </a:cubicBezTo>
                  <a:cubicBezTo>
                    <a:pt x="1" y="2"/>
                    <a:pt x="2" y="2"/>
                    <a:pt x="2" y="2"/>
                  </a:cubicBezTo>
                  <a:cubicBezTo>
                    <a:pt x="3" y="1"/>
                    <a:pt x="3" y="1"/>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4" name="Freeform 112"/>
            <p:cNvSpPr>
              <a:spLocks/>
            </p:cNvSpPr>
            <p:nvPr/>
          </p:nvSpPr>
          <p:spPr bwMode="auto">
            <a:xfrm>
              <a:off x="6383338" y="2719388"/>
              <a:ext cx="0" cy="4763"/>
            </a:xfrm>
            <a:custGeom>
              <a:avLst/>
              <a:gdLst>
                <a:gd name="T0" fmla="*/ 4 h 5"/>
                <a:gd name="T1" fmla="*/ 0 h 5"/>
                <a:gd name="T2" fmla="*/ 4 h 5"/>
              </a:gdLst>
              <a:ahLst/>
              <a:cxnLst>
                <a:cxn ang="0">
                  <a:pos x="0" y="T0"/>
                </a:cxn>
                <a:cxn ang="0">
                  <a:pos x="0" y="T1"/>
                </a:cxn>
                <a:cxn ang="0">
                  <a:pos x="0" y="T2"/>
                </a:cxn>
              </a:cxnLst>
              <a:rect l="0" t="0" r="r" b="b"/>
              <a:pathLst>
                <a:path h="5">
                  <a:moveTo>
                    <a:pt x="0" y="4"/>
                  </a:moveTo>
                  <a:cubicBezTo>
                    <a:pt x="0" y="2"/>
                    <a:pt x="0" y="1"/>
                    <a:pt x="0" y="0"/>
                  </a:cubicBezTo>
                  <a:cubicBezTo>
                    <a:pt x="0" y="2"/>
                    <a:pt x="0" y="5"/>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5" name="Freeform 113"/>
            <p:cNvSpPr>
              <a:spLocks/>
            </p:cNvSpPr>
            <p:nvPr/>
          </p:nvSpPr>
          <p:spPr bwMode="auto">
            <a:xfrm>
              <a:off x="6376988" y="271621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6" name="Freeform 114"/>
            <p:cNvSpPr>
              <a:spLocks/>
            </p:cNvSpPr>
            <p:nvPr/>
          </p:nvSpPr>
          <p:spPr bwMode="auto">
            <a:xfrm>
              <a:off x="6376988" y="2713038"/>
              <a:ext cx="1587" cy="3175"/>
            </a:xfrm>
            <a:custGeom>
              <a:avLst/>
              <a:gdLst>
                <a:gd name="T0" fmla="*/ 0 w 2"/>
                <a:gd name="T1" fmla="*/ 3 h 3"/>
                <a:gd name="T2" fmla="*/ 2 w 2"/>
                <a:gd name="T3" fmla="*/ 0 h 3"/>
                <a:gd name="T4" fmla="*/ 1 w 2"/>
                <a:gd name="T5" fmla="*/ 2 h 3"/>
                <a:gd name="T6" fmla="*/ 0 w 2"/>
                <a:gd name="T7" fmla="*/ 3 h 3"/>
              </a:gdLst>
              <a:ahLst/>
              <a:cxnLst>
                <a:cxn ang="0">
                  <a:pos x="T0" y="T1"/>
                </a:cxn>
                <a:cxn ang="0">
                  <a:pos x="T2" y="T3"/>
                </a:cxn>
                <a:cxn ang="0">
                  <a:pos x="T4" y="T5"/>
                </a:cxn>
                <a:cxn ang="0">
                  <a:pos x="T6" y="T7"/>
                </a:cxn>
              </a:cxnLst>
              <a:rect l="0" t="0" r="r" b="b"/>
              <a:pathLst>
                <a:path w="2" h="3">
                  <a:moveTo>
                    <a:pt x="0" y="3"/>
                  </a:moveTo>
                  <a:cubicBezTo>
                    <a:pt x="1" y="2"/>
                    <a:pt x="2" y="1"/>
                    <a:pt x="2" y="0"/>
                  </a:cubicBezTo>
                  <a:cubicBezTo>
                    <a:pt x="2" y="1"/>
                    <a:pt x="1" y="1"/>
                    <a:pt x="1" y="2"/>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7" name="Freeform 115"/>
            <p:cNvSpPr>
              <a:spLocks/>
            </p:cNvSpPr>
            <p:nvPr/>
          </p:nvSpPr>
          <p:spPr bwMode="auto">
            <a:xfrm>
              <a:off x="6391275" y="2687638"/>
              <a:ext cx="14287" cy="31750"/>
            </a:xfrm>
            <a:custGeom>
              <a:avLst/>
              <a:gdLst>
                <a:gd name="T0" fmla="*/ 14 w 15"/>
                <a:gd name="T1" fmla="*/ 0 h 29"/>
                <a:gd name="T2" fmla="*/ 9 w 15"/>
                <a:gd name="T3" fmla="*/ 2 h 29"/>
                <a:gd name="T4" fmla="*/ 0 w 15"/>
                <a:gd name="T5" fmla="*/ 29 h 29"/>
                <a:gd name="T6" fmla="*/ 4 w 15"/>
                <a:gd name="T7" fmla="*/ 23 h 29"/>
                <a:gd name="T8" fmla="*/ 6 w 15"/>
                <a:gd name="T9" fmla="*/ 13 h 29"/>
                <a:gd name="T10" fmla="*/ 7 w 15"/>
                <a:gd name="T11" fmla="*/ 18 h 29"/>
                <a:gd name="T12" fmla="*/ 15 w 15"/>
                <a:gd name="T13" fmla="*/ 2 h 29"/>
                <a:gd name="T14" fmla="*/ 12 w 15"/>
                <a:gd name="T15" fmla="*/ 4 h 29"/>
                <a:gd name="T16" fmla="*/ 14 w 1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14" y="0"/>
                  </a:moveTo>
                  <a:cubicBezTo>
                    <a:pt x="12" y="4"/>
                    <a:pt x="9" y="8"/>
                    <a:pt x="9" y="2"/>
                  </a:cubicBezTo>
                  <a:cubicBezTo>
                    <a:pt x="6" y="5"/>
                    <a:pt x="2" y="20"/>
                    <a:pt x="0" y="29"/>
                  </a:cubicBezTo>
                  <a:cubicBezTo>
                    <a:pt x="1" y="27"/>
                    <a:pt x="1" y="25"/>
                    <a:pt x="4" y="23"/>
                  </a:cubicBezTo>
                  <a:cubicBezTo>
                    <a:pt x="4" y="21"/>
                    <a:pt x="3" y="16"/>
                    <a:pt x="6" y="13"/>
                  </a:cubicBezTo>
                  <a:cubicBezTo>
                    <a:pt x="9" y="11"/>
                    <a:pt x="7" y="15"/>
                    <a:pt x="7" y="18"/>
                  </a:cubicBezTo>
                  <a:cubicBezTo>
                    <a:pt x="8" y="12"/>
                    <a:pt x="13" y="11"/>
                    <a:pt x="15" y="2"/>
                  </a:cubicBezTo>
                  <a:cubicBezTo>
                    <a:pt x="12" y="4"/>
                    <a:pt x="12" y="4"/>
                    <a:pt x="12" y="4"/>
                  </a:cubicBezTo>
                  <a:cubicBezTo>
                    <a:pt x="13" y="3"/>
                    <a:pt x="14" y="1"/>
                    <a:pt x="14"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8" name="Freeform 116"/>
            <p:cNvSpPr>
              <a:spLocks/>
            </p:cNvSpPr>
            <p:nvPr/>
          </p:nvSpPr>
          <p:spPr bwMode="auto">
            <a:xfrm>
              <a:off x="6388100" y="2716213"/>
              <a:ext cx="3175" cy="7938"/>
            </a:xfrm>
            <a:custGeom>
              <a:avLst/>
              <a:gdLst>
                <a:gd name="T0" fmla="*/ 1 w 4"/>
                <a:gd name="T1" fmla="*/ 0 h 7"/>
                <a:gd name="T2" fmla="*/ 0 w 4"/>
                <a:gd name="T3" fmla="*/ 1 h 7"/>
                <a:gd name="T4" fmla="*/ 0 w 4"/>
                <a:gd name="T5" fmla="*/ 7 h 7"/>
                <a:gd name="T6" fmla="*/ 4 w 4"/>
                <a:gd name="T7" fmla="*/ 3 h 7"/>
                <a:gd name="T8" fmla="*/ 1 w 4"/>
                <a:gd name="T9" fmla="*/ 1 h 7"/>
                <a:gd name="T10" fmla="*/ 1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1" y="0"/>
                  </a:moveTo>
                  <a:cubicBezTo>
                    <a:pt x="0" y="1"/>
                    <a:pt x="0" y="1"/>
                    <a:pt x="0" y="1"/>
                  </a:cubicBezTo>
                  <a:cubicBezTo>
                    <a:pt x="1" y="2"/>
                    <a:pt x="1" y="4"/>
                    <a:pt x="0" y="7"/>
                  </a:cubicBezTo>
                  <a:cubicBezTo>
                    <a:pt x="2" y="6"/>
                    <a:pt x="3" y="4"/>
                    <a:pt x="4" y="3"/>
                  </a:cubicBezTo>
                  <a:cubicBezTo>
                    <a:pt x="1" y="1"/>
                    <a:pt x="1" y="1"/>
                    <a:pt x="1"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9" name="Freeform 117"/>
            <p:cNvSpPr>
              <a:spLocks/>
            </p:cNvSpPr>
            <p:nvPr/>
          </p:nvSpPr>
          <p:spPr bwMode="auto">
            <a:xfrm>
              <a:off x="6383338" y="2703513"/>
              <a:ext cx="6350" cy="15875"/>
            </a:xfrm>
            <a:custGeom>
              <a:avLst/>
              <a:gdLst>
                <a:gd name="T0" fmla="*/ 1 w 7"/>
                <a:gd name="T1" fmla="*/ 13 h 15"/>
                <a:gd name="T2" fmla="*/ 7 w 7"/>
                <a:gd name="T3" fmla="*/ 1 h 15"/>
                <a:gd name="T4" fmla="*/ 2 w 7"/>
                <a:gd name="T5" fmla="*/ 6 h 15"/>
                <a:gd name="T6" fmla="*/ 2 w 7"/>
                <a:gd name="T7" fmla="*/ 12 h 15"/>
                <a:gd name="T8" fmla="*/ 0 w 7"/>
                <a:gd name="T9" fmla="*/ 13 h 15"/>
                <a:gd name="T10" fmla="*/ 0 w 7"/>
                <a:gd name="T11" fmla="*/ 15 h 15"/>
                <a:gd name="T12" fmla="*/ 0 w 7"/>
                <a:gd name="T13" fmla="*/ 15 h 15"/>
                <a:gd name="T14" fmla="*/ 0 w 7"/>
                <a:gd name="T15" fmla="*/ 15 h 15"/>
                <a:gd name="T16" fmla="*/ 0 w 7"/>
                <a:gd name="T17" fmla="*/ 15 h 15"/>
                <a:gd name="T18" fmla="*/ 1 w 7"/>
                <a:gd name="T19" fmla="*/ 14 h 15"/>
                <a:gd name="T20" fmla="*/ 1 w 7"/>
                <a:gd name="T21" fmla="*/ 14 h 15"/>
                <a:gd name="T22" fmla="*/ 1 w 7"/>
                <a:gd name="T23" fmla="*/ 13 h 15"/>
                <a:gd name="T24" fmla="*/ 1 w 7"/>
                <a:gd name="T25" fmla="*/ 14 h 15"/>
                <a:gd name="T26" fmla="*/ 0 w 7"/>
                <a:gd name="T27" fmla="*/ 15 h 15"/>
                <a:gd name="T28" fmla="*/ 0 w 7"/>
                <a:gd name="T29" fmla="*/ 15 h 15"/>
                <a:gd name="T30" fmla="*/ 4 w 7"/>
                <a:gd name="T31" fmla="*/ 14 h 15"/>
                <a:gd name="T32" fmla="*/ 1 w 7"/>
                <a:gd name="T3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1" y="13"/>
                  </a:moveTo>
                  <a:cubicBezTo>
                    <a:pt x="4" y="8"/>
                    <a:pt x="6" y="6"/>
                    <a:pt x="7" y="1"/>
                  </a:cubicBezTo>
                  <a:cubicBezTo>
                    <a:pt x="5" y="0"/>
                    <a:pt x="4" y="4"/>
                    <a:pt x="2" y="6"/>
                  </a:cubicBezTo>
                  <a:cubicBezTo>
                    <a:pt x="6" y="6"/>
                    <a:pt x="0" y="8"/>
                    <a:pt x="2" y="12"/>
                  </a:cubicBezTo>
                  <a:cubicBezTo>
                    <a:pt x="1" y="13"/>
                    <a:pt x="0" y="13"/>
                    <a:pt x="0" y="13"/>
                  </a:cubicBezTo>
                  <a:cubicBezTo>
                    <a:pt x="0" y="13"/>
                    <a:pt x="0" y="14"/>
                    <a:pt x="0" y="15"/>
                  </a:cubicBezTo>
                  <a:cubicBezTo>
                    <a:pt x="0" y="15"/>
                    <a:pt x="0" y="15"/>
                    <a:pt x="0" y="15"/>
                  </a:cubicBezTo>
                  <a:cubicBezTo>
                    <a:pt x="0" y="15"/>
                    <a:pt x="0" y="15"/>
                    <a:pt x="0" y="15"/>
                  </a:cubicBezTo>
                  <a:cubicBezTo>
                    <a:pt x="0" y="15"/>
                    <a:pt x="0" y="15"/>
                    <a:pt x="0" y="15"/>
                  </a:cubicBezTo>
                  <a:cubicBezTo>
                    <a:pt x="0" y="14"/>
                    <a:pt x="1" y="14"/>
                    <a:pt x="1" y="14"/>
                  </a:cubicBezTo>
                  <a:cubicBezTo>
                    <a:pt x="1" y="14"/>
                    <a:pt x="1" y="14"/>
                    <a:pt x="1" y="14"/>
                  </a:cubicBezTo>
                  <a:cubicBezTo>
                    <a:pt x="1" y="14"/>
                    <a:pt x="1" y="13"/>
                    <a:pt x="1" y="13"/>
                  </a:cubicBezTo>
                  <a:cubicBezTo>
                    <a:pt x="2" y="14"/>
                    <a:pt x="1" y="14"/>
                    <a:pt x="1" y="14"/>
                  </a:cubicBezTo>
                  <a:cubicBezTo>
                    <a:pt x="1" y="15"/>
                    <a:pt x="0" y="15"/>
                    <a:pt x="0" y="15"/>
                  </a:cubicBezTo>
                  <a:cubicBezTo>
                    <a:pt x="0" y="15"/>
                    <a:pt x="0" y="15"/>
                    <a:pt x="0" y="15"/>
                  </a:cubicBezTo>
                  <a:cubicBezTo>
                    <a:pt x="4" y="14"/>
                    <a:pt x="4" y="14"/>
                    <a:pt x="4" y="14"/>
                  </a:cubicBezTo>
                  <a:cubicBezTo>
                    <a:pt x="4" y="13"/>
                    <a:pt x="3" y="13"/>
                    <a:pt x="1"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0" name="Freeform 118"/>
            <p:cNvSpPr>
              <a:spLocks/>
            </p:cNvSpPr>
            <p:nvPr/>
          </p:nvSpPr>
          <p:spPr bwMode="auto">
            <a:xfrm>
              <a:off x="6378575" y="2682876"/>
              <a:ext cx="1587" cy="317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0"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1" name="Freeform 119"/>
            <p:cNvSpPr>
              <a:spLocks/>
            </p:cNvSpPr>
            <p:nvPr/>
          </p:nvSpPr>
          <p:spPr bwMode="auto">
            <a:xfrm>
              <a:off x="6375400" y="2686051"/>
              <a:ext cx="4762" cy="14288"/>
            </a:xfrm>
            <a:custGeom>
              <a:avLst/>
              <a:gdLst>
                <a:gd name="T0" fmla="*/ 4 w 4"/>
                <a:gd name="T1" fmla="*/ 2 h 14"/>
                <a:gd name="T2" fmla="*/ 2 w 4"/>
                <a:gd name="T3" fmla="*/ 4 h 14"/>
                <a:gd name="T4" fmla="*/ 3 w 4"/>
                <a:gd name="T5" fmla="*/ 0 h 14"/>
                <a:gd name="T6" fmla="*/ 1 w 4"/>
                <a:gd name="T7" fmla="*/ 5 h 14"/>
                <a:gd name="T8" fmla="*/ 1 w 4"/>
                <a:gd name="T9" fmla="*/ 5 h 14"/>
                <a:gd name="T10" fmla="*/ 1 w 4"/>
                <a:gd name="T11" fmla="*/ 14 h 14"/>
                <a:gd name="T12" fmla="*/ 4 w 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2"/>
                  </a:moveTo>
                  <a:cubicBezTo>
                    <a:pt x="3" y="2"/>
                    <a:pt x="2" y="4"/>
                    <a:pt x="2" y="4"/>
                  </a:cubicBezTo>
                  <a:cubicBezTo>
                    <a:pt x="1" y="2"/>
                    <a:pt x="2" y="1"/>
                    <a:pt x="3" y="0"/>
                  </a:cubicBezTo>
                  <a:cubicBezTo>
                    <a:pt x="2" y="1"/>
                    <a:pt x="0" y="3"/>
                    <a:pt x="1" y="5"/>
                  </a:cubicBezTo>
                  <a:cubicBezTo>
                    <a:pt x="1" y="5"/>
                    <a:pt x="1" y="5"/>
                    <a:pt x="1" y="5"/>
                  </a:cubicBezTo>
                  <a:cubicBezTo>
                    <a:pt x="2" y="7"/>
                    <a:pt x="1" y="14"/>
                    <a:pt x="1" y="14"/>
                  </a:cubicBezTo>
                  <a:cubicBezTo>
                    <a:pt x="2" y="10"/>
                    <a:pt x="3" y="6"/>
                    <a:pt x="4"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2" name="Freeform 120"/>
            <p:cNvSpPr>
              <a:spLocks/>
            </p:cNvSpPr>
            <p:nvPr/>
          </p:nvSpPr>
          <p:spPr bwMode="auto">
            <a:xfrm>
              <a:off x="6381750" y="2693988"/>
              <a:ext cx="4762" cy="6350"/>
            </a:xfrm>
            <a:custGeom>
              <a:avLst/>
              <a:gdLst>
                <a:gd name="T0" fmla="*/ 0 w 4"/>
                <a:gd name="T1" fmla="*/ 6 h 6"/>
                <a:gd name="T2" fmla="*/ 3 w 4"/>
                <a:gd name="T3" fmla="*/ 5 h 6"/>
                <a:gd name="T4" fmla="*/ 4 w 4"/>
                <a:gd name="T5" fmla="*/ 0 h 6"/>
                <a:gd name="T6" fmla="*/ 3 w 4"/>
                <a:gd name="T7" fmla="*/ 2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3" y="5"/>
                    <a:pt x="3" y="5"/>
                    <a:pt x="3" y="5"/>
                  </a:cubicBezTo>
                  <a:cubicBezTo>
                    <a:pt x="4" y="0"/>
                    <a:pt x="4" y="0"/>
                    <a:pt x="4" y="0"/>
                  </a:cubicBezTo>
                  <a:cubicBezTo>
                    <a:pt x="3" y="2"/>
                    <a:pt x="3" y="2"/>
                    <a:pt x="3" y="2"/>
                  </a:cubicBezTo>
                  <a:cubicBezTo>
                    <a:pt x="2" y="1"/>
                    <a:pt x="1" y="4"/>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3" name="Freeform 121"/>
            <p:cNvSpPr>
              <a:spLocks/>
            </p:cNvSpPr>
            <p:nvPr/>
          </p:nvSpPr>
          <p:spPr bwMode="auto">
            <a:xfrm>
              <a:off x="6388100" y="2720976"/>
              <a:ext cx="4762" cy="6350"/>
            </a:xfrm>
            <a:custGeom>
              <a:avLst/>
              <a:gdLst>
                <a:gd name="T0" fmla="*/ 1 w 3"/>
                <a:gd name="T1" fmla="*/ 1 h 4"/>
                <a:gd name="T2" fmla="*/ 0 w 3"/>
                <a:gd name="T3" fmla="*/ 4 h 4"/>
                <a:gd name="T4" fmla="*/ 3 w 3"/>
                <a:gd name="T5" fmla="*/ 0 h 4"/>
                <a:gd name="T6" fmla="*/ 1 w 3"/>
                <a:gd name="T7" fmla="*/ 1 h 4"/>
              </a:gdLst>
              <a:ahLst/>
              <a:cxnLst>
                <a:cxn ang="0">
                  <a:pos x="T0" y="T1"/>
                </a:cxn>
                <a:cxn ang="0">
                  <a:pos x="T2" y="T3"/>
                </a:cxn>
                <a:cxn ang="0">
                  <a:pos x="T4" y="T5"/>
                </a:cxn>
                <a:cxn ang="0">
                  <a:pos x="T6" y="T7"/>
                </a:cxn>
              </a:cxnLst>
              <a:rect l="0" t="0" r="r" b="b"/>
              <a:pathLst>
                <a:path w="3" h="4">
                  <a:moveTo>
                    <a:pt x="1" y="1"/>
                  </a:moveTo>
                  <a:lnTo>
                    <a:pt x="0" y="4"/>
                  </a:lnTo>
                  <a:lnTo>
                    <a:pt x="3"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4" name="Freeform 122"/>
            <p:cNvSpPr>
              <a:spLocks/>
            </p:cNvSpPr>
            <p:nvPr/>
          </p:nvSpPr>
          <p:spPr bwMode="auto">
            <a:xfrm>
              <a:off x="6392863" y="2722563"/>
              <a:ext cx="1587" cy="476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5" name="Freeform 123"/>
            <p:cNvSpPr>
              <a:spLocks/>
            </p:cNvSpPr>
            <p:nvPr/>
          </p:nvSpPr>
          <p:spPr bwMode="auto">
            <a:xfrm>
              <a:off x="6548438" y="2709863"/>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6" name="Freeform 124"/>
            <p:cNvSpPr>
              <a:spLocks/>
            </p:cNvSpPr>
            <p:nvPr/>
          </p:nvSpPr>
          <p:spPr bwMode="auto">
            <a:xfrm>
              <a:off x="6548438" y="2713038"/>
              <a:ext cx="1587" cy="317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1"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7" name="Freeform 125"/>
            <p:cNvSpPr>
              <a:spLocks/>
            </p:cNvSpPr>
            <p:nvPr/>
          </p:nvSpPr>
          <p:spPr bwMode="auto">
            <a:xfrm>
              <a:off x="6470650" y="2754313"/>
              <a:ext cx="3175" cy="14288"/>
            </a:xfrm>
            <a:custGeom>
              <a:avLst/>
              <a:gdLst>
                <a:gd name="T0" fmla="*/ 2 w 4"/>
                <a:gd name="T1" fmla="*/ 0 h 12"/>
                <a:gd name="T2" fmla="*/ 2 w 4"/>
                <a:gd name="T3" fmla="*/ 7 h 12"/>
                <a:gd name="T4" fmla="*/ 4 w 4"/>
                <a:gd name="T5" fmla="*/ 2 h 12"/>
                <a:gd name="T6" fmla="*/ 2 w 4"/>
                <a:gd name="T7" fmla="*/ 0 h 12"/>
              </a:gdLst>
              <a:ahLst/>
              <a:cxnLst>
                <a:cxn ang="0">
                  <a:pos x="T0" y="T1"/>
                </a:cxn>
                <a:cxn ang="0">
                  <a:pos x="T2" y="T3"/>
                </a:cxn>
                <a:cxn ang="0">
                  <a:pos x="T4" y="T5"/>
                </a:cxn>
                <a:cxn ang="0">
                  <a:pos x="T6" y="T7"/>
                </a:cxn>
              </a:cxnLst>
              <a:rect l="0" t="0" r="r" b="b"/>
              <a:pathLst>
                <a:path w="4" h="12">
                  <a:moveTo>
                    <a:pt x="2" y="0"/>
                  </a:moveTo>
                  <a:cubicBezTo>
                    <a:pt x="2" y="5"/>
                    <a:pt x="0" y="12"/>
                    <a:pt x="2" y="7"/>
                  </a:cubicBezTo>
                  <a:cubicBezTo>
                    <a:pt x="4" y="2"/>
                    <a:pt x="4" y="2"/>
                    <a:pt x="4" y="2"/>
                  </a:cubicBezTo>
                  <a:cubicBezTo>
                    <a:pt x="3" y="2"/>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8" name="Freeform 126"/>
            <p:cNvSpPr>
              <a:spLocks/>
            </p:cNvSpPr>
            <p:nvPr/>
          </p:nvSpPr>
          <p:spPr bwMode="auto">
            <a:xfrm>
              <a:off x="6534150" y="2744788"/>
              <a:ext cx="1587" cy="6350"/>
            </a:xfrm>
            <a:custGeom>
              <a:avLst/>
              <a:gdLst>
                <a:gd name="T0" fmla="*/ 1 w 1"/>
                <a:gd name="T1" fmla="*/ 1 h 5"/>
                <a:gd name="T2" fmla="*/ 1 w 1"/>
                <a:gd name="T3" fmla="*/ 0 h 5"/>
                <a:gd name="T4" fmla="*/ 0 w 1"/>
                <a:gd name="T5" fmla="*/ 5 h 5"/>
                <a:gd name="T6" fmla="*/ 1 w 1"/>
                <a:gd name="T7" fmla="*/ 1 h 5"/>
              </a:gdLst>
              <a:ahLst/>
              <a:cxnLst>
                <a:cxn ang="0">
                  <a:pos x="T0" y="T1"/>
                </a:cxn>
                <a:cxn ang="0">
                  <a:pos x="T2" y="T3"/>
                </a:cxn>
                <a:cxn ang="0">
                  <a:pos x="T4" y="T5"/>
                </a:cxn>
                <a:cxn ang="0">
                  <a:pos x="T6" y="T7"/>
                </a:cxn>
              </a:cxnLst>
              <a:rect l="0" t="0" r="r" b="b"/>
              <a:pathLst>
                <a:path w="1" h="5">
                  <a:moveTo>
                    <a:pt x="1" y="1"/>
                  </a:moveTo>
                  <a:cubicBezTo>
                    <a:pt x="1" y="1"/>
                    <a:pt x="1" y="0"/>
                    <a:pt x="1" y="0"/>
                  </a:cubicBezTo>
                  <a:cubicBezTo>
                    <a:pt x="1" y="1"/>
                    <a:pt x="1" y="3"/>
                    <a:pt x="0" y="5"/>
                  </a:cubicBezTo>
                  <a:cubicBezTo>
                    <a:pt x="1" y="4"/>
                    <a:pt x="1"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9" name="Freeform 127"/>
            <p:cNvSpPr>
              <a:spLocks/>
            </p:cNvSpPr>
            <p:nvPr/>
          </p:nvSpPr>
          <p:spPr bwMode="auto">
            <a:xfrm>
              <a:off x="6537325" y="2722563"/>
              <a:ext cx="0" cy="3175"/>
            </a:xfrm>
            <a:custGeom>
              <a:avLst/>
              <a:gdLst>
                <a:gd name="T0" fmla="*/ 0 w 1"/>
                <a:gd name="T1" fmla="*/ 0 h 4"/>
                <a:gd name="T2" fmla="*/ 0 w 1"/>
                <a:gd name="T3" fmla="*/ 2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1"/>
                    <a:pt x="0" y="2"/>
                  </a:cubicBezTo>
                  <a:cubicBezTo>
                    <a:pt x="0" y="3"/>
                    <a:pt x="1" y="4"/>
                    <a:pt x="1" y="4"/>
                  </a:cubicBezTo>
                  <a:cubicBezTo>
                    <a:pt x="0" y="3"/>
                    <a:pt x="0"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0" name="Freeform 128"/>
            <p:cNvSpPr>
              <a:spLocks/>
            </p:cNvSpPr>
            <p:nvPr/>
          </p:nvSpPr>
          <p:spPr bwMode="auto">
            <a:xfrm>
              <a:off x="6545263" y="2689226"/>
              <a:ext cx="4762" cy="1588"/>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0" y="0"/>
                    <a:pt x="0" y="0"/>
                    <a:pt x="0" y="0"/>
                  </a:cubicBezTo>
                  <a:cubicBezTo>
                    <a:pt x="0" y="1"/>
                    <a:pt x="2" y="1"/>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1" name="Freeform 129"/>
            <p:cNvSpPr>
              <a:spLocks/>
            </p:cNvSpPr>
            <p:nvPr/>
          </p:nvSpPr>
          <p:spPr bwMode="auto">
            <a:xfrm>
              <a:off x="6426200" y="2730501"/>
              <a:ext cx="3175" cy="7938"/>
            </a:xfrm>
            <a:custGeom>
              <a:avLst/>
              <a:gdLst>
                <a:gd name="T0" fmla="*/ 0 w 2"/>
                <a:gd name="T1" fmla="*/ 4 h 8"/>
                <a:gd name="T2" fmla="*/ 2 w 2"/>
                <a:gd name="T3" fmla="*/ 8 h 8"/>
                <a:gd name="T4" fmla="*/ 0 w 2"/>
                <a:gd name="T5" fmla="*/ 4 h 8"/>
              </a:gdLst>
              <a:ahLst/>
              <a:cxnLst>
                <a:cxn ang="0">
                  <a:pos x="T0" y="T1"/>
                </a:cxn>
                <a:cxn ang="0">
                  <a:pos x="T2" y="T3"/>
                </a:cxn>
                <a:cxn ang="0">
                  <a:pos x="T4" y="T5"/>
                </a:cxn>
              </a:cxnLst>
              <a:rect l="0" t="0" r="r" b="b"/>
              <a:pathLst>
                <a:path w="2" h="8">
                  <a:moveTo>
                    <a:pt x="0" y="4"/>
                  </a:moveTo>
                  <a:cubicBezTo>
                    <a:pt x="1" y="6"/>
                    <a:pt x="1" y="7"/>
                    <a:pt x="2" y="8"/>
                  </a:cubicBezTo>
                  <a:cubicBezTo>
                    <a:pt x="1" y="5"/>
                    <a:pt x="2" y="0"/>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2" name="Freeform 130"/>
            <p:cNvSpPr>
              <a:spLocks/>
            </p:cNvSpPr>
            <p:nvPr/>
          </p:nvSpPr>
          <p:spPr bwMode="auto">
            <a:xfrm>
              <a:off x="6586538" y="2757488"/>
              <a:ext cx="1587" cy="317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2" y="2"/>
                    <a:pt x="1" y="1"/>
                    <a:pt x="0" y="0"/>
                  </a:cubicBezTo>
                  <a:cubicBezTo>
                    <a:pt x="1" y="1"/>
                    <a:pt x="1" y="3"/>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3" name="Freeform 131"/>
            <p:cNvSpPr>
              <a:spLocks/>
            </p:cNvSpPr>
            <p:nvPr/>
          </p:nvSpPr>
          <p:spPr bwMode="auto">
            <a:xfrm>
              <a:off x="6429375" y="2738438"/>
              <a:ext cx="1587" cy="4763"/>
            </a:xfrm>
            <a:custGeom>
              <a:avLst/>
              <a:gdLst>
                <a:gd name="T0" fmla="*/ 2 w 2"/>
                <a:gd name="T1" fmla="*/ 1 h 4"/>
                <a:gd name="T2" fmla="*/ 2 w 2"/>
                <a:gd name="T3" fmla="*/ 0 h 4"/>
                <a:gd name="T4" fmla="*/ 0 w 2"/>
                <a:gd name="T5" fmla="*/ 0 h 4"/>
                <a:gd name="T6" fmla="*/ 2 w 2"/>
                <a:gd name="T7" fmla="*/ 1 h 4"/>
              </a:gdLst>
              <a:ahLst/>
              <a:cxnLst>
                <a:cxn ang="0">
                  <a:pos x="T0" y="T1"/>
                </a:cxn>
                <a:cxn ang="0">
                  <a:pos x="T2" y="T3"/>
                </a:cxn>
                <a:cxn ang="0">
                  <a:pos x="T4" y="T5"/>
                </a:cxn>
                <a:cxn ang="0">
                  <a:pos x="T6" y="T7"/>
                </a:cxn>
              </a:cxnLst>
              <a:rect l="0" t="0" r="r" b="b"/>
              <a:pathLst>
                <a:path w="2" h="4">
                  <a:moveTo>
                    <a:pt x="2" y="1"/>
                  </a:moveTo>
                  <a:cubicBezTo>
                    <a:pt x="2" y="0"/>
                    <a:pt x="2" y="0"/>
                    <a:pt x="2" y="0"/>
                  </a:cubicBezTo>
                  <a:cubicBezTo>
                    <a:pt x="1" y="0"/>
                    <a:pt x="0" y="1"/>
                    <a:pt x="0" y="0"/>
                  </a:cubicBezTo>
                  <a:cubicBezTo>
                    <a:pt x="0" y="2"/>
                    <a:pt x="0" y="4"/>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4" name="Freeform 132"/>
            <p:cNvSpPr>
              <a:spLocks/>
            </p:cNvSpPr>
            <p:nvPr/>
          </p:nvSpPr>
          <p:spPr bwMode="auto">
            <a:xfrm>
              <a:off x="6588125" y="2578101"/>
              <a:ext cx="1587"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5" name="Freeform 133"/>
            <p:cNvSpPr>
              <a:spLocks/>
            </p:cNvSpPr>
            <p:nvPr/>
          </p:nvSpPr>
          <p:spPr bwMode="auto">
            <a:xfrm>
              <a:off x="6646863" y="2560638"/>
              <a:ext cx="0" cy="15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6" name="Freeform 134"/>
            <p:cNvSpPr>
              <a:spLocks/>
            </p:cNvSpPr>
            <p:nvPr/>
          </p:nvSpPr>
          <p:spPr bwMode="auto">
            <a:xfrm>
              <a:off x="6403975" y="2730501"/>
              <a:ext cx="1587" cy="1588"/>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0"/>
                    <a:pt x="1"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7" name="Freeform 135"/>
            <p:cNvSpPr>
              <a:spLocks/>
            </p:cNvSpPr>
            <p:nvPr/>
          </p:nvSpPr>
          <p:spPr bwMode="auto">
            <a:xfrm>
              <a:off x="6408738" y="2706688"/>
              <a:ext cx="1587" cy="3175"/>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8" name="Freeform 136"/>
            <p:cNvSpPr>
              <a:spLocks/>
            </p:cNvSpPr>
            <p:nvPr/>
          </p:nvSpPr>
          <p:spPr bwMode="auto">
            <a:xfrm>
              <a:off x="6448425" y="2709863"/>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9" name="Freeform 137"/>
            <p:cNvSpPr>
              <a:spLocks/>
            </p:cNvSpPr>
            <p:nvPr/>
          </p:nvSpPr>
          <p:spPr bwMode="auto">
            <a:xfrm>
              <a:off x="6405563" y="272891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0" name="Freeform 138"/>
            <p:cNvSpPr>
              <a:spLocks/>
            </p:cNvSpPr>
            <p:nvPr/>
          </p:nvSpPr>
          <p:spPr bwMode="auto">
            <a:xfrm>
              <a:off x="6403975" y="2728913"/>
              <a:ext cx="0" cy="3175"/>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0"/>
                    <a:pt x="1" y="0"/>
                  </a:cubicBezTo>
                  <a:cubicBezTo>
                    <a:pt x="0" y="1"/>
                    <a:pt x="0"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1" name="Freeform 139"/>
            <p:cNvSpPr>
              <a:spLocks/>
            </p:cNvSpPr>
            <p:nvPr/>
          </p:nvSpPr>
          <p:spPr bwMode="auto">
            <a:xfrm>
              <a:off x="6405563" y="2728913"/>
              <a:ext cx="1587" cy="1588"/>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1"/>
                    <a:pt x="0" y="1"/>
                    <a:pt x="0" y="1"/>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2" name="Freeform 140"/>
            <p:cNvSpPr>
              <a:spLocks/>
            </p:cNvSpPr>
            <p:nvPr/>
          </p:nvSpPr>
          <p:spPr bwMode="auto">
            <a:xfrm>
              <a:off x="6581775" y="2643188"/>
              <a:ext cx="1587" cy="1588"/>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0"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3" name="Freeform 141"/>
            <p:cNvSpPr>
              <a:spLocks/>
            </p:cNvSpPr>
            <p:nvPr/>
          </p:nvSpPr>
          <p:spPr bwMode="auto">
            <a:xfrm>
              <a:off x="6507163" y="2709863"/>
              <a:ext cx="158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4" name="Freeform 142"/>
            <p:cNvSpPr>
              <a:spLocks/>
            </p:cNvSpPr>
            <p:nvPr/>
          </p:nvSpPr>
          <p:spPr bwMode="auto">
            <a:xfrm>
              <a:off x="6503988" y="2706688"/>
              <a:ext cx="7937" cy="19050"/>
            </a:xfrm>
            <a:custGeom>
              <a:avLst/>
              <a:gdLst>
                <a:gd name="T0" fmla="*/ 9 w 9"/>
                <a:gd name="T1" fmla="*/ 0 h 18"/>
                <a:gd name="T2" fmla="*/ 4 w 9"/>
                <a:gd name="T3" fmla="*/ 3 h 18"/>
                <a:gd name="T4" fmla="*/ 0 w 9"/>
                <a:gd name="T5" fmla="*/ 18 h 18"/>
                <a:gd name="T6" fmla="*/ 9 w 9"/>
                <a:gd name="T7" fmla="*/ 0 h 18"/>
              </a:gdLst>
              <a:ahLst/>
              <a:cxnLst>
                <a:cxn ang="0">
                  <a:pos x="T0" y="T1"/>
                </a:cxn>
                <a:cxn ang="0">
                  <a:pos x="T2" y="T3"/>
                </a:cxn>
                <a:cxn ang="0">
                  <a:pos x="T4" y="T5"/>
                </a:cxn>
                <a:cxn ang="0">
                  <a:pos x="T6" y="T7"/>
                </a:cxn>
              </a:cxnLst>
              <a:rect l="0" t="0" r="r" b="b"/>
              <a:pathLst>
                <a:path w="9" h="18">
                  <a:moveTo>
                    <a:pt x="9" y="0"/>
                  </a:moveTo>
                  <a:cubicBezTo>
                    <a:pt x="5" y="6"/>
                    <a:pt x="5" y="5"/>
                    <a:pt x="4" y="3"/>
                  </a:cubicBezTo>
                  <a:cubicBezTo>
                    <a:pt x="0" y="18"/>
                    <a:pt x="0" y="18"/>
                    <a:pt x="0" y="18"/>
                  </a:cubicBezTo>
                  <a:lnTo>
                    <a:pt x="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5" name="Freeform 143"/>
            <p:cNvSpPr>
              <a:spLocks noEditPoints="1"/>
            </p:cNvSpPr>
            <p:nvPr/>
          </p:nvSpPr>
          <p:spPr bwMode="auto">
            <a:xfrm>
              <a:off x="6394450" y="2544763"/>
              <a:ext cx="257175" cy="255588"/>
            </a:xfrm>
            <a:custGeom>
              <a:avLst/>
              <a:gdLst>
                <a:gd name="T0" fmla="*/ 161 w 266"/>
                <a:gd name="T1" fmla="*/ 153 h 239"/>
                <a:gd name="T2" fmla="*/ 161 w 266"/>
                <a:gd name="T3" fmla="*/ 158 h 239"/>
                <a:gd name="T4" fmla="*/ 164 w 266"/>
                <a:gd name="T5" fmla="*/ 165 h 239"/>
                <a:gd name="T6" fmla="*/ 155 w 266"/>
                <a:gd name="T7" fmla="*/ 155 h 239"/>
                <a:gd name="T8" fmla="*/ 152 w 266"/>
                <a:gd name="T9" fmla="*/ 153 h 239"/>
                <a:gd name="T10" fmla="*/ 156 w 266"/>
                <a:gd name="T11" fmla="*/ 170 h 239"/>
                <a:gd name="T12" fmla="*/ 154 w 266"/>
                <a:gd name="T13" fmla="*/ 173 h 239"/>
                <a:gd name="T14" fmla="*/ 148 w 266"/>
                <a:gd name="T15" fmla="*/ 170 h 239"/>
                <a:gd name="T16" fmla="*/ 145 w 266"/>
                <a:gd name="T17" fmla="*/ 194 h 239"/>
                <a:gd name="T18" fmla="*/ 146 w 266"/>
                <a:gd name="T19" fmla="*/ 174 h 239"/>
                <a:gd name="T20" fmla="*/ 139 w 266"/>
                <a:gd name="T21" fmla="*/ 169 h 239"/>
                <a:gd name="T22" fmla="*/ 136 w 266"/>
                <a:gd name="T23" fmla="*/ 169 h 239"/>
                <a:gd name="T24" fmla="*/ 130 w 266"/>
                <a:gd name="T25" fmla="*/ 163 h 239"/>
                <a:gd name="T26" fmla="*/ 110 w 266"/>
                <a:gd name="T27" fmla="*/ 166 h 239"/>
                <a:gd name="T28" fmla="*/ 103 w 266"/>
                <a:gd name="T29" fmla="*/ 148 h 239"/>
                <a:gd name="T30" fmla="*/ 73 w 266"/>
                <a:gd name="T31" fmla="*/ 182 h 239"/>
                <a:gd name="T32" fmla="*/ 94 w 266"/>
                <a:gd name="T33" fmla="*/ 139 h 239"/>
                <a:gd name="T34" fmla="*/ 79 w 266"/>
                <a:gd name="T35" fmla="*/ 135 h 239"/>
                <a:gd name="T36" fmla="*/ 68 w 266"/>
                <a:gd name="T37" fmla="*/ 146 h 239"/>
                <a:gd name="T38" fmla="*/ 48 w 266"/>
                <a:gd name="T39" fmla="*/ 144 h 239"/>
                <a:gd name="T40" fmla="*/ 23 w 266"/>
                <a:gd name="T41" fmla="*/ 166 h 239"/>
                <a:gd name="T42" fmla="*/ 22 w 266"/>
                <a:gd name="T43" fmla="*/ 146 h 239"/>
                <a:gd name="T44" fmla="*/ 11 w 266"/>
                <a:gd name="T45" fmla="*/ 152 h 239"/>
                <a:gd name="T46" fmla="*/ 10 w 266"/>
                <a:gd name="T47" fmla="*/ 173 h 239"/>
                <a:gd name="T48" fmla="*/ 19 w 266"/>
                <a:gd name="T49" fmla="*/ 161 h 239"/>
                <a:gd name="T50" fmla="*/ 23 w 266"/>
                <a:gd name="T51" fmla="*/ 178 h 239"/>
                <a:gd name="T52" fmla="*/ 45 w 266"/>
                <a:gd name="T53" fmla="*/ 188 h 239"/>
                <a:gd name="T54" fmla="*/ 68 w 266"/>
                <a:gd name="T55" fmla="*/ 189 h 239"/>
                <a:gd name="T56" fmla="*/ 80 w 266"/>
                <a:gd name="T57" fmla="*/ 194 h 239"/>
                <a:gd name="T58" fmla="*/ 88 w 266"/>
                <a:gd name="T59" fmla="*/ 197 h 239"/>
                <a:gd name="T60" fmla="*/ 99 w 266"/>
                <a:gd name="T61" fmla="*/ 199 h 239"/>
                <a:gd name="T62" fmla="*/ 122 w 266"/>
                <a:gd name="T63" fmla="*/ 205 h 239"/>
                <a:gd name="T64" fmla="*/ 138 w 266"/>
                <a:gd name="T65" fmla="*/ 213 h 239"/>
                <a:gd name="T66" fmla="*/ 147 w 266"/>
                <a:gd name="T67" fmla="*/ 211 h 239"/>
                <a:gd name="T68" fmla="*/ 167 w 266"/>
                <a:gd name="T69" fmla="*/ 212 h 239"/>
                <a:gd name="T70" fmla="*/ 179 w 266"/>
                <a:gd name="T71" fmla="*/ 214 h 239"/>
                <a:gd name="T72" fmla="*/ 190 w 266"/>
                <a:gd name="T73" fmla="*/ 221 h 239"/>
                <a:gd name="T74" fmla="*/ 197 w 266"/>
                <a:gd name="T75" fmla="*/ 198 h 239"/>
                <a:gd name="T76" fmla="*/ 209 w 266"/>
                <a:gd name="T77" fmla="*/ 173 h 239"/>
                <a:gd name="T78" fmla="*/ 211 w 266"/>
                <a:gd name="T79" fmla="*/ 157 h 239"/>
                <a:gd name="T80" fmla="*/ 210 w 266"/>
                <a:gd name="T81" fmla="*/ 128 h 239"/>
                <a:gd name="T82" fmla="*/ 233 w 266"/>
                <a:gd name="T83" fmla="*/ 107 h 239"/>
                <a:gd name="T84" fmla="*/ 237 w 266"/>
                <a:gd name="T85" fmla="*/ 99 h 239"/>
                <a:gd name="T86" fmla="*/ 235 w 266"/>
                <a:gd name="T87" fmla="*/ 74 h 239"/>
                <a:gd name="T88" fmla="*/ 244 w 266"/>
                <a:gd name="T89" fmla="*/ 49 h 239"/>
                <a:gd name="T90" fmla="*/ 254 w 266"/>
                <a:gd name="T91" fmla="*/ 14 h 239"/>
                <a:gd name="T92" fmla="*/ 218 w 266"/>
                <a:gd name="T93" fmla="*/ 6 h 239"/>
                <a:gd name="T94" fmla="*/ 220 w 266"/>
                <a:gd name="T95" fmla="*/ 23 h 239"/>
                <a:gd name="T96" fmla="*/ 202 w 266"/>
                <a:gd name="T97" fmla="*/ 31 h 239"/>
                <a:gd name="T98" fmla="*/ 202 w 266"/>
                <a:gd name="T99" fmla="*/ 60 h 239"/>
                <a:gd name="T100" fmla="*/ 198 w 266"/>
                <a:gd name="T101" fmla="*/ 70 h 239"/>
                <a:gd name="T102" fmla="*/ 188 w 266"/>
                <a:gd name="T103" fmla="*/ 87 h 239"/>
                <a:gd name="T104" fmla="*/ 187 w 266"/>
                <a:gd name="T105" fmla="*/ 87 h 239"/>
                <a:gd name="T106" fmla="*/ 176 w 266"/>
                <a:gd name="T107" fmla="*/ 99 h 239"/>
                <a:gd name="T108" fmla="*/ 184 w 266"/>
                <a:gd name="T109" fmla="*/ 114 h 239"/>
                <a:gd name="T110" fmla="*/ 172 w 266"/>
                <a:gd name="T111" fmla="*/ 120 h 239"/>
                <a:gd name="T112" fmla="*/ 169 w 266"/>
                <a:gd name="T113" fmla="*/ 123 h 239"/>
                <a:gd name="T114" fmla="*/ 159 w 266"/>
                <a:gd name="T115" fmla="*/ 129 h 239"/>
                <a:gd name="T116" fmla="*/ 159 w 266"/>
                <a:gd name="T117" fmla="*/ 146 h 239"/>
                <a:gd name="T118" fmla="*/ 160 w 266"/>
                <a:gd name="T119" fmla="*/ 163 h 239"/>
                <a:gd name="T120" fmla="*/ 21 w 266"/>
                <a:gd name="T121" fmla="*/ 173 h 239"/>
                <a:gd name="T122" fmla="*/ 19 w 266"/>
                <a:gd name="T123" fmla="*/ 16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239">
                  <a:moveTo>
                    <a:pt x="161" y="150"/>
                  </a:moveTo>
                  <a:cubicBezTo>
                    <a:pt x="161" y="150"/>
                    <a:pt x="160" y="149"/>
                    <a:pt x="159" y="149"/>
                  </a:cubicBezTo>
                  <a:cubicBezTo>
                    <a:pt x="157" y="148"/>
                    <a:pt x="156" y="148"/>
                    <a:pt x="156" y="148"/>
                  </a:cubicBezTo>
                  <a:cubicBezTo>
                    <a:pt x="150" y="143"/>
                    <a:pt x="152" y="144"/>
                    <a:pt x="146" y="141"/>
                  </a:cubicBezTo>
                  <a:cubicBezTo>
                    <a:pt x="154" y="145"/>
                    <a:pt x="154" y="146"/>
                    <a:pt x="154" y="146"/>
                  </a:cubicBezTo>
                  <a:cubicBezTo>
                    <a:pt x="154" y="147"/>
                    <a:pt x="154" y="148"/>
                    <a:pt x="161" y="153"/>
                  </a:cubicBezTo>
                  <a:cubicBezTo>
                    <a:pt x="161" y="153"/>
                    <a:pt x="160" y="153"/>
                    <a:pt x="160" y="152"/>
                  </a:cubicBezTo>
                  <a:cubicBezTo>
                    <a:pt x="159" y="152"/>
                    <a:pt x="158" y="151"/>
                    <a:pt x="158" y="151"/>
                  </a:cubicBezTo>
                  <a:cubicBezTo>
                    <a:pt x="158" y="151"/>
                    <a:pt x="158" y="151"/>
                    <a:pt x="158" y="151"/>
                  </a:cubicBezTo>
                  <a:cubicBezTo>
                    <a:pt x="151" y="146"/>
                    <a:pt x="167" y="160"/>
                    <a:pt x="165" y="159"/>
                  </a:cubicBezTo>
                  <a:cubicBezTo>
                    <a:pt x="163" y="159"/>
                    <a:pt x="162" y="157"/>
                    <a:pt x="160" y="155"/>
                  </a:cubicBezTo>
                  <a:cubicBezTo>
                    <a:pt x="160" y="155"/>
                    <a:pt x="161" y="157"/>
                    <a:pt x="161" y="158"/>
                  </a:cubicBezTo>
                  <a:cubicBezTo>
                    <a:pt x="162" y="159"/>
                    <a:pt x="163" y="160"/>
                    <a:pt x="163" y="160"/>
                  </a:cubicBezTo>
                  <a:cubicBezTo>
                    <a:pt x="162" y="160"/>
                    <a:pt x="160" y="157"/>
                    <a:pt x="161" y="157"/>
                  </a:cubicBezTo>
                  <a:cubicBezTo>
                    <a:pt x="161" y="160"/>
                    <a:pt x="161" y="160"/>
                    <a:pt x="161" y="160"/>
                  </a:cubicBezTo>
                  <a:cubicBezTo>
                    <a:pt x="161" y="160"/>
                    <a:pt x="161" y="160"/>
                    <a:pt x="161" y="160"/>
                  </a:cubicBezTo>
                  <a:cubicBezTo>
                    <a:pt x="163" y="162"/>
                    <a:pt x="165" y="166"/>
                    <a:pt x="166" y="168"/>
                  </a:cubicBezTo>
                  <a:cubicBezTo>
                    <a:pt x="164" y="167"/>
                    <a:pt x="165" y="166"/>
                    <a:pt x="164" y="165"/>
                  </a:cubicBezTo>
                  <a:cubicBezTo>
                    <a:pt x="164" y="165"/>
                    <a:pt x="164" y="166"/>
                    <a:pt x="165" y="167"/>
                  </a:cubicBezTo>
                  <a:cubicBezTo>
                    <a:pt x="165" y="168"/>
                    <a:pt x="166" y="170"/>
                    <a:pt x="166" y="170"/>
                  </a:cubicBezTo>
                  <a:cubicBezTo>
                    <a:pt x="163" y="166"/>
                    <a:pt x="160" y="161"/>
                    <a:pt x="161" y="161"/>
                  </a:cubicBezTo>
                  <a:cubicBezTo>
                    <a:pt x="155" y="153"/>
                    <a:pt x="156" y="154"/>
                    <a:pt x="157" y="156"/>
                  </a:cubicBezTo>
                  <a:cubicBezTo>
                    <a:pt x="158" y="159"/>
                    <a:pt x="160" y="162"/>
                    <a:pt x="156" y="157"/>
                  </a:cubicBezTo>
                  <a:cubicBezTo>
                    <a:pt x="155" y="155"/>
                    <a:pt x="155" y="155"/>
                    <a:pt x="155" y="155"/>
                  </a:cubicBezTo>
                  <a:cubicBezTo>
                    <a:pt x="149" y="145"/>
                    <a:pt x="151" y="149"/>
                    <a:pt x="147" y="143"/>
                  </a:cubicBezTo>
                  <a:cubicBezTo>
                    <a:pt x="148" y="144"/>
                    <a:pt x="151" y="148"/>
                    <a:pt x="153" y="152"/>
                  </a:cubicBezTo>
                  <a:cubicBezTo>
                    <a:pt x="156" y="156"/>
                    <a:pt x="158" y="160"/>
                    <a:pt x="160" y="163"/>
                  </a:cubicBezTo>
                  <a:cubicBezTo>
                    <a:pt x="159" y="162"/>
                    <a:pt x="158" y="162"/>
                    <a:pt x="160" y="166"/>
                  </a:cubicBezTo>
                  <a:cubicBezTo>
                    <a:pt x="156" y="159"/>
                    <a:pt x="157" y="161"/>
                    <a:pt x="157" y="162"/>
                  </a:cubicBezTo>
                  <a:cubicBezTo>
                    <a:pt x="152" y="153"/>
                    <a:pt x="152" y="153"/>
                    <a:pt x="152" y="153"/>
                  </a:cubicBezTo>
                  <a:cubicBezTo>
                    <a:pt x="154" y="156"/>
                    <a:pt x="156" y="161"/>
                    <a:pt x="158" y="165"/>
                  </a:cubicBezTo>
                  <a:cubicBezTo>
                    <a:pt x="158" y="165"/>
                    <a:pt x="157" y="163"/>
                    <a:pt x="155" y="160"/>
                  </a:cubicBezTo>
                  <a:cubicBezTo>
                    <a:pt x="154" y="158"/>
                    <a:pt x="152" y="154"/>
                    <a:pt x="151" y="151"/>
                  </a:cubicBezTo>
                  <a:cubicBezTo>
                    <a:pt x="150" y="150"/>
                    <a:pt x="152" y="153"/>
                    <a:pt x="153" y="157"/>
                  </a:cubicBezTo>
                  <a:cubicBezTo>
                    <a:pt x="155" y="160"/>
                    <a:pt x="157" y="164"/>
                    <a:pt x="157" y="165"/>
                  </a:cubicBezTo>
                  <a:cubicBezTo>
                    <a:pt x="154" y="161"/>
                    <a:pt x="155" y="165"/>
                    <a:pt x="156" y="170"/>
                  </a:cubicBezTo>
                  <a:cubicBezTo>
                    <a:pt x="154" y="166"/>
                    <a:pt x="154" y="164"/>
                    <a:pt x="153" y="161"/>
                  </a:cubicBezTo>
                  <a:cubicBezTo>
                    <a:pt x="153" y="161"/>
                    <a:pt x="154" y="163"/>
                    <a:pt x="154" y="165"/>
                  </a:cubicBezTo>
                  <a:cubicBezTo>
                    <a:pt x="154" y="167"/>
                    <a:pt x="155" y="168"/>
                    <a:pt x="155" y="168"/>
                  </a:cubicBezTo>
                  <a:cubicBezTo>
                    <a:pt x="155" y="168"/>
                    <a:pt x="154" y="166"/>
                    <a:pt x="154" y="165"/>
                  </a:cubicBezTo>
                  <a:cubicBezTo>
                    <a:pt x="154" y="167"/>
                    <a:pt x="157" y="174"/>
                    <a:pt x="156" y="176"/>
                  </a:cubicBezTo>
                  <a:cubicBezTo>
                    <a:pt x="157" y="181"/>
                    <a:pt x="156" y="177"/>
                    <a:pt x="154" y="173"/>
                  </a:cubicBezTo>
                  <a:cubicBezTo>
                    <a:pt x="153" y="170"/>
                    <a:pt x="151" y="166"/>
                    <a:pt x="152" y="172"/>
                  </a:cubicBezTo>
                  <a:cubicBezTo>
                    <a:pt x="151" y="169"/>
                    <a:pt x="151" y="166"/>
                    <a:pt x="150" y="163"/>
                  </a:cubicBezTo>
                  <a:cubicBezTo>
                    <a:pt x="150" y="166"/>
                    <a:pt x="150" y="167"/>
                    <a:pt x="150" y="169"/>
                  </a:cubicBezTo>
                  <a:cubicBezTo>
                    <a:pt x="150" y="170"/>
                    <a:pt x="150" y="172"/>
                    <a:pt x="149" y="176"/>
                  </a:cubicBezTo>
                  <a:cubicBezTo>
                    <a:pt x="149" y="176"/>
                    <a:pt x="149" y="175"/>
                    <a:pt x="148" y="173"/>
                  </a:cubicBezTo>
                  <a:cubicBezTo>
                    <a:pt x="148" y="172"/>
                    <a:pt x="148" y="170"/>
                    <a:pt x="148" y="170"/>
                  </a:cubicBezTo>
                  <a:cubicBezTo>
                    <a:pt x="149" y="177"/>
                    <a:pt x="148" y="184"/>
                    <a:pt x="146" y="189"/>
                  </a:cubicBezTo>
                  <a:cubicBezTo>
                    <a:pt x="147" y="193"/>
                    <a:pt x="147" y="195"/>
                    <a:pt x="148" y="197"/>
                  </a:cubicBezTo>
                  <a:cubicBezTo>
                    <a:pt x="148" y="197"/>
                    <a:pt x="147" y="198"/>
                    <a:pt x="146" y="198"/>
                  </a:cubicBezTo>
                  <a:cubicBezTo>
                    <a:pt x="145" y="199"/>
                    <a:pt x="145" y="200"/>
                    <a:pt x="145" y="200"/>
                  </a:cubicBezTo>
                  <a:cubicBezTo>
                    <a:pt x="144" y="198"/>
                    <a:pt x="145" y="196"/>
                    <a:pt x="145" y="193"/>
                  </a:cubicBezTo>
                  <a:cubicBezTo>
                    <a:pt x="145" y="193"/>
                    <a:pt x="145" y="194"/>
                    <a:pt x="145" y="194"/>
                  </a:cubicBezTo>
                  <a:cubicBezTo>
                    <a:pt x="144" y="191"/>
                    <a:pt x="145" y="186"/>
                    <a:pt x="145" y="182"/>
                  </a:cubicBezTo>
                  <a:cubicBezTo>
                    <a:pt x="146" y="184"/>
                    <a:pt x="146" y="186"/>
                    <a:pt x="146" y="188"/>
                  </a:cubicBezTo>
                  <a:cubicBezTo>
                    <a:pt x="147" y="183"/>
                    <a:pt x="147" y="177"/>
                    <a:pt x="147" y="173"/>
                  </a:cubicBezTo>
                  <a:cubicBezTo>
                    <a:pt x="147" y="173"/>
                    <a:pt x="147" y="174"/>
                    <a:pt x="146" y="175"/>
                  </a:cubicBezTo>
                  <a:cubicBezTo>
                    <a:pt x="146" y="173"/>
                    <a:pt x="147" y="172"/>
                    <a:pt x="146" y="171"/>
                  </a:cubicBezTo>
                  <a:cubicBezTo>
                    <a:pt x="146" y="170"/>
                    <a:pt x="146" y="172"/>
                    <a:pt x="146" y="174"/>
                  </a:cubicBezTo>
                  <a:cubicBezTo>
                    <a:pt x="146" y="165"/>
                    <a:pt x="146" y="165"/>
                    <a:pt x="146" y="165"/>
                  </a:cubicBezTo>
                  <a:cubicBezTo>
                    <a:pt x="146" y="168"/>
                    <a:pt x="146" y="168"/>
                    <a:pt x="146" y="168"/>
                  </a:cubicBezTo>
                  <a:cubicBezTo>
                    <a:pt x="145" y="168"/>
                    <a:pt x="144" y="162"/>
                    <a:pt x="144" y="162"/>
                  </a:cubicBezTo>
                  <a:cubicBezTo>
                    <a:pt x="142" y="171"/>
                    <a:pt x="138" y="182"/>
                    <a:pt x="132" y="184"/>
                  </a:cubicBezTo>
                  <a:cubicBezTo>
                    <a:pt x="135" y="179"/>
                    <a:pt x="136" y="174"/>
                    <a:pt x="138" y="167"/>
                  </a:cubicBezTo>
                  <a:cubicBezTo>
                    <a:pt x="137" y="171"/>
                    <a:pt x="138" y="171"/>
                    <a:pt x="139" y="169"/>
                  </a:cubicBezTo>
                  <a:cubicBezTo>
                    <a:pt x="140" y="168"/>
                    <a:pt x="141" y="166"/>
                    <a:pt x="142" y="167"/>
                  </a:cubicBezTo>
                  <a:cubicBezTo>
                    <a:pt x="141" y="166"/>
                    <a:pt x="142" y="162"/>
                    <a:pt x="142" y="161"/>
                  </a:cubicBezTo>
                  <a:cubicBezTo>
                    <a:pt x="142" y="161"/>
                    <a:pt x="142" y="163"/>
                    <a:pt x="141" y="164"/>
                  </a:cubicBezTo>
                  <a:cubicBezTo>
                    <a:pt x="140" y="166"/>
                    <a:pt x="139" y="167"/>
                    <a:pt x="139" y="167"/>
                  </a:cubicBezTo>
                  <a:cubicBezTo>
                    <a:pt x="140" y="162"/>
                    <a:pt x="140" y="163"/>
                    <a:pt x="140" y="160"/>
                  </a:cubicBezTo>
                  <a:cubicBezTo>
                    <a:pt x="138" y="166"/>
                    <a:pt x="137" y="168"/>
                    <a:pt x="136" y="169"/>
                  </a:cubicBezTo>
                  <a:cubicBezTo>
                    <a:pt x="135" y="169"/>
                    <a:pt x="134" y="168"/>
                    <a:pt x="132" y="170"/>
                  </a:cubicBezTo>
                  <a:cubicBezTo>
                    <a:pt x="133" y="166"/>
                    <a:pt x="135" y="162"/>
                    <a:pt x="137" y="164"/>
                  </a:cubicBezTo>
                  <a:cubicBezTo>
                    <a:pt x="138" y="155"/>
                    <a:pt x="129" y="176"/>
                    <a:pt x="130" y="168"/>
                  </a:cubicBezTo>
                  <a:cubicBezTo>
                    <a:pt x="130" y="168"/>
                    <a:pt x="130" y="169"/>
                    <a:pt x="131" y="167"/>
                  </a:cubicBezTo>
                  <a:cubicBezTo>
                    <a:pt x="129" y="170"/>
                    <a:pt x="127" y="166"/>
                    <a:pt x="129" y="163"/>
                  </a:cubicBezTo>
                  <a:cubicBezTo>
                    <a:pt x="130" y="163"/>
                    <a:pt x="130" y="163"/>
                    <a:pt x="130" y="163"/>
                  </a:cubicBezTo>
                  <a:cubicBezTo>
                    <a:pt x="127" y="161"/>
                    <a:pt x="120" y="160"/>
                    <a:pt x="116" y="169"/>
                  </a:cubicBezTo>
                  <a:cubicBezTo>
                    <a:pt x="116" y="168"/>
                    <a:pt x="121" y="158"/>
                    <a:pt x="122" y="156"/>
                  </a:cubicBezTo>
                  <a:cubicBezTo>
                    <a:pt x="104" y="186"/>
                    <a:pt x="104" y="186"/>
                    <a:pt x="104" y="186"/>
                  </a:cubicBezTo>
                  <a:cubicBezTo>
                    <a:pt x="108" y="178"/>
                    <a:pt x="113" y="158"/>
                    <a:pt x="117" y="154"/>
                  </a:cubicBezTo>
                  <a:cubicBezTo>
                    <a:pt x="117" y="153"/>
                    <a:pt x="117" y="151"/>
                    <a:pt x="114" y="153"/>
                  </a:cubicBezTo>
                  <a:cubicBezTo>
                    <a:pt x="114" y="155"/>
                    <a:pt x="111" y="165"/>
                    <a:pt x="110" y="166"/>
                  </a:cubicBezTo>
                  <a:cubicBezTo>
                    <a:pt x="111" y="156"/>
                    <a:pt x="110" y="161"/>
                    <a:pt x="111" y="152"/>
                  </a:cubicBezTo>
                  <a:cubicBezTo>
                    <a:pt x="111" y="154"/>
                    <a:pt x="105" y="166"/>
                    <a:pt x="104" y="166"/>
                  </a:cubicBezTo>
                  <a:cubicBezTo>
                    <a:pt x="105" y="164"/>
                    <a:pt x="109" y="153"/>
                    <a:pt x="110" y="152"/>
                  </a:cubicBezTo>
                  <a:cubicBezTo>
                    <a:pt x="102" y="163"/>
                    <a:pt x="102" y="163"/>
                    <a:pt x="102" y="163"/>
                  </a:cubicBezTo>
                  <a:cubicBezTo>
                    <a:pt x="104" y="161"/>
                    <a:pt x="106" y="153"/>
                    <a:pt x="107" y="149"/>
                  </a:cubicBezTo>
                  <a:cubicBezTo>
                    <a:pt x="106" y="151"/>
                    <a:pt x="105" y="148"/>
                    <a:pt x="103" y="148"/>
                  </a:cubicBezTo>
                  <a:cubicBezTo>
                    <a:pt x="104" y="152"/>
                    <a:pt x="104" y="152"/>
                    <a:pt x="104" y="152"/>
                  </a:cubicBezTo>
                  <a:cubicBezTo>
                    <a:pt x="101" y="149"/>
                    <a:pt x="93" y="168"/>
                    <a:pt x="90" y="166"/>
                  </a:cubicBezTo>
                  <a:cubicBezTo>
                    <a:pt x="92" y="164"/>
                    <a:pt x="97" y="151"/>
                    <a:pt x="96" y="149"/>
                  </a:cubicBezTo>
                  <a:cubicBezTo>
                    <a:pt x="93" y="155"/>
                    <a:pt x="81" y="178"/>
                    <a:pt x="76" y="182"/>
                  </a:cubicBezTo>
                  <a:cubicBezTo>
                    <a:pt x="77" y="178"/>
                    <a:pt x="77" y="178"/>
                    <a:pt x="77" y="178"/>
                  </a:cubicBezTo>
                  <a:cubicBezTo>
                    <a:pt x="73" y="182"/>
                    <a:pt x="73" y="182"/>
                    <a:pt x="73" y="182"/>
                  </a:cubicBezTo>
                  <a:cubicBezTo>
                    <a:pt x="78" y="172"/>
                    <a:pt x="90" y="153"/>
                    <a:pt x="95" y="146"/>
                  </a:cubicBezTo>
                  <a:cubicBezTo>
                    <a:pt x="95" y="143"/>
                    <a:pt x="97" y="142"/>
                    <a:pt x="95" y="141"/>
                  </a:cubicBezTo>
                  <a:cubicBezTo>
                    <a:pt x="95" y="138"/>
                    <a:pt x="98" y="137"/>
                    <a:pt x="98" y="137"/>
                  </a:cubicBezTo>
                  <a:cubicBezTo>
                    <a:pt x="95" y="133"/>
                    <a:pt x="95" y="133"/>
                    <a:pt x="95" y="133"/>
                  </a:cubicBezTo>
                  <a:cubicBezTo>
                    <a:pt x="92" y="140"/>
                    <a:pt x="88" y="139"/>
                    <a:pt x="86" y="145"/>
                  </a:cubicBezTo>
                  <a:cubicBezTo>
                    <a:pt x="94" y="139"/>
                    <a:pt x="94" y="139"/>
                    <a:pt x="94" y="139"/>
                  </a:cubicBezTo>
                  <a:cubicBezTo>
                    <a:pt x="91" y="147"/>
                    <a:pt x="83" y="160"/>
                    <a:pt x="80" y="157"/>
                  </a:cubicBezTo>
                  <a:cubicBezTo>
                    <a:pt x="81" y="154"/>
                    <a:pt x="86" y="144"/>
                    <a:pt x="87" y="141"/>
                  </a:cubicBezTo>
                  <a:cubicBezTo>
                    <a:pt x="86" y="144"/>
                    <a:pt x="82" y="145"/>
                    <a:pt x="83" y="143"/>
                  </a:cubicBezTo>
                  <a:cubicBezTo>
                    <a:pt x="85" y="140"/>
                    <a:pt x="85" y="140"/>
                    <a:pt x="85" y="140"/>
                  </a:cubicBezTo>
                  <a:cubicBezTo>
                    <a:pt x="85" y="136"/>
                    <a:pt x="79" y="149"/>
                    <a:pt x="79" y="141"/>
                  </a:cubicBezTo>
                  <a:cubicBezTo>
                    <a:pt x="79" y="140"/>
                    <a:pt x="81" y="130"/>
                    <a:pt x="79" y="135"/>
                  </a:cubicBezTo>
                  <a:cubicBezTo>
                    <a:pt x="77" y="144"/>
                    <a:pt x="67" y="170"/>
                    <a:pt x="64" y="177"/>
                  </a:cubicBezTo>
                  <a:cubicBezTo>
                    <a:pt x="64" y="176"/>
                    <a:pt x="63" y="167"/>
                    <a:pt x="64" y="162"/>
                  </a:cubicBezTo>
                  <a:cubicBezTo>
                    <a:pt x="65" y="155"/>
                    <a:pt x="72" y="147"/>
                    <a:pt x="73" y="141"/>
                  </a:cubicBezTo>
                  <a:cubicBezTo>
                    <a:pt x="72" y="143"/>
                    <a:pt x="71" y="145"/>
                    <a:pt x="70" y="146"/>
                  </a:cubicBezTo>
                  <a:cubicBezTo>
                    <a:pt x="70" y="144"/>
                    <a:pt x="73" y="139"/>
                    <a:pt x="71" y="140"/>
                  </a:cubicBezTo>
                  <a:cubicBezTo>
                    <a:pt x="68" y="147"/>
                    <a:pt x="68" y="138"/>
                    <a:pt x="68" y="146"/>
                  </a:cubicBezTo>
                  <a:cubicBezTo>
                    <a:pt x="65" y="148"/>
                    <a:pt x="67" y="144"/>
                    <a:pt x="65" y="143"/>
                  </a:cubicBezTo>
                  <a:cubicBezTo>
                    <a:pt x="63" y="149"/>
                    <a:pt x="56" y="160"/>
                    <a:pt x="54" y="161"/>
                  </a:cubicBezTo>
                  <a:cubicBezTo>
                    <a:pt x="55" y="159"/>
                    <a:pt x="55" y="157"/>
                    <a:pt x="56" y="155"/>
                  </a:cubicBezTo>
                  <a:cubicBezTo>
                    <a:pt x="53" y="153"/>
                    <a:pt x="52" y="149"/>
                    <a:pt x="49" y="148"/>
                  </a:cubicBezTo>
                  <a:cubicBezTo>
                    <a:pt x="50" y="146"/>
                    <a:pt x="49" y="143"/>
                    <a:pt x="51" y="140"/>
                  </a:cubicBezTo>
                  <a:cubicBezTo>
                    <a:pt x="50" y="141"/>
                    <a:pt x="49" y="144"/>
                    <a:pt x="48" y="144"/>
                  </a:cubicBezTo>
                  <a:cubicBezTo>
                    <a:pt x="48" y="136"/>
                    <a:pt x="50" y="143"/>
                    <a:pt x="52" y="135"/>
                  </a:cubicBezTo>
                  <a:cubicBezTo>
                    <a:pt x="50" y="139"/>
                    <a:pt x="47" y="140"/>
                    <a:pt x="44" y="142"/>
                  </a:cubicBezTo>
                  <a:cubicBezTo>
                    <a:pt x="42" y="149"/>
                    <a:pt x="47" y="145"/>
                    <a:pt x="50" y="143"/>
                  </a:cubicBezTo>
                  <a:cubicBezTo>
                    <a:pt x="46" y="152"/>
                    <a:pt x="40" y="161"/>
                    <a:pt x="35" y="164"/>
                  </a:cubicBezTo>
                  <a:cubicBezTo>
                    <a:pt x="31" y="166"/>
                    <a:pt x="36" y="158"/>
                    <a:pt x="35" y="159"/>
                  </a:cubicBezTo>
                  <a:cubicBezTo>
                    <a:pt x="31" y="155"/>
                    <a:pt x="25" y="174"/>
                    <a:pt x="23" y="166"/>
                  </a:cubicBezTo>
                  <a:cubicBezTo>
                    <a:pt x="24" y="159"/>
                    <a:pt x="28" y="154"/>
                    <a:pt x="29" y="149"/>
                  </a:cubicBezTo>
                  <a:cubicBezTo>
                    <a:pt x="32" y="148"/>
                    <a:pt x="31" y="154"/>
                    <a:pt x="32" y="154"/>
                  </a:cubicBezTo>
                  <a:cubicBezTo>
                    <a:pt x="32" y="151"/>
                    <a:pt x="32" y="151"/>
                    <a:pt x="32" y="151"/>
                  </a:cubicBezTo>
                  <a:cubicBezTo>
                    <a:pt x="33" y="149"/>
                    <a:pt x="35" y="148"/>
                    <a:pt x="35" y="150"/>
                  </a:cubicBezTo>
                  <a:cubicBezTo>
                    <a:pt x="36" y="144"/>
                    <a:pt x="28" y="146"/>
                    <a:pt x="26" y="140"/>
                  </a:cubicBezTo>
                  <a:cubicBezTo>
                    <a:pt x="24" y="141"/>
                    <a:pt x="22" y="143"/>
                    <a:pt x="22" y="146"/>
                  </a:cubicBezTo>
                  <a:cubicBezTo>
                    <a:pt x="24" y="145"/>
                    <a:pt x="24" y="145"/>
                    <a:pt x="24" y="145"/>
                  </a:cubicBezTo>
                  <a:cubicBezTo>
                    <a:pt x="23" y="151"/>
                    <a:pt x="19" y="151"/>
                    <a:pt x="19" y="154"/>
                  </a:cubicBezTo>
                  <a:cubicBezTo>
                    <a:pt x="17" y="157"/>
                    <a:pt x="13" y="162"/>
                    <a:pt x="12" y="158"/>
                  </a:cubicBezTo>
                  <a:cubicBezTo>
                    <a:pt x="14" y="151"/>
                    <a:pt x="14" y="151"/>
                    <a:pt x="14" y="151"/>
                  </a:cubicBezTo>
                  <a:cubicBezTo>
                    <a:pt x="13" y="153"/>
                    <a:pt x="14" y="156"/>
                    <a:pt x="15" y="154"/>
                  </a:cubicBezTo>
                  <a:cubicBezTo>
                    <a:pt x="13" y="156"/>
                    <a:pt x="15" y="143"/>
                    <a:pt x="11" y="152"/>
                  </a:cubicBezTo>
                  <a:cubicBezTo>
                    <a:pt x="11" y="157"/>
                    <a:pt x="11" y="157"/>
                    <a:pt x="11" y="157"/>
                  </a:cubicBezTo>
                  <a:cubicBezTo>
                    <a:pt x="8" y="160"/>
                    <a:pt x="3" y="166"/>
                    <a:pt x="2" y="164"/>
                  </a:cubicBezTo>
                  <a:cubicBezTo>
                    <a:pt x="0" y="171"/>
                    <a:pt x="3" y="163"/>
                    <a:pt x="1" y="171"/>
                  </a:cubicBezTo>
                  <a:cubicBezTo>
                    <a:pt x="3" y="161"/>
                    <a:pt x="6" y="174"/>
                    <a:pt x="8" y="163"/>
                  </a:cubicBezTo>
                  <a:cubicBezTo>
                    <a:pt x="6" y="172"/>
                    <a:pt x="9" y="167"/>
                    <a:pt x="8" y="176"/>
                  </a:cubicBezTo>
                  <a:cubicBezTo>
                    <a:pt x="8" y="174"/>
                    <a:pt x="9" y="171"/>
                    <a:pt x="10" y="173"/>
                  </a:cubicBezTo>
                  <a:cubicBezTo>
                    <a:pt x="10" y="173"/>
                    <a:pt x="11" y="172"/>
                    <a:pt x="11" y="171"/>
                  </a:cubicBezTo>
                  <a:cubicBezTo>
                    <a:pt x="11" y="171"/>
                    <a:pt x="11" y="171"/>
                    <a:pt x="11" y="172"/>
                  </a:cubicBezTo>
                  <a:cubicBezTo>
                    <a:pt x="11" y="171"/>
                    <a:pt x="11" y="171"/>
                    <a:pt x="11" y="171"/>
                  </a:cubicBezTo>
                  <a:cubicBezTo>
                    <a:pt x="11" y="171"/>
                    <a:pt x="11" y="171"/>
                    <a:pt x="11" y="171"/>
                  </a:cubicBezTo>
                  <a:cubicBezTo>
                    <a:pt x="11" y="170"/>
                    <a:pt x="11" y="169"/>
                    <a:pt x="12" y="167"/>
                  </a:cubicBezTo>
                  <a:cubicBezTo>
                    <a:pt x="14" y="162"/>
                    <a:pt x="17" y="164"/>
                    <a:pt x="19" y="161"/>
                  </a:cubicBezTo>
                  <a:cubicBezTo>
                    <a:pt x="19" y="163"/>
                    <a:pt x="17" y="164"/>
                    <a:pt x="17" y="166"/>
                  </a:cubicBezTo>
                  <a:cubicBezTo>
                    <a:pt x="20" y="163"/>
                    <a:pt x="20" y="163"/>
                    <a:pt x="20" y="163"/>
                  </a:cubicBezTo>
                  <a:cubicBezTo>
                    <a:pt x="18" y="168"/>
                    <a:pt x="19" y="172"/>
                    <a:pt x="16" y="174"/>
                  </a:cubicBezTo>
                  <a:cubicBezTo>
                    <a:pt x="18" y="175"/>
                    <a:pt x="18" y="175"/>
                    <a:pt x="18" y="175"/>
                  </a:cubicBezTo>
                  <a:cubicBezTo>
                    <a:pt x="18" y="179"/>
                    <a:pt x="19" y="180"/>
                    <a:pt x="21" y="179"/>
                  </a:cubicBezTo>
                  <a:cubicBezTo>
                    <a:pt x="22" y="180"/>
                    <a:pt x="26" y="174"/>
                    <a:pt x="23" y="178"/>
                  </a:cubicBezTo>
                  <a:cubicBezTo>
                    <a:pt x="28" y="176"/>
                    <a:pt x="28" y="176"/>
                    <a:pt x="28" y="176"/>
                  </a:cubicBezTo>
                  <a:cubicBezTo>
                    <a:pt x="27" y="177"/>
                    <a:pt x="27" y="177"/>
                    <a:pt x="27" y="177"/>
                  </a:cubicBezTo>
                  <a:cubicBezTo>
                    <a:pt x="30" y="179"/>
                    <a:pt x="37" y="171"/>
                    <a:pt x="37" y="182"/>
                  </a:cubicBezTo>
                  <a:cubicBezTo>
                    <a:pt x="39" y="181"/>
                    <a:pt x="40" y="180"/>
                    <a:pt x="42" y="182"/>
                  </a:cubicBezTo>
                  <a:cubicBezTo>
                    <a:pt x="40" y="186"/>
                    <a:pt x="40" y="186"/>
                    <a:pt x="40" y="186"/>
                  </a:cubicBezTo>
                  <a:cubicBezTo>
                    <a:pt x="42" y="185"/>
                    <a:pt x="43" y="192"/>
                    <a:pt x="45" y="188"/>
                  </a:cubicBezTo>
                  <a:cubicBezTo>
                    <a:pt x="42" y="200"/>
                    <a:pt x="51" y="193"/>
                    <a:pt x="53" y="196"/>
                  </a:cubicBezTo>
                  <a:cubicBezTo>
                    <a:pt x="55" y="190"/>
                    <a:pt x="55" y="190"/>
                    <a:pt x="55" y="190"/>
                  </a:cubicBezTo>
                  <a:cubicBezTo>
                    <a:pt x="56" y="191"/>
                    <a:pt x="59" y="190"/>
                    <a:pt x="62" y="189"/>
                  </a:cubicBezTo>
                  <a:cubicBezTo>
                    <a:pt x="63" y="184"/>
                    <a:pt x="63" y="184"/>
                    <a:pt x="63" y="184"/>
                  </a:cubicBezTo>
                  <a:cubicBezTo>
                    <a:pt x="67" y="180"/>
                    <a:pt x="67" y="189"/>
                    <a:pt x="70" y="190"/>
                  </a:cubicBezTo>
                  <a:cubicBezTo>
                    <a:pt x="69" y="191"/>
                    <a:pt x="68" y="191"/>
                    <a:pt x="68" y="189"/>
                  </a:cubicBezTo>
                  <a:cubicBezTo>
                    <a:pt x="67" y="202"/>
                    <a:pt x="78" y="184"/>
                    <a:pt x="78" y="193"/>
                  </a:cubicBezTo>
                  <a:cubicBezTo>
                    <a:pt x="80" y="192"/>
                    <a:pt x="80" y="192"/>
                    <a:pt x="80" y="194"/>
                  </a:cubicBezTo>
                  <a:cubicBezTo>
                    <a:pt x="80" y="194"/>
                    <a:pt x="80" y="194"/>
                    <a:pt x="80" y="194"/>
                  </a:cubicBezTo>
                  <a:cubicBezTo>
                    <a:pt x="80" y="194"/>
                    <a:pt x="80" y="194"/>
                    <a:pt x="80" y="194"/>
                  </a:cubicBezTo>
                  <a:cubicBezTo>
                    <a:pt x="80" y="195"/>
                    <a:pt x="80" y="196"/>
                    <a:pt x="80" y="197"/>
                  </a:cubicBezTo>
                  <a:cubicBezTo>
                    <a:pt x="80" y="196"/>
                    <a:pt x="80" y="195"/>
                    <a:pt x="80" y="194"/>
                  </a:cubicBezTo>
                  <a:cubicBezTo>
                    <a:pt x="81" y="194"/>
                    <a:pt x="82" y="194"/>
                    <a:pt x="83" y="193"/>
                  </a:cubicBezTo>
                  <a:cubicBezTo>
                    <a:pt x="82" y="199"/>
                    <a:pt x="82" y="199"/>
                    <a:pt x="82" y="199"/>
                  </a:cubicBezTo>
                  <a:cubicBezTo>
                    <a:pt x="82" y="199"/>
                    <a:pt x="82" y="199"/>
                    <a:pt x="82" y="199"/>
                  </a:cubicBezTo>
                  <a:cubicBezTo>
                    <a:pt x="82" y="201"/>
                    <a:pt x="84" y="196"/>
                    <a:pt x="85" y="192"/>
                  </a:cubicBezTo>
                  <a:cubicBezTo>
                    <a:pt x="85" y="191"/>
                    <a:pt x="86" y="191"/>
                    <a:pt x="87" y="189"/>
                  </a:cubicBezTo>
                  <a:cubicBezTo>
                    <a:pt x="84" y="198"/>
                    <a:pt x="91" y="187"/>
                    <a:pt x="88" y="197"/>
                  </a:cubicBezTo>
                  <a:cubicBezTo>
                    <a:pt x="90" y="193"/>
                    <a:pt x="94" y="195"/>
                    <a:pt x="98" y="186"/>
                  </a:cubicBezTo>
                  <a:cubicBezTo>
                    <a:pt x="97" y="187"/>
                    <a:pt x="97" y="188"/>
                    <a:pt x="97" y="188"/>
                  </a:cubicBezTo>
                  <a:cubicBezTo>
                    <a:pt x="97" y="189"/>
                    <a:pt x="98" y="191"/>
                    <a:pt x="100" y="188"/>
                  </a:cubicBezTo>
                  <a:cubicBezTo>
                    <a:pt x="98" y="195"/>
                    <a:pt x="98" y="195"/>
                    <a:pt x="98" y="195"/>
                  </a:cubicBezTo>
                  <a:cubicBezTo>
                    <a:pt x="103" y="187"/>
                    <a:pt x="103" y="187"/>
                    <a:pt x="103" y="187"/>
                  </a:cubicBezTo>
                  <a:cubicBezTo>
                    <a:pt x="103" y="192"/>
                    <a:pt x="103" y="194"/>
                    <a:pt x="99" y="199"/>
                  </a:cubicBezTo>
                  <a:cubicBezTo>
                    <a:pt x="106" y="192"/>
                    <a:pt x="103" y="197"/>
                    <a:pt x="109" y="190"/>
                  </a:cubicBezTo>
                  <a:cubicBezTo>
                    <a:pt x="107" y="194"/>
                    <a:pt x="107" y="194"/>
                    <a:pt x="107" y="194"/>
                  </a:cubicBezTo>
                  <a:cubicBezTo>
                    <a:pt x="108" y="194"/>
                    <a:pt x="112" y="189"/>
                    <a:pt x="111" y="193"/>
                  </a:cubicBezTo>
                  <a:cubicBezTo>
                    <a:pt x="110" y="198"/>
                    <a:pt x="113" y="199"/>
                    <a:pt x="116" y="200"/>
                  </a:cubicBezTo>
                  <a:cubicBezTo>
                    <a:pt x="117" y="201"/>
                    <a:pt x="119" y="202"/>
                    <a:pt x="120" y="203"/>
                  </a:cubicBezTo>
                  <a:cubicBezTo>
                    <a:pt x="121" y="203"/>
                    <a:pt x="121" y="204"/>
                    <a:pt x="122" y="205"/>
                  </a:cubicBezTo>
                  <a:cubicBezTo>
                    <a:pt x="123" y="206"/>
                    <a:pt x="124" y="207"/>
                    <a:pt x="124" y="208"/>
                  </a:cubicBezTo>
                  <a:cubicBezTo>
                    <a:pt x="126" y="201"/>
                    <a:pt x="126" y="203"/>
                    <a:pt x="127" y="206"/>
                  </a:cubicBezTo>
                  <a:cubicBezTo>
                    <a:pt x="127" y="208"/>
                    <a:pt x="128" y="211"/>
                    <a:pt x="130" y="206"/>
                  </a:cubicBezTo>
                  <a:cubicBezTo>
                    <a:pt x="129" y="209"/>
                    <a:pt x="130" y="211"/>
                    <a:pt x="128" y="214"/>
                  </a:cubicBezTo>
                  <a:cubicBezTo>
                    <a:pt x="131" y="213"/>
                    <a:pt x="132" y="215"/>
                    <a:pt x="133" y="216"/>
                  </a:cubicBezTo>
                  <a:cubicBezTo>
                    <a:pt x="135" y="217"/>
                    <a:pt x="136" y="217"/>
                    <a:pt x="138" y="213"/>
                  </a:cubicBezTo>
                  <a:cubicBezTo>
                    <a:pt x="138" y="217"/>
                    <a:pt x="137" y="218"/>
                    <a:pt x="137" y="220"/>
                  </a:cubicBezTo>
                  <a:cubicBezTo>
                    <a:pt x="137" y="219"/>
                    <a:pt x="139" y="218"/>
                    <a:pt x="139" y="220"/>
                  </a:cubicBezTo>
                  <a:cubicBezTo>
                    <a:pt x="139" y="222"/>
                    <a:pt x="138" y="222"/>
                    <a:pt x="137" y="224"/>
                  </a:cubicBezTo>
                  <a:cubicBezTo>
                    <a:pt x="142" y="225"/>
                    <a:pt x="143" y="214"/>
                    <a:pt x="144" y="204"/>
                  </a:cubicBezTo>
                  <a:cubicBezTo>
                    <a:pt x="145" y="210"/>
                    <a:pt x="147" y="210"/>
                    <a:pt x="148" y="203"/>
                  </a:cubicBezTo>
                  <a:cubicBezTo>
                    <a:pt x="148" y="207"/>
                    <a:pt x="150" y="211"/>
                    <a:pt x="147" y="211"/>
                  </a:cubicBezTo>
                  <a:cubicBezTo>
                    <a:pt x="149" y="212"/>
                    <a:pt x="157" y="220"/>
                    <a:pt x="156" y="211"/>
                  </a:cubicBezTo>
                  <a:cubicBezTo>
                    <a:pt x="156" y="213"/>
                    <a:pt x="158" y="212"/>
                    <a:pt x="158" y="212"/>
                  </a:cubicBezTo>
                  <a:cubicBezTo>
                    <a:pt x="161" y="213"/>
                    <a:pt x="161" y="214"/>
                    <a:pt x="164" y="214"/>
                  </a:cubicBezTo>
                  <a:cubicBezTo>
                    <a:pt x="163" y="213"/>
                    <a:pt x="163" y="213"/>
                    <a:pt x="163" y="213"/>
                  </a:cubicBezTo>
                  <a:cubicBezTo>
                    <a:pt x="161" y="202"/>
                    <a:pt x="164" y="211"/>
                    <a:pt x="166" y="211"/>
                  </a:cubicBezTo>
                  <a:cubicBezTo>
                    <a:pt x="167" y="212"/>
                    <a:pt x="167" y="212"/>
                    <a:pt x="167" y="212"/>
                  </a:cubicBezTo>
                  <a:cubicBezTo>
                    <a:pt x="170" y="217"/>
                    <a:pt x="171" y="216"/>
                    <a:pt x="171" y="215"/>
                  </a:cubicBezTo>
                  <a:cubicBezTo>
                    <a:pt x="171" y="215"/>
                    <a:pt x="172" y="214"/>
                    <a:pt x="176" y="220"/>
                  </a:cubicBezTo>
                  <a:cubicBezTo>
                    <a:pt x="173" y="213"/>
                    <a:pt x="173" y="213"/>
                    <a:pt x="173" y="213"/>
                  </a:cubicBezTo>
                  <a:cubicBezTo>
                    <a:pt x="170" y="205"/>
                    <a:pt x="172" y="208"/>
                    <a:pt x="175" y="212"/>
                  </a:cubicBezTo>
                  <a:cubicBezTo>
                    <a:pt x="178" y="216"/>
                    <a:pt x="182" y="221"/>
                    <a:pt x="182" y="219"/>
                  </a:cubicBezTo>
                  <a:cubicBezTo>
                    <a:pt x="179" y="214"/>
                    <a:pt x="179" y="214"/>
                    <a:pt x="179" y="214"/>
                  </a:cubicBezTo>
                  <a:cubicBezTo>
                    <a:pt x="179" y="214"/>
                    <a:pt x="179" y="213"/>
                    <a:pt x="179" y="214"/>
                  </a:cubicBezTo>
                  <a:cubicBezTo>
                    <a:pt x="179" y="214"/>
                    <a:pt x="180" y="215"/>
                    <a:pt x="180" y="215"/>
                  </a:cubicBezTo>
                  <a:cubicBezTo>
                    <a:pt x="181" y="217"/>
                    <a:pt x="183" y="219"/>
                    <a:pt x="185" y="221"/>
                  </a:cubicBezTo>
                  <a:cubicBezTo>
                    <a:pt x="188" y="226"/>
                    <a:pt x="192" y="232"/>
                    <a:pt x="193" y="232"/>
                  </a:cubicBezTo>
                  <a:cubicBezTo>
                    <a:pt x="194" y="233"/>
                    <a:pt x="194" y="235"/>
                    <a:pt x="194" y="236"/>
                  </a:cubicBezTo>
                  <a:cubicBezTo>
                    <a:pt x="201" y="239"/>
                    <a:pt x="190" y="226"/>
                    <a:pt x="190" y="221"/>
                  </a:cubicBezTo>
                  <a:cubicBezTo>
                    <a:pt x="193" y="225"/>
                    <a:pt x="196" y="234"/>
                    <a:pt x="198" y="232"/>
                  </a:cubicBezTo>
                  <a:cubicBezTo>
                    <a:pt x="199" y="233"/>
                    <a:pt x="198" y="227"/>
                    <a:pt x="197" y="222"/>
                  </a:cubicBezTo>
                  <a:cubicBezTo>
                    <a:pt x="196" y="217"/>
                    <a:pt x="195" y="212"/>
                    <a:pt x="198" y="214"/>
                  </a:cubicBezTo>
                  <a:cubicBezTo>
                    <a:pt x="196" y="212"/>
                    <a:pt x="194" y="209"/>
                    <a:pt x="192" y="206"/>
                  </a:cubicBezTo>
                  <a:cubicBezTo>
                    <a:pt x="193" y="204"/>
                    <a:pt x="195" y="205"/>
                    <a:pt x="197" y="205"/>
                  </a:cubicBezTo>
                  <a:cubicBezTo>
                    <a:pt x="199" y="205"/>
                    <a:pt x="201" y="204"/>
                    <a:pt x="197" y="198"/>
                  </a:cubicBezTo>
                  <a:cubicBezTo>
                    <a:pt x="198" y="199"/>
                    <a:pt x="199" y="199"/>
                    <a:pt x="199" y="200"/>
                  </a:cubicBezTo>
                  <a:cubicBezTo>
                    <a:pt x="198" y="196"/>
                    <a:pt x="198" y="190"/>
                    <a:pt x="195" y="185"/>
                  </a:cubicBezTo>
                  <a:cubicBezTo>
                    <a:pt x="203" y="191"/>
                    <a:pt x="202" y="186"/>
                    <a:pt x="201" y="182"/>
                  </a:cubicBezTo>
                  <a:cubicBezTo>
                    <a:pt x="200" y="178"/>
                    <a:pt x="198" y="174"/>
                    <a:pt x="206" y="179"/>
                  </a:cubicBezTo>
                  <a:cubicBezTo>
                    <a:pt x="207" y="172"/>
                    <a:pt x="207" y="172"/>
                    <a:pt x="207" y="172"/>
                  </a:cubicBezTo>
                  <a:cubicBezTo>
                    <a:pt x="209" y="173"/>
                    <a:pt x="209" y="173"/>
                    <a:pt x="209" y="173"/>
                  </a:cubicBezTo>
                  <a:cubicBezTo>
                    <a:pt x="212" y="170"/>
                    <a:pt x="208" y="167"/>
                    <a:pt x="204" y="164"/>
                  </a:cubicBezTo>
                  <a:cubicBezTo>
                    <a:pt x="206" y="163"/>
                    <a:pt x="207" y="165"/>
                    <a:pt x="208" y="165"/>
                  </a:cubicBezTo>
                  <a:cubicBezTo>
                    <a:pt x="210" y="164"/>
                    <a:pt x="210" y="163"/>
                    <a:pt x="211" y="163"/>
                  </a:cubicBezTo>
                  <a:cubicBezTo>
                    <a:pt x="211" y="162"/>
                    <a:pt x="212" y="162"/>
                    <a:pt x="211" y="161"/>
                  </a:cubicBezTo>
                  <a:cubicBezTo>
                    <a:pt x="211" y="160"/>
                    <a:pt x="209" y="158"/>
                    <a:pt x="205" y="155"/>
                  </a:cubicBezTo>
                  <a:cubicBezTo>
                    <a:pt x="211" y="157"/>
                    <a:pt x="211" y="157"/>
                    <a:pt x="211" y="157"/>
                  </a:cubicBezTo>
                  <a:cubicBezTo>
                    <a:pt x="208" y="155"/>
                    <a:pt x="222" y="154"/>
                    <a:pt x="217" y="148"/>
                  </a:cubicBezTo>
                  <a:cubicBezTo>
                    <a:pt x="217" y="148"/>
                    <a:pt x="218" y="149"/>
                    <a:pt x="219" y="149"/>
                  </a:cubicBezTo>
                  <a:cubicBezTo>
                    <a:pt x="214" y="143"/>
                    <a:pt x="238" y="144"/>
                    <a:pt x="218" y="136"/>
                  </a:cubicBezTo>
                  <a:cubicBezTo>
                    <a:pt x="214" y="131"/>
                    <a:pt x="214" y="131"/>
                    <a:pt x="214" y="131"/>
                  </a:cubicBezTo>
                  <a:cubicBezTo>
                    <a:pt x="211" y="134"/>
                    <a:pt x="206" y="127"/>
                    <a:pt x="202" y="128"/>
                  </a:cubicBezTo>
                  <a:cubicBezTo>
                    <a:pt x="201" y="126"/>
                    <a:pt x="209" y="126"/>
                    <a:pt x="210" y="128"/>
                  </a:cubicBezTo>
                  <a:cubicBezTo>
                    <a:pt x="208" y="128"/>
                    <a:pt x="208" y="128"/>
                    <a:pt x="208" y="128"/>
                  </a:cubicBezTo>
                  <a:cubicBezTo>
                    <a:pt x="219" y="132"/>
                    <a:pt x="214" y="125"/>
                    <a:pt x="221" y="127"/>
                  </a:cubicBezTo>
                  <a:cubicBezTo>
                    <a:pt x="223" y="120"/>
                    <a:pt x="231" y="115"/>
                    <a:pt x="234" y="108"/>
                  </a:cubicBezTo>
                  <a:cubicBezTo>
                    <a:pt x="226" y="106"/>
                    <a:pt x="226" y="106"/>
                    <a:pt x="226" y="106"/>
                  </a:cubicBezTo>
                  <a:cubicBezTo>
                    <a:pt x="227" y="104"/>
                    <a:pt x="227" y="104"/>
                    <a:pt x="227" y="104"/>
                  </a:cubicBezTo>
                  <a:cubicBezTo>
                    <a:pt x="229" y="104"/>
                    <a:pt x="234" y="105"/>
                    <a:pt x="233" y="107"/>
                  </a:cubicBezTo>
                  <a:cubicBezTo>
                    <a:pt x="238" y="108"/>
                    <a:pt x="230" y="103"/>
                    <a:pt x="228" y="102"/>
                  </a:cubicBezTo>
                  <a:cubicBezTo>
                    <a:pt x="232" y="100"/>
                    <a:pt x="237" y="107"/>
                    <a:pt x="238" y="106"/>
                  </a:cubicBezTo>
                  <a:cubicBezTo>
                    <a:pt x="238" y="104"/>
                    <a:pt x="238" y="104"/>
                    <a:pt x="238" y="104"/>
                  </a:cubicBezTo>
                  <a:cubicBezTo>
                    <a:pt x="237" y="104"/>
                    <a:pt x="237" y="104"/>
                    <a:pt x="237" y="104"/>
                  </a:cubicBezTo>
                  <a:cubicBezTo>
                    <a:pt x="234" y="102"/>
                    <a:pt x="230" y="101"/>
                    <a:pt x="231" y="99"/>
                  </a:cubicBezTo>
                  <a:cubicBezTo>
                    <a:pt x="233" y="98"/>
                    <a:pt x="236" y="100"/>
                    <a:pt x="237" y="99"/>
                  </a:cubicBezTo>
                  <a:cubicBezTo>
                    <a:pt x="237" y="100"/>
                    <a:pt x="238" y="99"/>
                    <a:pt x="237" y="99"/>
                  </a:cubicBezTo>
                  <a:cubicBezTo>
                    <a:pt x="239" y="96"/>
                    <a:pt x="239" y="96"/>
                    <a:pt x="239" y="96"/>
                  </a:cubicBezTo>
                  <a:cubicBezTo>
                    <a:pt x="232" y="95"/>
                    <a:pt x="232" y="95"/>
                    <a:pt x="232" y="95"/>
                  </a:cubicBezTo>
                  <a:cubicBezTo>
                    <a:pt x="229" y="92"/>
                    <a:pt x="233" y="92"/>
                    <a:pt x="226" y="91"/>
                  </a:cubicBezTo>
                  <a:cubicBezTo>
                    <a:pt x="238" y="93"/>
                    <a:pt x="233" y="81"/>
                    <a:pt x="237" y="81"/>
                  </a:cubicBezTo>
                  <a:cubicBezTo>
                    <a:pt x="233" y="78"/>
                    <a:pt x="234" y="76"/>
                    <a:pt x="235" y="74"/>
                  </a:cubicBezTo>
                  <a:cubicBezTo>
                    <a:pt x="234" y="74"/>
                    <a:pt x="226" y="72"/>
                    <a:pt x="228" y="70"/>
                  </a:cubicBezTo>
                  <a:cubicBezTo>
                    <a:pt x="243" y="76"/>
                    <a:pt x="236" y="69"/>
                    <a:pt x="247" y="71"/>
                  </a:cubicBezTo>
                  <a:cubicBezTo>
                    <a:pt x="239" y="70"/>
                    <a:pt x="247" y="65"/>
                    <a:pt x="236" y="63"/>
                  </a:cubicBezTo>
                  <a:cubicBezTo>
                    <a:pt x="238" y="62"/>
                    <a:pt x="242" y="65"/>
                    <a:pt x="246" y="65"/>
                  </a:cubicBezTo>
                  <a:cubicBezTo>
                    <a:pt x="241" y="59"/>
                    <a:pt x="252" y="58"/>
                    <a:pt x="252" y="52"/>
                  </a:cubicBezTo>
                  <a:cubicBezTo>
                    <a:pt x="250" y="52"/>
                    <a:pt x="247" y="51"/>
                    <a:pt x="244" y="49"/>
                  </a:cubicBezTo>
                  <a:cubicBezTo>
                    <a:pt x="255" y="50"/>
                    <a:pt x="255" y="50"/>
                    <a:pt x="255" y="50"/>
                  </a:cubicBezTo>
                  <a:cubicBezTo>
                    <a:pt x="254" y="49"/>
                    <a:pt x="244" y="45"/>
                    <a:pt x="251" y="46"/>
                  </a:cubicBezTo>
                  <a:cubicBezTo>
                    <a:pt x="249" y="46"/>
                    <a:pt x="247" y="45"/>
                    <a:pt x="246" y="44"/>
                  </a:cubicBezTo>
                  <a:cubicBezTo>
                    <a:pt x="259" y="38"/>
                    <a:pt x="244" y="22"/>
                    <a:pt x="266" y="19"/>
                  </a:cubicBezTo>
                  <a:cubicBezTo>
                    <a:pt x="262" y="19"/>
                    <a:pt x="261" y="18"/>
                    <a:pt x="262" y="17"/>
                  </a:cubicBezTo>
                  <a:cubicBezTo>
                    <a:pt x="261" y="17"/>
                    <a:pt x="257" y="15"/>
                    <a:pt x="254" y="14"/>
                  </a:cubicBezTo>
                  <a:cubicBezTo>
                    <a:pt x="263" y="13"/>
                    <a:pt x="263" y="13"/>
                    <a:pt x="263" y="13"/>
                  </a:cubicBezTo>
                  <a:cubicBezTo>
                    <a:pt x="255" y="10"/>
                    <a:pt x="264" y="8"/>
                    <a:pt x="256" y="5"/>
                  </a:cubicBezTo>
                  <a:cubicBezTo>
                    <a:pt x="257" y="7"/>
                    <a:pt x="257" y="7"/>
                    <a:pt x="257" y="7"/>
                  </a:cubicBezTo>
                  <a:cubicBezTo>
                    <a:pt x="249" y="3"/>
                    <a:pt x="238" y="4"/>
                    <a:pt x="227" y="0"/>
                  </a:cubicBezTo>
                  <a:cubicBezTo>
                    <a:pt x="236" y="5"/>
                    <a:pt x="211" y="0"/>
                    <a:pt x="224" y="8"/>
                  </a:cubicBezTo>
                  <a:cubicBezTo>
                    <a:pt x="221" y="8"/>
                    <a:pt x="220" y="6"/>
                    <a:pt x="218" y="6"/>
                  </a:cubicBezTo>
                  <a:cubicBezTo>
                    <a:pt x="222" y="8"/>
                    <a:pt x="223" y="9"/>
                    <a:pt x="220" y="10"/>
                  </a:cubicBezTo>
                  <a:cubicBezTo>
                    <a:pt x="219" y="10"/>
                    <a:pt x="219" y="10"/>
                    <a:pt x="219" y="10"/>
                  </a:cubicBezTo>
                  <a:cubicBezTo>
                    <a:pt x="219" y="15"/>
                    <a:pt x="213" y="16"/>
                    <a:pt x="209" y="20"/>
                  </a:cubicBezTo>
                  <a:cubicBezTo>
                    <a:pt x="214" y="22"/>
                    <a:pt x="214" y="22"/>
                    <a:pt x="214" y="22"/>
                  </a:cubicBezTo>
                  <a:cubicBezTo>
                    <a:pt x="213" y="23"/>
                    <a:pt x="211" y="22"/>
                    <a:pt x="210" y="22"/>
                  </a:cubicBezTo>
                  <a:cubicBezTo>
                    <a:pt x="217" y="26"/>
                    <a:pt x="211" y="19"/>
                    <a:pt x="220" y="23"/>
                  </a:cubicBezTo>
                  <a:cubicBezTo>
                    <a:pt x="208" y="21"/>
                    <a:pt x="217" y="32"/>
                    <a:pt x="204" y="29"/>
                  </a:cubicBezTo>
                  <a:cubicBezTo>
                    <a:pt x="204" y="30"/>
                    <a:pt x="211" y="30"/>
                    <a:pt x="210" y="32"/>
                  </a:cubicBezTo>
                  <a:cubicBezTo>
                    <a:pt x="206" y="31"/>
                    <a:pt x="206" y="31"/>
                    <a:pt x="206" y="31"/>
                  </a:cubicBezTo>
                  <a:cubicBezTo>
                    <a:pt x="211" y="33"/>
                    <a:pt x="211" y="33"/>
                    <a:pt x="211" y="33"/>
                  </a:cubicBezTo>
                  <a:cubicBezTo>
                    <a:pt x="209" y="34"/>
                    <a:pt x="205" y="33"/>
                    <a:pt x="202" y="33"/>
                  </a:cubicBezTo>
                  <a:cubicBezTo>
                    <a:pt x="203" y="32"/>
                    <a:pt x="202" y="31"/>
                    <a:pt x="202" y="31"/>
                  </a:cubicBezTo>
                  <a:cubicBezTo>
                    <a:pt x="197" y="31"/>
                    <a:pt x="201" y="36"/>
                    <a:pt x="200" y="36"/>
                  </a:cubicBezTo>
                  <a:cubicBezTo>
                    <a:pt x="203" y="35"/>
                    <a:pt x="203" y="35"/>
                    <a:pt x="203" y="35"/>
                  </a:cubicBezTo>
                  <a:cubicBezTo>
                    <a:pt x="204" y="41"/>
                    <a:pt x="198" y="46"/>
                    <a:pt x="203" y="53"/>
                  </a:cubicBezTo>
                  <a:cubicBezTo>
                    <a:pt x="206" y="53"/>
                    <a:pt x="206" y="53"/>
                    <a:pt x="206" y="53"/>
                  </a:cubicBezTo>
                  <a:cubicBezTo>
                    <a:pt x="209" y="58"/>
                    <a:pt x="202" y="55"/>
                    <a:pt x="203" y="60"/>
                  </a:cubicBezTo>
                  <a:cubicBezTo>
                    <a:pt x="202" y="60"/>
                    <a:pt x="202" y="60"/>
                    <a:pt x="202" y="60"/>
                  </a:cubicBezTo>
                  <a:cubicBezTo>
                    <a:pt x="205" y="61"/>
                    <a:pt x="205" y="63"/>
                    <a:pt x="205" y="64"/>
                  </a:cubicBezTo>
                  <a:cubicBezTo>
                    <a:pt x="202" y="62"/>
                    <a:pt x="198" y="64"/>
                    <a:pt x="196" y="61"/>
                  </a:cubicBezTo>
                  <a:cubicBezTo>
                    <a:pt x="199" y="67"/>
                    <a:pt x="199" y="64"/>
                    <a:pt x="207" y="70"/>
                  </a:cubicBezTo>
                  <a:cubicBezTo>
                    <a:pt x="203" y="69"/>
                    <a:pt x="203" y="69"/>
                    <a:pt x="203" y="69"/>
                  </a:cubicBezTo>
                  <a:cubicBezTo>
                    <a:pt x="207" y="72"/>
                    <a:pt x="209" y="72"/>
                    <a:pt x="209" y="75"/>
                  </a:cubicBezTo>
                  <a:cubicBezTo>
                    <a:pt x="206" y="72"/>
                    <a:pt x="202" y="74"/>
                    <a:pt x="198" y="70"/>
                  </a:cubicBezTo>
                  <a:cubicBezTo>
                    <a:pt x="187" y="72"/>
                    <a:pt x="205" y="80"/>
                    <a:pt x="191" y="77"/>
                  </a:cubicBezTo>
                  <a:cubicBezTo>
                    <a:pt x="202" y="83"/>
                    <a:pt x="199" y="76"/>
                    <a:pt x="201" y="78"/>
                  </a:cubicBezTo>
                  <a:cubicBezTo>
                    <a:pt x="205" y="78"/>
                    <a:pt x="209" y="82"/>
                    <a:pt x="207" y="83"/>
                  </a:cubicBezTo>
                  <a:cubicBezTo>
                    <a:pt x="207" y="84"/>
                    <a:pt x="192" y="80"/>
                    <a:pt x="191" y="84"/>
                  </a:cubicBezTo>
                  <a:cubicBezTo>
                    <a:pt x="191" y="84"/>
                    <a:pt x="190" y="83"/>
                    <a:pt x="190" y="83"/>
                  </a:cubicBezTo>
                  <a:cubicBezTo>
                    <a:pt x="187" y="83"/>
                    <a:pt x="193" y="87"/>
                    <a:pt x="188" y="87"/>
                  </a:cubicBezTo>
                  <a:cubicBezTo>
                    <a:pt x="195" y="90"/>
                    <a:pt x="187" y="89"/>
                    <a:pt x="196" y="92"/>
                  </a:cubicBezTo>
                  <a:cubicBezTo>
                    <a:pt x="195" y="88"/>
                    <a:pt x="195" y="88"/>
                    <a:pt x="195" y="88"/>
                  </a:cubicBezTo>
                  <a:cubicBezTo>
                    <a:pt x="197" y="91"/>
                    <a:pt x="207" y="96"/>
                    <a:pt x="200" y="97"/>
                  </a:cubicBezTo>
                  <a:cubicBezTo>
                    <a:pt x="199" y="96"/>
                    <a:pt x="197" y="94"/>
                    <a:pt x="195" y="93"/>
                  </a:cubicBezTo>
                  <a:cubicBezTo>
                    <a:pt x="193" y="93"/>
                    <a:pt x="197" y="96"/>
                    <a:pt x="194" y="96"/>
                  </a:cubicBezTo>
                  <a:cubicBezTo>
                    <a:pt x="185" y="92"/>
                    <a:pt x="193" y="91"/>
                    <a:pt x="187" y="87"/>
                  </a:cubicBezTo>
                  <a:cubicBezTo>
                    <a:pt x="183" y="87"/>
                    <a:pt x="192" y="93"/>
                    <a:pt x="183" y="88"/>
                  </a:cubicBezTo>
                  <a:cubicBezTo>
                    <a:pt x="195" y="94"/>
                    <a:pt x="180" y="91"/>
                    <a:pt x="189" y="97"/>
                  </a:cubicBezTo>
                  <a:cubicBezTo>
                    <a:pt x="183" y="95"/>
                    <a:pt x="183" y="95"/>
                    <a:pt x="183" y="95"/>
                  </a:cubicBezTo>
                  <a:cubicBezTo>
                    <a:pt x="184" y="95"/>
                    <a:pt x="186" y="97"/>
                    <a:pt x="186" y="98"/>
                  </a:cubicBezTo>
                  <a:cubicBezTo>
                    <a:pt x="179" y="94"/>
                    <a:pt x="179" y="94"/>
                    <a:pt x="179" y="94"/>
                  </a:cubicBezTo>
                  <a:cubicBezTo>
                    <a:pt x="185" y="98"/>
                    <a:pt x="173" y="96"/>
                    <a:pt x="176" y="99"/>
                  </a:cubicBezTo>
                  <a:cubicBezTo>
                    <a:pt x="177" y="95"/>
                    <a:pt x="182" y="100"/>
                    <a:pt x="187" y="100"/>
                  </a:cubicBezTo>
                  <a:cubicBezTo>
                    <a:pt x="192" y="107"/>
                    <a:pt x="172" y="98"/>
                    <a:pt x="173" y="104"/>
                  </a:cubicBezTo>
                  <a:cubicBezTo>
                    <a:pt x="172" y="103"/>
                    <a:pt x="177" y="102"/>
                    <a:pt x="179" y="104"/>
                  </a:cubicBezTo>
                  <a:cubicBezTo>
                    <a:pt x="177" y="105"/>
                    <a:pt x="175" y="105"/>
                    <a:pt x="172" y="105"/>
                  </a:cubicBezTo>
                  <a:cubicBezTo>
                    <a:pt x="172" y="109"/>
                    <a:pt x="178" y="106"/>
                    <a:pt x="180" y="109"/>
                  </a:cubicBezTo>
                  <a:cubicBezTo>
                    <a:pt x="173" y="108"/>
                    <a:pt x="183" y="112"/>
                    <a:pt x="184" y="114"/>
                  </a:cubicBezTo>
                  <a:cubicBezTo>
                    <a:pt x="179" y="112"/>
                    <a:pt x="179" y="112"/>
                    <a:pt x="179" y="112"/>
                  </a:cubicBezTo>
                  <a:cubicBezTo>
                    <a:pt x="174" y="115"/>
                    <a:pt x="190" y="117"/>
                    <a:pt x="184" y="119"/>
                  </a:cubicBezTo>
                  <a:cubicBezTo>
                    <a:pt x="177" y="115"/>
                    <a:pt x="177" y="115"/>
                    <a:pt x="177" y="115"/>
                  </a:cubicBezTo>
                  <a:cubicBezTo>
                    <a:pt x="178" y="117"/>
                    <a:pt x="178" y="117"/>
                    <a:pt x="178" y="117"/>
                  </a:cubicBezTo>
                  <a:cubicBezTo>
                    <a:pt x="172" y="115"/>
                    <a:pt x="172" y="115"/>
                    <a:pt x="172" y="115"/>
                  </a:cubicBezTo>
                  <a:cubicBezTo>
                    <a:pt x="176" y="118"/>
                    <a:pt x="175" y="118"/>
                    <a:pt x="172" y="120"/>
                  </a:cubicBezTo>
                  <a:cubicBezTo>
                    <a:pt x="176" y="121"/>
                    <a:pt x="182" y="124"/>
                    <a:pt x="182" y="125"/>
                  </a:cubicBezTo>
                  <a:cubicBezTo>
                    <a:pt x="178" y="125"/>
                    <a:pt x="177" y="123"/>
                    <a:pt x="177" y="126"/>
                  </a:cubicBezTo>
                  <a:cubicBezTo>
                    <a:pt x="174" y="124"/>
                    <a:pt x="170" y="122"/>
                    <a:pt x="175" y="122"/>
                  </a:cubicBezTo>
                  <a:cubicBezTo>
                    <a:pt x="173" y="122"/>
                    <a:pt x="172" y="121"/>
                    <a:pt x="170" y="120"/>
                  </a:cubicBezTo>
                  <a:cubicBezTo>
                    <a:pt x="166" y="120"/>
                    <a:pt x="168" y="123"/>
                    <a:pt x="168" y="124"/>
                  </a:cubicBezTo>
                  <a:cubicBezTo>
                    <a:pt x="168" y="123"/>
                    <a:pt x="169" y="123"/>
                    <a:pt x="169" y="123"/>
                  </a:cubicBezTo>
                  <a:cubicBezTo>
                    <a:pt x="176" y="129"/>
                    <a:pt x="176" y="129"/>
                    <a:pt x="176" y="129"/>
                  </a:cubicBezTo>
                  <a:cubicBezTo>
                    <a:pt x="173" y="129"/>
                    <a:pt x="172" y="128"/>
                    <a:pt x="170" y="127"/>
                  </a:cubicBezTo>
                  <a:cubicBezTo>
                    <a:pt x="171" y="128"/>
                    <a:pt x="173" y="129"/>
                    <a:pt x="173" y="131"/>
                  </a:cubicBezTo>
                  <a:cubicBezTo>
                    <a:pt x="169" y="129"/>
                    <a:pt x="164" y="127"/>
                    <a:pt x="163" y="125"/>
                  </a:cubicBezTo>
                  <a:cubicBezTo>
                    <a:pt x="166" y="130"/>
                    <a:pt x="166" y="130"/>
                    <a:pt x="166" y="130"/>
                  </a:cubicBezTo>
                  <a:cubicBezTo>
                    <a:pt x="164" y="130"/>
                    <a:pt x="161" y="130"/>
                    <a:pt x="159" y="129"/>
                  </a:cubicBezTo>
                  <a:cubicBezTo>
                    <a:pt x="156" y="130"/>
                    <a:pt x="166" y="137"/>
                    <a:pt x="162" y="138"/>
                  </a:cubicBezTo>
                  <a:cubicBezTo>
                    <a:pt x="163" y="138"/>
                    <a:pt x="163" y="139"/>
                    <a:pt x="164" y="140"/>
                  </a:cubicBezTo>
                  <a:cubicBezTo>
                    <a:pt x="162" y="141"/>
                    <a:pt x="156" y="142"/>
                    <a:pt x="161" y="146"/>
                  </a:cubicBezTo>
                  <a:cubicBezTo>
                    <a:pt x="161" y="146"/>
                    <a:pt x="159" y="146"/>
                    <a:pt x="157" y="145"/>
                  </a:cubicBezTo>
                  <a:cubicBezTo>
                    <a:pt x="155" y="144"/>
                    <a:pt x="153" y="144"/>
                    <a:pt x="153" y="144"/>
                  </a:cubicBezTo>
                  <a:cubicBezTo>
                    <a:pt x="154" y="144"/>
                    <a:pt x="156" y="145"/>
                    <a:pt x="159" y="146"/>
                  </a:cubicBezTo>
                  <a:cubicBezTo>
                    <a:pt x="161" y="147"/>
                    <a:pt x="164" y="148"/>
                    <a:pt x="165" y="150"/>
                  </a:cubicBezTo>
                  <a:cubicBezTo>
                    <a:pt x="167" y="152"/>
                    <a:pt x="159" y="147"/>
                    <a:pt x="157" y="146"/>
                  </a:cubicBezTo>
                  <a:cubicBezTo>
                    <a:pt x="158" y="147"/>
                    <a:pt x="161" y="149"/>
                    <a:pt x="163" y="150"/>
                  </a:cubicBezTo>
                  <a:cubicBezTo>
                    <a:pt x="164" y="152"/>
                    <a:pt x="164" y="153"/>
                    <a:pt x="161" y="151"/>
                  </a:cubicBezTo>
                  <a:cubicBezTo>
                    <a:pt x="160" y="150"/>
                    <a:pt x="161" y="150"/>
                    <a:pt x="161" y="150"/>
                  </a:cubicBezTo>
                  <a:close/>
                  <a:moveTo>
                    <a:pt x="160" y="163"/>
                  </a:moveTo>
                  <a:cubicBezTo>
                    <a:pt x="159" y="162"/>
                    <a:pt x="157" y="157"/>
                    <a:pt x="159" y="161"/>
                  </a:cubicBezTo>
                  <a:cubicBezTo>
                    <a:pt x="163" y="168"/>
                    <a:pt x="161" y="165"/>
                    <a:pt x="160" y="163"/>
                  </a:cubicBezTo>
                  <a:close/>
                  <a:moveTo>
                    <a:pt x="144" y="176"/>
                  </a:moveTo>
                  <a:cubicBezTo>
                    <a:pt x="144" y="174"/>
                    <a:pt x="144" y="176"/>
                    <a:pt x="145" y="178"/>
                  </a:cubicBezTo>
                  <a:cubicBezTo>
                    <a:pt x="144" y="178"/>
                    <a:pt x="144" y="178"/>
                    <a:pt x="144" y="176"/>
                  </a:cubicBezTo>
                  <a:close/>
                  <a:moveTo>
                    <a:pt x="21" y="173"/>
                  </a:moveTo>
                  <a:cubicBezTo>
                    <a:pt x="21" y="173"/>
                    <a:pt x="21" y="173"/>
                    <a:pt x="21" y="172"/>
                  </a:cubicBezTo>
                  <a:cubicBezTo>
                    <a:pt x="21" y="175"/>
                    <a:pt x="21" y="174"/>
                    <a:pt x="21" y="173"/>
                  </a:cubicBezTo>
                  <a:close/>
                  <a:moveTo>
                    <a:pt x="19" y="169"/>
                  </a:moveTo>
                  <a:cubicBezTo>
                    <a:pt x="19" y="170"/>
                    <a:pt x="18" y="171"/>
                    <a:pt x="18" y="172"/>
                  </a:cubicBezTo>
                  <a:cubicBezTo>
                    <a:pt x="19" y="170"/>
                    <a:pt x="19" y="170"/>
                    <a:pt x="20" y="171"/>
                  </a:cubicBezTo>
                  <a:cubicBezTo>
                    <a:pt x="20" y="170"/>
                    <a:pt x="20" y="169"/>
                    <a:pt x="19" y="169"/>
                  </a:cubicBezTo>
                  <a:close/>
                  <a:moveTo>
                    <a:pt x="235" y="98"/>
                  </a:moveTo>
                  <a:cubicBezTo>
                    <a:pt x="233" y="98"/>
                    <a:pt x="233" y="98"/>
                    <a:pt x="233" y="98"/>
                  </a:cubicBezTo>
                  <a:cubicBezTo>
                    <a:pt x="232" y="97"/>
                    <a:pt x="233" y="98"/>
                    <a:pt x="235" y="9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6" name="Freeform 144"/>
            <p:cNvSpPr>
              <a:spLocks/>
            </p:cNvSpPr>
            <p:nvPr/>
          </p:nvSpPr>
          <p:spPr bwMode="auto">
            <a:xfrm>
              <a:off x="6537325" y="2725738"/>
              <a:ext cx="0" cy="3175"/>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1"/>
                    <a:pt x="0" y="2"/>
                    <a:pt x="0" y="4"/>
                  </a:cubicBezTo>
                  <a:cubicBezTo>
                    <a:pt x="0" y="3"/>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7" name="Freeform 145"/>
            <p:cNvSpPr>
              <a:spLocks/>
            </p:cNvSpPr>
            <p:nvPr/>
          </p:nvSpPr>
          <p:spPr bwMode="auto">
            <a:xfrm>
              <a:off x="6550025" y="2690813"/>
              <a:ext cx="1587" cy="1588"/>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1"/>
                    <a:pt x="0" y="0"/>
                    <a:pt x="0" y="0"/>
                  </a:cubicBez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8" name="Freeform 146"/>
            <p:cNvSpPr>
              <a:spLocks/>
            </p:cNvSpPr>
            <p:nvPr/>
          </p:nvSpPr>
          <p:spPr bwMode="auto">
            <a:xfrm>
              <a:off x="6465888" y="2692401"/>
              <a:ext cx="0" cy="3175"/>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1"/>
                    <a:pt x="0" y="2"/>
                    <a:pt x="0" y="3"/>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9" name="Freeform 147"/>
            <p:cNvSpPr>
              <a:spLocks/>
            </p:cNvSpPr>
            <p:nvPr/>
          </p:nvSpPr>
          <p:spPr bwMode="auto">
            <a:xfrm>
              <a:off x="6397625" y="2727326"/>
              <a:ext cx="1587" cy="3175"/>
            </a:xfrm>
            <a:custGeom>
              <a:avLst/>
              <a:gdLst>
                <a:gd name="T0" fmla="*/ 0 w 2"/>
                <a:gd name="T1" fmla="*/ 3 h 3"/>
                <a:gd name="T2" fmla="*/ 2 w 2"/>
                <a:gd name="T3" fmla="*/ 2 h 3"/>
                <a:gd name="T4" fmla="*/ 1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2" y="2"/>
                    <a:pt x="2" y="2"/>
                    <a:pt x="2" y="2"/>
                  </a:cubicBezTo>
                  <a:cubicBezTo>
                    <a:pt x="1" y="2"/>
                    <a:pt x="1" y="1"/>
                    <a:pt x="1" y="0"/>
                  </a:cubicBezTo>
                  <a:cubicBezTo>
                    <a:pt x="1" y="1"/>
                    <a:pt x="1" y="3"/>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0" name="Freeform 148"/>
            <p:cNvSpPr>
              <a:spLocks/>
            </p:cNvSpPr>
            <p:nvPr/>
          </p:nvSpPr>
          <p:spPr bwMode="auto">
            <a:xfrm>
              <a:off x="6396038" y="2689226"/>
              <a:ext cx="1587" cy="3175"/>
            </a:xfrm>
            <a:custGeom>
              <a:avLst/>
              <a:gdLst>
                <a:gd name="T0" fmla="*/ 2 w 2"/>
                <a:gd name="T1" fmla="*/ 0 h 4"/>
                <a:gd name="T2" fmla="*/ 1 w 2"/>
                <a:gd name="T3" fmla="*/ 1 h 4"/>
                <a:gd name="T4" fmla="*/ 0 w 2"/>
                <a:gd name="T5" fmla="*/ 3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1" y="0"/>
                    <a:pt x="1" y="1"/>
                  </a:cubicBezTo>
                  <a:cubicBezTo>
                    <a:pt x="0" y="3"/>
                    <a:pt x="0" y="3"/>
                    <a:pt x="0" y="3"/>
                  </a:cubicBezTo>
                  <a:cubicBezTo>
                    <a:pt x="1" y="4"/>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1" name="Freeform 149"/>
            <p:cNvSpPr>
              <a:spLocks/>
            </p:cNvSpPr>
            <p:nvPr/>
          </p:nvSpPr>
          <p:spPr bwMode="auto">
            <a:xfrm>
              <a:off x="6399213" y="2706688"/>
              <a:ext cx="4762" cy="7938"/>
            </a:xfrm>
            <a:custGeom>
              <a:avLst/>
              <a:gdLst>
                <a:gd name="T0" fmla="*/ 3 w 5"/>
                <a:gd name="T1" fmla="*/ 4 h 8"/>
                <a:gd name="T2" fmla="*/ 2 w 5"/>
                <a:gd name="T3" fmla="*/ 1 h 8"/>
                <a:gd name="T4" fmla="*/ 2 w 5"/>
                <a:gd name="T5" fmla="*/ 1 h 8"/>
                <a:gd name="T6" fmla="*/ 3 w 5"/>
                <a:gd name="T7" fmla="*/ 4 h 8"/>
              </a:gdLst>
              <a:ahLst/>
              <a:cxnLst>
                <a:cxn ang="0">
                  <a:pos x="T0" y="T1"/>
                </a:cxn>
                <a:cxn ang="0">
                  <a:pos x="T2" y="T3"/>
                </a:cxn>
                <a:cxn ang="0">
                  <a:pos x="T4" y="T5"/>
                </a:cxn>
                <a:cxn ang="0">
                  <a:pos x="T6" y="T7"/>
                </a:cxn>
              </a:cxnLst>
              <a:rect l="0" t="0" r="r" b="b"/>
              <a:pathLst>
                <a:path w="5" h="8">
                  <a:moveTo>
                    <a:pt x="3" y="4"/>
                  </a:moveTo>
                  <a:cubicBezTo>
                    <a:pt x="5" y="0"/>
                    <a:pt x="4" y="1"/>
                    <a:pt x="2" y="1"/>
                  </a:cubicBezTo>
                  <a:cubicBezTo>
                    <a:pt x="2" y="1"/>
                    <a:pt x="2" y="1"/>
                    <a:pt x="2" y="1"/>
                  </a:cubicBezTo>
                  <a:cubicBezTo>
                    <a:pt x="0" y="8"/>
                    <a:pt x="2" y="6"/>
                    <a:pt x="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2" name="Freeform 150"/>
            <p:cNvSpPr>
              <a:spLocks/>
            </p:cNvSpPr>
            <p:nvPr/>
          </p:nvSpPr>
          <p:spPr bwMode="auto">
            <a:xfrm>
              <a:off x="6399213" y="2706688"/>
              <a:ext cx="3175" cy="3175"/>
            </a:xfrm>
            <a:custGeom>
              <a:avLst/>
              <a:gdLst>
                <a:gd name="T0" fmla="*/ 2 w 2"/>
                <a:gd name="T1" fmla="*/ 0 h 3"/>
                <a:gd name="T2" fmla="*/ 1 w 2"/>
                <a:gd name="T3" fmla="*/ 0 h 3"/>
                <a:gd name="T4" fmla="*/ 2 w 2"/>
                <a:gd name="T5" fmla="*/ 0 h 3"/>
              </a:gdLst>
              <a:ahLst/>
              <a:cxnLst>
                <a:cxn ang="0">
                  <a:pos x="T0" y="T1"/>
                </a:cxn>
                <a:cxn ang="0">
                  <a:pos x="T2" y="T3"/>
                </a:cxn>
                <a:cxn ang="0">
                  <a:pos x="T4" y="T5"/>
                </a:cxn>
              </a:cxnLst>
              <a:rect l="0" t="0" r="r" b="b"/>
              <a:pathLst>
                <a:path w="2" h="3">
                  <a:moveTo>
                    <a:pt x="2" y="0"/>
                  </a:moveTo>
                  <a:cubicBezTo>
                    <a:pt x="1" y="1"/>
                    <a:pt x="1" y="0"/>
                    <a:pt x="1" y="0"/>
                  </a:cubicBezTo>
                  <a:cubicBezTo>
                    <a:pt x="0" y="3"/>
                    <a:pt x="1" y="1"/>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3" name="Freeform 151"/>
            <p:cNvSpPr>
              <a:spLocks/>
            </p:cNvSpPr>
            <p:nvPr/>
          </p:nvSpPr>
          <p:spPr bwMode="auto">
            <a:xfrm>
              <a:off x="6403975" y="2725738"/>
              <a:ext cx="9525" cy="12700"/>
            </a:xfrm>
            <a:custGeom>
              <a:avLst/>
              <a:gdLst>
                <a:gd name="T0" fmla="*/ 5 w 9"/>
                <a:gd name="T1" fmla="*/ 2 h 12"/>
                <a:gd name="T2" fmla="*/ 3 w 9"/>
                <a:gd name="T3" fmla="*/ 6 h 12"/>
                <a:gd name="T4" fmla="*/ 5 w 9"/>
                <a:gd name="T5" fmla="*/ 2 h 12"/>
              </a:gdLst>
              <a:ahLst/>
              <a:cxnLst>
                <a:cxn ang="0">
                  <a:pos x="T0" y="T1"/>
                </a:cxn>
                <a:cxn ang="0">
                  <a:pos x="T2" y="T3"/>
                </a:cxn>
                <a:cxn ang="0">
                  <a:pos x="T4" y="T5"/>
                </a:cxn>
              </a:cxnLst>
              <a:rect l="0" t="0" r="r" b="b"/>
              <a:pathLst>
                <a:path w="9" h="12">
                  <a:moveTo>
                    <a:pt x="5" y="2"/>
                  </a:moveTo>
                  <a:cubicBezTo>
                    <a:pt x="5" y="1"/>
                    <a:pt x="2" y="8"/>
                    <a:pt x="3" y="6"/>
                  </a:cubicBezTo>
                  <a:cubicBezTo>
                    <a:pt x="0" y="12"/>
                    <a:pt x="9" y="0"/>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4" name="Freeform 152"/>
            <p:cNvSpPr>
              <a:spLocks/>
            </p:cNvSpPr>
            <p:nvPr/>
          </p:nvSpPr>
          <p:spPr bwMode="auto">
            <a:xfrm>
              <a:off x="6407150" y="2693988"/>
              <a:ext cx="1587" cy="6350"/>
            </a:xfrm>
            <a:custGeom>
              <a:avLst/>
              <a:gdLst>
                <a:gd name="T0" fmla="*/ 0 w 1"/>
                <a:gd name="T1" fmla="*/ 0 h 4"/>
                <a:gd name="T2" fmla="*/ 0 w 1"/>
                <a:gd name="T3" fmla="*/ 4 h 4"/>
                <a:gd name="T4" fmla="*/ 1 w 1"/>
                <a:gd name="T5" fmla="*/ 1 h 4"/>
                <a:gd name="T6" fmla="*/ 0 w 1"/>
                <a:gd name="T7" fmla="*/ 0 h 4"/>
              </a:gdLst>
              <a:ahLst/>
              <a:cxnLst>
                <a:cxn ang="0">
                  <a:pos x="T0" y="T1"/>
                </a:cxn>
                <a:cxn ang="0">
                  <a:pos x="T2" y="T3"/>
                </a:cxn>
                <a:cxn ang="0">
                  <a:pos x="T4" y="T5"/>
                </a:cxn>
                <a:cxn ang="0">
                  <a:pos x="T6" y="T7"/>
                </a:cxn>
              </a:cxnLst>
              <a:rect l="0" t="0" r="r" b="b"/>
              <a:pathLst>
                <a:path w="1" h="4">
                  <a:moveTo>
                    <a:pt x="0" y="0"/>
                  </a:moveTo>
                  <a:lnTo>
                    <a:pt x="0" y="4"/>
                  </a:lnTo>
                  <a:lnTo>
                    <a:pt x="1" y="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5" name="Freeform 153"/>
            <p:cNvSpPr>
              <a:spLocks/>
            </p:cNvSpPr>
            <p:nvPr/>
          </p:nvSpPr>
          <p:spPr bwMode="auto">
            <a:xfrm>
              <a:off x="6411913" y="2698751"/>
              <a:ext cx="1587" cy="4763"/>
            </a:xfrm>
            <a:custGeom>
              <a:avLst/>
              <a:gdLst>
                <a:gd name="T0" fmla="*/ 2 w 2"/>
                <a:gd name="T1" fmla="*/ 2 h 4"/>
                <a:gd name="T2" fmla="*/ 1 w 2"/>
                <a:gd name="T3" fmla="*/ 0 h 4"/>
                <a:gd name="T4" fmla="*/ 0 w 2"/>
                <a:gd name="T5" fmla="*/ 2 h 4"/>
                <a:gd name="T6" fmla="*/ 2 w 2"/>
                <a:gd name="T7" fmla="*/ 2 h 4"/>
              </a:gdLst>
              <a:ahLst/>
              <a:cxnLst>
                <a:cxn ang="0">
                  <a:pos x="T0" y="T1"/>
                </a:cxn>
                <a:cxn ang="0">
                  <a:pos x="T2" y="T3"/>
                </a:cxn>
                <a:cxn ang="0">
                  <a:pos x="T4" y="T5"/>
                </a:cxn>
                <a:cxn ang="0">
                  <a:pos x="T6" y="T7"/>
                </a:cxn>
              </a:cxnLst>
              <a:rect l="0" t="0" r="r" b="b"/>
              <a:pathLst>
                <a:path w="2" h="4">
                  <a:moveTo>
                    <a:pt x="2" y="2"/>
                  </a:moveTo>
                  <a:cubicBezTo>
                    <a:pt x="1" y="0"/>
                    <a:pt x="1" y="0"/>
                    <a:pt x="1" y="0"/>
                  </a:cubicBezTo>
                  <a:cubicBezTo>
                    <a:pt x="1" y="1"/>
                    <a:pt x="0" y="2"/>
                    <a:pt x="0" y="2"/>
                  </a:cubicBezTo>
                  <a:cubicBezTo>
                    <a:pt x="1" y="2"/>
                    <a:pt x="2" y="4"/>
                    <a:pt x="2"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6" name="Freeform 154"/>
            <p:cNvSpPr>
              <a:spLocks/>
            </p:cNvSpPr>
            <p:nvPr/>
          </p:nvSpPr>
          <p:spPr bwMode="auto">
            <a:xfrm>
              <a:off x="6410325" y="2700338"/>
              <a:ext cx="1587" cy="1588"/>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0" y="1"/>
                    <a:pt x="1" y="1"/>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7" name="Freeform 155"/>
            <p:cNvSpPr>
              <a:spLocks/>
            </p:cNvSpPr>
            <p:nvPr/>
          </p:nvSpPr>
          <p:spPr bwMode="auto">
            <a:xfrm>
              <a:off x="6410325" y="2692401"/>
              <a:ext cx="1587" cy="3175"/>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2"/>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8" name="Freeform 156"/>
            <p:cNvSpPr>
              <a:spLocks/>
            </p:cNvSpPr>
            <p:nvPr/>
          </p:nvSpPr>
          <p:spPr bwMode="auto">
            <a:xfrm>
              <a:off x="6430963" y="2706688"/>
              <a:ext cx="3175" cy="3175"/>
            </a:xfrm>
            <a:custGeom>
              <a:avLst/>
              <a:gdLst>
                <a:gd name="T0" fmla="*/ 0 w 3"/>
                <a:gd name="T1" fmla="*/ 4 h 4"/>
                <a:gd name="T2" fmla="*/ 3 w 3"/>
                <a:gd name="T3" fmla="*/ 3 h 4"/>
                <a:gd name="T4" fmla="*/ 2 w 3"/>
                <a:gd name="T5" fmla="*/ 1 h 4"/>
                <a:gd name="T6" fmla="*/ 0 w 3"/>
                <a:gd name="T7" fmla="*/ 4 h 4"/>
              </a:gdLst>
              <a:ahLst/>
              <a:cxnLst>
                <a:cxn ang="0">
                  <a:pos x="T0" y="T1"/>
                </a:cxn>
                <a:cxn ang="0">
                  <a:pos x="T2" y="T3"/>
                </a:cxn>
                <a:cxn ang="0">
                  <a:pos x="T4" y="T5"/>
                </a:cxn>
                <a:cxn ang="0">
                  <a:pos x="T6" y="T7"/>
                </a:cxn>
              </a:cxnLst>
              <a:rect l="0" t="0" r="r" b="b"/>
              <a:pathLst>
                <a:path w="3" h="4">
                  <a:moveTo>
                    <a:pt x="0" y="4"/>
                  </a:moveTo>
                  <a:cubicBezTo>
                    <a:pt x="3" y="3"/>
                    <a:pt x="3" y="3"/>
                    <a:pt x="3" y="3"/>
                  </a:cubicBezTo>
                  <a:cubicBezTo>
                    <a:pt x="3" y="2"/>
                    <a:pt x="3" y="0"/>
                    <a:pt x="2" y="1"/>
                  </a:cubicBezTo>
                  <a:cubicBezTo>
                    <a:pt x="1" y="2"/>
                    <a:pt x="0" y="2"/>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9" name="Freeform 157"/>
            <p:cNvSpPr>
              <a:spLocks/>
            </p:cNvSpPr>
            <p:nvPr/>
          </p:nvSpPr>
          <p:spPr bwMode="auto">
            <a:xfrm>
              <a:off x="6430963" y="2689226"/>
              <a:ext cx="3175" cy="6350"/>
            </a:xfrm>
            <a:custGeom>
              <a:avLst/>
              <a:gdLst>
                <a:gd name="T0" fmla="*/ 1 w 3"/>
                <a:gd name="T1" fmla="*/ 3 h 7"/>
                <a:gd name="T2" fmla="*/ 0 w 3"/>
                <a:gd name="T3" fmla="*/ 7 h 7"/>
                <a:gd name="T4" fmla="*/ 3 w 3"/>
                <a:gd name="T5" fmla="*/ 0 h 7"/>
                <a:gd name="T6" fmla="*/ 1 w 3"/>
                <a:gd name="T7" fmla="*/ 3 h 7"/>
              </a:gdLst>
              <a:ahLst/>
              <a:cxnLst>
                <a:cxn ang="0">
                  <a:pos x="T0" y="T1"/>
                </a:cxn>
                <a:cxn ang="0">
                  <a:pos x="T2" y="T3"/>
                </a:cxn>
                <a:cxn ang="0">
                  <a:pos x="T4" y="T5"/>
                </a:cxn>
                <a:cxn ang="0">
                  <a:pos x="T6" y="T7"/>
                </a:cxn>
              </a:cxnLst>
              <a:rect l="0" t="0" r="r" b="b"/>
              <a:pathLst>
                <a:path w="3" h="7">
                  <a:moveTo>
                    <a:pt x="1" y="3"/>
                  </a:moveTo>
                  <a:cubicBezTo>
                    <a:pt x="1" y="4"/>
                    <a:pt x="1" y="5"/>
                    <a:pt x="0" y="7"/>
                  </a:cubicBezTo>
                  <a:cubicBezTo>
                    <a:pt x="3" y="0"/>
                    <a:pt x="3" y="0"/>
                    <a:pt x="3" y="0"/>
                  </a:cubicBezTo>
                  <a:lnTo>
                    <a:pt x="1"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0" name="Freeform 158"/>
            <p:cNvSpPr>
              <a:spLocks/>
            </p:cNvSpPr>
            <p:nvPr/>
          </p:nvSpPr>
          <p:spPr bwMode="auto">
            <a:xfrm>
              <a:off x="6435725" y="2686051"/>
              <a:ext cx="6350" cy="6350"/>
            </a:xfrm>
            <a:custGeom>
              <a:avLst/>
              <a:gdLst>
                <a:gd name="T0" fmla="*/ 1 w 6"/>
                <a:gd name="T1" fmla="*/ 5 h 5"/>
                <a:gd name="T2" fmla="*/ 4 w 6"/>
                <a:gd name="T3" fmla="*/ 0 h 5"/>
                <a:gd name="T4" fmla="*/ 1 w 6"/>
                <a:gd name="T5" fmla="*/ 5 h 5"/>
              </a:gdLst>
              <a:ahLst/>
              <a:cxnLst>
                <a:cxn ang="0">
                  <a:pos x="T0" y="T1"/>
                </a:cxn>
                <a:cxn ang="0">
                  <a:pos x="T2" y="T3"/>
                </a:cxn>
                <a:cxn ang="0">
                  <a:pos x="T4" y="T5"/>
                </a:cxn>
              </a:cxnLst>
              <a:rect l="0" t="0" r="r" b="b"/>
              <a:pathLst>
                <a:path w="6" h="5">
                  <a:moveTo>
                    <a:pt x="1" y="5"/>
                  </a:moveTo>
                  <a:cubicBezTo>
                    <a:pt x="2" y="3"/>
                    <a:pt x="6" y="1"/>
                    <a:pt x="4" y="0"/>
                  </a:cubicBezTo>
                  <a:cubicBezTo>
                    <a:pt x="3" y="2"/>
                    <a:pt x="0" y="3"/>
                    <a:pt x="1"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1" name="Freeform 159"/>
            <p:cNvSpPr>
              <a:spLocks/>
            </p:cNvSpPr>
            <p:nvPr/>
          </p:nvSpPr>
          <p:spPr bwMode="auto">
            <a:xfrm>
              <a:off x="6456363" y="2713038"/>
              <a:ext cx="4762"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2" name="Freeform 160"/>
            <p:cNvSpPr>
              <a:spLocks/>
            </p:cNvSpPr>
            <p:nvPr/>
          </p:nvSpPr>
          <p:spPr bwMode="auto">
            <a:xfrm>
              <a:off x="6489700" y="2689226"/>
              <a:ext cx="4762" cy="14288"/>
            </a:xfrm>
            <a:custGeom>
              <a:avLst/>
              <a:gdLst>
                <a:gd name="T0" fmla="*/ 5 w 5"/>
                <a:gd name="T1" fmla="*/ 4 h 12"/>
                <a:gd name="T2" fmla="*/ 1 w 5"/>
                <a:gd name="T3" fmla="*/ 6 h 12"/>
                <a:gd name="T4" fmla="*/ 0 w 5"/>
                <a:gd name="T5" fmla="*/ 12 h 12"/>
                <a:gd name="T6" fmla="*/ 5 w 5"/>
                <a:gd name="T7" fmla="*/ 4 h 12"/>
              </a:gdLst>
              <a:ahLst/>
              <a:cxnLst>
                <a:cxn ang="0">
                  <a:pos x="T0" y="T1"/>
                </a:cxn>
                <a:cxn ang="0">
                  <a:pos x="T2" y="T3"/>
                </a:cxn>
                <a:cxn ang="0">
                  <a:pos x="T4" y="T5"/>
                </a:cxn>
                <a:cxn ang="0">
                  <a:pos x="T6" y="T7"/>
                </a:cxn>
              </a:cxnLst>
              <a:rect l="0" t="0" r="r" b="b"/>
              <a:pathLst>
                <a:path w="5" h="12">
                  <a:moveTo>
                    <a:pt x="5" y="4"/>
                  </a:moveTo>
                  <a:cubicBezTo>
                    <a:pt x="4" y="0"/>
                    <a:pt x="2" y="11"/>
                    <a:pt x="1" y="6"/>
                  </a:cubicBezTo>
                  <a:cubicBezTo>
                    <a:pt x="0" y="9"/>
                    <a:pt x="2" y="10"/>
                    <a:pt x="0" y="12"/>
                  </a:cubicBezTo>
                  <a:cubicBezTo>
                    <a:pt x="3" y="10"/>
                    <a:pt x="3" y="12"/>
                    <a:pt x="5"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3" name="Freeform 161"/>
            <p:cNvSpPr>
              <a:spLocks/>
            </p:cNvSpPr>
            <p:nvPr/>
          </p:nvSpPr>
          <p:spPr bwMode="auto">
            <a:xfrm>
              <a:off x="6489700" y="2703513"/>
              <a:ext cx="0"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4" name="Freeform 162"/>
            <p:cNvSpPr>
              <a:spLocks/>
            </p:cNvSpPr>
            <p:nvPr/>
          </p:nvSpPr>
          <p:spPr bwMode="auto">
            <a:xfrm>
              <a:off x="6653213" y="2555876"/>
              <a:ext cx="4762" cy="1588"/>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5" name="Freeform 163"/>
            <p:cNvSpPr>
              <a:spLocks/>
            </p:cNvSpPr>
            <p:nvPr/>
          </p:nvSpPr>
          <p:spPr bwMode="auto">
            <a:xfrm>
              <a:off x="6646863" y="2549526"/>
              <a:ext cx="7937" cy="3175"/>
            </a:xfrm>
            <a:custGeom>
              <a:avLst/>
              <a:gdLst>
                <a:gd name="T0" fmla="*/ 0 w 7"/>
                <a:gd name="T1" fmla="*/ 1 h 3"/>
                <a:gd name="T2" fmla="*/ 7 w 7"/>
                <a:gd name="T3" fmla="*/ 3 h 3"/>
                <a:gd name="T4" fmla="*/ 1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7" y="3"/>
                    <a:pt x="7" y="3"/>
                    <a:pt x="7" y="3"/>
                  </a:cubicBezTo>
                  <a:cubicBezTo>
                    <a:pt x="1" y="0"/>
                    <a:pt x="1" y="0"/>
                    <a:pt x="1" y="0"/>
                  </a:cubicBezTo>
                  <a:cubicBezTo>
                    <a:pt x="1" y="1"/>
                    <a:pt x="2" y="2"/>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6" name="Freeform 164"/>
            <p:cNvSpPr>
              <a:spLocks/>
            </p:cNvSpPr>
            <p:nvPr/>
          </p:nvSpPr>
          <p:spPr bwMode="auto">
            <a:xfrm>
              <a:off x="6538913" y="2700338"/>
              <a:ext cx="3175" cy="6350"/>
            </a:xfrm>
            <a:custGeom>
              <a:avLst/>
              <a:gdLst>
                <a:gd name="T0" fmla="*/ 0 w 3"/>
                <a:gd name="T1" fmla="*/ 0 h 5"/>
                <a:gd name="T2" fmla="*/ 1 w 3"/>
                <a:gd name="T3" fmla="*/ 3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cubicBezTo>
                    <a:pt x="1" y="3"/>
                    <a:pt x="1" y="3"/>
                    <a:pt x="1" y="3"/>
                  </a:cubicBezTo>
                  <a:cubicBezTo>
                    <a:pt x="3" y="5"/>
                    <a:pt x="3" y="5"/>
                    <a:pt x="3" y="5"/>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7" name="Freeform 165"/>
            <p:cNvSpPr>
              <a:spLocks/>
            </p:cNvSpPr>
            <p:nvPr/>
          </p:nvSpPr>
          <p:spPr bwMode="auto">
            <a:xfrm>
              <a:off x="6543675" y="2703513"/>
              <a:ext cx="4762" cy="6350"/>
            </a:xfrm>
            <a:custGeom>
              <a:avLst/>
              <a:gdLst>
                <a:gd name="T0" fmla="*/ 0 w 3"/>
                <a:gd name="T1" fmla="*/ 0 h 4"/>
                <a:gd name="T2" fmla="*/ 0 w 3"/>
                <a:gd name="T3" fmla="*/ 0 h 4"/>
                <a:gd name="T4" fmla="*/ 3 w 3"/>
                <a:gd name="T5" fmla="*/ 4 h 4"/>
                <a:gd name="T6" fmla="*/ 0 w 3"/>
                <a:gd name="T7" fmla="*/ 0 h 4"/>
              </a:gdLst>
              <a:ahLst/>
              <a:cxnLst>
                <a:cxn ang="0">
                  <a:pos x="T0" y="T1"/>
                </a:cxn>
                <a:cxn ang="0">
                  <a:pos x="T2" y="T3"/>
                </a:cxn>
                <a:cxn ang="0">
                  <a:pos x="T4" y="T5"/>
                </a:cxn>
                <a:cxn ang="0">
                  <a:pos x="T6" y="T7"/>
                </a:cxn>
              </a:cxnLst>
              <a:rect l="0" t="0" r="r" b="b"/>
              <a:pathLst>
                <a:path w="3" h="4">
                  <a:moveTo>
                    <a:pt x="0" y="0"/>
                  </a:moveTo>
                  <a:lnTo>
                    <a:pt x="0" y="0"/>
                  </a:lnTo>
                  <a:lnTo>
                    <a:pt x="3" y="4"/>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8" name="Freeform 166"/>
            <p:cNvSpPr>
              <a:spLocks/>
            </p:cNvSpPr>
            <p:nvPr/>
          </p:nvSpPr>
          <p:spPr bwMode="auto">
            <a:xfrm>
              <a:off x="6537325" y="2695576"/>
              <a:ext cx="7937" cy="3175"/>
            </a:xfrm>
            <a:custGeom>
              <a:avLst/>
              <a:gdLst>
                <a:gd name="T0" fmla="*/ 1 w 9"/>
                <a:gd name="T1" fmla="*/ 1 h 4"/>
                <a:gd name="T2" fmla="*/ 1 w 9"/>
                <a:gd name="T3" fmla="*/ 1 h 4"/>
                <a:gd name="T4" fmla="*/ 1 w 9"/>
                <a:gd name="T5" fmla="*/ 1 h 4"/>
              </a:gdLst>
              <a:ahLst/>
              <a:cxnLst>
                <a:cxn ang="0">
                  <a:pos x="T0" y="T1"/>
                </a:cxn>
                <a:cxn ang="0">
                  <a:pos x="T2" y="T3"/>
                </a:cxn>
                <a:cxn ang="0">
                  <a:pos x="T4" y="T5"/>
                </a:cxn>
              </a:cxnLst>
              <a:rect l="0" t="0" r="r" b="b"/>
              <a:pathLst>
                <a:path w="9" h="4">
                  <a:moveTo>
                    <a:pt x="1" y="1"/>
                  </a:moveTo>
                  <a:cubicBezTo>
                    <a:pt x="0" y="0"/>
                    <a:pt x="2" y="1"/>
                    <a:pt x="1" y="1"/>
                  </a:cubicBezTo>
                  <a:cubicBezTo>
                    <a:pt x="0" y="1"/>
                    <a:pt x="9" y="4"/>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p:cNvSpPr>
            <a:spLocks noGrp="1"/>
          </p:cNvSpPr>
          <p:nvPr>
            <p:ph type="sldNum" sz="quarter" idx="4"/>
          </p:nvPr>
        </p:nvSpPr>
        <p:spPr/>
        <p:txBody>
          <a:bodyPr/>
          <a:lstStyle/>
          <a:p>
            <a:fld id="{13F44AA5-DB92-42C3-A717-A60C9B81A1ED}" type="slidenum">
              <a:rPr lang="en-CA" smtClean="0"/>
              <a:pPr/>
              <a:t>21</a:t>
            </a:fld>
            <a:endParaRPr lang="en-CA" dirty="0"/>
          </a:p>
        </p:txBody>
      </p:sp>
      <p:pic>
        <p:nvPicPr>
          <p:cNvPr id="6" name="Picture 5"/>
          <p:cNvPicPr>
            <a:picLocks noChangeAspect="1"/>
          </p:cNvPicPr>
          <p:nvPr/>
        </p:nvPicPr>
        <p:blipFill>
          <a:blip r:embed="rId2"/>
          <a:stretch>
            <a:fillRect/>
          </a:stretch>
        </p:blipFill>
        <p:spPr>
          <a:xfrm>
            <a:off x="5315453" y="2874014"/>
            <a:ext cx="3783998" cy="2510786"/>
          </a:xfrm>
          <a:prstGeom prst="rect">
            <a:avLst/>
          </a:prstGeom>
        </p:spPr>
      </p:pic>
    </p:spTree>
    <p:extLst>
      <p:ext uri="{BB962C8B-B14F-4D97-AF65-F5344CB8AC3E}">
        <p14:creationId xmlns:p14="http://schemas.microsoft.com/office/powerpoint/2010/main" val="37482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95899" y="4636170"/>
            <a:ext cx="6804248" cy="764704"/>
          </a:xfrm>
        </p:spPr>
        <p:txBody>
          <a:bodyPr/>
          <a:lstStyle/>
          <a:p>
            <a:r>
              <a:rPr lang="en-US" sz="3200" dirty="0" err="1">
                <a:solidFill>
                  <a:schemeClr val="tx1"/>
                </a:solidFill>
              </a:rPr>
              <a:t>Autres</a:t>
            </a:r>
            <a:r>
              <a:rPr lang="en-US" sz="3200" dirty="0">
                <a:solidFill>
                  <a:schemeClr val="tx1"/>
                </a:solidFill>
              </a:rPr>
              <a:t> </a:t>
            </a:r>
            <a:r>
              <a:rPr lang="en-US" sz="3200" dirty="0" err="1">
                <a:solidFill>
                  <a:schemeClr val="tx1"/>
                </a:solidFill>
              </a:rPr>
              <a:t>Considérations</a:t>
            </a:r>
            <a:endParaRPr lang="en-US" sz="3200" dirty="0">
              <a:solidFill>
                <a:schemeClr val="tx1"/>
              </a:solidFill>
            </a:endParaRP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endParaRPr>
          </a:p>
        </p:txBody>
      </p:sp>
      <p:sp>
        <p:nvSpPr>
          <p:cNvPr id="7" name="TextBox 6"/>
          <p:cNvSpPr txBox="1"/>
          <p:nvPr/>
        </p:nvSpPr>
        <p:spPr>
          <a:xfrm>
            <a:off x="4094396" y="2135649"/>
            <a:ext cx="820738" cy="1769715"/>
          </a:xfrm>
          <a:prstGeom prst="rect">
            <a:avLst/>
          </a:prstGeom>
          <a:noFill/>
        </p:spPr>
        <p:txBody>
          <a:bodyPr wrap="none" lIns="0" tIns="0" rIns="0" bIns="0" rtlCol="0" anchor="ctr">
            <a:spAutoFit/>
          </a:bodyPr>
          <a:lstStyle/>
          <a:p>
            <a:pPr algn="ctr"/>
            <a:r>
              <a:rPr lang="en-CA" sz="11500" dirty="0">
                <a:solidFill>
                  <a:prstClr val="black"/>
                </a:solidFill>
              </a:rPr>
              <a:t>3</a:t>
            </a:r>
            <a:endParaRPr lang="en-US" sz="11500" dirty="0" err="1" smtClean="0">
              <a:solidFill>
                <a:prstClr val="black"/>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22</a:t>
            </a:fld>
            <a:endParaRPr lang="en-CA" dirty="0"/>
          </a:p>
        </p:txBody>
      </p:sp>
    </p:spTree>
    <p:extLst>
      <p:ext uri="{BB962C8B-B14F-4D97-AF65-F5344CB8AC3E}">
        <p14:creationId xmlns:p14="http://schemas.microsoft.com/office/powerpoint/2010/main" val="189414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r>
              <a:rPr lang="en-US" dirty="0" smtClean="0"/>
              <a:t>Morning Break</a:t>
            </a:r>
            <a:endParaRPr lang="en-US" dirty="0"/>
          </a:p>
          <a:p>
            <a:r>
              <a:rPr lang="en-US" dirty="0" smtClean="0"/>
              <a:t>10:15 – 10:30</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23</a:t>
            </a:fld>
            <a:endParaRPr lang="en-CA" dirty="0"/>
          </a:p>
        </p:txBody>
      </p:sp>
    </p:spTree>
    <p:extLst>
      <p:ext uri="{BB962C8B-B14F-4D97-AF65-F5344CB8AC3E}">
        <p14:creationId xmlns:p14="http://schemas.microsoft.com/office/powerpoint/2010/main" val="371327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94396"/>
            <a:ext cx="9143075" cy="15756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dirty="0" err="1"/>
              <a:t>Autres</a:t>
            </a:r>
            <a:r>
              <a:rPr lang="en-US" dirty="0"/>
              <a:t> </a:t>
            </a:r>
            <a:r>
              <a:rPr lang="en-US" dirty="0" err="1"/>
              <a:t>Considérations</a:t>
            </a:r>
            <a:endParaRPr lang="en-US" dirty="0"/>
          </a:p>
        </p:txBody>
      </p:sp>
      <p:sp>
        <p:nvSpPr>
          <p:cNvPr id="5" name="Text Placeholder 4"/>
          <p:cNvSpPr>
            <a:spLocks noGrp="1"/>
          </p:cNvSpPr>
          <p:nvPr>
            <p:ph type="body" idx="4294967295"/>
          </p:nvPr>
        </p:nvSpPr>
        <p:spPr>
          <a:xfrm>
            <a:off x="915988" y="1465263"/>
            <a:ext cx="8228012" cy="536575"/>
          </a:xfrm>
        </p:spPr>
        <p:txBody>
          <a:bodyPr/>
          <a:lstStyle/>
          <a:p>
            <a:pPr marL="457200" indent="-457200">
              <a:buFont typeface="+mj-lt"/>
              <a:buAutoNum type="alphaLcPeriod"/>
            </a:pPr>
            <a:r>
              <a:rPr lang="en-US" sz="2400" dirty="0" err="1">
                <a:solidFill>
                  <a:schemeClr val="accent5"/>
                </a:solidFill>
              </a:rPr>
              <a:t>Réflection</a:t>
            </a:r>
            <a:r>
              <a:rPr lang="en-US" sz="2400" dirty="0">
                <a:solidFill>
                  <a:schemeClr val="accent5"/>
                </a:solidFill>
              </a:rPr>
              <a:t> </a:t>
            </a:r>
            <a:r>
              <a:rPr lang="en-US" sz="2400" dirty="0" err="1">
                <a:solidFill>
                  <a:schemeClr val="accent5"/>
                </a:solidFill>
              </a:rPr>
              <a:t>Approfondie</a:t>
            </a:r>
            <a:r>
              <a:rPr lang="en-US" sz="2400" dirty="0">
                <a:solidFill>
                  <a:schemeClr val="accent5"/>
                </a:solidFill>
              </a:rPr>
              <a:t>: </a:t>
            </a:r>
            <a:r>
              <a:rPr lang="en-US" sz="2400" dirty="0" err="1">
                <a:solidFill>
                  <a:schemeClr val="accent5"/>
                </a:solidFill>
              </a:rPr>
              <a:t>Opportunités</a:t>
            </a:r>
            <a:r>
              <a:rPr lang="en-US" sz="2400" dirty="0">
                <a:solidFill>
                  <a:schemeClr val="accent5"/>
                </a:solidFill>
              </a:rPr>
              <a:t> </a:t>
            </a:r>
            <a:r>
              <a:rPr lang="en-US" sz="2400" dirty="0" err="1">
                <a:solidFill>
                  <a:schemeClr val="accent5"/>
                </a:solidFill>
              </a:rPr>
              <a:t>d’affaires</a:t>
            </a:r>
            <a:endParaRPr lang="en-US" sz="2400" dirty="0">
              <a:solidFill>
                <a:schemeClr val="accent5"/>
              </a:solidFill>
            </a:endParaRPr>
          </a:p>
        </p:txBody>
      </p:sp>
      <p:pic>
        <p:nvPicPr>
          <p:cNvPr id="1026" name="Picture 2" descr="http://pngimg.com/upload/cup_PNG19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731" y="2191651"/>
            <a:ext cx="4127716" cy="3950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98894" y="4763336"/>
            <a:ext cx="4572000" cy="830997"/>
          </a:xfrm>
          <a:prstGeom prst="rect">
            <a:avLst/>
          </a:prstGeom>
        </p:spPr>
        <p:txBody>
          <a:bodyPr>
            <a:spAutoFit/>
          </a:bodyPr>
          <a:lstStyle/>
          <a:p>
            <a:r>
              <a:rPr lang="fr-FR" sz="2400" b="1" dirty="0">
                <a:solidFill>
                  <a:schemeClr val="bg1"/>
                </a:solidFill>
              </a:rPr>
              <a:t>Quelles sont les entreprises associées au café?</a:t>
            </a:r>
          </a:p>
        </p:txBody>
      </p:sp>
      <p:sp>
        <p:nvSpPr>
          <p:cNvPr id="3" name="Slide Number Placeholder 2"/>
          <p:cNvSpPr>
            <a:spLocks noGrp="1"/>
          </p:cNvSpPr>
          <p:nvPr>
            <p:ph type="sldNum" sz="quarter" idx="4"/>
          </p:nvPr>
        </p:nvSpPr>
        <p:spPr/>
        <p:txBody>
          <a:bodyPr/>
          <a:lstStyle/>
          <a:p>
            <a:fld id="{13F44AA5-DB92-42C3-A717-A60C9B81A1ED}" type="slidenum">
              <a:rPr lang="en-CA" smtClean="0"/>
              <a:pPr/>
              <a:t>24</a:t>
            </a:fld>
            <a:endParaRPr lang="en-CA" dirty="0"/>
          </a:p>
        </p:txBody>
      </p:sp>
    </p:spTree>
    <p:extLst>
      <p:ext uri="{BB962C8B-B14F-4D97-AF65-F5344CB8AC3E}">
        <p14:creationId xmlns:p14="http://schemas.microsoft.com/office/powerpoint/2010/main" val="4305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25</a:t>
            </a:fld>
            <a:endParaRPr lang="en-CA" dirty="0"/>
          </a:p>
        </p:txBody>
      </p:sp>
      <p:sp>
        <p:nvSpPr>
          <p:cNvPr id="5" name="Rectangle 4"/>
          <p:cNvSpPr/>
          <p:nvPr/>
        </p:nvSpPr>
        <p:spPr>
          <a:xfrm>
            <a:off x="0" y="3025502"/>
            <a:ext cx="9143999" cy="923330"/>
          </a:xfrm>
          <a:prstGeom prst="rect">
            <a:avLst/>
          </a:prstGeom>
        </p:spPr>
        <p:txBody>
          <a:bodyPr wrap="square">
            <a:spAutoFit/>
          </a:bodyPr>
          <a:lstStyle/>
          <a:p>
            <a:pPr algn="ctr"/>
            <a:r>
              <a:rPr lang="fr-FR" sz="5400" dirty="0"/>
              <a:t>Il y en </a:t>
            </a:r>
            <a:r>
              <a:rPr lang="fr-FR" sz="5400" dirty="0" err="1"/>
              <a:t>a-t-il</a:t>
            </a:r>
            <a:r>
              <a:rPr lang="fr-FR" sz="5400" dirty="0"/>
              <a:t> d’autres?</a:t>
            </a:r>
          </a:p>
        </p:txBody>
      </p:sp>
    </p:spTree>
    <p:extLst>
      <p:ext uri="{BB962C8B-B14F-4D97-AF65-F5344CB8AC3E}">
        <p14:creationId xmlns:p14="http://schemas.microsoft.com/office/powerpoint/2010/main" val="304314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Autres</a:t>
            </a:r>
            <a:r>
              <a:rPr lang="en-US" dirty="0"/>
              <a:t> </a:t>
            </a:r>
            <a:r>
              <a:rPr lang="en-US" dirty="0" err="1"/>
              <a:t>Considérations</a:t>
            </a:r>
            <a:endParaRPr lang="en-US" dirty="0"/>
          </a:p>
        </p:txBody>
      </p:sp>
      <p:sp>
        <p:nvSpPr>
          <p:cNvPr id="3" name="Content Placeholder 2"/>
          <p:cNvSpPr>
            <a:spLocks noGrp="1"/>
          </p:cNvSpPr>
          <p:nvPr>
            <p:ph idx="4294967295"/>
          </p:nvPr>
        </p:nvSpPr>
        <p:spPr>
          <a:xfrm>
            <a:off x="432519" y="1081229"/>
            <a:ext cx="8228013" cy="4260850"/>
          </a:xfrm>
        </p:spPr>
        <p:txBody>
          <a:bodyPr/>
          <a:lstStyle/>
          <a:p>
            <a:pPr marL="0" indent="0">
              <a:spcBef>
                <a:spcPts val="300"/>
              </a:spcBef>
              <a:spcAft>
                <a:spcPts val="300"/>
              </a:spcAft>
              <a:buNone/>
            </a:pPr>
            <a:r>
              <a:rPr lang="en-US" sz="2800" dirty="0" smtClean="0">
                <a:solidFill>
                  <a:schemeClr val="accent5"/>
                </a:solidFill>
              </a:rPr>
              <a:t>b. </a:t>
            </a:r>
            <a:r>
              <a:rPr lang="fr-FR" sz="2800" dirty="0">
                <a:solidFill>
                  <a:schemeClr val="accent5"/>
                </a:solidFill>
              </a:rPr>
              <a:t>Introduction à la Modélisation d’Entreprise</a:t>
            </a:r>
          </a:p>
          <a:p>
            <a:pPr marL="0" indent="0">
              <a:lnSpc>
                <a:spcPct val="100000"/>
              </a:lnSpc>
              <a:spcBef>
                <a:spcPts val="300"/>
              </a:spcBef>
              <a:spcAft>
                <a:spcPts val="300"/>
              </a:spcAft>
              <a:buNone/>
            </a:pPr>
            <a:r>
              <a:rPr lang="fr-FR" sz="2400" b="1" dirty="0"/>
              <a:t>Répondez à des questions telles que:</a:t>
            </a:r>
          </a:p>
          <a:p>
            <a:pPr lvl="1">
              <a:spcBef>
                <a:spcPts val="300"/>
              </a:spcBef>
              <a:spcAft>
                <a:spcPts val="300"/>
              </a:spcAft>
            </a:pPr>
            <a:r>
              <a:rPr lang="en-US" sz="2000" dirty="0"/>
              <a:t>Qui </a:t>
            </a:r>
            <a:r>
              <a:rPr lang="en-US" sz="2000" dirty="0" err="1"/>
              <a:t>sont</a:t>
            </a:r>
            <a:r>
              <a:rPr lang="en-US" sz="2000" dirty="0"/>
              <a:t> </a:t>
            </a:r>
            <a:r>
              <a:rPr lang="en-US" sz="2000" dirty="0" err="1"/>
              <a:t>vos</a:t>
            </a:r>
            <a:r>
              <a:rPr lang="en-US" sz="2000" dirty="0"/>
              <a:t> clients?</a:t>
            </a:r>
          </a:p>
          <a:p>
            <a:pPr lvl="2">
              <a:spcBef>
                <a:spcPts val="300"/>
              </a:spcBef>
              <a:spcAft>
                <a:spcPts val="300"/>
              </a:spcAft>
            </a:pPr>
            <a:r>
              <a:rPr lang="en-US" sz="2000" dirty="0" err="1"/>
              <a:t>Combien</a:t>
            </a:r>
            <a:r>
              <a:rPr lang="en-US" sz="2000" dirty="0"/>
              <a:t> y </a:t>
            </a:r>
            <a:r>
              <a:rPr lang="en-US" sz="2000" dirty="0" err="1"/>
              <a:t>en</a:t>
            </a:r>
            <a:r>
              <a:rPr lang="en-US" sz="2000" dirty="0"/>
              <a:t> a-t-</a:t>
            </a:r>
            <a:r>
              <a:rPr lang="en-US" sz="2000" dirty="0" err="1"/>
              <a:t>il</a:t>
            </a:r>
            <a:r>
              <a:rPr lang="en-US" sz="2000" dirty="0"/>
              <a:t>?</a:t>
            </a:r>
          </a:p>
          <a:p>
            <a:pPr lvl="2">
              <a:spcBef>
                <a:spcPts val="300"/>
              </a:spcBef>
              <a:spcAft>
                <a:spcPts val="300"/>
              </a:spcAft>
            </a:pPr>
            <a:r>
              <a:rPr lang="en-US" sz="2000" dirty="0"/>
              <a:t>Comment </a:t>
            </a:r>
            <a:r>
              <a:rPr lang="en-US" sz="2000" dirty="0" err="1"/>
              <a:t>pouvez-vous</a:t>
            </a:r>
            <a:r>
              <a:rPr lang="en-US" sz="2000" dirty="0"/>
              <a:t> les </a:t>
            </a:r>
            <a:r>
              <a:rPr lang="en-US" sz="2000" dirty="0" err="1"/>
              <a:t>rejoindre</a:t>
            </a:r>
            <a:r>
              <a:rPr lang="en-US" sz="2000" dirty="0"/>
              <a:t>?</a:t>
            </a:r>
          </a:p>
          <a:p>
            <a:pPr lvl="1">
              <a:spcBef>
                <a:spcPts val="300"/>
              </a:spcBef>
              <a:spcAft>
                <a:spcPts val="300"/>
              </a:spcAft>
            </a:pPr>
            <a:r>
              <a:rPr lang="en-US" sz="2000" dirty="0"/>
              <a:t>Comment </a:t>
            </a:r>
            <a:r>
              <a:rPr lang="en-US" sz="2000" dirty="0" err="1"/>
              <a:t>faites-vous</a:t>
            </a:r>
            <a:r>
              <a:rPr lang="en-US" sz="2000" dirty="0"/>
              <a:t> de </a:t>
            </a:r>
            <a:r>
              <a:rPr lang="en-US" sz="2000" dirty="0" err="1"/>
              <a:t>l’argent</a:t>
            </a:r>
            <a:r>
              <a:rPr lang="en-US" sz="2000" dirty="0"/>
              <a:t>?</a:t>
            </a:r>
          </a:p>
          <a:p>
            <a:pPr lvl="2">
              <a:spcBef>
                <a:spcPts val="300"/>
              </a:spcBef>
              <a:spcAft>
                <a:spcPts val="300"/>
              </a:spcAft>
            </a:pPr>
            <a:r>
              <a:rPr lang="en-US" sz="2000" dirty="0" err="1"/>
              <a:t>Quels</a:t>
            </a:r>
            <a:r>
              <a:rPr lang="en-US" sz="2000" dirty="0"/>
              <a:t> </a:t>
            </a:r>
            <a:r>
              <a:rPr lang="en-US" sz="2000" dirty="0" err="1"/>
              <a:t>sont</a:t>
            </a:r>
            <a:r>
              <a:rPr lang="en-US" sz="2000" dirty="0"/>
              <a:t> </a:t>
            </a:r>
            <a:r>
              <a:rPr lang="en-US" sz="2000" dirty="0" err="1"/>
              <a:t>vos</a:t>
            </a:r>
            <a:r>
              <a:rPr lang="en-US" sz="2000" dirty="0"/>
              <a:t> </a:t>
            </a:r>
            <a:r>
              <a:rPr lang="en-US" sz="2000" dirty="0" err="1"/>
              <a:t>coûts</a:t>
            </a:r>
            <a:r>
              <a:rPr lang="en-US" sz="2000" dirty="0"/>
              <a:t>?</a:t>
            </a:r>
          </a:p>
          <a:p>
            <a:pPr lvl="2">
              <a:spcBef>
                <a:spcPts val="300"/>
              </a:spcBef>
              <a:spcAft>
                <a:spcPts val="300"/>
              </a:spcAft>
            </a:pPr>
            <a:r>
              <a:rPr lang="en-US" sz="2000" dirty="0"/>
              <a:t>Qui </a:t>
            </a:r>
            <a:r>
              <a:rPr lang="en-US" sz="2000" dirty="0" err="1"/>
              <a:t>vous</a:t>
            </a:r>
            <a:r>
              <a:rPr lang="en-US" sz="2000" dirty="0"/>
              <a:t> </a:t>
            </a:r>
            <a:r>
              <a:rPr lang="en-US" sz="2000" dirty="0" err="1"/>
              <a:t>rémunère</a:t>
            </a:r>
            <a:r>
              <a:rPr lang="en-US" sz="2000" dirty="0"/>
              <a:t>?</a:t>
            </a:r>
          </a:p>
          <a:p>
            <a:pPr lvl="1">
              <a:spcBef>
                <a:spcPts val="300"/>
              </a:spcBef>
              <a:spcAft>
                <a:spcPts val="300"/>
              </a:spcAft>
            </a:pPr>
            <a:r>
              <a:rPr lang="fr-FR" sz="2000" dirty="0"/>
              <a:t>Quelles sont vos activités principales?</a:t>
            </a:r>
          </a:p>
          <a:p>
            <a:pPr lvl="2">
              <a:spcBef>
                <a:spcPts val="300"/>
              </a:spcBef>
              <a:spcAft>
                <a:spcPts val="300"/>
              </a:spcAft>
            </a:pPr>
            <a:r>
              <a:rPr lang="fr-FR" sz="2000" dirty="0"/>
              <a:t>Quels sont vos besoins en ressources humaines</a:t>
            </a:r>
            <a:r>
              <a:rPr lang="fr-FR" sz="2000" dirty="0" smtClean="0"/>
              <a:t>?</a:t>
            </a:r>
          </a:p>
          <a:p>
            <a:pPr lvl="2">
              <a:spcBef>
                <a:spcPts val="300"/>
              </a:spcBef>
              <a:spcAft>
                <a:spcPts val="300"/>
              </a:spcAft>
            </a:pPr>
            <a:r>
              <a:rPr lang="fr-FR" sz="2000" dirty="0"/>
              <a:t>Quelles sont les considérations opérationnelles?</a:t>
            </a:r>
          </a:p>
          <a:p>
            <a:pPr lvl="1">
              <a:spcBef>
                <a:spcPts val="300"/>
              </a:spcBef>
              <a:spcAft>
                <a:spcPts val="300"/>
              </a:spcAft>
            </a:pPr>
            <a:r>
              <a:rPr lang="en-US" sz="2000" dirty="0" smtClean="0"/>
              <a:t>	</a:t>
            </a:r>
            <a:r>
              <a:rPr lang="fr-FR" sz="2000" dirty="0"/>
              <a:t>Qui sont vos </a:t>
            </a:r>
            <a:r>
              <a:rPr lang="fr-FR" sz="2000" dirty="0" err="1"/>
              <a:t>partnaires</a:t>
            </a:r>
            <a:r>
              <a:rPr lang="fr-FR" sz="2000" dirty="0"/>
              <a:t> clés?</a:t>
            </a:r>
          </a:p>
          <a:p>
            <a:pPr lvl="1">
              <a:spcBef>
                <a:spcPts val="300"/>
              </a:spcBef>
              <a:spcAft>
                <a:spcPts val="300"/>
              </a:spcAft>
            </a:pPr>
            <a:r>
              <a:rPr lang="en-US" sz="2000" dirty="0" smtClean="0"/>
              <a:t>	Etc.</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26</a:t>
            </a:fld>
            <a:endParaRPr lang="en-CA" dirty="0"/>
          </a:p>
        </p:txBody>
      </p:sp>
    </p:spTree>
    <p:extLst>
      <p:ext uri="{BB962C8B-B14F-4D97-AF65-F5344CB8AC3E}">
        <p14:creationId xmlns:p14="http://schemas.microsoft.com/office/powerpoint/2010/main" val="40847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366682"/>
            <a:ext cx="9144000" cy="37517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dirty="0" err="1"/>
              <a:t>Autres</a:t>
            </a:r>
            <a:r>
              <a:rPr lang="en-US" dirty="0"/>
              <a:t> </a:t>
            </a:r>
            <a:r>
              <a:rPr lang="en-US" dirty="0" err="1"/>
              <a:t>Considérations</a:t>
            </a:r>
            <a:endParaRPr lang="en-US" dirty="0"/>
          </a:p>
        </p:txBody>
      </p:sp>
      <p:sp>
        <p:nvSpPr>
          <p:cNvPr id="5" name="Text Placeholder 4"/>
          <p:cNvSpPr>
            <a:spLocks noGrp="1"/>
          </p:cNvSpPr>
          <p:nvPr>
            <p:ph type="body" idx="4294967295"/>
          </p:nvPr>
        </p:nvSpPr>
        <p:spPr>
          <a:xfrm>
            <a:off x="457994" y="1147966"/>
            <a:ext cx="8228012" cy="536575"/>
          </a:xfrm>
        </p:spPr>
        <p:txBody>
          <a:bodyPr/>
          <a:lstStyle/>
          <a:p>
            <a:pPr marL="457200" indent="-457200">
              <a:buFont typeface="+mj-lt"/>
              <a:buAutoNum type="alphaLcPeriod" startAt="3"/>
            </a:pPr>
            <a:r>
              <a:rPr lang="fr-FR" sz="2400" dirty="0">
                <a:solidFill>
                  <a:schemeClr val="accent5"/>
                </a:solidFill>
              </a:rPr>
              <a:t>Concept versus l’Expérience de l’Utilisateur</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601"/>
          <a:stretch/>
        </p:blipFill>
        <p:spPr bwMode="auto">
          <a:xfrm>
            <a:off x="2478740" y="2749943"/>
            <a:ext cx="4191002" cy="295040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3" name="Slide Number Placeholder 2"/>
          <p:cNvSpPr>
            <a:spLocks noGrp="1"/>
          </p:cNvSpPr>
          <p:nvPr>
            <p:ph type="sldNum" sz="quarter" idx="4"/>
          </p:nvPr>
        </p:nvSpPr>
        <p:spPr/>
        <p:txBody>
          <a:bodyPr/>
          <a:lstStyle/>
          <a:p>
            <a:fld id="{13F44AA5-DB92-42C3-A717-A60C9B81A1ED}" type="slidenum">
              <a:rPr lang="en-CA" smtClean="0"/>
              <a:pPr/>
              <a:t>27</a:t>
            </a:fld>
            <a:endParaRPr lang="en-CA" dirty="0"/>
          </a:p>
        </p:txBody>
      </p:sp>
    </p:spTree>
    <p:extLst>
      <p:ext uri="{BB962C8B-B14F-4D97-AF65-F5344CB8AC3E}">
        <p14:creationId xmlns:p14="http://schemas.microsoft.com/office/powerpoint/2010/main" val="22499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err="1">
                <a:solidFill>
                  <a:schemeClr val="tx1"/>
                </a:solidFill>
              </a:rPr>
              <a:t>Pensées</a:t>
            </a:r>
            <a:r>
              <a:rPr lang="en-US" sz="3600" dirty="0">
                <a:solidFill>
                  <a:schemeClr val="tx1"/>
                </a:solidFill>
              </a:rPr>
              <a:t> </a:t>
            </a:r>
            <a:r>
              <a:rPr lang="en-US" sz="3600" dirty="0" err="1">
                <a:solidFill>
                  <a:schemeClr val="tx1"/>
                </a:solidFill>
              </a:rPr>
              <a:t>en</a:t>
            </a:r>
            <a:r>
              <a:rPr lang="en-US" sz="3600" dirty="0">
                <a:solidFill>
                  <a:schemeClr val="tx1"/>
                </a:solidFill>
              </a:rPr>
              <a:t> Conclusion?</a:t>
            </a: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28</a:t>
            </a:fld>
            <a:endParaRPr lang="en-CA" dirty="0"/>
          </a:p>
        </p:txBody>
      </p:sp>
    </p:spTree>
    <p:extLst>
      <p:ext uri="{BB962C8B-B14F-4D97-AF65-F5344CB8AC3E}">
        <p14:creationId xmlns:p14="http://schemas.microsoft.com/office/powerpoint/2010/main" val="248843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8883" y="3124733"/>
            <a:ext cx="6686447" cy="923330"/>
          </a:xfrm>
          <a:prstGeom prst="rect">
            <a:avLst/>
          </a:prstGeom>
        </p:spPr>
        <p:txBody>
          <a:bodyPr wrap="none">
            <a:spAutoFit/>
          </a:bodyPr>
          <a:lstStyle/>
          <a:p>
            <a:pPr algn="ctr"/>
            <a:r>
              <a:rPr lang="en-US" sz="5400" dirty="0" err="1"/>
              <a:t>Modèles</a:t>
            </a:r>
            <a:r>
              <a:rPr lang="en-US" sz="5400" dirty="0"/>
              <a:t> </a:t>
            </a:r>
            <a:r>
              <a:rPr lang="en-US" sz="5400" dirty="0" err="1"/>
              <a:t>d’Entreprise</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29</a:t>
            </a:fld>
            <a:endParaRPr lang="en-CA" dirty="0"/>
          </a:p>
        </p:txBody>
      </p:sp>
    </p:spTree>
    <p:extLst>
      <p:ext uri="{BB962C8B-B14F-4D97-AF65-F5344CB8AC3E}">
        <p14:creationId xmlns:p14="http://schemas.microsoft.com/office/powerpoint/2010/main" val="30261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54ventures.com/demo-images/fuse-slide-4-11-1800x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8" r="17732"/>
          <a:stretch/>
        </p:blipFill>
        <p:spPr bwMode="auto">
          <a:xfrm>
            <a:off x="0" y="781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4913" y="302695"/>
            <a:ext cx="184731" cy="707886"/>
          </a:xfrm>
          <a:prstGeom prst="rect">
            <a:avLst/>
          </a:prstGeom>
        </p:spPr>
        <p:txBody>
          <a:bodyPr wrap="none">
            <a:spAutoFit/>
          </a:bodyPr>
          <a:lstStyle/>
          <a:p>
            <a:endParaRPr lang="en-US" sz="4000" dirty="0">
              <a:solidFill>
                <a:schemeClr val="bg1"/>
              </a:solidFill>
            </a:endParaRPr>
          </a:p>
        </p:txBody>
      </p:sp>
      <p:sp>
        <p:nvSpPr>
          <p:cNvPr id="4" name="Rectangle 3"/>
          <p:cNvSpPr/>
          <p:nvPr/>
        </p:nvSpPr>
        <p:spPr>
          <a:xfrm>
            <a:off x="1360984" y="1505635"/>
            <a:ext cx="7272027" cy="937949"/>
          </a:xfrm>
          <a:prstGeom prst="rect">
            <a:avLst/>
          </a:prstGeom>
        </p:spPr>
        <p:txBody>
          <a:bodyPr wrap="square">
            <a:spAutoFit/>
          </a:bodyPr>
          <a:lstStyle/>
          <a:p>
            <a:pPr>
              <a:lnSpc>
                <a:spcPct val="120000"/>
              </a:lnSpc>
            </a:pPr>
            <a:r>
              <a:rPr lang="fr-FR" sz="2400" i="1" dirty="0">
                <a:solidFill>
                  <a:schemeClr val="bg1"/>
                </a:solidFill>
              </a:rPr>
              <a:t>« L’Entrepreneuriat n´est ni une science ou un art, c´est une pratique » </a:t>
            </a:r>
          </a:p>
        </p:txBody>
      </p:sp>
      <p:sp>
        <p:nvSpPr>
          <p:cNvPr id="6" name="Rectangle 5"/>
          <p:cNvSpPr/>
          <p:nvPr/>
        </p:nvSpPr>
        <p:spPr>
          <a:xfrm>
            <a:off x="1293750" y="2444988"/>
            <a:ext cx="1832553" cy="369332"/>
          </a:xfrm>
          <a:prstGeom prst="rect">
            <a:avLst/>
          </a:prstGeom>
        </p:spPr>
        <p:txBody>
          <a:bodyPr wrap="none">
            <a:spAutoFit/>
          </a:bodyPr>
          <a:lstStyle/>
          <a:p>
            <a:pPr marL="82296" indent="0">
              <a:buNone/>
            </a:pPr>
            <a:r>
              <a:rPr lang="tr-TR" smtClean="0">
                <a:solidFill>
                  <a:schemeClr val="bg1"/>
                </a:solidFill>
              </a:rPr>
              <a:t>- </a:t>
            </a:r>
            <a:r>
              <a:rPr lang="en-US" smtClean="0">
                <a:solidFill>
                  <a:schemeClr val="bg1"/>
                </a:solidFill>
              </a:rPr>
              <a:t>Peter </a:t>
            </a:r>
            <a:r>
              <a:rPr lang="en-US">
                <a:solidFill>
                  <a:schemeClr val="bg1"/>
                </a:solidFill>
              </a:rPr>
              <a:t>Drucker</a:t>
            </a:r>
            <a:endParaRPr lang="en-US" dirty="0">
              <a:solidFill>
                <a:schemeClr val="bg1"/>
              </a:solidFill>
            </a:endParaRPr>
          </a:p>
        </p:txBody>
      </p:sp>
      <p:sp>
        <p:nvSpPr>
          <p:cNvPr id="7" name="Rectangle 6"/>
          <p:cNvSpPr/>
          <p:nvPr/>
        </p:nvSpPr>
        <p:spPr>
          <a:xfrm>
            <a:off x="0" y="5257793"/>
            <a:ext cx="9144000" cy="130019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mj-lt"/>
              </a:rPr>
              <a:t>Générer des idées d'affaires n’est rien de plus que de la pratique entourée de quelques principes de base.</a:t>
            </a:r>
          </a:p>
        </p:txBody>
      </p:sp>
      <p:sp>
        <p:nvSpPr>
          <p:cNvPr id="2" name="Slide Number Placeholder 1"/>
          <p:cNvSpPr>
            <a:spLocks noGrp="1"/>
          </p:cNvSpPr>
          <p:nvPr>
            <p:ph type="sldNum" sz="quarter" idx="4"/>
          </p:nvPr>
        </p:nvSpPr>
        <p:spPr/>
        <p:txBody>
          <a:bodyPr/>
          <a:lstStyle/>
          <a:p>
            <a:fld id="{13F44AA5-DB92-42C3-A717-A60C9B81A1ED}" type="slidenum">
              <a:rPr lang="en-CA" smtClean="0"/>
              <a:pPr/>
              <a:t>3</a:t>
            </a:fld>
            <a:endParaRPr lang="en-CA" dirty="0"/>
          </a:p>
        </p:txBody>
      </p:sp>
    </p:spTree>
    <p:extLst>
      <p:ext uri="{BB962C8B-B14F-4D97-AF65-F5344CB8AC3E}">
        <p14:creationId xmlns:p14="http://schemas.microsoft.com/office/powerpoint/2010/main" val="36149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Modèles</a:t>
            </a:r>
            <a:r>
              <a:rPr lang="en-US" dirty="0"/>
              <a:t> </a:t>
            </a:r>
            <a:r>
              <a:rPr lang="en-US" dirty="0" err="1"/>
              <a:t>d’Entreprise</a:t>
            </a:r>
            <a:endParaRPr lang="en-US" dirty="0"/>
          </a:p>
        </p:txBody>
      </p:sp>
      <p:grpSp>
        <p:nvGrpSpPr>
          <p:cNvPr id="68" name="Group 67"/>
          <p:cNvGrpSpPr/>
          <p:nvPr/>
        </p:nvGrpSpPr>
        <p:grpSpPr>
          <a:xfrm>
            <a:off x="-3175" y="1916832"/>
            <a:ext cx="8687595" cy="946845"/>
            <a:chOff x="-3175" y="1916832"/>
            <a:chExt cx="8687595" cy="946845"/>
          </a:xfrm>
        </p:grpSpPr>
        <p:sp>
          <p:nvSpPr>
            <p:cNvPr id="53" name="Rectangle 17"/>
            <p:cNvSpPr>
              <a:spLocks noChangeArrowheads="1"/>
            </p:cNvSpPr>
            <p:nvPr/>
          </p:nvSpPr>
          <p:spPr bwMode="auto">
            <a:xfrm>
              <a:off x="2114330" y="1952009"/>
              <a:ext cx="6570090" cy="911668"/>
            </a:xfrm>
            <a:prstGeom prst="rect">
              <a:avLst/>
            </a:prstGeom>
            <a:solidFill>
              <a:srgbClr val="4763B2"/>
            </a:solidFill>
            <a:ln>
              <a:noFill/>
            </a:ln>
          </p:spPr>
          <p:txBody>
            <a:bodyPr vert="horz" wrap="square" lIns="252000" tIns="45720" rIns="91440" bIns="45720" numCol="1" anchor="ctr" anchorCtr="0" compatLnSpc="1">
              <a:prstTxWarp prst="textNoShape">
                <a:avLst/>
              </a:prstTxWarp>
            </a:bodyPr>
            <a:lstStyle/>
            <a:p>
              <a:r>
                <a:rPr lang="fr-FR" kern="0" dirty="0">
                  <a:solidFill>
                    <a:prstClr val="white"/>
                  </a:solidFill>
                </a:rPr>
                <a:t>Une esquisse/Un bilan de ce que l’entreprise fera et comment elle fera de l’argent.</a:t>
              </a:r>
            </a:p>
          </p:txBody>
        </p:sp>
        <p:sp>
          <p:nvSpPr>
            <p:cNvPr id="54" name="Freeform 18"/>
            <p:cNvSpPr>
              <a:spLocks/>
            </p:cNvSpPr>
            <p:nvPr/>
          </p:nvSpPr>
          <p:spPr bwMode="auto">
            <a:xfrm>
              <a:off x="798162" y="1916832"/>
              <a:ext cx="1316170" cy="946845"/>
            </a:xfrm>
            <a:custGeom>
              <a:avLst/>
              <a:gdLst>
                <a:gd name="T0" fmla="*/ 0 w 905"/>
                <a:gd name="T1" fmla="*/ 119 h 323"/>
                <a:gd name="T2" fmla="*/ 905 w 905"/>
                <a:gd name="T3" fmla="*/ 323 h 323"/>
                <a:gd name="T4" fmla="*/ 905 w 905"/>
                <a:gd name="T5" fmla="*/ 12 h 323"/>
                <a:gd name="T6" fmla="*/ 0 w 905"/>
                <a:gd name="T7" fmla="*/ 0 h 323"/>
                <a:gd name="T8" fmla="*/ 0 w 905"/>
                <a:gd name="T9" fmla="*/ 119 h 323"/>
              </a:gdLst>
              <a:ahLst/>
              <a:cxnLst>
                <a:cxn ang="0">
                  <a:pos x="T0" y="T1"/>
                </a:cxn>
                <a:cxn ang="0">
                  <a:pos x="T2" y="T3"/>
                </a:cxn>
                <a:cxn ang="0">
                  <a:pos x="T4" y="T5"/>
                </a:cxn>
                <a:cxn ang="0">
                  <a:pos x="T6" y="T7"/>
                </a:cxn>
                <a:cxn ang="0">
                  <a:pos x="T8" y="T9"/>
                </a:cxn>
              </a:cxnLst>
              <a:rect l="0" t="0" r="r" b="b"/>
              <a:pathLst>
                <a:path w="905" h="323">
                  <a:moveTo>
                    <a:pt x="0" y="119"/>
                  </a:moveTo>
                  <a:lnTo>
                    <a:pt x="905" y="323"/>
                  </a:lnTo>
                  <a:lnTo>
                    <a:pt x="905" y="12"/>
                  </a:lnTo>
                  <a:lnTo>
                    <a:pt x="0" y="0"/>
                  </a:lnTo>
                  <a:lnTo>
                    <a:pt x="0" y="119"/>
                  </a:lnTo>
                  <a:close/>
                </a:path>
              </a:pathLst>
            </a:custGeom>
            <a:solidFill>
              <a:srgbClr val="3C5496"/>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5" name="Rectangle 19"/>
            <p:cNvSpPr>
              <a:spLocks noChangeArrowheads="1"/>
            </p:cNvSpPr>
            <p:nvPr/>
          </p:nvSpPr>
          <p:spPr bwMode="auto">
            <a:xfrm>
              <a:off x="-3175" y="1916832"/>
              <a:ext cx="801337" cy="348838"/>
            </a:xfrm>
            <a:prstGeom prst="rect">
              <a:avLst/>
            </a:prstGeom>
            <a:solidFill>
              <a:srgbClr val="4763B2"/>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69" name="Group 68"/>
          <p:cNvGrpSpPr/>
          <p:nvPr/>
        </p:nvGrpSpPr>
        <p:grpSpPr>
          <a:xfrm>
            <a:off x="-3175" y="2309640"/>
            <a:ext cx="8687595" cy="1574166"/>
            <a:chOff x="-3175" y="2309640"/>
            <a:chExt cx="8687595" cy="1574166"/>
          </a:xfrm>
        </p:grpSpPr>
        <p:sp>
          <p:nvSpPr>
            <p:cNvPr id="56" name="Rectangle 20"/>
            <p:cNvSpPr>
              <a:spLocks noChangeArrowheads="1"/>
            </p:cNvSpPr>
            <p:nvPr/>
          </p:nvSpPr>
          <p:spPr bwMode="auto">
            <a:xfrm>
              <a:off x="2114330" y="2972138"/>
              <a:ext cx="6570090" cy="911668"/>
            </a:xfrm>
            <a:prstGeom prst="rect">
              <a:avLst/>
            </a:prstGeom>
            <a:solidFill>
              <a:srgbClr val="307CAE"/>
            </a:solidFill>
            <a:ln>
              <a:noFill/>
            </a:ln>
          </p:spPr>
          <p:txBody>
            <a:bodyPr vert="horz" wrap="square" lIns="252000" tIns="45720" rIns="91440" bIns="45720" numCol="1" anchor="ctr" anchorCtr="0" compatLnSpc="1">
              <a:prstTxWarp prst="textNoShape">
                <a:avLst/>
              </a:prstTxWarp>
            </a:bodyPr>
            <a:lstStyle/>
            <a:p>
              <a:r>
                <a:rPr lang="fr-FR" kern="0" dirty="0">
                  <a:solidFill>
                    <a:prstClr val="white"/>
                  </a:solidFill>
                </a:rPr>
                <a:t>Cela inclut des composants stratégiques de l’idée d’affaires et comment l’entreprise opère.</a:t>
              </a:r>
            </a:p>
          </p:txBody>
        </p:sp>
        <p:sp>
          <p:nvSpPr>
            <p:cNvPr id="57" name="Freeform 21"/>
            <p:cNvSpPr>
              <a:spLocks/>
            </p:cNvSpPr>
            <p:nvPr/>
          </p:nvSpPr>
          <p:spPr bwMode="auto">
            <a:xfrm>
              <a:off x="798162" y="2309640"/>
              <a:ext cx="1316170" cy="1574166"/>
            </a:xfrm>
            <a:custGeom>
              <a:avLst/>
              <a:gdLst>
                <a:gd name="T0" fmla="*/ 0 w 905"/>
                <a:gd name="T1" fmla="*/ 116 h 537"/>
                <a:gd name="T2" fmla="*/ 905 w 905"/>
                <a:gd name="T3" fmla="*/ 537 h 537"/>
                <a:gd name="T4" fmla="*/ 905 w 905"/>
                <a:gd name="T5" fmla="*/ 226 h 537"/>
                <a:gd name="T6" fmla="*/ 0 w 905"/>
                <a:gd name="T7" fmla="*/ 0 h 537"/>
                <a:gd name="T8" fmla="*/ 0 w 905"/>
                <a:gd name="T9" fmla="*/ 116 h 537"/>
              </a:gdLst>
              <a:ahLst/>
              <a:cxnLst>
                <a:cxn ang="0">
                  <a:pos x="T0" y="T1"/>
                </a:cxn>
                <a:cxn ang="0">
                  <a:pos x="T2" y="T3"/>
                </a:cxn>
                <a:cxn ang="0">
                  <a:pos x="T4" y="T5"/>
                </a:cxn>
                <a:cxn ang="0">
                  <a:pos x="T6" y="T7"/>
                </a:cxn>
                <a:cxn ang="0">
                  <a:pos x="T8" y="T9"/>
                </a:cxn>
              </a:cxnLst>
              <a:rect l="0" t="0" r="r" b="b"/>
              <a:pathLst>
                <a:path w="905" h="537">
                  <a:moveTo>
                    <a:pt x="0" y="116"/>
                  </a:moveTo>
                  <a:lnTo>
                    <a:pt x="905" y="537"/>
                  </a:lnTo>
                  <a:lnTo>
                    <a:pt x="905" y="226"/>
                  </a:lnTo>
                  <a:lnTo>
                    <a:pt x="0" y="0"/>
                  </a:lnTo>
                  <a:lnTo>
                    <a:pt x="0" y="116"/>
                  </a:lnTo>
                  <a:close/>
                </a:path>
              </a:pathLst>
            </a:custGeom>
            <a:solidFill>
              <a:srgbClr val="255F8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8" name="Rectangle 22"/>
            <p:cNvSpPr>
              <a:spLocks noChangeArrowheads="1"/>
            </p:cNvSpPr>
            <p:nvPr/>
          </p:nvSpPr>
          <p:spPr bwMode="auto">
            <a:xfrm>
              <a:off x="-3175" y="2309640"/>
              <a:ext cx="801337" cy="340043"/>
            </a:xfrm>
            <a:prstGeom prst="rect">
              <a:avLst/>
            </a:prstGeom>
            <a:solidFill>
              <a:srgbClr val="307CAE"/>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70" name="Group 69"/>
          <p:cNvGrpSpPr/>
          <p:nvPr/>
        </p:nvGrpSpPr>
        <p:grpSpPr>
          <a:xfrm>
            <a:off x="-3175" y="2693653"/>
            <a:ext cx="8687595" cy="2204419"/>
            <a:chOff x="-3175" y="2693653"/>
            <a:chExt cx="8687595" cy="2204419"/>
          </a:xfrm>
        </p:grpSpPr>
        <p:sp>
          <p:nvSpPr>
            <p:cNvPr id="59" name="Freeform 23"/>
            <p:cNvSpPr>
              <a:spLocks/>
            </p:cNvSpPr>
            <p:nvPr/>
          </p:nvSpPr>
          <p:spPr bwMode="auto">
            <a:xfrm>
              <a:off x="798162" y="2693653"/>
              <a:ext cx="1316170" cy="2204417"/>
            </a:xfrm>
            <a:custGeom>
              <a:avLst/>
              <a:gdLst>
                <a:gd name="T0" fmla="*/ 0 w 905"/>
                <a:gd name="T1" fmla="*/ 117 h 752"/>
                <a:gd name="T2" fmla="*/ 905 w 905"/>
                <a:gd name="T3" fmla="*/ 752 h 752"/>
                <a:gd name="T4" fmla="*/ 905 w 905"/>
                <a:gd name="T5" fmla="*/ 443 h 752"/>
                <a:gd name="T6" fmla="*/ 0 w 905"/>
                <a:gd name="T7" fmla="*/ 0 h 752"/>
                <a:gd name="T8" fmla="*/ 0 w 905"/>
                <a:gd name="T9" fmla="*/ 117 h 752"/>
              </a:gdLst>
              <a:ahLst/>
              <a:cxnLst>
                <a:cxn ang="0">
                  <a:pos x="T0" y="T1"/>
                </a:cxn>
                <a:cxn ang="0">
                  <a:pos x="T2" y="T3"/>
                </a:cxn>
                <a:cxn ang="0">
                  <a:pos x="T4" y="T5"/>
                </a:cxn>
                <a:cxn ang="0">
                  <a:pos x="T6" y="T7"/>
                </a:cxn>
                <a:cxn ang="0">
                  <a:pos x="T8" y="T9"/>
                </a:cxn>
              </a:cxnLst>
              <a:rect l="0" t="0" r="r" b="b"/>
              <a:pathLst>
                <a:path w="905" h="752">
                  <a:moveTo>
                    <a:pt x="0" y="117"/>
                  </a:moveTo>
                  <a:lnTo>
                    <a:pt x="905" y="752"/>
                  </a:lnTo>
                  <a:lnTo>
                    <a:pt x="905" y="443"/>
                  </a:lnTo>
                  <a:lnTo>
                    <a:pt x="0" y="0"/>
                  </a:lnTo>
                  <a:lnTo>
                    <a:pt x="0" y="117"/>
                  </a:lnTo>
                  <a:close/>
                </a:path>
              </a:pathLst>
            </a:custGeom>
            <a:solidFill>
              <a:srgbClr val="177E83"/>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0" name="Rectangle 24"/>
            <p:cNvSpPr>
              <a:spLocks noChangeArrowheads="1"/>
            </p:cNvSpPr>
            <p:nvPr/>
          </p:nvSpPr>
          <p:spPr bwMode="auto">
            <a:xfrm>
              <a:off x="-3175" y="2693653"/>
              <a:ext cx="801337" cy="342975"/>
            </a:xfrm>
            <a:prstGeom prst="rect">
              <a:avLst/>
            </a:prstGeom>
            <a:solidFill>
              <a:srgbClr val="1D9FA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1" name="Rectangle 25"/>
            <p:cNvSpPr>
              <a:spLocks noChangeArrowheads="1"/>
            </p:cNvSpPr>
            <p:nvPr/>
          </p:nvSpPr>
          <p:spPr bwMode="auto">
            <a:xfrm>
              <a:off x="2114330" y="3992267"/>
              <a:ext cx="6570090" cy="905805"/>
            </a:xfrm>
            <a:prstGeom prst="rect">
              <a:avLst/>
            </a:prstGeom>
            <a:solidFill>
              <a:srgbClr val="1D9FA7"/>
            </a:solidFill>
            <a:ln>
              <a:noFill/>
            </a:ln>
          </p:spPr>
          <p:txBody>
            <a:bodyPr vert="horz" wrap="square" lIns="252000" tIns="45720" rIns="91440" bIns="45720" numCol="1" anchor="ctr" anchorCtr="0" compatLnSpc="1">
              <a:prstTxWarp prst="textNoShape">
                <a:avLst/>
              </a:prstTxWarp>
            </a:bodyPr>
            <a:lstStyle/>
            <a:p>
              <a:r>
                <a:rPr lang="fr-FR" kern="0" dirty="0">
                  <a:solidFill>
                    <a:prstClr val="white"/>
                  </a:solidFill>
                </a:rPr>
                <a:t>Souvent établi basé sur des essais/erreurs.</a:t>
              </a:r>
            </a:p>
          </p:txBody>
        </p:sp>
      </p:grpSp>
      <p:grpSp>
        <p:nvGrpSpPr>
          <p:cNvPr id="71" name="Group 70"/>
          <p:cNvGrpSpPr/>
          <p:nvPr/>
        </p:nvGrpSpPr>
        <p:grpSpPr>
          <a:xfrm>
            <a:off x="-3175" y="3080599"/>
            <a:ext cx="8687595" cy="2837602"/>
            <a:chOff x="-3175" y="3080599"/>
            <a:chExt cx="8687595" cy="2837602"/>
          </a:xfrm>
        </p:grpSpPr>
        <p:sp>
          <p:nvSpPr>
            <p:cNvPr id="62" name="Rectangle 26"/>
            <p:cNvSpPr>
              <a:spLocks noChangeArrowheads="1"/>
            </p:cNvSpPr>
            <p:nvPr/>
          </p:nvSpPr>
          <p:spPr bwMode="auto">
            <a:xfrm>
              <a:off x="-3175" y="3080599"/>
              <a:ext cx="801337" cy="345906"/>
            </a:xfrm>
            <a:prstGeom prst="rect">
              <a:avLst/>
            </a:prstGeom>
            <a:solidFill>
              <a:srgbClr val="0D9C74"/>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3" name="Rectangle 27"/>
            <p:cNvSpPr>
              <a:spLocks noChangeArrowheads="1"/>
            </p:cNvSpPr>
            <p:nvPr/>
          </p:nvSpPr>
          <p:spPr bwMode="auto">
            <a:xfrm>
              <a:off x="2114330" y="5012396"/>
              <a:ext cx="6570090" cy="905805"/>
            </a:xfrm>
            <a:prstGeom prst="rect">
              <a:avLst/>
            </a:prstGeom>
            <a:solidFill>
              <a:srgbClr val="0D9C74"/>
            </a:solidFill>
            <a:ln>
              <a:noFill/>
            </a:ln>
          </p:spPr>
          <p:txBody>
            <a:bodyPr vert="horz" wrap="square" lIns="252000" tIns="45720" rIns="91440" bIns="45720" numCol="1" anchor="ctr" anchorCtr="0" compatLnSpc="1">
              <a:prstTxWarp prst="textNoShape">
                <a:avLst/>
              </a:prstTxWarp>
            </a:bodyPr>
            <a:lstStyle/>
            <a:p>
              <a:r>
                <a:rPr lang="fr-FR" kern="0" dirty="0">
                  <a:solidFill>
                    <a:prstClr val="white"/>
                  </a:solidFill>
                </a:rPr>
                <a:t>Forme la base du succès ou de l’échec.</a:t>
              </a:r>
            </a:p>
          </p:txBody>
        </p:sp>
        <p:sp>
          <p:nvSpPr>
            <p:cNvPr id="64" name="Freeform 28"/>
            <p:cNvSpPr>
              <a:spLocks/>
            </p:cNvSpPr>
            <p:nvPr/>
          </p:nvSpPr>
          <p:spPr bwMode="auto">
            <a:xfrm>
              <a:off x="798162" y="3080599"/>
              <a:ext cx="1316170" cy="2837600"/>
            </a:xfrm>
            <a:custGeom>
              <a:avLst/>
              <a:gdLst>
                <a:gd name="T0" fmla="*/ 0 w 905"/>
                <a:gd name="T1" fmla="*/ 118 h 968"/>
                <a:gd name="T2" fmla="*/ 905 w 905"/>
                <a:gd name="T3" fmla="*/ 968 h 968"/>
                <a:gd name="T4" fmla="*/ 905 w 905"/>
                <a:gd name="T5" fmla="*/ 659 h 968"/>
                <a:gd name="T6" fmla="*/ 0 w 905"/>
                <a:gd name="T7" fmla="*/ 0 h 968"/>
                <a:gd name="T8" fmla="*/ 0 w 905"/>
                <a:gd name="T9" fmla="*/ 118 h 968"/>
              </a:gdLst>
              <a:ahLst/>
              <a:cxnLst>
                <a:cxn ang="0">
                  <a:pos x="T0" y="T1"/>
                </a:cxn>
                <a:cxn ang="0">
                  <a:pos x="T2" y="T3"/>
                </a:cxn>
                <a:cxn ang="0">
                  <a:pos x="T4" y="T5"/>
                </a:cxn>
                <a:cxn ang="0">
                  <a:pos x="T6" y="T7"/>
                </a:cxn>
                <a:cxn ang="0">
                  <a:pos x="T8" y="T9"/>
                </a:cxn>
              </a:cxnLst>
              <a:rect l="0" t="0" r="r" b="b"/>
              <a:pathLst>
                <a:path w="905" h="968">
                  <a:moveTo>
                    <a:pt x="0" y="118"/>
                  </a:moveTo>
                  <a:lnTo>
                    <a:pt x="905" y="968"/>
                  </a:lnTo>
                  <a:lnTo>
                    <a:pt x="905" y="659"/>
                  </a:lnTo>
                  <a:lnTo>
                    <a:pt x="0" y="0"/>
                  </a:lnTo>
                  <a:lnTo>
                    <a:pt x="0" y="118"/>
                  </a:lnTo>
                  <a:close/>
                </a:path>
              </a:pathLst>
            </a:custGeom>
            <a:solidFill>
              <a:srgbClr val="0A7C5B"/>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sp>
        <p:nvSpPr>
          <p:cNvPr id="3" name="Slide Number Placeholder 2"/>
          <p:cNvSpPr>
            <a:spLocks noGrp="1"/>
          </p:cNvSpPr>
          <p:nvPr>
            <p:ph type="sldNum" sz="quarter" idx="4"/>
          </p:nvPr>
        </p:nvSpPr>
        <p:spPr/>
        <p:txBody>
          <a:bodyPr/>
          <a:lstStyle/>
          <a:p>
            <a:fld id="{13F44AA5-DB92-42C3-A717-A60C9B81A1ED}" type="slidenum">
              <a:rPr lang="en-CA" smtClean="0"/>
              <a:pPr/>
              <a:t>30</a:t>
            </a:fld>
            <a:endParaRPr lang="en-CA" dirty="0"/>
          </a:p>
        </p:txBody>
      </p:sp>
    </p:spTree>
    <p:extLst>
      <p:ext uri="{BB962C8B-B14F-4D97-AF65-F5344CB8AC3E}">
        <p14:creationId xmlns:p14="http://schemas.microsoft.com/office/powerpoint/2010/main" val="380293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1000"/>
                                        <p:tgtEl>
                                          <p:spTgt spid="6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edia/AAEAAQAAAAAAAALVAAAAJDgxNDY3MjljLWRhYzgtNDgzOC1iOGUwLTc4MDczOWUwZjU2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498" y="2060848"/>
            <a:ext cx="2884502" cy="28845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ular Callout 8"/>
          <p:cNvSpPr/>
          <p:nvPr/>
        </p:nvSpPr>
        <p:spPr>
          <a:xfrm>
            <a:off x="120316" y="2060848"/>
            <a:ext cx="5828220" cy="3828071"/>
          </a:xfrm>
          <a:prstGeom prst="wedgeRectCallout">
            <a:avLst>
              <a:gd name="adj1" fmla="val 60010"/>
              <a:gd name="adj2" fmla="val -82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Title 1"/>
          <p:cNvSpPr>
            <a:spLocks noGrp="1"/>
          </p:cNvSpPr>
          <p:nvPr>
            <p:ph type="ctrTitle"/>
          </p:nvPr>
        </p:nvSpPr>
        <p:spPr/>
        <p:txBody>
          <a:bodyPr/>
          <a:lstStyle/>
          <a:p>
            <a:r>
              <a:rPr lang="fr-FR" dirty="0"/>
              <a:t>Pourquoi les Modèles d’Entreprise sont-ils importants?</a:t>
            </a:r>
            <a:endParaRPr lang="en-US" dirty="0"/>
          </a:p>
        </p:txBody>
      </p:sp>
      <p:sp>
        <p:nvSpPr>
          <p:cNvPr id="4" name="Content Placeholder 3"/>
          <p:cNvSpPr>
            <a:spLocks noGrp="1"/>
          </p:cNvSpPr>
          <p:nvPr>
            <p:ph idx="4294967295"/>
          </p:nvPr>
        </p:nvSpPr>
        <p:spPr>
          <a:xfrm>
            <a:off x="180473" y="2234983"/>
            <a:ext cx="5707905" cy="3479800"/>
          </a:xfrm>
        </p:spPr>
        <p:txBody>
          <a:bodyPr/>
          <a:lstStyle/>
          <a:p>
            <a:pPr marL="0" indent="0">
              <a:lnSpc>
                <a:spcPct val="150000"/>
              </a:lnSpc>
              <a:spcBef>
                <a:spcPts val="0"/>
              </a:spcBef>
              <a:buNone/>
            </a:pPr>
            <a:r>
              <a:rPr lang="fr-FR" sz="1700" dirty="0" err="1">
                <a:solidFill>
                  <a:schemeClr val="bg1"/>
                </a:solidFill>
              </a:rPr>
              <a:t>Uber</a:t>
            </a:r>
            <a:r>
              <a:rPr lang="fr-FR" sz="1700" dirty="0">
                <a:solidFill>
                  <a:schemeClr val="bg1"/>
                </a:solidFill>
              </a:rPr>
              <a:t>, la plus grande compagnie de taxi au monde, ne possède aucun véhicule.</a:t>
            </a:r>
          </a:p>
          <a:p>
            <a:pPr marL="0" indent="0">
              <a:lnSpc>
                <a:spcPct val="150000"/>
              </a:lnSpc>
              <a:spcBef>
                <a:spcPts val="0"/>
              </a:spcBef>
              <a:buNone/>
            </a:pPr>
            <a:r>
              <a:rPr lang="fr-FR" sz="1700" dirty="0">
                <a:solidFill>
                  <a:schemeClr val="bg1"/>
                </a:solidFill>
              </a:rPr>
              <a:t>Facebook, le propriétaire de médias le plus populaire au monde, ne créé aucun contenu.</a:t>
            </a:r>
          </a:p>
          <a:p>
            <a:pPr marL="0" indent="0">
              <a:lnSpc>
                <a:spcPct val="150000"/>
              </a:lnSpc>
              <a:spcBef>
                <a:spcPts val="0"/>
              </a:spcBef>
              <a:buNone/>
            </a:pPr>
            <a:r>
              <a:rPr lang="fr-FR" sz="1700" dirty="0" err="1">
                <a:solidFill>
                  <a:schemeClr val="bg1"/>
                </a:solidFill>
              </a:rPr>
              <a:t>Alibaba</a:t>
            </a:r>
            <a:r>
              <a:rPr lang="fr-FR" sz="1700" dirty="0">
                <a:solidFill>
                  <a:schemeClr val="bg1"/>
                </a:solidFill>
              </a:rPr>
              <a:t>, le détaillant avec la plus grande valeur, n’a aucun inventaire.</a:t>
            </a:r>
          </a:p>
          <a:p>
            <a:pPr marL="0" indent="0">
              <a:lnSpc>
                <a:spcPct val="150000"/>
              </a:lnSpc>
              <a:spcBef>
                <a:spcPts val="0"/>
              </a:spcBef>
              <a:buNone/>
            </a:pPr>
            <a:r>
              <a:rPr lang="fr-FR" sz="1700" dirty="0">
                <a:solidFill>
                  <a:schemeClr val="bg1"/>
                </a:solidFill>
              </a:rPr>
              <a:t>Et </a:t>
            </a:r>
            <a:r>
              <a:rPr lang="fr-FR" sz="1700" dirty="0" err="1">
                <a:solidFill>
                  <a:schemeClr val="bg1"/>
                </a:solidFill>
              </a:rPr>
              <a:t>Airbnb</a:t>
            </a:r>
            <a:r>
              <a:rPr lang="fr-FR" sz="1700" dirty="0">
                <a:solidFill>
                  <a:schemeClr val="bg1"/>
                </a:solidFill>
              </a:rPr>
              <a:t>, le plus grand fournisseur de logements au monde, ne possède aucun immobilier.</a:t>
            </a:r>
          </a:p>
          <a:p>
            <a:pPr marL="0" indent="0">
              <a:lnSpc>
                <a:spcPct val="150000"/>
              </a:lnSpc>
              <a:spcBef>
                <a:spcPts val="0"/>
              </a:spcBef>
              <a:buNone/>
            </a:pPr>
            <a:r>
              <a:rPr lang="fr-FR" sz="1700" dirty="0">
                <a:solidFill>
                  <a:schemeClr val="bg1"/>
                </a:solidFill>
              </a:rPr>
              <a:t>Quelque chose d’intéressant est en train de se produire.</a:t>
            </a:r>
          </a:p>
        </p:txBody>
      </p:sp>
      <p:sp>
        <p:nvSpPr>
          <p:cNvPr id="8" name="TextBox 7"/>
          <p:cNvSpPr txBox="1"/>
          <p:nvPr/>
        </p:nvSpPr>
        <p:spPr>
          <a:xfrm>
            <a:off x="6259498" y="5097403"/>
            <a:ext cx="2631284" cy="938719"/>
          </a:xfrm>
          <a:prstGeom prst="rect">
            <a:avLst/>
          </a:prstGeom>
          <a:noFill/>
        </p:spPr>
        <p:txBody>
          <a:bodyPr wrap="square" lIns="0" tIns="0" rIns="0" bIns="0" rtlCol="0">
            <a:spAutoFit/>
          </a:bodyPr>
          <a:lstStyle/>
          <a:p>
            <a:pPr algn="ctr"/>
            <a:r>
              <a:rPr lang="tr-TR" sz="1600" b="1" dirty="0" smtClean="0">
                <a:solidFill>
                  <a:srgbClr val="696969"/>
                </a:solidFill>
              </a:rPr>
              <a:t>Tom Goodwin,</a:t>
            </a:r>
          </a:p>
          <a:p>
            <a:pPr algn="ctr"/>
            <a:r>
              <a:rPr lang="fr-FR" sz="1500" dirty="0">
                <a:solidFill>
                  <a:srgbClr val="696969"/>
                </a:solidFill>
              </a:rPr>
              <a:t>Vice-Président sr. de la stratégie et de l’innovation chez Havas Media</a:t>
            </a:r>
          </a:p>
        </p:txBody>
      </p:sp>
      <p:sp>
        <p:nvSpPr>
          <p:cNvPr id="3" name="Slide Number Placeholder 2"/>
          <p:cNvSpPr>
            <a:spLocks noGrp="1"/>
          </p:cNvSpPr>
          <p:nvPr>
            <p:ph type="sldNum" sz="quarter" idx="4"/>
          </p:nvPr>
        </p:nvSpPr>
        <p:spPr/>
        <p:txBody>
          <a:bodyPr/>
          <a:lstStyle/>
          <a:p>
            <a:fld id="{13F44AA5-DB92-42C3-A717-A60C9B81A1ED}" type="slidenum">
              <a:rPr lang="en-CA" smtClean="0"/>
              <a:pPr/>
              <a:t>31</a:t>
            </a:fld>
            <a:endParaRPr lang="en-CA" dirty="0"/>
          </a:p>
        </p:txBody>
      </p:sp>
    </p:spTree>
    <p:extLst>
      <p:ext uri="{BB962C8B-B14F-4D97-AF65-F5344CB8AC3E}">
        <p14:creationId xmlns:p14="http://schemas.microsoft.com/office/powerpoint/2010/main" val="25008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dirty="0"/>
              <a:t>Modèles d’Entreprise versus Plans d’Entreprise</a:t>
            </a:r>
            <a:endParaRPr lang="en-US" dirty="0"/>
          </a:p>
        </p:txBody>
      </p:sp>
      <p:sp>
        <p:nvSpPr>
          <p:cNvPr id="3" name="Content Placeholder 2"/>
          <p:cNvSpPr>
            <a:spLocks noGrp="1"/>
          </p:cNvSpPr>
          <p:nvPr>
            <p:ph idx="4294967295"/>
          </p:nvPr>
        </p:nvSpPr>
        <p:spPr>
          <a:xfrm>
            <a:off x="120315" y="1045441"/>
            <a:ext cx="8847221" cy="5519482"/>
          </a:xfrm>
        </p:spPr>
        <p:txBody>
          <a:bodyPr>
            <a:normAutofit fontScale="47500" lnSpcReduction="20000"/>
          </a:bodyPr>
          <a:lstStyle/>
          <a:p>
            <a:pPr marL="0" indent="0">
              <a:spcBef>
                <a:spcPts val="1200"/>
              </a:spcBef>
              <a:spcAft>
                <a:spcPts val="600"/>
              </a:spcAft>
              <a:buNone/>
            </a:pPr>
            <a:r>
              <a:rPr lang="en-US" sz="4400" b="1" dirty="0">
                <a:solidFill>
                  <a:schemeClr val="accent6"/>
                </a:solidFill>
              </a:rPr>
              <a:t>Plans </a:t>
            </a:r>
            <a:r>
              <a:rPr lang="en-US" sz="4400" b="1" dirty="0" err="1">
                <a:solidFill>
                  <a:schemeClr val="accent6"/>
                </a:solidFill>
              </a:rPr>
              <a:t>d’Entreprise</a:t>
            </a:r>
            <a:endParaRPr lang="en-US" sz="4400" b="1" dirty="0">
              <a:solidFill>
                <a:schemeClr val="accent6"/>
              </a:solidFill>
            </a:endParaRPr>
          </a:p>
          <a:p>
            <a:pPr marL="285750" indent="-285750">
              <a:spcBef>
                <a:spcPts val="1200"/>
              </a:spcBef>
              <a:spcAft>
                <a:spcPts val="600"/>
              </a:spcAft>
              <a:buClr>
                <a:srgbClr val="17365D"/>
              </a:buClr>
              <a:buFont typeface="Wingdings" panose="05000000000000000000" pitchFamily="2" charset="2"/>
              <a:buChar char="ü"/>
            </a:pPr>
            <a:r>
              <a:rPr lang="fr-FR" sz="4200" dirty="0"/>
              <a:t>Assume une </a:t>
            </a:r>
            <a:r>
              <a:rPr lang="fr-FR" sz="4200" dirty="0" err="1"/>
              <a:t>connaisance</a:t>
            </a:r>
            <a:r>
              <a:rPr lang="fr-FR" sz="4200" dirty="0"/>
              <a:t> complète du marché, des solutions et des clients.</a:t>
            </a:r>
          </a:p>
          <a:p>
            <a:pPr marL="285750" indent="-285750">
              <a:spcBef>
                <a:spcPts val="1200"/>
              </a:spcBef>
              <a:spcAft>
                <a:spcPts val="600"/>
              </a:spcAft>
              <a:buClr>
                <a:srgbClr val="17365D"/>
              </a:buClr>
              <a:buFont typeface="Wingdings" panose="05000000000000000000" pitchFamily="2" charset="2"/>
              <a:buChar char="ü"/>
            </a:pPr>
            <a:r>
              <a:rPr lang="fr-FR" sz="4200" dirty="0"/>
              <a:t>Ne nécessite pas beaucoup d’interaction à l’externe.</a:t>
            </a:r>
          </a:p>
          <a:p>
            <a:pPr marL="285750" indent="-285750">
              <a:spcBef>
                <a:spcPts val="1200"/>
              </a:spcBef>
              <a:spcAft>
                <a:spcPts val="600"/>
              </a:spcAft>
              <a:buClr>
                <a:srgbClr val="17365D"/>
              </a:buClr>
              <a:buFont typeface="Wingdings" panose="05000000000000000000" pitchFamily="2" charset="2"/>
              <a:buChar char="ü"/>
            </a:pPr>
            <a:r>
              <a:rPr lang="fr-FR" sz="4200" dirty="0"/>
              <a:t>Est un outil utile de mise en place, se concentrant beaucoup sur les stratégies d’opération</a:t>
            </a:r>
          </a:p>
          <a:p>
            <a:pPr marL="285750" indent="-285750">
              <a:spcBef>
                <a:spcPts val="1200"/>
              </a:spcBef>
              <a:spcAft>
                <a:spcPts val="600"/>
              </a:spcAft>
              <a:buClr>
                <a:srgbClr val="17365D"/>
              </a:buClr>
              <a:buFont typeface="Wingdings" panose="05000000000000000000" pitchFamily="2" charset="2"/>
              <a:buChar char="ü"/>
            </a:pPr>
            <a:r>
              <a:rPr lang="fr-FR" sz="4200" dirty="0"/>
              <a:t>Généralement écrit trop tôt; souvent pas écrit du tout</a:t>
            </a:r>
            <a:r>
              <a:rPr lang="fr-FR" sz="4200" dirty="0" smtClean="0"/>
              <a:t>.</a:t>
            </a:r>
          </a:p>
          <a:p>
            <a:pPr marL="0" indent="0">
              <a:spcBef>
                <a:spcPts val="1200"/>
              </a:spcBef>
              <a:spcAft>
                <a:spcPts val="600"/>
              </a:spcAft>
              <a:buClr>
                <a:srgbClr val="17365D"/>
              </a:buClr>
              <a:buNone/>
            </a:pPr>
            <a:endParaRPr lang="en-US" sz="4400" u="sng" dirty="0" smtClean="0"/>
          </a:p>
          <a:p>
            <a:pPr marL="0" indent="0">
              <a:spcBef>
                <a:spcPts val="1200"/>
              </a:spcBef>
              <a:spcAft>
                <a:spcPts val="600"/>
              </a:spcAft>
              <a:buClr>
                <a:srgbClr val="17365D"/>
              </a:buClr>
              <a:buNone/>
            </a:pPr>
            <a:r>
              <a:rPr lang="en-US" sz="4400" b="1" dirty="0" err="1">
                <a:solidFill>
                  <a:schemeClr val="accent6"/>
                </a:solidFill>
              </a:rPr>
              <a:t>Modèles</a:t>
            </a:r>
            <a:r>
              <a:rPr lang="en-US" sz="4400" b="1" dirty="0">
                <a:solidFill>
                  <a:schemeClr val="accent6"/>
                </a:solidFill>
              </a:rPr>
              <a:t> </a:t>
            </a:r>
            <a:r>
              <a:rPr lang="en-US" sz="4400" b="1" dirty="0" err="1">
                <a:solidFill>
                  <a:schemeClr val="accent6"/>
                </a:solidFill>
              </a:rPr>
              <a:t>Économiques</a:t>
            </a:r>
            <a:endParaRPr lang="en-US" sz="4400" b="1" dirty="0">
              <a:solidFill>
                <a:schemeClr val="accent6"/>
              </a:solidFill>
            </a:endParaRPr>
          </a:p>
          <a:p>
            <a:pPr marL="285750" indent="-285750">
              <a:spcBef>
                <a:spcPts val="1200"/>
              </a:spcBef>
              <a:spcAft>
                <a:spcPts val="600"/>
              </a:spcAft>
              <a:buClr>
                <a:srgbClr val="17365D"/>
              </a:buClr>
              <a:buFont typeface="Wingdings" panose="05000000000000000000" pitchFamily="2" charset="2"/>
              <a:buChar char="ü"/>
            </a:pPr>
            <a:r>
              <a:rPr lang="fr-FR" sz="4200" dirty="0"/>
              <a:t>Assume l’évolution: la découverte et l’itération.</a:t>
            </a:r>
          </a:p>
          <a:p>
            <a:pPr marL="285750" indent="-285750">
              <a:spcBef>
                <a:spcPts val="1200"/>
              </a:spcBef>
              <a:spcAft>
                <a:spcPts val="600"/>
              </a:spcAft>
              <a:buClr>
                <a:srgbClr val="17365D"/>
              </a:buClr>
              <a:buFont typeface="Wingdings" panose="05000000000000000000" pitchFamily="2" charset="2"/>
              <a:buChar char="ü"/>
            </a:pPr>
            <a:r>
              <a:rPr lang="fr-FR" sz="4200" dirty="0"/>
              <a:t>Vous oblige ‘’à sortir de vos quartiers’’ pour parler avec des clients.</a:t>
            </a:r>
          </a:p>
          <a:p>
            <a:pPr marL="285750" indent="-285750">
              <a:spcBef>
                <a:spcPts val="1200"/>
              </a:spcBef>
              <a:spcAft>
                <a:spcPts val="600"/>
              </a:spcAft>
              <a:buClr>
                <a:srgbClr val="17365D"/>
              </a:buClr>
              <a:buFont typeface="Wingdings" panose="05000000000000000000" pitchFamily="2" charset="2"/>
              <a:buChar char="ü"/>
            </a:pPr>
            <a:r>
              <a:rPr lang="fr-FR" sz="4200" dirty="0"/>
              <a:t>Forme la base du succès ou de l’échec</a:t>
            </a:r>
            <a:r>
              <a:rPr lang="fr-FR" sz="4200" dirty="0" smtClean="0"/>
              <a:t>.</a:t>
            </a:r>
            <a:endParaRPr lang="fr-FR" sz="42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32</a:t>
            </a:fld>
            <a:endParaRPr lang="en-CA" dirty="0"/>
          </a:p>
        </p:txBody>
      </p:sp>
    </p:spTree>
    <p:extLst>
      <p:ext uri="{BB962C8B-B14F-4D97-AF65-F5344CB8AC3E}">
        <p14:creationId xmlns:p14="http://schemas.microsoft.com/office/powerpoint/2010/main" val="29190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dirty="0"/>
              <a:t>Qu’est-ce qu’un Modèle Économique</a:t>
            </a:r>
            <a:r>
              <a:rPr lang="fr-FR" dirty="0" smtClean="0"/>
              <a:t>?</a:t>
            </a:r>
            <a:r>
              <a:rPr lang="fr-FR" dirty="0"/>
              <a:t/>
            </a:r>
            <a:br>
              <a:rPr lang="fr-FR" dirty="0"/>
            </a:br>
            <a:r>
              <a:rPr lang="fr-FR" dirty="0"/>
              <a:t>9 Composants</a:t>
            </a:r>
            <a:r>
              <a:rPr lang="fr-FR" dirty="0" smtClean="0"/>
              <a:t>...</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33</a:t>
            </a:fld>
            <a:endParaRPr lang="en-CA" dirty="0"/>
          </a:p>
        </p:txBody>
      </p:sp>
      <p:pic>
        <p:nvPicPr>
          <p:cNvPr id="4" name="Picture 3"/>
          <p:cNvPicPr>
            <a:picLocks noChangeAspect="1"/>
          </p:cNvPicPr>
          <p:nvPr/>
        </p:nvPicPr>
        <p:blipFill>
          <a:blip r:embed="rId2"/>
          <a:stretch>
            <a:fillRect/>
          </a:stretch>
        </p:blipFill>
        <p:spPr>
          <a:xfrm>
            <a:off x="0" y="954159"/>
            <a:ext cx="9144793" cy="5767316"/>
          </a:xfrm>
          <a:prstGeom prst="rect">
            <a:avLst/>
          </a:prstGeom>
        </p:spPr>
      </p:pic>
    </p:spTree>
    <p:extLst>
      <p:ext uri="{BB962C8B-B14F-4D97-AF65-F5344CB8AC3E}">
        <p14:creationId xmlns:p14="http://schemas.microsoft.com/office/powerpoint/2010/main" val="43805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dirty="0"/>
              <a:t>La Toile de Modèle Économique – Le Business Model </a:t>
            </a:r>
            <a:r>
              <a:rPr lang="fr-FR" dirty="0" err="1"/>
              <a:t>Canvas</a:t>
            </a:r>
            <a:endParaRPr lang="fr-FR"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34</a:t>
            </a:fld>
            <a:endParaRPr lang="en-CA" dirty="0"/>
          </a:p>
        </p:txBody>
      </p:sp>
      <p:pic>
        <p:nvPicPr>
          <p:cNvPr id="3" name="Picture 2"/>
          <p:cNvPicPr>
            <a:picLocks noChangeAspect="1"/>
          </p:cNvPicPr>
          <p:nvPr/>
        </p:nvPicPr>
        <p:blipFill>
          <a:blip r:embed="rId2"/>
          <a:stretch>
            <a:fillRect/>
          </a:stretch>
        </p:blipFill>
        <p:spPr>
          <a:xfrm>
            <a:off x="-793" y="764705"/>
            <a:ext cx="9144793" cy="5931922"/>
          </a:xfrm>
          <a:prstGeom prst="rect">
            <a:avLst/>
          </a:prstGeom>
        </p:spPr>
      </p:pic>
    </p:spTree>
    <p:extLst>
      <p:ext uri="{BB962C8B-B14F-4D97-AF65-F5344CB8AC3E}">
        <p14:creationId xmlns:p14="http://schemas.microsoft.com/office/powerpoint/2010/main" val="12352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t>Proposition de </a:t>
            </a:r>
            <a:r>
              <a:rPr lang="en-US" dirty="0" err="1"/>
              <a:t>Valeur</a:t>
            </a:r>
            <a:endParaRPr lang="en-US" dirty="0">
              <a:solidFill>
                <a:srgbClr val="FF0000"/>
              </a:solidFill>
            </a:endParaRPr>
          </a:p>
        </p:txBody>
      </p:sp>
      <p:sp>
        <p:nvSpPr>
          <p:cNvPr id="6" name="Subtitle 5"/>
          <p:cNvSpPr>
            <a:spLocks noGrp="1"/>
          </p:cNvSpPr>
          <p:nvPr>
            <p:ph type="subTitle" idx="4294967295"/>
          </p:nvPr>
        </p:nvSpPr>
        <p:spPr>
          <a:xfrm>
            <a:off x="0" y="5489575"/>
            <a:ext cx="9144000" cy="676275"/>
          </a:xfrm>
          <a:prstGeom prst="rect">
            <a:avLst/>
          </a:prstGeom>
        </p:spPr>
        <p:txBody>
          <a:bodyPr anchor="ctr"/>
          <a:lstStyle/>
          <a:p>
            <a:pPr marL="0" indent="0" algn="ctr">
              <a:buNone/>
            </a:pPr>
            <a:r>
              <a:rPr lang="fr-FR" sz="2800" b="1" dirty="0"/>
              <a:t>Que construisez-vous et pour qui?</a:t>
            </a:r>
          </a:p>
        </p:txBody>
      </p:sp>
      <p:sp>
        <p:nvSpPr>
          <p:cNvPr id="8" name="Rounded Rectangle 7"/>
          <p:cNvSpPr/>
          <p:nvPr/>
        </p:nvSpPr>
        <p:spPr>
          <a:xfrm>
            <a:off x="3779911" y="1328615"/>
            <a:ext cx="1656184" cy="3055815"/>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35</a:t>
            </a:fld>
            <a:endParaRPr lang="en-CA" dirty="0"/>
          </a:p>
        </p:txBody>
      </p:sp>
    </p:spTree>
    <p:extLst>
      <p:ext uri="{BB962C8B-B14F-4D97-AF65-F5344CB8AC3E}">
        <p14:creationId xmlns:p14="http://schemas.microsoft.com/office/powerpoint/2010/main" val="17898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t>Segments Clients</a:t>
            </a:r>
            <a:endParaRPr lang="en-US" dirty="0">
              <a:solidFill>
                <a:srgbClr val="FF0000"/>
              </a:solidFill>
            </a:endParaRPr>
          </a:p>
        </p:txBody>
      </p:sp>
      <p:sp>
        <p:nvSpPr>
          <p:cNvPr id="6" name="Subtitle 5"/>
          <p:cNvSpPr>
            <a:spLocks noGrp="1"/>
          </p:cNvSpPr>
          <p:nvPr>
            <p:ph type="subTitle" idx="4294967295"/>
          </p:nvPr>
        </p:nvSpPr>
        <p:spPr>
          <a:xfrm>
            <a:off x="0" y="5850567"/>
            <a:ext cx="9144000" cy="676275"/>
          </a:xfrm>
          <a:prstGeom prst="rect">
            <a:avLst/>
          </a:prstGeom>
        </p:spPr>
        <p:txBody>
          <a:bodyPr anchor="ctr"/>
          <a:lstStyle/>
          <a:p>
            <a:pPr marL="0" indent="0" algn="ctr">
              <a:buNone/>
            </a:pPr>
            <a:r>
              <a:rPr lang="fr-FR" sz="2800" b="1" dirty="0"/>
              <a:t>Qui sont-ils?     </a:t>
            </a:r>
          </a:p>
          <a:p>
            <a:pPr marL="0" indent="0" algn="ctr">
              <a:buNone/>
            </a:pPr>
            <a:r>
              <a:rPr lang="fr-FR" sz="2800" b="1" dirty="0"/>
              <a:t> Pourquoi achèteraient-ils?</a:t>
            </a:r>
          </a:p>
        </p:txBody>
      </p:sp>
      <p:sp>
        <p:nvSpPr>
          <p:cNvPr id="8" name="Rounded Rectangle 7"/>
          <p:cNvSpPr/>
          <p:nvPr/>
        </p:nvSpPr>
        <p:spPr>
          <a:xfrm>
            <a:off x="7062712" y="1367692"/>
            <a:ext cx="1656184" cy="3055815"/>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36</a:t>
            </a:fld>
            <a:endParaRPr lang="en-CA" dirty="0"/>
          </a:p>
        </p:txBody>
      </p:sp>
    </p:spTree>
    <p:extLst>
      <p:ext uri="{BB962C8B-B14F-4D97-AF65-F5344CB8AC3E}">
        <p14:creationId xmlns:p14="http://schemas.microsoft.com/office/powerpoint/2010/main" val="321553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Segments Clients Multiples</a:t>
            </a:r>
          </a:p>
        </p:txBody>
      </p:sp>
      <p:sp>
        <p:nvSpPr>
          <p:cNvPr id="3" name="Content Placeholder 2"/>
          <p:cNvSpPr>
            <a:spLocks noGrp="1"/>
          </p:cNvSpPr>
          <p:nvPr>
            <p:ph idx="4294967295"/>
          </p:nvPr>
        </p:nvSpPr>
        <p:spPr>
          <a:xfrm>
            <a:off x="128336" y="1545976"/>
            <a:ext cx="8228013" cy="4284662"/>
          </a:xfrm>
        </p:spPr>
        <p:txBody>
          <a:bodyPr/>
          <a:lstStyle/>
          <a:p>
            <a:pPr>
              <a:spcBef>
                <a:spcPts val="1200"/>
              </a:spcBef>
              <a:buFont typeface="Wingdings" panose="05000000000000000000" pitchFamily="2" charset="2"/>
              <a:buChar char="ü"/>
            </a:pPr>
            <a:r>
              <a:rPr lang="fr-FR" sz="2400" dirty="0"/>
              <a:t>Peut avoir de multiples segments d’utilisateurs</a:t>
            </a:r>
          </a:p>
          <a:p>
            <a:pPr>
              <a:spcBef>
                <a:spcPts val="1200"/>
              </a:spcBef>
              <a:buFont typeface="Wingdings" panose="05000000000000000000" pitchFamily="2" charset="2"/>
              <a:buChar char="ü"/>
            </a:pPr>
            <a:r>
              <a:rPr lang="fr-FR" sz="2400" dirty="0"/>
              <a:t>Peut avoir des utilisateurs et des payeurs</a:t>
            </a:r>
          </a:p>
          <a:p>
            <a:pPr>
              <a:spcBef>
                <a:spcPts val="1200"/>
              </a:spcBef>
              <a:buFont typeface="Wingdings" panose="05000000000000000000" pitchFamily="2" charset="2"/>
              <a:buChar char="ü"/>
            </a:pPr>
            <a:r>
              <a:rPr lang="fr-FR" sz="2400" dirty="0"/>
              <a:t>Peut avoir 5 ou 6 clients différents</a:t>
            </a:r>
          </a:p>
          <a:p>
            <a:pPr marL="914400" lvl="2" indent="0">
              <a:spcBef>
                <a:spcPts val="1200"/>
              </a:spcBef>
              <a:buNone/>
            </a:pPr>
            <a:r>
              <a:rPr lang="fr-FR" sz="2000" dirty="0">
                <a:solidFill>
                  <a:schemeClr val="accent6">
                    <a:lumMod val="75000"/>
                  </a:schemeClr>
                </a:solidFill>
              </a:rPr>
              <a:t>Les appareils médicaux ont les docteurs, les hôpitaux, les patients, les compagnies d’assurances, le FDA, etc.</a:t>
            </a:r>
          </a:p>
          <a:p>
            <a:pPr>
              <a:spcBef>
                <a:spcPts val="1200"/>
              </a:spcBef>
              <a:buFont typeface="Wingdings" panose="05000000000000000000" pitchFamily="2" charset="2"/>
              <a:buChar char="ü"/>
            </a:pPr>
            <a:r>
              <a:rPr lang="fr-FR" sz="2400" dirty="0"/>
              <a:t>Pour chaque segment client vous avez besoin:</a:t>
            </a:r>
          </a:p>
          <a:p>
            <a:pPr marL="914400" lvl="2" indent="0">
              <a:spcBef>
                <a:spcPts val="1200"/>
              </a:spcBef>
              <a:buNone/>
            </a:pPr>
            <a:r>
              <a:rPr lang="fr-FR" sz="2000" dirty="0">
                <a:solidFill>
                  <a:schemeClr val="accent6">
                    <a:lumMod val="75000"/>
                  </a:schemeClr>
                </a:solidFill>
              </a:rPr>
              <a:t>Proposition de Valeur</a:t>
            </a:r>
          </a:p>
          <a:p>
            <a:pPr marL="914400" lvl="2" indent="0">
              <a:spcBef>
                <a:spcPts val="1200"/>
              </a:spcBef>
              <a:buNone/>
            </a:pPr>
            <a:r>
              <a:rPr lang="fr-FR" sz="2000" dirty="0">
                <a:solidFill>
                  <a:schemeClr val="accent6">
                    <a:lumMod val="75000"/>
                  </a:schemeClr>
                </a:solidFill>
              </a:rPr>
              <a:t>Modèle de Revenus</a:t>
            </a:r>
          </a:p>
          <a:p>
            <a:pPr marL="914400" lvl="2" indent="0">
              <a:spcBef>
                <a:spcPts val="1200"/>
              </a:spcBef>
              <a:buNone/>
            </a:pPr>
            <a:r>
              <a:rPr lang="fr-FR" sz="2000" dirty="0">
                <a:solidFill>
                  <a:schemeClr val="accent6">
                    <a:lumMod val="75000"/>
                  </a:schemeClr>
                </a:solidFill>
              </a:rPr>
              <a:t>Et peut avoir des canaux et des relations clients uniques, etc.</a:t>
            </a:r>
          </a:p>
          <a:p>
            <a:pPr marL="342900" indent="-342900">
              <a:spcBef>
                <a:spcPts val="400"/>
              </a:spcBef>
              <a:spcAft>
                <a:spcPts val="400"/>
              </a:spcAft>
              <a:buFont typeface="Wingdings" panose="05000000000000000000" pitchFamily="2" charset="2"/>
              <a:buChar char="ü"/>
            </a:pP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37</a:t>
            </a:fld>
            <a:endParaRPr lang="en-CA" dirty="0"/>
          </a:p>
        </p:txBody>
      </p:sp>
    </p:spTree>
    <p:extLst>
      <p:ext uri="{BB962C8B-B14F-4D97-AF65-F5344CB8AC3E}">
        <p14:creationId xmlns:p14="http://schemas.microsoft.com/office/powerpoint/2010/main" val="10685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t>Un match du </a:t>
            </a:r>
            <a:r>
              <a:rPr lang="en-US" dirty="0" err="1"/>
              <a:t>Produit</a:t>
            </a:r>
            <a:r>
              <a:rPr lang="en-US" dirty="0"/>
              <a:t>/Marché</a:t>
            </a:r>
            <a:endParaRPr lang="en-US"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Est-ce que le MVP de la Proposition de Valeur correspond  au Segment client Archétype? </a:t>
            </a:r>
          </a:p>
        </p:txBody>
      </p:sp>
      <p:sp>
        <p:nvSpPr>
          <p:cNvPr id="8" name="Rounded Rectangle 7"/>
          <p:cNvSpPr/>
          <p:nvPr/>
        </p:nvSpPr>
        <p:spPr>
          <a:xfrm>
            <a:off x="7062712" y="1367692"/>
            <a:ext cx="1656184" cy="3055815"/>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38</a:t>
            </a:fld>
            <a:endParaRPr lang="en-CA" dirty="0"/>
          </a:p>
        </p:txBody>
      </p:sp>
      <p:pic>
        <p:nvPicPr>
          <p:cNvPr id="2" name="Picture 1"/>
          <p:cNvPicPr>
            <a:picLocks noChangeAspect="1"/>
          </p:cNvPicPr>
          <p:nvPr/>
        </p:nvPicPr>
        <p:blipFill>
          <a:blip r:embed="rId3"/>
          <a:stretch>
            <a:fillRect/>
          </a:stretch>
        </p:blipFill>
        <p:spPr>
          <a:xfrm>
            <a:off x="3742296" y="1367692"/>
            <a:ext cx="1731414" cy="3139712"/>
          </a:xfrm>
          <a:prstGeom prst="rect">
            <a:avLst/>
          </a:prstGeom>
        </p:spPr>
      </p:pic>
      <p:cxnSp>
        <p:nvCxnSpPr>
          <p:cNvPr id="7" name="Straight Arrow Connector 6"/>
          <p:cNvCxnSpPr/>
          <p:nvPr/>
        </p:nvCxnSpPr>
        <p:spPr>
          <a:xfrm>
            <a:off x="5619262" y="2895599"/>
            <a:ext cx="1195753" cy="0"/>
          </a:xfrm>
          <a:prstGeom prst="straightConnector1">
            <a:avLst/>
          </a:prstGeom>
          <a:ln w="762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07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err="1"/>
              <a:t>Canaux</a:t>
            </a:r>
            <a:endParaRPr lang="en-US"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Comment est-ce que votre produit se rend à vos clients? </a:t>
            </a:r>
          </a:p>
        </p:txBody>
      </p:sp>
      <p:sp>
        <p:nvSpPr>
          <p:cNvPr id="4" name="Slide Number Placeholder 3"/>
          <p:cNvSpPr>
            <a:spLocks noGrp="1"/>
          </p:cNvSpPr>
          <p:nvPr>
            <p:ph type="sldNum" sz="quarter" idx="4"/>
          </p:nvPr>
        </p:nvSpPr>
        <p:spPr/>
        <p:txBody>
          <a:bodyPr/>
          <a:lstStyle/>
          <a:p>
            <a:fld id="{13F44AA5-DB92-42C3-A717-A60C9B81A1ED}" type="slidenum">
              <a:rPr lang="en-CA" smtClean="0"/>
              <a:pPr/>
              <a:t>39</a:t>
            </a:fld>
            <a:endParaRPr lang="en-CA" dirty="0"/>
          </a:p>
        </p:txBody>
      </p:sp>
      <p:pic>
        <p:nvPicPr>
          <p:cNvPr id="2" name="Picture 1"/>
          <p:cNvPicPr>
            <a:picLocks noChangeAspect="1"/>
          </p:cNvPicPr>
          <p:nvPr/>
        </p:nvPicPr>
        <p:blipFill>
          <a:blip r:embed="rId3"/>
          <a:stretch>
            <a:fillRect/>
          </a:stretch>
        </p:blipFill>
        <p:spPr>
          <a:xfrm>
            <a:off x="5422604" y="2790091"/>
            <a:ext cx="1731414" cy="1576635"/>
          </a:xfrm>
          <a:prstGeom prst="rect">
            <a:avLst/>
          </a:prstGeom>
        </p:spPr>
      </p:pic>
    </p:spTree>
    <p:extLst>
      <p:ext uri="{BB962C8B-B14F-4D97-AF65-F5344CB8AC3E}">
        <p14:creationId xmlns:p14="http://schemas.microsoft.com/office/powerpoint/2010/main" val="260462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974" y="2693242"/>
            <a:ext cx="8648522" cy="1754326"/>
          </a:xfrm>
          <a:prstGeom prst="rect">
            <a:avLst/>
          </a:prstGeom>
        </p:spPr>
        <p:txBody>
          <a:bodyPr wrap="none">
            <a:spAutoFit/>
          </a:bodyPr>
          <a:lstStyle/>
          <a:p>
            <a:pPr algn="ctr"/>
            <a:r>
              <a:rPr lang="fr-FR" sz="5400" dirty="0"/>
              <a:t>Génération d’idées pour les</a:t>
            </a:r>
          </a:p>
          <a:p>
            <a:pPr algn="ctr"/>
            <a:r>
              <a:rPr lang="fr-FR" sz="5400" dirty="0"/>
              <a:t>Entrepreneurs</a:t>
            </a:r>
          </a:p>
        </p:txBody>
      </p:sp>
      <p:sp>
        <p:nvSpPr>
          <p:cNvPr id="2" name="Slide Number Placeholder 1"/>
          <p:cNvSpPr>
            <a:spLocks noGrp="1"/>
          </p:cNvSpPr>
          <p:nvPr>
            <p:ph type="sldNum" sz="quarter" idx="4"/>
          </p:nvPr>
        </p:nvSpPr>
        <p:spPr/>
        <p:txBody>
          <a:bodyPr/>
          <a:lstStyle/>
          <a:p>
            <a:fld id="{13F44AA5-DB92-42C3-A717-A60C9B81A1ED}" type="slidenum">
              <a:rPr lang="en-CA" smtClean="0"/>
              <a:pPr/>
              <a:t>4</a:t>
            </a:fld>
            <a:endParaRPr lang="en-CA" dirty="0"/>
          </a:p>
        </p:txBody>
      </p:sp>
    </p:spTree>
    <p:extLst>
      <p:ext uri="{BB962C8B-B14F-4D97-AF65-F5344CB8AC3E}">
        <p14:creationId xmlns:p14="http://schemas.microsoft.com/office/powerpoint/2010/main" val="19866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t>Relations Clients</a:t>
            </a:r>
            <a:endParaRPr lang="en-US"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Comment obtenez, gardez et élargissez-vous votre clientèle? </a:t>
            </a:r>
          </a:p>
        </p:txBody>
      </p:sp>
      <p:sp>
        <p:nvSpPr>
          <p:cNvPr id="4" name="Slide Number Placeholder 3"/>
          <p:cNvSpPr>
            <a:spLocks noGrp="1"/>
          </p:cNvSpPr>
          <p:nvPr>
            <p:ph type="sldNum" sz="quarter" idx="4"/>
          </p:nvPr>
        </p:nvSpPr>
        <p:spPr/>
        <p:txBody>
          <a:bodyPr/>
          <a:lstStyle/>
          <a:p>
            <a:fld id="{13F44AA5-DB92-42C3-A717-A60C9B81A1ED}" type="slidenum">
              <a:rPr lang="en-CA" smtClean="0"/>
              <a:pPr/>
              <a:t>40</a:t>
            </a:fld>
            <a:endParaRPr lang="en-CA" dirty="0"/>
          </a:p>
        </p:txBody>
      </p:sp>
      <p:pic>
        <p:nvPicPr>
          <p:cNvPr id="2" name="Picture 1"/>
          <p:cNvPicPr>
            <a:picLocks noChangeAspect="1"/>
          </p:cNvPicPr>
          <p:nvPr/>
        </p:nvPicPr>
        <p:blipFill>
          <a:blip r:embed="rId3"/>
          <a:stretch>
            <a:fillRect/>
          </a:stretch>
        </p:blipFill>
        <p:spPr>
          <a:xfrm>
            <a:off x="5414788" y="1320799"/>
            <a:ext cx="1731414" cy="1576635"/>
          </a:xfrm>
          <a:prstGeom prst="rect">
            <a:avLst/>
          </a:prstGeom>
        </p:spPr>
      </p:pic>
    </p:spTree>
    <p:extLst>
      <p:ext uri="{BB962C8B-B14F-4D97-AF65-F5344CB8AC3E}">
        <p14:creationId xmlns:p14="http://schemas.microsoft.com/office/powerpoint/2010/main" val="32499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t>Sources de </a:t>
            </a:r>
            <a:r>
              <a:rPr lang="en-US" dirty="0" err="1"/>
              <a:t>Revenus</a:t>
            </a:r>
            <a:endParaRPr lang="en-US"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Comment faites-vous de l’argent?</a:t>
            </a:r>
          </a:p>
        </p:txBody>
      </p:sp>
      <p:sp>
        <p:nvSpPr>
          <p:cNvPr id="4" name="Slide Number Placeholder 3"/>
          <p:cNvSpPr>
            <a:spLocks noGrp="1"/>
          </p:cNvSpPr>
          <p:nvPr>
            <p:ph type="sldNum" sz="quarter" idx="4"/>
          </p:nvPr>
        </p:nvSpPr>
        <p:spPr/>
        <p:txBody>
          <a:bodyPr/>
          <a:lstStyle/>
          <a:p>
            <a:fld id="{13F44AA5-DB92-42C3-A717-A60C9B81A1ED}" type="slidenum">
              <a:rPr lang="en-CA" smtClean="0"/>
              <a:pPr/>
              <a:t>41</a:t>
            </a:fld>
            <a:endParaRPr lang="en-CA" dirty="0"/>
          </a:p>
        </p:txBody>
      </p:sp>
      <p:pic>
        <p:nvPicPr>
          <p:cNvPr id="2" name="Picture 1"/>
          <p:cNvPicPr>
            <a:picLocks noChangeAspect="1"/>
          </p:cNvPicPr>
          <p:nvPr/>
        </p:nvPicPr>
        <p:blipFill>
          <a:blip r:embed="rId3"/>
          <a:stretch>
            <a:fillRect/>
          </a:stretch>
        </p:blipFill>
        <p:spPr>
          <a:xfrm>
            <a:off x="4439138" y="4346004"/>
            <a:ext cx="4353169" cy="1322529"/>
          </a:xfrm>
          <a:prstGeom prst="rect">
            <a:avLst/>
          </a:prstGeom>
        </p:spPr>
      </p:pic>
    </p:spTree>
    <p:extLst>
      <p:ext uri="{BB962C8B-B14F-4D97-AF65-F5344CB8AC3E}">
        <p14:creationId xmlns:p14="http://schemas.microsoft.com/office/powerpoint/2010/main" val="151014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t>Ressources </a:t>
            </a:r>
            <a:r>
              <a:rPr lang="en-US" dirty="0" err="1"/>
              <a:t>Clés</a:t>
            </a:r>
            <a:endParaRPr lang="en-US"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Quels sont vos atouts les plus importants?</a:t>
            </a:r>
          </a:p>
        </p:txBody>
      </p:sp>
      <p:sp>
        <p:nvSpPr>
          <p:cNvPr id="4" name="Slide Number Placeholder 3"/>
          <p:cNvSpPr>
            <a:spLocks noGrp="1"/>
          </p:cNvSpPr>
          <p:nvPr>
            <p:ph type="sldNum" sz="quarter" idx="4"/>
          </p:nvPr>
        </p:nvSpPr>
        <p:spPr/>
        <p:txBody>
          <a:bodyPr/>
          <a:lstStyle/>
          <a:p>
            <a:fld id="{13F44AA5-DB92-42C3-A717-A60C9B81A1ED}" type="slidenum">
              <a:rPr lang="en-CA" smtClean="0"/>
              <a:pPr/>
              <a:t>42</a:t>
            </a:fld>
            <a:endParaRPr lang="en-CA" dirty="0"/>
          </a:p>
        </p:txBody>
      </p:sp>
      <p:pic>
        <p:nvPicPr>
          <p:cNvPr id="2" name="Picture 1"/>
          <p:cNvPicPr>
            <a:picLocks noChangeAspect="1"/>
          </p:cNvPicPr>
          <p:nvPr/>
        </p:nvPicPr>
        <p:blipFill>
          <a:blip r:embed="rId3"/>
          <a:stretch>
            <a:fillRect/>
          </a:stretch>
        </p:blipFill>
        <p:spPr>
          <a:xfrm>
            <a:off x="2117970" y="2805722"/>
            <a:ext cx="1735016" cy="1586524"/>
          </a:xfrm>
          <a:prstGeom prst="rect">
            <a:avLst/>
          </a:prstGeom>
        </p:spPr>
      </p:pic>
    </p:spTree>
    <p:extLst>
      <p:ext uri="{BB962C8B-B14F-4D97-AF65-F5344CB8AC3E}">
        <p14:creationId xmlns:p14="http://schemas.microsoft.com/office/powerpoint/2010/main" val="240481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err="1"/>
              <a:t>Partenaires</a:t>
            </a:r>
            <a:r>
              <a:rPr lang="en-US" dirty="0"/>
              <a:t> </a:t>
            </a:r>
            <a:r>
              <a:rPr lang="en-US" dirty="0" err="1"/>
              <a:t>Clés</a:t>
            </a:r>
            <a:endParaRPr lang="en-US"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Qui sont vos partenaires et vos fournisseurs?</a:t>
            </a:r>
          </a:p>
        </p:txBody>
      </p:sp>
      <p:sp>
        <p:nvSpPr>
          <p:cNvPr id="4" name="Slide Number Placeholder 3"/>
          <p:cNvSpPr>
            <a:spLocks noGrp="1"/>
          </p:cNvSpPr>
          <p:nvPr>
            <p:ph type="sldNum" sz="quarter" idx="4"/>
          </p:nvPr>
        </p:nvSpPr>
        <p:spPr/>
        <p:txBody>
          <a:bodyPr/>
          <a:lstStyle/>
          <a:p>
            <a:fld id="{13F44AA5-DB92-42C3-A717-A60C9B81A1ED}" type="slidenum">
              <a:rPr lang="en-CA" smtClean="0"/>
              <a:pPr/>
              <a:t>43</a:t>
            </a:fld>
            <a:endParaRPr lang="en-CA" dirty="0"/>
          </a:p>
        </p:txBody>
      </p:sp>
      <p:pic>
        <p:nvPicPr>
          <p:cNvPr id="2" name="Picture 1"/>
          <p:cNvPicPr>
            <a:picLocks noChangeAspect="1"/>
          </p:cNvPicPr>
          <p:nvPr/>
        </p:nvPicPr>
        <p:blipFill>
          <a:blip r:embed="rId3"/>
          <a:stretch>
            <a:fillRect/>
          </a:stretch>
        </p:blipFill>
        <p:spPr>
          <a:xfrm>
            <a:off x="497111" y="1336430"/>
            <a:ext cx="1735016" cy="3110524"/>
          </a:xfrm>
          <a:prstGeom prst="rect">
            <a:avLst/>
          </a:prstGeom>
        </p:spPr>
      </p:pic>
    </p:spTree>
    <p:extLst>
      <p:ext uri="{BB962C8B-B14F-4D97-AF65-F5344CB8AC3E}">
        <p14:creationId xmlns:p14="http://schemas.microsoft.com/office/powerpoint/2010/main" val="37126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t>Activités </a:t>
            </a:r>
            <a:r>
              <a:rPr lang="en-US" dirty="0" err="1"/>
              <a:t>Primordiales</a:t>
            </a:r>
            <a:endParaRPr lang="en-US"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Qu’est-ce qui est le plus important pour l’entreprise?</a:t>
            </a:r>
          </a:p>
        </p:txBody>
      </p:sp>
      <p:sp>
        <p:nvSpPr>
          <p:cNvPr id="4" name="Slide Number Placeholder 3"/>
          <p:cNvSpPr>
            <a:spLocks noGrp="1"/>
          </p:cNvSpPr>
          <p:nvPr>
            <p:ph type="sldNum" sz="quarter" idx="4"/>
          </p:nvPr>
        </p:nvSpPr>
        <p:spPr/>
        <p:txBody>
          <a:bodyPr/>
          <a:lstStyle/>
          <a:p>
            <a:fld id="{13F44AA5-DB92-42C3-A717-A60C9B81A1ED}" type="slidenum">
              <a:rPr lang="en-CA" smtClean="0"/>
              <a:pPr/>
              <a:t>44</a:t>
            </a:fld>
            <a:endParaRPr lang="en-CA" dirty="0"/>
          </a:p>
        </p:txBody>
      </p:sp>
      <p:pic>
        <p:nvPicPr>
          <p:cNvPr id="2" name="Picture 1"/>
          <p:cNvPicPr>
            <a:picLocks noChangeAspect="1"/>
          </p:cNvPicPr>
          <p:nvPr/>
        </p:nvPicPr>
        <p:blipFill>
          <a:blip r:embed="rId3"/>
          <a:stretch>
            <a:fillRect/>
          </a:stretch>
        </p:blipFill>
        <p:spPr>
          <a:xfrm>
            <a:off x="2114896" y="1312983"/>
            <a:ext cx="1735016" cy="1664678"/>
          </a:xfrm>
          <a:prstGeom prst="rect">
            <a:avLst/>
          </a:prstGeom>
        </p:spPr>
      </p:pic>
    </p:spTree>
    <p:extLst>
      <p:ext uri="{BB962C8B-B14F-4D97-AF65-F5344CB8AC3E}">
        <p14:creationId xmlns:p14="http://schemas.microsoft.com/office/powerpoint/2010/main" val="404764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961" t="7916" r="5132" b="12851"/>
          <a:stretch/>
        </p:blipFill>
        <p:spPr>
          <a:xfrm>
            <a:off x="497111" y="955205"/>
            <a:ext cx="8221785" cy="4704862"/>
          </a:xfrm>
          <a:prstGeom prst="rect">
            <a:avLst/>
          </a:prstGeom>
        </p:spPr>
      </p:pic>
      <p:sp>
        <p:nvSpPr>
          <p:cNvPr id="3" name="Title 2"/>
          <p:cNvSpPr>
            <a:spLocks noGrp="1"/>
          </p:cNvSpPr>
          <p:nvPr>
            <p:ph type="ctrTitle"/>
          </p:nvPr>
        </p:nvSpPr>
        <p:spPr>
          <a:prstGeom prst="rect">
            <a:avLst/>
          </a:prstGeom>
        </p:spPr>
        <p:txBody>
          <a:bodyPr/>
          <a:lstStyle/>
          <a:p>
            <a:r>
              <a:rPr lang="en-US" dirty="0">
                <a:solidFill>
                  <a:prstClr val="white"/>
                </a:solidFill>
                <a:cs typeface="+mj-cs"/>
              </a:rPr>
              <a:t>Structure de </a:t>
            </a:r>
            <a:r>
              <a:rPr lang="en-US" dirty="0" err="1">
                <a:solidFill>
                  <a:prstClr val="white"/>
                </a:solidFill>
                <a:cs typeface="+mj-cs"/>
              </a:rPr>
              <a:t>coûts</a:t>
            </a:r>
            <a:endParaRPr lang="en-US" sz="1800" dirty="0">
              <a:solidFill>
                <a:srgbClr val="FF0000"/>
              </a:solidFill>
            </a:endParaRPr>
          </a:p>
        </p:txBody>
      </p:sp>
      <p:sp>
        <p:nvSpPr>
          <p:cNvPr id="6" name="Subtitle 5"/>
          <p:cNvSpPr>
            <a:spLocks noGrp="1"/>
          </p:cNvSpPr>
          <p:nvPr>
            <p:ph type="subTitle" idx="4294967295"/>
          </p:nvPr>
        </p:nvSpPr>
        <p:spPr>
          <a:xfrm>
            <a:off x="36003" y="5680075"/>
            <a:ext cx="9144000" cy="676275"/>
          </a:xfrm>
          <a:prstGeom prst="rect">
            <a:avLst/>
          </a:prstGeom>
        </p:spPr>
        <p:txBody>
          <a:bodyPr anchor="ctr"/>
          <a:lstStyle/>
          <a:p>
            <a:pPr marL="0" indent="0" algn="ctr">
              <a:buNone/>
            </a:pPr>
            <a:endParaRPr lang="fr-FR" sz="2800" b="1" dirty="0"/>
          </a:p>
          <a:p>
            <a:pPr marL="0" indent="0" algn="ctr">
              <a:buNone/>
            </a:pPr>
            <a:r>
              <a:rPr lang="fr-FR" sz="2800" b="1" dirty="0"/>
              <a:t>Quels sont les coûts et les dépenses?</a:t>
            </a:r>
          </a:p>
        </p:txBody>
      </p:sp>
      <p:sp>
        <p:nvSpPr>
          <p:cNvPr id="4" name="Slide Number Placeholder 3"/>
          <p:cNvSpPr>
            <a:spLocks noGrp="1"/>
          </p:cNvSpPr>
          <p:nvPr>
            <p:ph type="sldNum" sz="quarter" idx="4"/>
          </p:nvPr>
        </p:nvSpPr>
        <p:spPr/>
        <p:txBody>
          <a:bodyPr/>
          <a:lstStyle/>
          <a:p>
            <a:fld id="{13F44AA5-DB92-42C3-A717-A60C9B81A1ED}" type="slidenum">
              <a:rPr lang="en-CA" smtClean="0"/>
              <a:pPr/>
              <a:t>45</a:t>
            </a:fld>
            <a:endParaRPr lang="en-CA" dirty="0"/>
          </a:p>
        </p:txBody>
      </p:sp>
      <p:pic>
        <p:nvPicPr>
          <p:cNvPr id="2" name="Picture 1"/>
          <p:cNvPicPr>
            <a:picLocks noChangeAspect="1"/>
          </p:cNvPicPr>
          <p:nvPr/>
        </p:nvPicPr>
        <p:blipFill>
          <a:blip r:embed="rId3"/>
          <a:stretch>
            <a:fillRect/>
          </a:stretch>
        </p:blipFill>
        <p:spPr>
          <a:xfrm>
            <a:off x="359508" y="4329722"/>
            <a:ext cx="4493845" cy="1330345"/>
          </a:xfrm>
          <a:prstGeom prst="rect">
            <a:avLst/>
          </a:prstGeom>
        </p:spPr>
      </p:pic>
    </p:spTree>
    <p:extLst>
      <p:ext uri="{BB962C8B-B14F-4D97-AF65-F5344CB8AC3E}">
        <p14:creationId xmlns:p14="http://schemas.microsoft.com/office/powerpoint/2010/main" val="59901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 y="3208422"/>
            <a:ext cx="9143999" cy="764704"/>
          </a:xfrm>
        </p:spPr>
        <p:txBody>
          <a:bodyPr anchor="ctr"/>
          <a:lstStyle/>
          <a:p>
            <a:pPr algn="ctr"/>
            <a:r>
              <a:rPr lang="tr-TR" sz="5400" b="0" dirty="0">
                <a:solidFill>
                  <a:schemeClr val="tx1"/>
                </a:solidFill>
              </a:rPr>
              <a:t>Mais...</a:t>
            </a:r>
            <a:endParaRPr lang="en-US" sz="5400" b="0" dirty="0">
              <a:solidFill>
                <a:schemeClr val="tx1"/>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46</a:t>
            </a:fld>
            <a:endParaRPr lang="en-CA" dirty="0"/>
          </a:p>
        </p:txBody>
      </p:sp>
    </p:spTree>
    <p:extLst>
      <p:ext uri="{BB962C8B-B14F-4D97-AF65-F5344CB8AC3E}">
        <p14:creationId xmlns:p14="http://schemas.microsoft.com/office/powerpoint/2010/main" val="51190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381000" y="1143000"/>
            <a:ext cx="8305800" cy="5521938"/>
          </a:xfrm>
          <a:prstGeom prst="rect">
            <a:avLst/>
          </a:prstGeom>
        </p:spPr>
      </p:pic>
      <p:sp>
        <p:nvSpPr>
          <p:cNvPr id="8" name="TextBox 7"/>
          <p:cNvSpPr txBox="1"/>
          <p:nvPr/>
        </p:nvSpPr>
        <p:spPr>
          <a:xfrm>
            <a:off x="787829" y="167045"/>
            <a:ext cx="7314823" cy="646331"/>
          </a:xfrm>
          <a:prstGeom prst="rect">
            <a:avLst/>
          </a:prstGeom>
          <a:noFill/>
        </p:spPr>
        <p:txBody>
          <a:bodyPr wrap="none" rtlCol="0">
            <a:spAutoFit/>
          </a:bodyPr>
          <a:lstStyle/>
          <a:p>
            <a:pPr algn="ctr"/>
            <a:r>
              <a:rPr lang="fr-FR" sz="3600" b="1" dirty="0">
                <a:solidFill>
                  <a:srgbClr val="2D2D2A"/>
                </a:solidFill>
                <a:cs typeface="Arial"/>
              </a:rPr>
              <a:t>Ce sont toutes des suppositions</a:t>
            </a:r>
          </a:p>
        </p:txBody>
      </p:sp>
      <p:sp>
        <p:nvSpPr>
          <p:cNvPr id="5" name="TextBox 4"/>
          <p:cNvSpPr txBox="1"/>
          <p:nvPr/>
        </p:nvSpPr>
        <p:spPr>
          <a:xfrm>
            <a:off x="5334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6" name="TextBox 15"/>
          <p:cNvSpPr txBox="1"/>
          <p:nvPr/>
        </p:nvSpPr>
        <p:spPr>
          <a:xfrm>
            <a:off x="22860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7" name="TextBox 16"/>
          <p:cNvSpPr txBox="1"/>
          <p:nvPr/>
        </p:nvSpPr>
        <p:spPr>
          <a:xfrm>
            <a:off x="3810007" y="34290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8" name="TextBox 17"/>
          <p:cNvSpPr txBox="1"/>
          <p:nvPr/>
        </p:nvSpPr>
        <p:spPr>
          <a:xfrm>
            <a:off x="2169701" y="4102768"/>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9" name="TextBox 18"/>
          <p:cNvSpPr txBox="1"/>
          <p:nvPr/>
        </p:nvSpPr>
        <p:spPr>
          <a:xfrm>
            <a:off x="5457854" y="2306053"/>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0" name="TextBox 19"/>
          <p:cNvSpPr txBox="1"/>
          <p:nvPr/>
        </p:nvSpPr>
        <p:spPr>
          <a:xfrm>
            <a:off x="7162807" y="270001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1" name="TextBox 20"/>
          <p:cNvSpPr txBox="1"/>
          <p:nvPr/>
        </p:nvSpPr>
        <p:spPr>
          <a:xfrm>
            <a:off x="5550676" y="4175759"/>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2" name="TextBox 21"/>
          <p:cNvSpPr txBox="1"/>
          <p:nvPr/>
        </p:nvSpPr>
        <p:spPr>
          <a:xfrm>
            <a:off x="5791207" y="57912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3" name="TextBox 22"/>
          <p:cNvSpPr txBox="1"/>
          <p:nvPr/>
        </p:nvSpPr>
        <p:spPr>
          <a:xfrm>
            <a:off x="1905007" y="56388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Tree>
    <p:extLst>
      <p:ext uri="{BB962C8B-B14F-4D97-AF65-F5344CB8AC3E}">
        <p14:creationId xmlns:p14="http://schemas.microsoft.com/office/powerpoint/2010/main" val="23804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272" y="4335003"/>
            <a:ext cx="8823158" cy="764704"/>
          </a:xfrm>
        </p:spPr>
        <p:txBody>
          <a:bodyPr/>
          <a:lstStyle/>
          <a:p>
            <a:pPr algn="ctr"/>
            <a:r>
              <a:rPr lang="fr-FR" sz="3200" dirty="0">
                <a:solidFill>
                  <a:schemeClr val="tx1"/>
                </a:solidFill>
              </a:rPr>
              <a:t>Nous devons valider (tester) nos présomptions</a:t>
            </a:r>
            <a:endParaRPr lang="en-US" sz="3200" dirty="0">
              <a:solidFill>
                <a:schemeClr val="tx1"/>
              </a:solidFill>
            </a:endParaRPr>
          </a:p>
        </p:txBody>
      </p:sp>
      <p:sp>
        <p:nvSpPr>
          <p:cNvPr id="20" name="Oval 19"/>
          <p:cNvSpPr/>
          <p:nvPr/>
        </p:nvSpPr>
        <p:spPr>
          <a:xfrm>
            <a:off x="3427852" y="1572897"/>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Rectangle 1"/>
          <p:cNvSpPr/>
          <p:nvPr/>
        </p:nvSpPr>
        <p:spPr>
          <a:xfrm>
            <a:off x="2670298" y="5575813"/>
            <a:ext cx="4993739" cy="369332"/>
          </a:xfrm>
          <a:prstGeom prst="rect">
            <a:avLst/>
          </a:prstGeom>
        </p:spPr>
        <p:txBody>
          <a:bodyPr wrap="none">
            <a:spAutoFit/>
          </a:bodyPr>
          <a:lstStyle/>
          <a:p>
            <a:r>
              <a:rPr lang="fr-FR" dirty="0"/>
              <a:t>Testez le problème d’abord, ensuite la solution.</a:t>
            </a:r>
          </a:p>
        </p:txBody>
      </p:sp>
      <p:sp>
        <p:nvSpPr>
          <p:cNvPr id="18" name="Freeform 7"/>
          <p:cNvSpPr>
            <a:spLocks/>
          </p:cNvSpPr>
          <p:nvPr/>
        </p:nvSpPr>
        <p:spPr bwMode="auto">
          <a:xfrm>
            <a:off x="3854902" y="2049003"/>
            <a:ext cx="1431900" cy="1333788"/>
          </a:xfrm>
          <a:custGeom>
            <a:avLst/>
            <a:gdLst>
              <a:gd name="T0" fmla="*/ 565 w 1789"/>
              <a:gd name="T1" fmla="*/ 1666 h 1666"/>
              <a:gd name="T2" fmla="*/ 555 w 1789"/>
              <a:gd name="T3" fmla="*/ 1651 h 1666"/>
              <a:gd name="T4" fmla="*/ 6 w 1789"/>
              <a:gd name="T5" fmla="*/ 1015 h 1666"/>
              <a:gd name="T6" fmla="*/ 0 w 1789"/>
              <a:gd name="T7" fmla="*/ 1007 h 1666"/>
              <a:gd name="T8" fmla="*/ 24 w 1789"/>
              <a:gd name="T9" fmla="*/ 978 h 1666"/>
              <a:gd name="T10" fmla="*/ 487 w 1789"/>
              <a:gd name="T11" fmla="*/ 1240 h 1666"/>
              <a:gd name="T12" fmla="*/ 497 w 1789"/>
              <a:gd name="T13" fmla="*/ 1226 h 1666"/>
              <a:gd name="T14" fmla="*/ 1101 w 1789"/>
              <a:gd name="T15" fmla="*/ 517 h 1666"/>
              <a:gd name="T16" fmla="*/ 1679 w 1789"/>
              <a:gd name="T17" fmla="*/ 52 h 1666"/>
              <a:gd name="T18" fmla="*/ 1765 w 1789"/>
              <a:gd name="T19" fmla="*/ 0 h 1666"/>
              <a:gd name="T20" fmla="*/ 1789 w 1789"/>
              <a:gd name="T21" fmla="*/ 31 h 1666"/>
              <a:gd name="T22" fmla="*/ 1764 w 1789"/>
              <a:gd name="T23" fmla="*/ 54 h 1666"/>
              <a:gd name="T24" fmla="*/ 766 w 1789"/>
              <a:gd name="T25" fmla="*/ 1325 h 1666"/>
              <a:gd name="T26" fmla="*/ 591 w 1789"/>
              <a:gd name="T27" fmla="*/ 1660 h 1666"/>
              <a:gd name="T28" fmla="*/ 589 w 1789"/>
              <a:gd name="T29" fmla="*/ 1666 h 1666"/>
              <a:gd name="T30" fmla="*/ 565 w 1789"/>
              <a:gd name="T31" fmla="*/ 1666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9" h="1666">
                <a:moveTo>
                  <a:pt x="565" y="1666"/>
                </a:moveTo>
                <a:cubicBezTo>
                  <a:pt x="561" y="1661"/>
                  <a:pt x="558" y="1656"/>
                  <a:pt x="555" y="1651"/>
                </a:cubicBezTo>
                <a:cubicBezTo>
                  <a:pt x="372" y="1439"/>
                  <a:pt x="189" y="1227"/>
                  <a:pt x="6" y="1015"/>
                </a:cubicBezTo>
                <a:cubicBezTo>
                  <a:pt x="4" y="1013"/>
                  <a:pt x="2" y="1011"/>
                  <a:pt x="0" y="1007"/>
                </a:cubicBezTo>
                <a:cubicBezTo>
                  <a:pt x="8" y="998"/>
                  <a:pt x="15" y="988"/>
                  <a:pt x="24" y="978"/>
                </a:cubicBezTo>
                <a:cubicBezTo>
                  <a:pt x="178" y="1065"/>
                  <a:pt x="332" y="1152"/>
                  <a:pt x="487" y="1240"/>
                </a:cubicBezTo>
                <a:cubicBezTo>
                  <a:pt x="490" y="1235"/>
                  <a:pt x="494" y="1230"/>
                  <a:pt x="497" y="1226"/>
                </a:cubicBezTo>
                <a:cubicBezTo>
                  <a:pt x="679" y="973"/>
                  <a:pt x="878" y="735"/>
                  <a:pt x="1101" y="517"/>
                </a:cubicBezTo>
                <a:cubicBezTo>
                  <a:pt x="1279" y="343"/>
                  <a:pt x="1468" y="184"/>
                  <a:pt x="1679" y="52"/>
                </a:cubicBezTo>
                <a:cubicBezTo>
                  <a:pt x="1707" y="34"/>
                  <a:pt x="1736" y="18"/>
                  <a:pt x="1765" y="0"/>
                </a:cubicBezTo>
                <a:cubicBezTo>
                  <a:pt x="1773" y="11"/>
                  <a:pt x="1781" y="21"/>
                  <a:pt x="1789" y="31"/>
                </a:cubicBezTo>
                <a:cubicBezTo>
                  <a:pt x="1780" y="39"/>
                  <a:pt x="1772" y="47"/>
                  <a:pt x="1764" y="54"/>
                </a:cubicBezTo>
                <a:cubicBezTo>
                  <a:pt x="1360" y="422"/>
                  <a:pt x="1030" y="848"/>
                  <a:pt x="766" y="1325"/>
                </a:cubicBezTo>
                <a:cubicBezTo>
                  <a:pt x="705" y="1435"/>
                  <a:pt x="649" y="1548"/>
                  <a:pt x="591" y="1660"/>
                </a:cubicBezTo>
                <a:cubicBezTo>
                  <a:pt x="590" y="1662"/>
                  <a:pt x="589" y="1664"/>
                  <a:pt x="589" y="1666"/>
                </a:cubicBezTo>
                <a:cubicBezTo>
                  <a:pt x="581" y="1666"/>
                  <a:pt x="573" y="1666"/>
                  <a:pt x="565" y="1666"/>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48</a:t>
            </a:fld>
            <a:endParaRPr lang="en-CA" dirty="0"/>
          </a:p>
        </p:txBody>
      </p:sp>
    </p:spTree>
    <p:extLst>
      <p:ext uri="{BB962C8B-B14F-4D97-AF65-F5344CB8AC3E}">
        <p14:creationId xmlns:p14="http://schemas.microsoft.com/office/powerpoint/2010/main" val="1321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 Validation </a:t>
            </a:r>
            <a:r>
              <a:rPr lang="en-US" dirty="0" err="1"/>
              <a:t>d’une</a:t>
            </a:r>
            <a:r>
              <a:rPr lang="en-US" dirty="0"/>
              <a:t> idée</a:t>
            </a:r>
          </a:p>
        </p:txBody>
      </p:sp>
      <p:sp>
        <p:nvSpPr>
          <p:cNvPr id="3" name="Slide Number Placeholder 2"/>
          <p:cNvSpPr>
            <a:spLocks noGrp="1"/>
          </p:cNvSpPr>
          <p:nvPr>
            <p:ph type="sldNum" sz="quarter" idx="4"/>
          </p:nvPr>
        </p:nvSpPr>
        <p:spPr/>
        <p:txBody>
          <a:bodyPr/>
          <a:lstStyle/>
          <a:p>
            <a:fld id="{13F44AA5-DB92-42C3-A717-A60C9B81A1ED}" type="slidenum">
              <a:rPr lang="en-CA" smtClean="0"/>
              <a:pPr/>
              <a:t>49</a:t>
            </a:fld>
            <a:endParaRPr lang="en-CA" dirty="0"/>
          </a:p>
        </p:txBody>
      </p:sp>
      <p:pic>
        <p:nvPicPr>
          <p:cNvPr id="4" name="Picture 3"/>
          <p:cNvPicPr>
            <a:picLocks noChangeAspect="1"/>
          </p:cNvPicPr>
          <p:nvPr/>
        </p:nvPicPr>
        <p:blipFill>
          <a:blip r:embed="rId2"/>
          <a:stretch>
            <a:fillRect/>
          </a:stretch>
        </p:blipFill>
        <p:spPr>
          <a:xfrm>
            <a:off x="1095810" y="1387346"/>
            <a:ext cx="6858594" cy="5151566"/>
          </a:xfrm>
          <a:prstGeom prst="rect">
            <a:avLst/>
          </a:prstGeom>
        </p:spPr>
      </p:pic>
    </p:spTree>
    <p:extLst>
      <p:ext uri="{BB962C8B-B14F-4D97-AF65-F5344CB8AC3E}">
        <p14:creationId xmlns:p14="http://schemas.microsoft.com/office/powerpoint/2010/main" val="1885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0"/>
            <a:ext cx="6804248" cy="764704"/>
          </a:xfrm>
        </p:spPr>
        <p:txBody>
          <a:bodyPr/>
          <a:lstStyle/>
          <a:p>
            <a:r>
              <a:rPr lang="fr-FR" dirty="0"/>
              <a:t>Les </a:t>
            </a:r>
            <a:r>
              <a:rPr lang="fr-FR" dirty="0" smtClean="0"/>
              <a:t>Éléments </a:t>
            </a:r>
            <a:r>
              <a:rPr lang="fr-FR" dirty="0"/>
              <a:t>de base de </a:t>
            </a:r>
            <a:r>
              <a:rPr lang="fr-FR" dirty="0" smtClean="0"/>
              <a:t>Recherche </a:t>
            </a:r>
            <a:r>
              <a:rPr lang="fr-FR" dirty="0"/>
              <a:t>d’idées </a:t>
            </a:r>
            <a:r>
              <a:rPr lang="fr-FR" dirty="0" smtClean="0"/>
              <a:t>Entrepreneuriales</a:t>
            </a:r>
            <a:endParaRPr lang="fr-FR"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5</a:t>
            </a:fld>
            <a:endParaRPr lang="en-CA" dirty="0"/>
          </a:p>
        </p:txBody>
      </p:sp>
    </p:spTree>
    <p:extLst>
      <p:ext uri="{BB962C8B-B14F-4D97-AF65-F5344CB8AC3E}">
        <p14:creationId xmlns:p14="http://schemas.microsoft.com/office/powerpoint/2010/main" val="33445171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Exemples</a:t>
            </a:r>
            <a:r>
              <a:rPr lang="en-US" dirty="0"/>
              <a:t> de </a:t>
            </a:r>
            <a:r>
              <a:rPr lang="en-US" dirty="0" err="1"/>
              <a:t>Modèles</a:t>
            </a:r>
            <a:r>
              <a:rPr lang="en-US" dirty="0"/>
              <a:t> </a:t>
            </a:r>
            <a:r>
              <a:rPr lang="en-US" dirty="0" err="1"/>
              <a:t>Économiques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50</a:t>
            </a:fld>
            <a:endParaRPr lang="en-CA" dirty="0"/>
          </a:p>
        </p:txBody>
      </p:sp>
    </p:spTree>
    <p:extLst>
      <p:ext uri="{BB962C8B-B14F-4D97-AF65-F5344CB8AC3E}">
        <p14:creationId xmlns:p14="http://schemas.microsoft.com/office/powerpoint/2010/main" val="4653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dirty="0"/>
              <a:t>Le stand à limonade de Kelly: de la limonade rafraîchissante</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51</a:t>
            </a:fld>
            <a:endParaRPr lang="en-CA" dirty="0"/>
          </a:p>
        </p:txBody>
      </p:sp>
      <p:sp>
        <p:nvSpPr>
          <p:cNvPr id="5" name="Rectangle 4"/>
          <p:cNvSpPr/>
          <p:nvPr/>
        </p:nvSpPr>
        <p:spPr>
          <a:xfrm>
            <a:off x="1271924" y="1195615"/>
            <a:ext cx="6912768" cy="5032596"/>
          </a:xfrm>
          <a:prstGeom prst="rect">
            <a:avLst/>
          </a:prstGeom>
          <a:solidFill>
            <a:srgbClr val="030303"/>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pic>
        <p:nvPicPr>
          <p:cNvPr id="4" name="Picture 3"/>
          <p:cNvPicPr>
            <a:picLocks noChangeAspect="1"/>
          </p:cNvPicPr>
          <p:nvPr/>
        </p:nvPicPr>
        <p:blipFill>
          <a:blip r:embed="rId2"/>
          <a:stretch>
            <a:fillRect/>
          </a:stretch>
        </p:blipFill>
        <p:spPr>
          <a:xfrm>
            <a:off x="1994015" y="1747501"/>
            <a:ext cx="5468586" cy="4066384"/>
          </a:xfrm>
          <a:prstGeom prst="rect">
            <a:avLst/>
          </a:prstGeom>
        </p:spPr>
      </p:pic>
    </p:spTree>
    <p:extLst>
      <p:ext uri="{BB962C8B-B14F-4D97-AF65-F5344CB8AC3E}">
        <p14:creationId xmlns:p14="http://schemas.microsoft.com/office/powerpoint/2010/main" val="16821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dirty="0"/>
              <a:t>La Toile: Segments Multiples</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52</a:t>
            </a:fld>
            <a:endParaRPr lang="en-CA" dirty="0"/>
          </a:p>
        </p:txBody>
      </p:sp>
      <p:pic>
        <p:nvPicPr>
          <p:cNvPr id="6" name="Picture 5"/>
          <p:cNvPicPr>
            <a:picLocks noChangeAspect="1"/>
          </p:cNvPicPr>
          <p:nvPr/>
        </p:nvPicPr>
        <p:blipFill>
          <a:blip r:embed="rId2"/>
          <a:stretch>
            <a:fillRect/>
          </a:stretch>
        </p:blipFill>
        <p:spPr>
          <a:xfrm>
            <a:off x="639383" y="1137388"/>
            <a:ext cx="8047417" cy="5401524"/>
          </a:xfrm>
          <a:prstGeom prst="rect">
            <a:avLst/>
          </a:prstGeom>
        </p:spPr>
      </p:pic>
    </p:spTree>
    <p:extLst>
      <p:ext uri="{BB962C8B-B14F-4D97-AF65-F5344CB8AC3E}">
        <p14:creationId xmlns:p14="http://schemas.microsoft.com/office/powerpoint/2010/main" val="330886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Modèles</a:t>
            </a:r>
            <a:r>
              <a:rPr lang="en-US" dirty="0"/>
              <a:t> </a:t>
            </a:r>
            <a:r>
              <a:rPr lang="en-US" dirty="0" err="1"/>
              <a:t>Économiques</a:t>
            </a:r>
            <a:r>
              <a:rPr lang="en-US" dirty="0"/>
              <a:t>	</a:t>
            </a:r>
          </a:p>
        </p:txBody>
      </p:sp>
      <p:sp>
        <p:nvSpPr>
          <p:cNvPr id="3" name="Content Placeholder 2"/>
          <p:cNvSpPr>
            <a:spLocks noGrp="1"/>
          </p:cNvSpPr>
          <p:nvPr>
            <p:ph idx="4294967295"/>
          </p:nvPr>
        </p:nvSpPr>
        <p:spPr>
          <a:xfrm>
            <a:off x="194357" y="846630"/>
            <a:ext cx="8228013" cy="2844800"/>
          </a:xfrm>
        </p:spPr>
        <p:txBody>
          <a:bodyPr/>
          <a:lstStyle/>
          <a:p>
            <a:pPr>
              <a:buNone/>
            </a:pPr>
            <a:r>
              <a:rPr lang="en-US" sz="2800" b="1" dirty="0" err="1">
                <a:solidFill>
                  <a:schemeClr val="accent6"/>
                </a:solidFill>
              </a:rPr>
              <a:t>En</a:t>
            </a:r>
            <a:r>
              <a:rPr lang="en-US" sz="2800" b="1" dirty="0">
                <a:solidFill>
                  <a:schemeClr val="accent6"/>
                </a:solidFill>
              </a:rPr>
              <a:t> </a:t>
            </a:r>
            <a:r>
              <a:rPr lang="en-US" sz="2800" b="1" dirty="0" err="1">
                <a:solidFill>
                  <a:schemeClr val="accent6"/>
                </a:solidFill>
              </a:rPr>
              <a:t>groupes</a:t>
            </a:r>
            <a:r>
              <a:rPr lang="en-US" sz="2800" b="1" dirty="0">
                <a:solidFill>
                  <a:schemeClr val="accent6"/>
                </a:solidFill>
              </a:rPr>
              <a:t>:</a:t>
            </a:r>
          </a:p>
          <a:p>
            <a:pPr marL="285750" indent="-285750">
              <a:spcBef>
                <a:spcPts val="1200"/>
              </a:spcBef>
              <a:buClr>
                <a:schemeClr val="accent6"/>
              </a:buClr>
              <a:buFont typeface="Wingdings" panose="05000000000000000000" pitchFamily="2" charset="2"/>
              <a:buChar char="ü"/>
            </a:pPr>
            <a:r>
              <a:rPr lang="en-US" sz="2400" dirty="0" err="1"/>
              <a:t>Considérez</a:t>
            </a:r>
            <a:r>
              <a:rPr lang="en-US" sz="2400" dirty="0"/>
              <a:t> </a:t>
            </a:r>
            <a:r>
              <a:rPr lang="en-US" sz="2400" dirty="0" err="1"/>
              <a:t>votre</a:t>
            </a:r>
            <a:r>
              <a:rPr lang="en-US" sz="2400" dirty="0"/>
              <a:t> idée </a:t>
            </a:r>
            <a:r>
              <a:rPr lang="en-US" sz="2400" dirty="0" err="1"/>
              <a:t>d’affaires</a:t>
            </a:r>
            <a:r>
              <a:rPr lang="en-US" sz="2400" dirty="0"/>
              <a:t>.</a:t>
            </a:r>
          </a:p>
          <a:p>
            <a:pPr marL="285750" indent="-285750">
              <a:spcBef>
                <a:spcPts val="1200"/>
              </a:spcBef>
              <a:buClr>
                <a:schemeClr val="accent6"/>
              </a:buClr>
              <a:buFont typeface="Wingdings" panose="05000000000000000000" pitchFamily="2" charset="2"/>
              <a:buChar char="ü"/>
            </a:pPr>
            <a:r>
              <a:rPr lang="fr-FR" sz="2400" dirty="0"/>
              <a:t>Ébauchez les composants-clés de leur modèle économique.</a:t>
            </a:r>
          </a:p>
          <a:p>
            <a:pPr marL="285750" indent="-285750">
              <a:spcBef>
                <a:spcPts val="1200"/>
              </a:spcBef>
              <a:buClr>
                <a:schemeClr val="accent6"/>
              </a:buClr>
              <a:buFont typeface="Wingdings" panose="05000000000000000000" pitchFamily="2" charset="2"/>
              <a:buChar char="ü"/>
            </a:pPr>
            <a:r>
              <a:rPr lang="fr-FR" sz="2400" dirty="0"/>
              <a:t>Déterminez quel composant est le plus important ou unique. </a:t>
            </a:r>
          </a:p>
          <a:p>
            <a:pPr marL="285750" indent="-285750">
              <a:spcBef>
                <a:spcPts val="1200"/>
              </a:spcBef>
              <a:buClr>
                <a:schemeClr val="accent6"/>
              </a:buClr>
              <a:buFont typeface="Wingdings" panose="05000000000000000000" pitchFamily="2" charset="2"/>
              <a:buChar char="ü"/>
            </a:pPr>
            <a:r>
              <a:rPr lang="en-US" sz="2400" dirty="0" err="1"/>
              <a:t>Soyez</a:t>
            </a:r>
            <a:r>
              <a:rPr lang="en-US" sz="2400" dirty="0"/>
              <a:t> </a:t>
            </a:r>
            <a:r>
              <a:rPr lang="en-US" sz="2400" dirty="0" err="1"/>
              <a:t>préparés</a:t>
            </a:r>
            <a:r>
              <a:rPr lang="en-US" sz="2400" dirty="0"/>
              <a:t> à </a:t>
            </a:r>
            <a:r>
              <a:rPr lang="en-US" sz="2400" dirty="0" err="1"/>
              <a:t>présenter</a:t>
            </a:r>
            <a:r>
              <a:rPr lang="en-US" sz="2400" dirty="0"/>
              <a:t>:</a:t>
            </a:r>
          </a:p>
        </p:txBody>
      </p:sp>
      <p:sp>
        <p:nvSpPr>
          <p:cNvPr id="5" name="Rectangle 4"/>
          <p:cNvSpPr/>
          <p:nvPr/>
        </p:nvSpPr>
        <p:spPr>
          <a:xfrm>
            <a:off x="0" y="4454715"/>
            <a:ext cx="9144000" cy="1008112"/>
          </a:xfrm>
          <a:prstGeom prst="rect">
            <a:avLst/>
          </a:prstGeom>
          <a:solidFill>
            <a:schemeClr val="accent6"/>
          </a:solidFill>
        </p:spPr>
        <p:txBody>
          <a:bodyPr wrap="square" lIns="720000" rIns="720000" anchor="ctr">
            <a:noAutofit/>
          </a:bodyPr>
          <a:lstStyle/>
          <a:p>
            <a:pPr>
              <a:lnSpc>
                <a:spcPct val="120000"/>
              </a:lnSpc>
            </a:pPr>
            <a:r>
              <a:rPr lang="fr-FR" sz="2000" dirty="0">
                <a:solidFill>
                  <a:prstClr val="white"/>
                </a:solidFill>
              </a:rPr>
              <a:t>Quel(s) composant(s) de la Toile du Modèle Économique est le plus important ou unique pour cette entreprise, et pourquoi?</a:t>
            </a:r>
          </a:p>
        </p:txBody>
      </p:sp>
      <p:sp>
        <p:nvSpPr>
          <p:cNvPr id="4" name="Slide Number Placeholder 3"/>
          <p:cNvSpPr>
            <a:spLocks noGrp="1"/>
          </p:cNvSpPr>
          <p:nvPr>
            <p:ph type="sldNum" sz="quarter" idx="4"/>
          </p:nvPr>
        </p:nvSpPr>
        <p:spPr/>
        <p:txBody>
          <a:bodyPr/>
          <a:lstStyle/>
          <a:p>
            <a:fld id="{13F44AA5-DB92-42C3-A717-A60C9B81A1ED}" type="slidenum">
              <a:rPr lang="en-CA" smtClean="0"/>
              <a:pPr/>
              <a:t>53</a:t>
            </a:fld>
            <a:endParaRPr lang="en-CA" dirty="0"/>
          </a:p>
        </p:txBody>
      </p:sp>
    </p:spTree>
    <p:extLst>
      <p:ext uri="{BB962C8B-B14F-4D97-AF65-F5344CB8AC3E}">
        <p14:creationId xmlns:p14="http://schemas.microsoft.com/office/powerpoint/2010/main" val="299512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3F44AA5-DB92-42C3-A717-A60C9B81A1ED}" type="slidenum">
              <a:rPr lang="en-CA" smtClean="0"/>
              <a:pPr/>
              <a:t>54</a:t>
            </a:fld>
            <a:endParaRPr lang="en-CA" dirty="0"/>
          </a:p>
        </p:txBody>
      </p:sp>
      <p:sp>
        <p:nvSpPr>
          <p:cNvPr id="18" name="Rectangle 17"/>
          <p:cNvSpPr/>
          <p:nvPr/>
        </p:nvSpPr>
        <p:spPr>
          <a:xfrm>
            <a:off x="1250461" y="2422361"/>
            <a:ext cx="6725068" cy="190821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D2D2A"/>
                </a:solidFill>
                <a:effectLst/>
                <a:uLnTx/>
                <a:uFillTx/>
              </a:rPr>
              <a:t>La Toile du Modèle Économique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D2D2A"/>
                </a:solidFill>
                <a:effectLst/>
                <a:uLnTx/>
                <a:uFillTx/>
              </a:rPr>
              <a:t>Le Business Model Canvas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sng" strike="noStrike" kern="0" cap="none" spc="0" normalizeH="0" baseline="0" noProof="0" dirty="0" smtClean="0">
              <a:ln>
                <a:noFill/>
              </a:ln>
              <a:solidFill>
                <a:srgbClr val="2D2D2A"/>
              </a:solidFill>
              <a:effectLst/>
              <a:uLnTx/>
              <a:uFillTx/>
              <a:hlinkClick r:id="rId2"/>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sng" strike="noStrike" kern="0" cap="none" spc="0" normalizeH="0" baseline="0" noProof="0" dirty="0" smtClean="0">
              <a:ln>
                <a:noFill/>
              </a:ln>
              <a:solidFill>
                <a:srgbClr val="2D2D2A"/>
              </a:solidFill>
              <a:effectLst/>
              <a:uLnTx/>
              <a:uFillTx/>
              <a:hlinkClick r:id="rId2"/>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D2D2A"/>
              </a:solidFill>
              <a:effectLst/>
              <a:uLnTx/>
              <a:uFillTx/>
            </a:endParaRPr>
          </a:p>
        </p:txBody>
      </p:sp>
      <p:sp>
        <p:nvSpPr>
          <p:cNvPr id="21" name="Rectangle 20"/>
          <p:cNvSpPr/>
          <p:nvPr/>
        </p:nvSpPr>
        <p:spPr>
          <a:xfrm>
            <a:off x="2262483" y="4124012"/>
            <a:ext cx="6041292"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smtClean="0">
                <a:ln>
                  <a:noFill/>
                </a:ln>
                <a:solidFill>
                  <a:srgbClr val="2D2D2A"/>
                </a:solidFill>
                <a:effectLst/>
                <a:uLnTx/>
                <a:uFillTx/>
                <a:hlinkClick r:id="rId2"/>
              </a:rPr>
              <a:t>http://www.slideshare.net/CCI-EEF/prsentation-eltonpickord-sur-le-business-model-canvas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sng" strike="noStrike" kern="0" cap="none" spc="0" normalizeH="0" baseline="0" noProof="0" dirty="0" smtClean="0">
              <a:ln>
                <a:noFill/>
              </a:ln>
              <a:solidFill>
                <a:srgbClr val="2D2D2A"/>
              </a:solidFill>
              <a:effectLst/>
              <a:uLnTx/>
              <a:uFillTx/>
              <a:hlinkClick r:id="rId2"/>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sng" strike="noStrike" kern="0" cap="none" spc="0" normalizeH="0" baseline="0" noProof="0" dirty="0" smtClean="0">
              <a:ln>
                <a:noFill/>
              </a:ln>
              <a:solidFill>
                <a:srgbClr val="2D2D2A"/>
              </a:solidFill>
              <a:effectLst/>
              <a:uLnTx/>
              <a:uFillTx/>
              <a:hlinkClick r:id="rId2"/>
            </a:endParaRPr>
          </a:p>
        </p:txBody>
      </p:sp>
    </p:spTree>
    <p:extLst>
      <p:ext uri="{BB962C8B-B14F-4D97-AF65-F5344CB8AC3E}">
        <p14:creationId xmlns:p14="http://schemas.microsoft.com/office/powerpoint/2010/main" val="26106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err="1">
                <a:solidFill>
                  <a:schemeClr val="tx1"/>
                </a:solidFill>
              </a:rPr>
              <a:t>Pensées</a:t>
            </a:r>
            <a:r>
              <a:rPr lang="en-US" sz="3600" dirty="0">
                <a:solidFill>
                  <a:schemeClr val="tx1"/>
                </a:solidFill>
              </a:rPr>
              <a:t> </a:t>
            </a:r>
            <a:r>
              <a:rPr lang="en-US" sz="3600" dirty="0" err="1">
                <a:solidFill>
                  <a:schemeClr val="tx1"/>
                </a:solidFill>
              </a:rPr>
              <a:t>en</a:t>
            </a:r>
            <a:r>
              <a:rPr lang="en-US" sz="3600" dirty="0">
                <a:solidFill>
                  <a:schemeClr val="tx1"/>
                </a:solidFill>
              </a:rPr>
              <a:t> conclusion?</a:t>
            </a: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55</a:t>
            </a:fld>
            <a:endParaRPr lang="en-CA" dirty="0"/>
          </a:p>
        </p:txBody>
      </p:sp>
    </p:spTree>
    <p:extLst>
      <p:ext uri="{BB962C8B-B14F-4D97-AF65-F5344CB8AC3E}">
        <p14:creationId xmlns:p14="http://schemas.microsoft.com/office/powerpoint/2010/main" val="34578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6" y="2852018"/>
            <a:ext cx="5519331" cy="923330"/>
          </a:xfrm>
          <a:prstGeom prst="rect">
            <a:avLst/>
          </a:prstGeom>
        </p:spPr>
        <p:txBody>
          <a:bodyPr wrap="none">
            <a:spAutoFit/>
          </a:bodyPr>
          <a:lstStyle/>
          <a:p>
            <a:pPr algn="ctr"/>
            <a:r>
              <a:rPr lang="en-US" sz="5400" dirty="0" err="1"/>
              <a:t>Valider</a:t>
            </a:r>
            <a:r>
              <a:rPr lang="en-US" sz="5400" dirty="0"/>
              <a:t> </a:t>
            </a:r>
            <a:r>
              <a:rPr lang="en-US" sz="5400" dirty="0" err="1"/>
              <a:t>votre</a:t>
            </a:r>
            <a:r>
              <a:rPr lang="en-US" sz="5400" dirty="0"/>
              <a:t> idée</a:t>
            </a:r>
          </a:p>
        </p:txBody>
      </p:sp>
      <p:sp>
        <p:nvSpPr>
          <p:cNvPr id="2" name="Slide Number Placeholder 1"/>
          <p:cNvSpPr>
            <a:spLocks noGrp="1"/>
          </p:cNvSpPr>
          <p:nvPr>
            <p:ph type="sldNum" sz="quarter" idx="4"/>
          </p:nvPr>
        </p:nvSpPr>
        <p:spPr/>
        <p:txBody>
          <a:bodyPr/>
          <a:lstStyle/>
          <a:p>
            <a:fld id="{13F44AA5-DB92-42C3-A717-A60C9B81A1ED}" type="slidenum">
              <a:rPr lang="en-CA" smtClean="0"/>
              <a:pPr/>
              <a:t>56</a:t>
            </a:fld>
            <a:endParaRPr lang="en-CA" dirty="0"/>
          </a:p>
        </p:txBody>
      </p:sp>
    </p:spTree>
    <p:extLst>
      <p:ext uri="{BB962C8B-B14F-4D97-AF65-F5344CB8AC3E}">
        <p14:creationId xmlns:p14="http://schemas.microsoft.com/office/powerpoint/2010/main" val="20886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3" y="1722905"/>
            <a:ext cx="5925662" cy="3363213"/>
          </a:xfrm>
          <a:prstGeom prst="rect">
            <a:avLst/>
          </a:prstGeom>
        </p:spPr>
      </p:pic>
      <p:pic>
        <p:nvPicPr>
          <p:cNvPr id="5" name="Picture 3">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988" y="2400868"/>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p:txBody>
          <a:bodyPr/>
          <a:lstStyle/>
          <a:p>
            <a:r>
              <a:rPr lang="en-US" dirty="0" smtClean="0">
                <a:hlinkClick r:id="rId5" action="ppaction://hlinkfile"/>
              </a:rPr>
              <a:t>CUSTOMER DISCOVERY</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57</a:t>
            </a:fld>
            <a:endParaRPr lang="en-CA" dirty="0"/>
          </a:p>
        </p:txBody>
      </p:sp>
    </p:spTree>
    <p:extLst>
      <p:ext uri="{BB962C8B-B14F-4D97-AF65-F5344CB8AC3E}">
        <p14:creationId xmlns:p14="http://schemas.microsoft.com/office/powerpoint/2010/main" val="4448103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dirty="0"/>
              <a:t>Le processus de démarrage recommandé*</a:t>
            </a:r>
            <a:endParaRPr lang="en-CA" dirty="0"/>
          </a:p>
        </p:txBody>
      </p:sp>
      <p:sp>
        <p:nvSpPr>
          <p:cNvPr id="3" name="Content Placeholder 2"/>
          <p:cNvSpPr>
            <a:spLocks noGrp="1"/>
          </p:cNvSpPr>
          <p:nvPr>
            <p:ph idx="4294967295"/>
          </p:nvPr>
        </p:nvSpPr>
        <p:spPr>
          <a:xfrm>
            <a:off x="278535" y="1526058"/>
            <a:ext cx="8810757" cy="4525963"/>
          </a:xfrm>
        </p:spPr>
        <p:txBody>
          <a:bodyPr>
            <a:normAutofit fontScale="70000" lnSpcReduction="20000"/>
          </a:bodyPr>
          <a:lstStyle/>
          <a:p>
            <a:pPr marL="514350" indent="-514350">
              <a:lnSpc>
                <a:spcPct val="140000"/>
              </a:lnSpc>
              <a:buAutoNum type="arabicPeriod"/>
            </a:pPr>
            <a:r>
              <a:rPr lang="en-US" sz="2400" dirty="0" err="1"/>
              <a:t>Générez</a:t>
            </a:r>
            <a:r>
              <a:rPr lang="en-US" sz="2400" dirty="0"/>
              <a:t> </a:t>
            </a:r>
            <a:r>
              <a:rPr lang="en-US" sz="2400" dirty="0" err="1"/>
              <a:t>une</a:t>
            </a:r>
            <a:r>
              <a:rPr lang="en-US" sz="2400" dirty="0"/>
              <a:t> idée</a:t>
            </a:r>
          </a:p>
          <a:p>
            <a:pPr marL="514350" indent="-514350">
              <a:lnSpc>
                <a:spcPct val="140000"/>
              </a:lnSpc>
              <a:buFont typeface="Arial" pitchFamily="34" charset="0"/>
              <a:buAutoNum type="arabicPeriod"/>
            </a:pPr>
            <a:r>
              <a:rPr lang="fr-FR" sz="2400" dirty="0"/>
              <a:t>Évaluez la taille du marché ainsi que la compétition</a:t>
            </a:r>
          </a:p>
          <a:p>
            <a:pPr marL="514350" indent="-514350">
              <a:lnSpc>
                <a:spcPct val="140000"/>
              </a:lnSpc>
              <a:buAutoNum type="arabicPeriod"/>
            </a:pPr>
            <a:r>
              <a:rPr lang="fr-FR" sz="2400" dirty="0"/>
              <a:t>Concevez des hypothèses de modèle économique</a:t>
            </a:r>
          </a:p>
          <a:p>
            <a:pPr marL="514350" indent="-514350">
              <a:lnSpc>
                <a:spcPct val="140000"/>
              </a:lnSpc>
              <a:buAutoNum type="arabicPeriod"/>
            </a:pPr>
            <a:r>
              <a:rPr lang="fr-FR" sz="2400" dirty="0"/>
              <a:t>Mettez sur pied des tests de </a:t>
            </a:r>
            <a:r>
              <a:rPr lang="fr-FR" sz="2400" dirty="0" smtClean="0"/>
              <a:t>validation et </a:t>
            </a:r>
            <a:r>
              <a:rPr lang="fr-FR" sz="2400" dirty="0"/>
              <a:t>des mesures-clés</a:t>
            </a:r>
          </a:p>
          <a:p>
            <a:pPr marL="514350" indent="-514350">
              <a:lnSpc>
                <a:spcPct val="140000"/>
              </a:lnSpc>
              <a:buAutoNum type="arabicPeriod"/>
            </a:pPr>
            <a:r>
              <a:rPr lang="fr-FR" sz="2400" dirty="0"/>
              <a:t>Effectuez des tests de </a:t>
            </a:r>
            <a:r>
              <a:rPr lang="fr-FR" sz="2400" dirty="0" smtClean="0"/>
              <a:t>validation et mesurez-les</a:t>
            </a:r>
            <a:endParaRPr lang="fr-FR" sz="2400" dirty="0"/>
          </a:p>
          <a:p>
            <a:pPr marL="514350" indent="-514350">
              <a:lnSpc>
                <a:spcPct val="140000"/>
              </a:lnSpc>
              <a:buAutoNum type="arabicPeriod"/>
            </a:pPr>
            <a:r>
              <a:rPr lang="en-US" sz="2400" dirty="0" err="1"/>
              <a:t>Apprenez</a:t>
            </a:r>
            <a:endParaRPr lang="en-US" sz="2400" dirty="0"/>
          </a:p>
          <a:p>
            <a:pPr marL="514350" indent="-514350">
              <a:lnSpc>
                <a:spcPct val="140000"/>
              </a:lnSpc>
              <a:buAutoNum type="arabicPeriod"/>
            </a:pPr>
            <a:r>
              <a:rPr lang="fr-FR" sz="2400" dirty="0"/>
              <a:t>Réitérez le modèle et les hypothèses</a:t>
            </a:r>
          </a:p>
          <a:p>
            <a:pPr marL="514350" indent="-514350">
              <a:lnSpc>
                <a:spcPct val="140000"/>
              </a:lnSpc>
              <a:buAutoNum type="arabicPeriod"/>
            </a:pPr>
            <a:r>
              <a:rPr lang="fr-FR" sz="2400" dirty="0"/>
              <a:t>Répétez jusqu’à ce que de nouvelles itérations ne soient plus nécessaires</a:t>
            </a:r>
          </a:p>
          <a:p>
            <a:pPr marL="0" indent="0">
              <a:lnSpc>
                <a:spcPct val="140000"/>
              </a:lnSpc>
              <a:buNone/>
            </a:pPr>
            <a:endParaRPr lang="en-US" sz="2400" dirty="0" smtClean="0"/>
          </a:p>
          <a:p>
            <a:pPr marL="514350" indent="-514350">
              <a:lnSpc>
                <a:spcPct val="140000"/>
              </a:lnSpc>
              <a:buAutoNum type="arabicPeriod"/>
            </a:pPr>
            <a:r>
              <a:rPr lang="fr-FR" sz="2400" dirty="0"/>
              <a:t>Établissez les besoins en ressources</a:t>
            </a:r>
          </a:p>
          <a:p>
            <a:pPr marL="514350" indent="-514350">
              <a:lnSpc>
                <a:spcPct val="140000"/>
              </a:lnSpc>
              <a:buAutoNum type="arabicPeriod"/>
            </a:pPr>
            <a:r>
              <a:rPr lang="en-US" sz="2400" dirty="0" err="1"/>
              <a:t>Déterminez</a:t>
            </a:r>
            <a:r>
              <a:rPr lang="en-US" sz="2400" dirty="0"/>
              <a:t> la </a:t>
            </a:r>
            <a:r>
              <a:rPr lang="en-US" sz="2400" dirty="0" err="1"/>
              <a:t>viabilité</a:t>
            </a:r>
            <a:r>
              <a:rPr lang="en-US" sz="2400" dirty="0"/>
              <a:t> </a:t>
            </a:r>
            <a:r>
              <a:rPr lang="en-US" sz="2400" dirty="0" err="1"/>
              <a:t>financière</a:t>
            </a:r>
            <a:endParaRPr lang="en-US" sz="2400" dirty="0"/>
          </a:p>
          <a:p>
            <a:pPr marL="514350" indent="-514350">
              <a:lnSpc>
                <a:spcPct val="140000"/>
              </a:lnSpc>
              <a:buAutoNum type="arabicPeriod"/>
            </a:pPr>
            <a:r>
              <a:rPr lang="fr-FR" sz="2400" dirty="0"/>
              <a:t>Démarrez l’entreprise ou retournez à l’étape 1</a:t>
            </a:r>
          </a:p>
          <a:p>
            <a:endParaRPr lang="en-CA" dirty="0"/>
          </a:p>
        </p:txBody>
      </p:sp>
      <p:cxnSp>
        <p:nvCxnSpPr>
          <p:cNvPr id="6" name="Straight Connector 5"/>
          <p:cNvCxnSpPr/>
          <p:nvPr/>
        </p:nvCxnSpPr>
        <p:spPr>
          <a:xfrm>
            <a:off x="217659" y="4674413"/>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27954" y="5013169"/>
            <a:ext cx="2416046" cy="338554"/>
          </a:xfrm>
          <a:prstGeom prst="rect">
            <a:avLst/>
          </a:prstGeom>
          <a:noFill/>
        </p:spPr>
        <p:txBody>
          <a:bodyPr wrap="none" rtlCol="0">
            <a:spAutoFit/>
          </a:bodyPr>
          <a:lstStyle/>
          <a:p>
            <a:r>
              <a:rPr lang="en-US" sz="1600" dirty="0" err="1">
                <a:solidFill>
                  <a:srgbClr val="000000"/>
                </a:solidFill>
              </a:rPr>
              <a:t>Planification</a:t>
            </a:r>
            <a:r>
              <a:rPr lang="en-US" sz="1600" dirty="0">
                <a:solidFill>
                  <a:srgbClr val="000000"/>
                </a:solidFill>
              </a:rPr>
              <a:t> </a:t>
            </a:r>
            <a:r>
              <a:rPr lang="en-US" sz="1600" dirty="0" err="1">
                <a:solidFill>
                  <a:srgbClr val="000000"/>
                </a:solidFill>
              </a:rPr>
              <a:t>d’entreprise</a:t>
            </a:r>
            <a:endParaRPr lang="en-US" sz="1600" dirty="0">
              <a:solidFill>
                <a:srgbClr val="000000"/>
              </a:solidFill>
            </a:endParaRPr>
          </a:p>
        </p:txBody>
      </p:sp>
      <p:sp>
        <p:nvSpPr>
          <p:cNvPr id="8" name="Right Brace 7"/>
          <p:cNvSpPr/>
          <p:nvPr/>
        </p:nvSpPr>
        <p:spPr>
          <a:xfrm>
            <a:off x="6520712" y="4706113"/>
            <a:ext cx="214519" cy="964579"/>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0" name="TextBox 9"/>
          <p:cNvSpPr txBox="1"/>
          <p:nvPr/>
        </p:nvSpPr>
        <p:spPr>
          <a:xfrm>
            <a:off x="8153858" y="2684838"/>
            <a:ext cx="1383005" cy="584775"/>
          </a:xfrm>
          <a:prstGeom prst="rect">
            <a:avLst/>
          </a:prstGeom>
          <a:noFill/>
        </p:spPr>
        <p:txBody>
          <a:bodyPr wrap="square" rtlCol="0">
            <a:spAutoFit/>
          </a:bodyPr>
          <a:lstStyle/>
          <a:p>
            <a:r>
              <a:rPr lang="en-US" sz="1600" dirty="0">
                <a:solidFill>
                  <a:srgbClr val="000000"/>
                </a:solidFill>
              </a:rPr>
              <a:t>Validation </a:t>
            </a:r>
            <a:r>
              <a:rPr lang="en-US" sz="1600" dirty="0" smtClean="0">
                <a:solidFill>
                  <a:srgbClr val="000000"/>
                </a:solidFill>
              </a:rPr>
              <a:t> de </a:t>
            </a:r>
            <a:r>
              <a:rPr lang="en-US" sz="1600" dirty="0" err="1">
                <a:solidFill>
                  <a:srgbClr val="000000"/>
                </a:solidFill>
              </a:rPr>
              <a:t>l’idée</a:t>
            </a:r>
            <a:endParaRPr lang="en-US" sz="1600" dirty="0">
              <a:solidFill>
                <a:srgbClr val="000000"/>
              </a:solidFill>
            </a:endParaRPr>
          </a:p>
        </p:txBody>
      </p:sp>
      <p:sp>
        <p:nvSpPr>
          <p:cNvPr id="11" name="Right Brace 10"/>
          <p:cNvSpPr/>
          <p:nvPr/>
        </p:nvSpPr>
        <p:spPr>
          <a:xfrm>
            <a:off x="7939339" y="1613021"/>
            <a:ext cx="214519" cy="2798392"/>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5" name="TextBox 4"/>
          <p:cNvSpPr txBox="1"/>
          <p:nvPr/>
        </p:nvSpPr>
        <p:spPr>
          <a:xfrm>
            <a:off x="3617705" y="5976467"/>
            <a:ext cx="2395207" cy="338554"/>
          </a:xfrm>
          <a:prstGeom prst="rect">
            <a:avLst/>
          </a:prstGeom>
          <a:noFill/>
        </p:spPr>
        <p:txBody>
          <a:bodyPr wrap="none" rtlCol="0">
            <a:spAutoFit/>
          </a:bodyPr>
          <a:lstStyle/>
          <a:p>
            <a:r>
              <a:rPr lang="en-US" sz="1600" dirty="0">
                <a:solidFill>
                  <a:srgbClr val="000000"/>
                </a:solidFill>
              </a:rPr>
              <a:t>*Non distinct </a:t>
            </a:r>
            <a:r>
              <a:rPr lang="en-US" sz="1600" dirty="0" err="1">
                <a:solidFill>
                  <a:srgbClr val="000000"/>
                </a:solidFill>
              </a:rPr>
              <a:t>ou</a:t>
            </a:r>
            <a:r>
              <a:rPr lang="en-US" sz="1600" dirty="0">
                <a:solidFill>
                  <a:srgbClr val="000000"/>
                </a:solidFill>
              </a:rPr>
              <a:t> </a:t>
            </a:r>
            <a:r>
              <a:rPr lang="en-US" sz="1600" dirty="0" err="1">
                <a:solidFill>
                  <a:srgbClr val="000000"/>
                </a:solidFill>
              </a:rPr>
              <a:t>linéaire</a:t>
            </a:r>
            <a:r>
              <a:rPr lang="en-US" sz="1600" dirty="0">
                <a:solidFill>
                  <a:srgbClr val="000000"/>
                </a:solidFill>
              </a:rPr>
              <a:t>.</a:t>
            </a:r>
          </a:p>
        </p:txBody>
      </p:sp>
      <p:sp>
        <p:nvSpPr>
          <p:cNvPr id="12" name="Right Brace 11"/>
          <p:cNvSpPr/>
          <p:nvPr/>
        </p:nvSpPr>
        <p:spPr>
          <a:xfrm>
            <a:off x="5820103" y="3012217"/>
            <a:ext cx="107260" cy="1044115"/>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3" name="TextBox 12"/>
          <p:cNvSpPr txBox="1"/>
          <p:nvPr/>
        </p:nvSpPr>
        <p:spPr>
          <a:xfrm>
            <a:off x="5912998" y="3369834"/>
            <a:ext cx="1768433" cy="584775"/>
          </a:xfrm>
          <a:prstGeom prst="rect">
            <a:avLst/>
          </a:prstGeom>
          <a:noFill/>
        </p:spPr>
        <p:txBody>
          <a:bodyPr wrap="none" rtlCol="0">
            <a:spAutoFit/>
          </a:bodyPr>
          <a:lstStyle/>
          <a:p>
            <a:r>
              <a:rPr lang="en-US" sz="1600" dirty="0" err="1">
                <a:solidFill>
                  <a:srgbClr val="000000"/>
                </a:solidFill>
              </a:rPr>
              <a:t>Découverte</a:t>
            </a:r>
            <a:r>
              <a:rPr lang="en-US" sz="1600" dirty="0">
                <a:solidFill>
                  <a:srgbClr val="000000"/>
                </a:solidFill>
              </a:rPr>
              <a:t> client</a:t>
            </a:r>
            <a:endParaRPr lang="en-CA" sz="1600" dirty="0">
              <a:solidFill>
                <a:srgbClr val="000000"/>
              </a:solidFill>
            </a:endParaRPr>
          </a:p>
          <a:p>
            <a:endParaRPr lang="en-CA" sz="1600" dirty="0">
              <a:solidFill>
                <a:srgbClr val="000000"/>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58</a:t>
            </a:fld>
            <a:endParaRPr lang="en-CA" dirty="0"/>
          </a:p>
        </p:txBody>
      </p:sp>
    </p:spTree>
    <p:extLst>
      <p:ext uri="{BB962C8B-B14F-4D97-AF65-F5344CB8AC3E}">
        <p14:creationId xmlns:p14="http://schemas.microsoft.com/office/powerpoint/2010/main" val="34568954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À quoi ressemblent les tests?</a:t>
            </a:r>
            <a:endParaRPr lang="en-CA" dirty="0"/>
          </a:p>
        </p:txBody>
      </p:sp>
      <p:sp>
        <p:nvSpPr>
          <p:cNvPr id="3" name="Content Placeholder 2"/>
          <p:cNvSpPr>
            <a:spLocks noGrp="1"/>
          </p:cNvSpPr>
          <p:nvPr>
            <p:ph idx="4294967295"/>
          </p:nvPr>
        </p:nvSpPr>
        <p:spPr>
          <a:xfrm>
            <a:off x="152402" y="1140243"/>
            <a:ext cx="9055766" cy="3579812"/>
          </a:xfrm>
        </p:spPr>
        <p:txBody>
          <a:bodyPr>
            <a:noAutofit/>
          </a:bodyPr>
          <a:lstStyle/>
          <a:p>
            <a:pPr lvl="0">
              <a:lnSpc>
                <a:spcPts val="3000"/>
              </a:lnSpc>
              <a:spcBef>
                <a:spcPts val="0"/>
              </a:spcBef>
            </a:pPr>
            <a:r>
              <a:rPr lang="fr-CA" sz="2000" dirty="0"/>
              <a:t>Conversations avec le client (face-à-face) – et beaucoup</a:t>
            </a:r>
            <a:endParaRPr lang="en-CA" sz="2000" dirty="0"/>
          </a:p>
          <a:p>
            <a:pPr lvl="0">
              <a:lnSpc>
                <a:spcPts val="3000"/>
              </a:lnSpc>
              <a:spcBef>
                <a:spcPts val="0"/>
              </a:spcBef>
            </a:pPr>
            <a:r>
              <a:rPr lang="fr-CA" sz="2000" dirty="0"/>
              <a:t>Conversations avec des experts de l’industrie</a:t>
            </a:r>
            <a:endParaRPr lang="en-CA" sz="2000" dirty="0"/>
          </a:p>
          <a:p>
            <a:pPr lvl="0">
              <a:lnSpc>
                <a:spcPts val="3000"/>
              </a:lnSpc>
              <a:spcBef>
                <a:spcPts val="0"/>
              </a:spcBef>
            </a:pPr>
            <a:r>
              <a:rPr lang="fr-CA" sz="2000" dirty="0"/>
              <a:t>Des études – en personne et/ou en ligne</a:t>
            </a:r>
            <a:endParaRPr lang="en-CA" sz="2000" dirty="0"/>
          </a:p>
          <a:p>
            <a:pPr lvl="0">
              <a:lnSpc>
                <a:spcPts val="3000"/>
              </a:lnSpc>
              <a:spcBef>
                <a:spcPts val="0"/>
              </a:spcBef>
            </a:pPr>
            <a:r>
              <a:rPr lang="fr-CA" sz="2000" dirty="0"/>
              <a:t>Des tests publicitaires pour obtenir des devises* : Facebook, LinkedIn, Google </a:t>
            </a:r>
            <a:r>
              <a:rPr lang="fr-CA" sz="2000" dirty="0" err="1"/>
              <a:t>Adwords</a:t>
            </a:r>
            <a:endParaRPr lang="en-CA" sz="2000" dirty="0"/>
          </a:p>
          <a:p>
            <a:pPr lvl="0">
              <a:lnSpc>
                <a:spcPts val="3000"/>
              </a:lnSpc>
              <a:spcBef>
                <a:spcPts val="0"/>
              </a:spcBef>
            </a:pPr>
            <a:r>
              <a:rPr lang="fr-CA" sz="2000" dirty="0"/>
              <a:t>Un site Internet test pour obtenir des devises</a:t>
            </a:r>
            <a:endParaRPr lang="en-CA" sz="2000" dirty="0"/>
          </a:p>
          <a:p>
            <a:pPr lvl="0">
              <a:lnSpc>
                <a:spcPts val="3000"/>
              </a:lnSpc>
              <a:spcBef>
                <a:spcPts val="0"/>
              </a:spcBef>
            </a:pPr>
            <a:r>
              <a:rPr lang="fr-CA" sz="2000" dirty="0"/>
              <a:t>Des lettres adressées aux clients pour évaluer le suivi</a:t>
            </a:r>
            <a:endParaRPr lang="en-CA" sz="2000" dirty="0"/>
          </a:p>
          <a:p>
            <a:pPr lvl="0">
              <a:lnSpc>
                <a:spcPts val="3000"/>
              </a:lnSpc>
              <a:spcBef>
                <a:spcPts val="0"/>
              </a:spcBef>
            </a:pPr>
            <a:r>
              <a:rPr lang="fr-CA" sz="2000" dirty="0"/>
              <a:t>Produit viable minimum</a:t>
            </a:r>
            <a:endParaRPr lang="en-CA" sz="2000" dirty="0"/>
          </a:p>
          <a:p>
            <a:pPr>
              <a:lnSpc>
                <a:spcPts val="3000"/>
              </a:lnSpc>
              <a:spcBef>
                <a:spcPts val="0"/>
              </a:spcBef>
              <a:buFont typeface="Arial" panose="020B0604020202020204" pitchFamily="34" charset="0"/>
              <a:buChar char="•"/>
            </a:pPr>
            <a:endParaRPr lang="en-CA" sz="2000" dirty="0"/>
          </a:p>
          <a:p>
            <a:pPr>
              <a:lnSpc>
                <a:spcPts val="3000"/>
              </a:lnSpc>
              <a:spcBef>
                <a:spcPts val="0"/>
              </a:spcBef>
            </a:pPr>
            <a:r>
              <a:rPr lang="fr-CA" sz="2000" dirty="0"/>
              <a:t>* Devises = argent, commandes, adresses e-mail, abonnements, clics sur des hyperliens, téléchargements, etc.</a:t>
            </a:r>
            <a:endParaRPr lang="en-CA" sz="20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59</a:t>
            </a:fld>
            <a:endParaRPr lang="en-CA" dirty="0"/>
          </a:p>
        </p:txBody>
      </p:sp>
    </p:spTree>
    <p:extLst>
      <p:ext uri="{BB962C8B-B14F-4D97-AF65-F5344CB8AC3E}">
        <p14:creationId xmlns:p14="http://schemas.microsoft.com/office/powerpoint/2010/main" val="3963442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dirty="0" smtClean="0"/>
              <a:t>Les Éléments de base de Recherche d’idées Entrepreneuriales</a:t>
            </a:r>
            <a:endParaRPr lang="en-US" dirty="0"/>
          </a:p>
        </p:txBody>
      </p:sp>
      <p:sp>
        <p:nvSpPr>
          <p:cNvPr id="5" name="Slide Number Placeholder 4"/>
          <p:cNvSpPr>
            <a:spLocks noGrp="1"/>
          </p:cNvSpPr>
          <p:nvPr>
            <p:ph type="sldNum" sz="quarter" idx="4"/>
          </p:nvPr>
        </p:nvSpPr>
        <p:spPr/>
        <p:txBody>
          <a:bodyPr/>
          <a:lstStyle/>
          <a:p>
            <a:fld id="{13F44AA5-DB92-42C3-A717-A60C9B81A1ED}" type="slidenum">
              <a:rPr lang="en-CA" smtClean="0"/>
              <a:pPr/>
              <a:t>6</a:t>
            </a:fld>
            <a:endParaRPr lang="en-CA" dirty="0"/>
          </a:p>
        </p:txBody>
      </p:sp>
      <p:pic>
        <p:nvPicPr>
          <p:cNvPr id="9" name="Picture 8" descr="processus-entrepreneuri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938" y="1630287"/>
            <a:ext cx="6723429" cy="4009001"/>
          </a:xfrm>
          <a:prstGeom prst="rect">
            <a:avLst/>
          </a:prstGeom>
        </p:spPr>
      </p:pic>
    </p:spTree>
    <p:extLst>
      <p:ext uri="{BB962C8B-B14F-4D97-AF65-F5344CB8AC3E}">
        <p14:creationId xmlns:p14="http://schemas.microsoft.com/office/powerpoint/2010/main" val="218482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Produit avec viabilité minimum: MVP</a:t>
            </a:r>
            <a:endParaRPr lang="en-US" dirty="0"/>
          </a:p>
        </p:txBody>
      </p:sp>
      <p:sp>
        <p:nvSpPr>
          <p:cNvPr id="5" name="Content Placeholder 4"/>
          <p:cNvSpPr>
            <a:spLocks noGrp="1"/>
          </p:cNvSpPr>
          <p:nvPr>
            <p:ph idx="4294967295"/>
          </p:nvPr>
        </p:nvSpPr>
        <p:spPr>
          <a:xfrm>
            <a:off x="331036" y="1220453"/>
            <a:ext cx="8756817" cy="3579812"/>
          </a:xfrm>
        </p:spPr>
        <p:txBody>
          <a:bodyPr>
            <a:noAutofit/>
          </a:bodyPr>
          <a:lstStyle/>
          <a:p>
            <a:pPr marL="0" indent="0">
              <a:buNone/>
            </a:pPr>
            <a:r>
              <a:rPr lang="fr-FR" sz="2400" dirty="0"/>
              <a:t>Un produit avec une viabilité minimum a uniquement les caractéristiques principales qui permet au produit d’être déployé, sans plus. Le produit est typiquement déployé à un sous-groupe de clients potentiels, tels que les premiers à adopter l’idée qui sont décrits comme étant plus  cléments, plus susceptibles d’émettre une critique, et capable de comprendre la vision du produit à partir d’un prototype précoce ou d’une information commerciale. </a:t>
            </a:r>
            <a:endParaRPr lang="fr-FR" sz="2400" dirty="0" smtClean="0"/>
          </a:p>
          <a:p>
            <a:pPr marL="0" indent="0">
              <a:buNone/>
            </a:pPr>
            <a:endParaRPr lang="fr-FR" sz="1400" dirty="0"/>
          </a:p>
          <a:p>
            <a:pPr marL="0" indent="0">
              <a:buNone/>
            </a:pPr>
            <a:endParaRPr lang="en-US" sz="100" dirty="0" smtClean="0"/>
          </a:p>
          <a:p>
            <a:pPr>
              <a:spcBef>
                <a:spcPts val="1200"/>
              </a:spcBef>
            </a:pPr>
            <a:r>
              <a:rPr lang="fr-FR" sz="2000" dirty="0"/>
              <a:t>Twitter MVP = mise-à-jour du </a:t>
            </a:r>
            <a:r>
              <a:rPr lang="fr-FR" sz="2000" dirty="0" err="1"/>
              <a:t>status</a:t>
            </a:r>
            <a:endParaRPr lang="fr-FR" sz="2000" dirty="0"/>
          </a:p>
          <a:p>
            <a:pPr>
              <a:spcBef>
                <a:spcPts val="1200"/>
              </a:spcBef>
            </a:pPr>
            <a:r>
              <a:rPr lang="fr-FR" sz="2000" dirty="0"/>
              <a:t>Google = juste de la recherche</a:t>
            </a:r>
          </a:p>
          <a:p>
            <a:pPr>
              <a:spcBef>
                <a:spcPts val="1200"/>
              </a:spcBef>
            </a:pPr>
            <a:r>
              <a:rPr lang="en-US" sz="2000" dirty="0"/>
              <a:t>Zappos = site web + </a:t>
            </a:r>
            <a:r>
              <a:rPr lang="en-US" sz="2000" dirty="0" err="1"/>
              <a:t>achat</a:t>
            </a:r>
            <a:r>
              <a:rPr lang="en-US" sz="2000" dirty="0"/>
              <a:t> </a:t>
            </a:r>
            <a:r>
              <a:rPr lang="en-US" sz="2000" dirty="0" err="1"/>
              <a:t>manuel</a:t>
            </a:r>
            <a:endParaRPr lang="en-US" sz="2000" dirty="0"/>
          </a:p>
          <a:p>
            <a:r>
              <a:rPr lang="en-US" sz="2000" dirty="0"/>
              <a:t>Virgin Airlines = un </a:t>
            </a:r>
            <a:r>
              <a:rPr lang="en-US" sz="2000" dirty="0" err="1"/>
              <a:t>avion</a:t>
            </a:r>
            <a:r>
              <a:rPr lang="en-US" sz="2000" dirty="0"/>
              <a:t>, </a:t>
            </a:r>
            <a:r>
              <a:rPr lang="en-US" sz="2000" dirty="0" err="1"/>
              <a:t>une</a:t>
            </a:r>
            <a:r>
              <a:rPr lang="en-US" sz="2000" dirty="0"/>
              <a:t> </a:t>
            </a:r>
            <a:r>
              <a:rPr lang="en-US" sz="2000" dirty="0" smtClean="0"/>
              <a:t>route </a:t>
            </a:r>
            <a:r>
              <a:rPr lang="en-US" sz="2000" dirty="0" smtClean="0">
                <a:hlinkClick r:id="rId2"/>
              </a:rPr>
              <a:t>http</a:t>
            </a:r>
            <a:r>
              <a:rPr lang="en-US" sz="2000" dirty="0">
                <a:hlinkClick r:id="rId2"/>
              </a:rPr>
              <a:t>://www.widoobiz.com/?powerpress_pinw=19726-podcast</a:t>
            </a:r>
            <a:endParaRPr lang="en-US" sz="20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60</a:t>
            </a:fld>
            <a:endParaRPr lang="en-CA" dirty="0"/>
          </a:p>
        </p:txBody>
      </p:sp>
    </p:spTree>
    <p:extLst>
      <p:ext uri="{BB962C8B-B14F-4D97-AF65-F5344CB8AC3E}">
        <p14:creationId xmlns:p14="http://schemas.microsoft.com/office/powerpoint/2010/main" val="28487393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61</a:t>
            </a:fld>
            <a:endParaRPr lang="en-CA" dirty="0"/>
          </a:p>
        </p:txBody>
      </p:sp>
      <p:pic>
        <p:nvPicPr>
          <p:cNvPr id="5" name="Picture 5" descr="66B2428C-34C3-4235-9E6D-4831EB933C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877" y="1293330"/>
            <a:ext cx="6486769" cy="495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0618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Le processus de découverte client</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62</a:t>
            </a:fld>
            <a:endParaRPr lang="en-CA" dirty="0"/>
          </a:p>
        </p:txBody>
      </p:sp>
    </p:spTree>
    <p:extLst>
      <p:ext uri="{BB962C8B-B14F-4D97-AF65-F5344CB8AC3E}">
        <p14:creationId xmlns:p14="http://schemas.microsoft.com/office/powerpoint/2010/main" val="27266962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Liste à suivre pour la Validation</a:t>
            </a:r>
            <a:endParaRPr lang="en-US" dirty="0"/>
          </a:p>
        </p:txBody>
      </p:sp>
      <p:sp>
        <p:nvSpPr>
          <p:cNvPr id="3" name="Content Placeholder 2"/>
          <p:cNvSpPr>
            <a:spLocks noGrp="1"/>
          </p:cNvSpPr>
          <p:nvPr>
            <p:ph idx="4294967295"/>
          </p:nvPr>
        </p:nvSpPr>
        <p:spPr>
          <a:xfrm>
            <a:off x="274888" y="947738"/>
            <a:ext cx="8764838" cy="5789946"/>
          </a:xfrm>
        </p:spPr>
        <p:txBody>
          <a:bodyPr>
            <a:noAutofit/>
          </a:bodyPr>
          <a:lstStyle/>
          <a:p>
            <a:pPr marL="0" lvl="0" indent="0">
              <a:spcBef>
                <a:spcPts val="800"/>
              </a:spcBef>
              <a:buNone/>
            </a:pPr>
            <a:r>
              <a:rPr lang="en-US" sz="2400" b="1" dirty="0" err="1" smtClean="0">
                <a:solidFill>
                  <a:srgbClr val="000000"/>
                </a:solidFill>
                <a:latin typeface="+mj-lt"/>
                <a:cs typeface="+mn-cs"/>
              </a:rPr>
              <a:t>Pré</a:t>
            </a:r>
            <a:r>
              <a:rPr lang="en-US" sz="2400" b="1" dirty="0" smtClean="0">
                <a:solidFill>
                  <a:srgbClr val="000000"/>
                </a:solidFill>
                <a:latin typeface="+mj-lt"/>
                <a:cs typeface="+mn-cs"/>
              </a:rPr>
              <a:t>-Validation</a:t>
            </a:r>
          </a:p>
          <a:p>
            <a:pPr marL="0" lvl="0" indent="0">
              <a:spcBef>
                <a:spcPts val="800"/>
              </a:spcBef>
              <a:buNone/>
            </a:pPr>
            <a:endParaRPr lang="en-US" sz="400" b="1" dirty="0">
              <a:solidFill>
                <a:srgbClr val="000000"/>
              </a:solidFill>
              <a:latin typeface="+mj-lt"/>
              <a:cs typeface="+mn-cs"/>
            </a:endParaRPr>
          </a:p>
          <a:p>
            <a:pPr lvl="0">
              <a:spcBef>
                <a:spcPts val="1200"/>
              </a:spcBef>
              <a:buNone/>
            </a:pPr>
            <a:r>
              <a:rPr lang="fr-CA" sz="2000" dirty="0">
                <a:solidFill>
                  <a:srgbClr val="000000"/>
                </a:solidFill>
                <a:latin typeface="+mj-lt"/>
                <a:cs typeface="+mn-cs"/>
              </a:rPr>
              <a:t>1.	Quel est le problème/opportunité selon vous?</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	1.	Quelle problématique existe sur le marché ou pour le client?</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2.	Qui sont vos (premiers) clients typiques selon vous?</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	1.	Quelle est la taille du marché?</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	2. 	Quel est le profil (démographie, etc.) de vos clients les plus probables?</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3.	Quelle est votre solution </a:t>
            </a:r>
            <a:r>
              <a:rPr lang="fr-CA" sz="2000" u="sng" dirty="0">
                <a:solidFill>
                  <a:srgbClr val="000000"/>
                </a:solidFill>
                <a:latin typeface="+mj-lt"/>
                <a:cs typeface="+mn-cs"/>
              </a:rPr>
              <a:t>v1</a:t>
            </a:r>
            <a:r>
              <a:rPr lang="fr-CA" sz="2000" dirty="0">
                <a:solidFill>
                  <a:srgbClr val="000000"/>
                </a:solidFill>
                <a:latin typeface="+mj-lt"/>
                <a:cs typeface="+mn-cs"/>
              </a:rPr>
              <a:t>? Est-elle raisonnable?</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4.	À qui devez-vous parler? Comment pouvez-vous les rejoindre?</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5.	Quelles sont les hypothèses de modèles économiques les plus cruciales que vous tentez de valider? Quelles questions pouvez-vous poser?</a:t>
            </a:r>
            <a:endParaRPr lang="en-CA" sz="2000" dirty="0">
              <a:solidFill>
                <a:srgbClr val="000000"/>
              </a:solidFill>
              <a:latin typeface="+mj-lt"/>
              <a:cs typeface="+mn-cs"/>
            </a:endParaRPr>
          </a:p>
          <a:p>
            <a:pPr lvl="0">
              <a:spcBef>
                <a:spcPts val="1200"/>
              </a:spcBef>
              <a:buNone/>
            </a:pPr>
            <a:r>
              <a:rPr lang="fr-CA" sz="2000" dirty="0">
                <a:solidFill>
                  <a:srgbClr val="000000"/>
                </a:solidFill>
                <a:latin typeface="+mj-lt"/>
                <a:cs typeface="+mn-cs"/>
              </a:rPr>
              <a:t>6.	Quels sont les tests? Quels critères/seuils </a:t>
            </a:r>
            <a:r>
              <a:rPr lang="fr-CA" sz="2000" dirty="0" err="1">
                <a:solidFill>
                  <a:srgbClr val="000000"/>
                </a:solidFill>
                <a:latin typeface="+mj-lt"/>
                <a:cs typeface="+mn-cs"/>
              </a:rPr>
              <a:t>cherchez-vous</a:t>
            </a:r>
            <a:r>
              <a:rPr lang="fr-CA" sz="2000" dirty="0">
                <a:solidFill>
                  <a:srgbClr val="000000"/>
                </a:solidFill>
                <a:latin typeface="+mj-lt"/>
                <a:cs typeface="+mn-cs"/>
              </a:rPr>
              <a:t>?</a:t>
            </a:r>
            <a:endParaRPr lang="en-CA" sz="2000" dirty="0">
              <a:solidFill>
                <a:srgbClr val="000000"/>
              </a:solidFill>
              <a:latin typeface="+mj-lt"/>
              <a:cs typeface="+mn-cs"/>
            </a:endParaRPr>
          </a:p>
          <a:p>
            <a:pPr marL="0" indent="0">
              <a:spcBef>
                <a:spcPts val="1200"/>
              </a:spcBef>
              <a:buNone/>
            </a:pPr>
            <a:endParaRPr lang="en-US" sz="22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63</a:t>
            </a:fld>
            <a:endParaRPr lang="en-CA" dirty="0"/>
          </a:p>
        </p:txBody>
      </p:sp>
    </p:spTree>
    <p:extLst>
      <p:ext uri="{BB962C8B-B14F-4D97-AF65-F5344CB8AC3E}">
        <p14:creationId xmlns:p14="http://schemas.microsoft.com/office/powerpoint/2010/main" val="33963613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a:t>
            </a:r>
            <a:r>
              <a:rPr lang="en-US" dirty="0" err="1"/>
              <a:t>typiques</a:t>
            </a:r>
            <a:endParaRPr lang="en-US" dirty="0"/>
          </a:p>
        </p:txBody>
      </p:sp>
      <p:sp>
        <p:nvSpPr>
          <p:cNvPr id="3" name="Content Placeholder 2"/>
          <p:cNvSpPr>
            <a:spLocks noGrp="1"/>
          </p:cNvSpPr>
          <p:nvPr>
            <p:ph idx="4294967295"/>
          </p:nvPr>
        </p:nvSpPr>
        <p:spPr>
          <a:xfrm>
            <a:off x="210720" y="987844"/>
            <a:ext cx="8853069" cy="3579812"/>
          </a:xfrm>
        </p:spPr>
        <p:txBody>
          <a:bodyPr>
            <a:noAutofit/>
          </a:bodyPr>
          <a:lstStyle/>
          <a:p>
            <a:pPr marL="457200" lvl="0" indent="-457200">
              <a:spcBef>
                <a:spcPts val="1200"/>
              </a:spcBef>
              <a:buFont typeface="+mj-lt"/>
              <a:buAutoNum type="arabicPeriod"/>
            </a:pPr>
            <a:r>
              <a:rPr lang="fr-CA" sz="1800" dirty="0" smtClean="0">
                <a:solidFill>
                  <a:srgbClr val="000000"/>
                </a:solidFill>
                <a:latin typeface="+mj-lt"/>
                <a:cs typeface="+mn-cs"/>
              </a:rPr>
              <a:t>Il </a:t>
            </a:r>
            <a:r>
              <a:rPr lang="fr-CA" sz="1800" dirty="0">
                <a:solidFill>
                  <a:srgbClr val="000000"/>
                </a:solidFill>
                <a:latin typeface="+mj-lt"/>
                <a:cs typeface="+mn-cs"/>
              </a:rPr>
              <a:t>y </a:t>
            </a:r>
            <a:r>
              <a:rPr lang="fr-CA" sz="1800" dirty="0" err="1">
                <a:solidFill>
                  <a:srgbClr val="000000"/>
                </a:solidFill>
                <a:latin typeface="+mj-lt"/>
                <a:cs typeface="+mn-cs"/>
              </a:rPr>
              <a:t>a-t-il</a:t>
            </a:r>
            <a:r>
              <a:rPr lang="fr-CA" sz="1800" dirty="0">
                <a:solidFill>
                  <a:srgbClr val="000000"/>
                </a:solidFill>
                <a:latin typeface="+mj-lt"/>
                <a:cs typeface="+mn-cs"/>
              </a:rPr>
              <a:t> un problème ou une opportunité sur le marché?</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Qui </a:t>
            </a:r>
            <a:r>
              <a:rPr lang="fr-CA" sz="1800" dirty="0">
                <a:solidFill>
                  <a:srgbClr val="000000"/>
                </a:solidFill>
                <a:latin typeface="+mj-lt"/>
                <a:cs typeface="+mn-cs"/>
              </a:rPr>
              <a:t>sont les clients et est-ce qu’ils reconnaissent qu’ils ont un problème?</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Comment </a:t>
            </a:r>
            <a:r>
              <a:rPr lang="fr-CA" sz="1800" dirty="0">
                <a:solidFill>
                  <a:srgbClr val="000000"/>
                </a:solidFill>
                <a:latin typeface="+mj-lt"/>
                <a:cs typeface="+mn-cs"/>
              </a:rPr>
              <a:t>le client gère-t-il présentement cette tâche/ce problème? (Quelle solution/quel procédé utilise-t-il?)</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Qu’aiment-ils </a:t>
            </a:r>
            <a:r>
              <a:rPr lang="fr-CA" sz="1800" dirty="0">
                <a:solidFill>
                  <a:srgbClr val="000000"/>
                </a:solidFill>
                <a:latin typeface="+mj-lt"/>
                <a:cs typeface="+mn-cs"/>
              </a:rPr>
              <a:t>à propos de leur solution/procédé actuel?</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Que </a:t>
            </a:r>
            <a:r>
              <a:rPr lang="fr-CA" sz="1800" dirty="0">
                <a:solidFill>
                  <a:srgbClr val="000000"/>
                </a:solidFill>
                <a:latin typeface="+mj-lt"/>
                <a:cs typeface="+mn-cs"/>
              </a:rPr>
              <a:t>souhaiteraient-ils faire qui n’est présentement pas possible ou pratique?</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Est-ce </a:t>
            </a:r>
            <a:r>
              <a:rPr lang="fr-CA" sz="1800" dirty="0">
                <a:solidFill>
                  <a:srgbClr val="000000"/>
                </a:solidFill>
                <a:latin typeface="+mj-lt"/>
                <a:cs typeface="+mn-cs"/>
              </a:rPr>
              <a:t>que les clients sont prêts à débourser de l’argent pour une solution différente? (Le test du ruban adhésif, le désir, le vouloir, la capacité)</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Est-ce </a:t>
            </a:r>
            <a:r>
              <a:rPr lang="fr-CA" sz="1800" dirty="0">
                <a:solidFill>
                  <a:srgbClr val="000000"/>
                </a:solidFill>
                <a:latin typeface="+mj-lt"/>
                <a:cs typeface="+mn-cs"/>
              </a:rPr>
              <a:t>qu’ils achèteraient une nouvelle/différente solution? Comment? À quel prix?</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Est-ce </a:t>
            </a:r>
            <a:r>
              <a:rPr lang="fr-CA" sz="1800" dirty="0">
                <a:solidFill>
                  <a:srgbClr val="000000"/>
                </a:solidFill>
                <a:latin typeface="+mj-lt"/>
                <a:cs typeface="+mn-cs"/>
              </a:rPr>
              <a:t>qu’il y a des compétiteurs? Que </a:t>
            </a:r>
            <a:r>
              <a:rPr lang="fr-CA" sz="1800" dirty="0" err="1">
                <a:solidFill>
                  <a:srgbClr val="000000"/>
                </a:solidFill>
                <a:latin typeface="+mj-lt"/>
                <a:cs typeface="+mn-cs"/>
              </a:rPr>
              <a:t>font-ils</a:t>
            </a:r>
            <a:r>
              <a:rPr lang="fr-CA" sz="1800" dirty="0">
                <a:solidFill>
                  <a:srgbClr val="000000"/>
                </a:solidFill>
                <a:latin typeface="+mj-lt"/>
                <a:cs typeface="+mn-cs"/>
              </a:rPr>
              <a:t> bien/mal?</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Il </a:t>
            </a:r>
            <a:r>
              <a:rPr lang="fr-CA" sz="1800" dirty="0">
                <a:solidFill>
                  <a:srgbClr val="000000"/>
                </a:solidFill>
                <a:latin typeface="+mj-lt"/>
                <a:cs typeface="+mn-cs"/>
              </a:rPr>
              <a:t>y </a:t>
            </a:r>
            <a:r>
              <a:rPr lang="fr-CA" sz="1800" dirty="0" err="1">
                <a:solidFill>
                  <a:srgbClr val="000000"/>
                </a:solidFill>
                <a:latin typeface="+mj-lt"/>
                <a:cs typeface="+mn-cs"/>
              </a:rPr>
              <a:t>a-t-il</a:t>
            </a:r>
            <a:r>
              <a:rPr lang="fr-CA" sz="1800" dirty="0">
                <a:solidFill>
                  <a:srgbClr val="000000"/>
                </a:solidFill>
                <a:latin typeface="+mj-lt"/>
                <a:cs typeface="+mn-cs"/>
              </a:rPr>
              <a:t> une autre solution/procédé qu’ils aient essayé dans le passé qui était meilleure ou pire?</a:t>
            </a:r>
            <a:endParaRPr lang="en-CA" sz="1800" dirty="0">
              <a:solidFill>
                <a:srgbClr val="000000"/>
              </a:solidFill>
              <a:latin typeface="+mj-lt"/>
              <a:cs typeface="+mn-cs"/>
            </a:endParaRPr>
          </a:p>
          <a:p>
            <a:pPr marL="457200" lvl="0" indent="-457200">
              <a:spcBef>
                <a:spcPts val="1200"/>
              </a:spcBef>
              <a:buFont typeface="+mj-lt"/>
              <a:buAutoNum type="arabicPeriod"/>
            </a:pPr>
            <a:r>
              <a:rPr lang="fr-CA" sz="1800" dirty="0" smtClean="0">
                <a:solidFill>
                  <a:srgbClr val="000000"/>
                </a:solidFill>
                <a:latin typeface="+mj-lt"/>
                <a:cs typeface="+mn-cs"/>
              </a:rPr>
              <a:t>Qui </a:t>
            </a:r>
            <a:r>
              <a:rPr lang="fr-CA" sz="1800" dirty="0">
                <a:solidFill>
                  <a:srgbClr val="000000"/>
                </a:solidFill>
                <a:latin typeface="+mj-lt"/>
                <a:cs typeface="+mn-cs"/>
              </a:rPr>
              <a:t>est impliqué dans le processus d’achat? Combien de temps cela </a:t>
            </a:r>
            <a:r>
              <a:rPr lang="fr-CA" sz="1800" dirty="0" smtClean="0">
                <a:solidFill>
                  <a:srgbClr val="000000"/>
                </a:solidFill>
                <a:latin typeface="+mj-lt"/>
                <a:cs typeface="+mn-cs"/>
              </a:rPr>
              <a:t> prend-il</a:t>
            </a:r>
            <a:r>
              <a:rPr lang="fr-CA" sz="1800" dirty="0">
                <a:solidFill>
                  <a:srgbClr val="000000"/>
                </a:solidFill>
                <a:latin typeface="+mj-lt"/>
                <a:cs typeface="+mn-cs"/>
              </a:rPr>
              <a:t>? Y </a:t>
            </a:r>
            <a:r>
              <a:rPr lang="fr-CA" sz="1800" dirty="0" err="1">
                <a:solidFill>
                  <a:srgbClr val="000000"/>
                </a:solidFill>
                <a:latin typeface="+mj-lt"/>
                <a:cs typeface="+mn-cs"/>
              </a:rPr>
              <a:t>a-t-il</a:t>
            </a:r>
            <a:r>
              <a:rPr lang="fr-CA" sz="1800" dirty="0">
                <a:solidFill>
                  <a:srgbClr val="000000"/>
                </a:solidFill>
                <a:latin typeface="+mj-lt"/>
                <a:cs typeface="+mn-cs"/>
              </a:rPr>
              <a:t> un budget? </a:t>
            </a:r>
            <a:endParaRPr lang="en-CA" sz="1800" dirty="0">
              <a:solidFill>
                <a:srgbClr val="000000"/>
              </a:solidFill>
              <a:latin typeface="+mj-lt"/>
              <a:cs typeface="+mn-cs"/>
            </a:endParaRPr>
          </a:p>
          <a:p>
            <a:endParaRPr lang="en-US" sz="1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64</a:t>
            </a:fld>
            <a:endParaRPr lang="en-CA" dirty="0"/>
          </a:p>
        </p:txBody>
      </p:sp>
    </p:spTree>
    <p:extLst>
      <p:ext uri="{BB962C8B-B14F-4D97-AF65-F5344CB8AC3E}">
        <p14:creationId xmlns:p14="http://schemas.microsoft.com/office/powerpoint/2010/main" val="28815235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r>
              <a:rPr lang="fr-FR" altLang="en-US" dirty="0"/>
              <a:t>Conseils pour les entrevues avec le client</a:t>
            </a:r>
            <a:endParaRPr lang="en-CA" altLang="en-US" dirty="0" smtClean="0"/>
          </a:p>
        </p:txBody>
      </p:sp>
      <p:sp>
        <p:nvSpPr>
          <p:cNvPr id="36867" name="Content Placeholder 2"/>
          <p:cNvSpPr>
            <a:spLocks noGrp="1"/>
          </p:cNvSpPr>
          <p:nvPr>
            <p:ph idx="4294967295"/>
          </p:nvPr>
        </p:nvSpPr>
        <p:spPr>
          <a:xfrm>
            <a:off x="125785" y="949324"/>
            <a:ext cx="9339262" cy="5589588"/>
          </a:xfrm>
        </p:spPr>
        <p:txBody>
          <a:bodyPr>
            <a:normAutofit/>
          </a:bodyPr>
          <a:lstStyle/>
          <a:p>
            <a:pPr lvl="0">
              <a:spcBef>
                <a:spcPts val="1200"/>
              </a:spcBef>
            </a:pPr>
            <a:r>
              <a:rPr lang="fr-CA" sz="2000" dirty="0"/>
              <a:t>Connaissez vos objectifs et planifiez vos questions avant de quitter le bâtiment!</a:t>
            </a:r>
            <a:endParaRPr lang="en-CA" sz="2000" dirty="0"/>
          </a:p>
          <a:p>
            <a:pPr lvl="0">
              <a:spcBef>
                <a:spcPts val="1200"/>
              </a:spcBef>
            </a:pPr>
            <a:r>
              <a:rPr lang="fr-CA" sz="2000" dirty="0"/>
              <a:t>Faites des entrevues un-à-un.</a:t>
            </a:r>
            <a:endParaRPr lang="en-CA" sz="2000" dirty="0"/>
          </a:p>
          <a:p>
            <a:pPr lvl="0">
              <a:spcBef>
                <a:spcPts val="1200"/>
              </a:spcBef>
            </a:pPr>
            <a:r>
              <a:rPr lang="fr-CA" sz="2000" dirty="0"/>
              <a:t>Validez d’abord le problème, pas la solution.</a:t>
            </a:r>
            <a:endParaRPr lang="en-CA" sz="2000" dirty="0"/>
          </a:p>
          <a:p>
            <a:pPr lvl="0">
              <a:spcBef>
                <a:spcPts val="1200"/>
              </a:spcBef>
            </a:pPr>
            <a:r>
              <a:rPr lang="fr-CA" sz="2000" dirty="0"/>
              <a:t>Écoutez, ne vendez pas.</a:t>
            </a:r>
            <a:endParaRPr lang="en-CA" sz="2000" dirty="0"/>
          </a:p>
          <a:p>
            <a:pPr lvl="0">
              <a:spcBef>
                <a:spcPts val="1200"/>
              </a:spcBef>
            </a:pPr>
            <a:r>
              <a:rPr lang="fr-CA" sz="2000" dirty="0"/>
              <a:t>Soyez préparés à des réponses que vous n’aimerez pas.</a:t>
            </a:r>
            <a:endParaRPr lang="en-CA" sz="2000" dirty="0"/>
          </a:p>
          <a:p>
            <a:pPr lvl="0">
              <a:spcBef>
                <a:spcPts val="1200"/>
              </a:spcBef>
            </a:pPr>
            <a:r>
              <a:rPr lang="fr-CA" sz="2000" dirty="0"/>
              <a:t>Écrivez immédiatement vos notes du rendez-vous.</a:t>
            </a:r>
            <a:endParaRPr lang="en-CA" sz="2000" dirty="0"/>
          </a:p>
          <a:p>
            <a:pPr lvl="0">
              <a:spcBef>
                <a:spcPts val="1200"/>
              </a:spcBef>
            </a:pPr>
            <a:r>
              <a:rPr lang="fr-CA" sz="2000" dirty="0"/>
              <a:t>Concentrez-vous sur la découverte. Ne vous en faites pas avec les caractéristiques.</a:t>
            </a:r>
            <a:endParaRPr lang="en-CA" sz="2000" dirty="0"/>
          </a:p>
          <a:p>
            <a:pPr lvl="0">
              <a:spcBef>
                <a:spcPts val="1200"/>
              </a:spcBef>
            </a:pPr>
            <a:r>
              <a:rPr lang="fr-CA" sz="2000" dirty="0"/>
              <a:t>Ne demandez jamais une question oui ou non; demandez toujours des questions ouvertes.</a:t>
            </a:r>
            <a:endParaRPr lang="en-CA" sz="2000" dirty="0"/>
          </a:p>
          <a:p>
            <a:pPr lvl="0">
              <a:spcBef>
                <a:spcPts val="1200"/>
              </a:spcBef>
            </a:pPr>
            <a:r>
              <a:rPr lang="fr-CA" sz="2000" dirty="0"/>
              <a:t>Ayez des entrevues orientées vers le comportement.</a:t>
            </a:r>
            <a:endParaRPr lang="en-CA" sz="2000" dirty="0"/>
          </a:p>
          <a:p>
            <a:pPr lvl="0">
              <a:spcBef>
                <a:spcPts val="1200"/>
              </a:spcBef>
            </a:pPr>
            <a:r>
              <a:rPr lang="fr-CA" sz="2000" dirty="0"/>
              <a:t>Demandez s’il est possible de faire un suivi et d’être introduit à d’autres.</a:t>
            </a:r>
            <a:endParaRPr lang="en-CA" sz="2000" dirty="0"/>
          </a:p>
          <a:p>
            <a:pPr>
              <a:buFont typeface="Arial" panose="020B0604020202020204" pitchFamily="34" charset="0"/>
              <a:buChar char="•"/>
            </a:pPr>
            <a:endParaRPr lang="en-CA" altLang="en-US" sz="1800" dirty="0" smtClean="0"/>
          </a:p>
          <a:p>
            <a:pPr>
              <a:buFont typeface="Arial" panose="020B0604020202020204" pitchFamily="34" charset="0"/>
              <a:buChar char="•"/>
            </a:pPr>
            <a:endParaRPr lang="en-CA" altLang="en-US" sz="1200" dirty="0" smtClean="0"/>
          </a:p>
        </p:txBody>
      </p:sp>
      <p:sp>
        <p:nvSpPr>
          <p:cNvPr id="2" name="Slide Number Placeholder 1"/>
          <p:cNvSpPr>
            <a:spLocks noGrp="1"/>
          </p:cNvSpPr>
          <p:nvPr>
            <p:ph type="sldNum" sz="quarter" idx="4"/>
          </p:nvPr>
        </p:nvSpPr>
        <p:spPr/>
        <p:txBody>
          <a:bodyPr/>
          <a:lstStyle/>
          <a:p>
            <a:fld id="{13F44AA5-DB92-42C3-A717-A60C9B81A1ED}" type="slidenum">
              <a:rPr lang="en-CA" smtClean="0"/>
              <a:pPr/>
              <a:t>65</a:t>
            </a:fld>
            <a:endParaRPr lang="en-CA" dirty="0"/>
          </a:p>
        </p:txBody>
      </p:sp>
    </p:spTree>
    <p:extLst>
      <p:ext uri="{BB962C8B-B14F-4D97-AF65-F5344CB8AC3E}">
        <p14:creationId xmlns:p14="http://schemas.microsoft.com/office/powerpoint/2010/main" val="424892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Méthodes de stratégies de validation</a:t>
            </a:r>
            <a:endParaRPr lang="en-US" dirty="0"/>
          </a:p>
        </p:txBody>
      </p:sp>
      <p:sp>
        <p:nvSpPr>
          <p:cNvPr id="3" name="Content Placeholder 2"/>
          <p:cNvSpPr>
            <a:spLocks noGrp="1"/>
          </p:cNvSpPr>
          <p:nvPr>
            <p:ph idx="4294967295"/>
          </p:nvPr>
        </p:nvSpPr>
        <p:spPr>
          <a:xfrm>
            <a:off x="523541" y="1124201"/>
            <a:ext cx="7521575" cy="3579812"/>
          </a:xfrm>
        </p:spPr>
        <p:txBody>
          <a:bodyPr/>
          <a:lstStyle/>
          <a:p>
            <a:pPr marL="0" indent="0">
              <a:buNone/>
            </a:pPr>
            <a:r>
              <a:rPr lang="fr-FR" sz="2400" dirty="0"/>
              <a:t>(En plus des conversations avec le client.)</a:t>
            </a:r>
          </a:p>
        </p:txBody>
      </p:sp>
      <p:sp>
        <p:nvSpPr>
          <p:cNvPr id="4" name="Slide Number Placeholder 3"/>
          <p:cNvSpPr>
            <a:spLocks noGrp="1"/>
          </p:cNvSpPr>
          <p:nvPr>
            <p:ph type="sldNum" sz="quarter" idx="4"/>
          </p:nvPr>
        </p:nvSpPr>
        <p:spPr/>
        <p:txBody>
          <a:bodyPr/>
          <a:lstStyle/>
          <a:p>
            <a:fld id="{13F44AA5-DB92-42C3-A717-A60C9B81A1ED}" type="slidenum">
              <a:rPr lang="en-CA" smtClean="0"/>
              <a:pPr/>
              <a:t>66</a:t>
            </a:fld>
            <a:endParaRPr lang="en-CA" dirty="0"/>
          </a:p>
        </p:txBody>
      </p:sp>
    </p:spTree>
    <p:extLst>
      <p:ext uri="{BB962C8B-B14F-4D97-AF65-F5344CB8AC3E}">
        <p14:creationId xmlns:p14="http://schemas.microsoft.com/office/powerpoint/2010/main" val="17731326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Outils</a:t>
            </a:r>
            <a:endParaRPr lang="en-US" dirty="0"/>
          </a:p>
        </p:txBody>
      </p:sp>
      <p:sp>
        <p:nvSpPr>
          <p:cNvPr id="3" name="Content Placeholder 2"/>
          <p:cNvSpPr>
            <a:spLocks noGrp="1"/>
          </p:cNvSpPr>
          <p:nvPr>
            <p:ph idx="4294967295"/>
          </p:nvPr>
        </p:nvSpPr>
        <p:spPr>
          <a:xfrm>
            <a:off x="988762" y="1068054"/>
            <a:ext cx="7521575" cy="3579812"/>
          </a:xfrm>
        </p:spPr>
        <p:txBody>
          <a:bodyPr/>
          <a:lstStyle/>
          <a:p>
            <a:pPr>
              <a:spcAft>
                <a:spcPts val="1200"/>
              </a:spcAft>
              <a:buAutoNum type="arabicPeriod"/>
            </a:pPr>
            <a:r>
              <a:rPr lang="en-US" sz="2400" dirty="0" smtClean="0">
                <a:hlinkClick r:id="rId2"/>
              </a:rPr>
              <a:t>Tendances Google</a:t>
            </a:r>
            <a:endParaRPr lang="en-US" sz="2400" dirty="0" smtClean="0"/>
          </a:p>
          <a:p>
            <a:pPr>
              <a:spcAft>
                <a:spcPts val="1200"/>
              </a:spcAft>
              <a:buAutoNum type="arabicPeriod"/>
            </a:pPr>
            <a:r>
              <a:rPr lang="en-US" sz="2400" dirty="0"/>
              <a:t>Pinterest</a:t>
            </a:r>
          </a:p>
          <a:p>
            <a:pPr>
              <a:spcAft>
                <a:spcPts val="1200"/>
              </a:spcAft>
              <a:buAutoNum type="arabicPeriod"/>
            </a:pPr>
            <a:r>
              <a:rPr lang="en-US" sz="2400" dirty="0" smtClean="0"/>
              <a:t>Google Adwords</a:t>
            </a:r>
          </a:p>
          <a:p>
            <a:pPr>
              <a:spcAft>
                <a:spcPts val="1200"/>
              </a:spcAft>
              <a:buAutoNum type="arabicPeriod"/>
            </a:pPr>
            <a:r>
              <a:rPr lang="en-US" sz="2400" dirty="0" smtClean="0"/>
              <a:t>Unbounce.com</a:t>
            </a:r>
          </a:p>
          <a:p>
            <a:pPr>
              <a:spcAft>
                <a:spcPts val="1200"/>
              </a:spcAft>
              <a:buAutoNum type="arabicPeriod"/>
            </a:pPr>
            <a:r>
              <a:rPr lang="en-US" sz="2400" dirty="0" err="1" smtClean="0"/>
              <a:t>QuickMVP</a:t>
            </a:r>
            <a:endParaRPr lang="en-US" sz="2400" dirty="0" smtClean="0"/>
          </a:p>
          <a:p>
            <a:pPr>
              <a:spcAft>
                <a:spcPts val="1200"/>
              </a:spcAft>
              <a:buAutoNum type="arabicPeriod"/>
            </a:pPr>
            <a:r>
              <a:rPr lang="en-US" sz="2400" dirty="0" err="1" smtClean="0"/>
              <a:t>Godaddy</a:t>
            </a:r>
            <a:r>
              <a:rPr lang="en-US" sz="2400" dirty="0" smtClean="0"/>
              <a:t>/</a:t>
            </a:r>
            <a:r>
              <a:rPr lang="en-US" sz="2400" dirty="0" err="1" smtClean="0"/>
              <a:t>Wix</a:t>
            </a:r>
            <a:r>
              <a:rPr lang="en-US" sz="2400" dirty="0" smtClean="0"/>
              <a:t>/</a:t>
            </a:r>
            <a:r>
              <a:rPr lang="en-US" sz="2400" dirty="0" err="1" smtClean="0"/>
              <a:t>Weebly</a:t>
            </a:r>
            <a:endParaRPr lang="en-US" sz="2400" dirty="0" smtClean="0"/>
          </a:p>
          <a:p>
            <a:pPr>
              <a:spcAft>
                <a:spcPts val="1200"/>
              </a:spcAft>
              <a:buAutoNum type="arabicPeriod"/>
            </a:pPr>
            <a:r>
              <a:rPr lang="en-US" sz="2400" dirty="0" err="1" smtClean="0"/>
              <a:t>LInkedIn</a:t>
            </a:r>
            <a:r>
              <a:rPr lang="en-US" sz="2400" dirty="0" smtClean="0"/>
              <a:t>/Twitter/Facebook/etc.</a:t>
            </a:r>
          </a:p>
          <a:p>
            <a:pPr>
              <a:spcAft>
                <a:spcPts val="1200"/>
              </a:spcAft>
              <a:buAutoNum type="arabicPeriod"/>
            </a:pPr>
            <a:r>
              <a:rPr lang="en-US" sz="2400" dirty="0" err="1" smtClean="0"/>
              <a:t>eLance</a:t>
            </a:r>
            <a:r>
              <a:rPr lang="en-US" sz="2400" dirty="0" smtClean="0"/>
              <a:t>/</a:t>
            </a:r>
            <a:r>
              <a:rPr lang="en-US" sz="2400" dirty="0" err="1" smtClean="0"/>
              <a:t>Fiveer</a:t>
            </a:r>
            <a:r>
              <a:rPr lang="en-US" sz="2400" dirty="0" smtClean="0"/>
              <a:t>/</a:t>
            </a:r>
            <a:r>
              <a:rPr lang="en-US" sz="2400" dirty="0" err="1" smtClean="0"/>
              <a:t>oDesk</a:t>
            </a:r>
            <a:endParaRPr lang="en-US" sz="2400" dirty="0" smtClean="0"/>
          </a:p>
          <a:p>
            <a:pPr>
              <a:spcAft>
                <a:spcPts val="1200"/>
              </a:spcAft>
              <a:buAutoNum type="arabicPeriod"/>
            </a:pPr>
            <a:r>
              <a:rPr lang="en-US" sz="2400" dirty="0" smtClean="0"/>
              <a:t>Survey Monkey</a:t>
            </a:r>
          </a:p>
          <a:p>
            <a:pPr>
              <a:buAutoNum type="arabicPeriod"/>
            </a:pPr>
            <a:endParaRPr lang="en-US"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67</a:t>
            </a:fld>
            <a:endParaRPr lang="en-CA" dirty="0"/>
          </a:p>
        </p:txBody>
      </p:sp>
    </p:spTree>
    <p:extLst>
      <p:ext uri="{BB962C8B-B14F-4D97-AF65-F5344CB8AC3E}">
        <p14:creationId xmlns:p14="http://schemas.microsoft.com/office/powerpoint/2010/main" val="7017157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Page web test</a:t>
            </a:r>
            <a:endParaRPr lang="en-CA" dirty="0"/>
          </a:p>
        </p:txBody>
      </p:sp>
      <p:sp>
        <p:nvSpPr>
          <p:cNvPr id="5" name="Content Placeholder 4"/>
          <p:cNvSpPr>
            <a:spLocks noGrp="1"/>
          </p:cNvSpPr>
          <p:nvPr>
            <p:ph idx="4294967295"/>
          </p:nvPr>
        </p:nvSpPr>
        <p:spPr>
          <a:xfrm>
            <a:off x="603751" y="963780"/>
            <a:ext cx="7521575" cy="3579812"/>
          </a:xfrm>
        </p:spPr>
        <p:txBody>
          <a:bodyPr>
            <a:normAutofit/>
          </a:bodyPr>
          <a:lstStyle/>
          <a:p>
            <a:pPr marL="0" indent="0">
              <a:buNone/>
            </a:pPr>
            <a:r>
              <a:rPr lang="fr-FR" sz="2400" b="1" dirty="0"/>
              <a:t>Cherchez à </a:t>
            </a:r>
            <a:r>
              <a:rPr lang="fr-FR" sz="2400" b="1" dirty="0" err="1"/>
              <a:t>determiner</a:t>
            </a:r>
            <a:r>
              <a:rPr lang="fr-FR" sz="2400" b="1" dirty="0"/>
              <a:t> l’intérêt du client:</a:t>
            </a:r>
          </a:p>
          <a:p>
            <a:r>
              <a:rPr lang="en-US" sz="2200" dirty="0"/>
              <a:t>Abonnements</a:t>
            </a:r>
          </a:p>
          <a:p>
            <a:r>
              <a:rPr lang="en-US" sz="2200" dirty="0" err="1"/>
              <a:t>Pré-commandes</a:t>
            </a:r>
            <a:endParaRPr lang="en-US" sz="2200" dirty="0"/>
          </a:p>
          <a:p>
            <a:pPr marL="274320" lvl="1" indent="0">
              <a:buNone/>
            </a:pPr>
            <a:endParaRPr lang="en-US" sz="1800" dirty="0" smtClean="0"/>
          </a:p>
          <a:p>
            <a:pPr marL="548640" lvl="2" indent="0">
              <a:buNone/>
            </a:pPr>
            <a:endParaRPr lang="en-US" sz="1800" dirty="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36912"/>
            <a:ext cx="35052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198442"/>
            <a:ext cx="33813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816" y="2289249"/>
            <a:ext cx="22860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080" y="2988171"/>
            <a:ext cx="20002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608" y="3969842"/>
            <a:ext cx="18573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68</a:t>
            </a:fld>
            <a:endParaRPr lang="en-CA" dirty="0"/>
          </a:p>
        </p:txBody>
      </p:sp>
    </p:spTree>
    <p:extLst>
      <p:ext uri="{BB962C8B-B14F-4D97-AF65-F5344CB8AC3E}">
        <p14:creationId xmlns:p14="http://schemas.microsoft.com/office/powerpoint/2010/main" val="15033887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www.quickmvp.com</a:t>
            </a:r>
            <a:endParaRPr lang="en-US"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14594" y="1283370"/>
            <a:ext cx="8379272" cy="471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69</a:t>
            </a:fld>
            <a:endParaRPr lang="en-CA" dirty="0"/>
          </a:p>
        </p:txBody>
      </p:sp>
    </p:spTree>
    <p:extLst>
      <p:ext uri="{BB962C8B-B14F-4D97-AF65-F5344CB8AC3E}">
        <p14:creationId xmlns:p14="http://schemas.microsoft.com/office/powerpoint/2010/main" val="2796978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dirty="0" smtClean="0"/>
              <a:t>Les Éléments de base de Recherche d’idées Entrepreneuriales</a:t>
            </a:r>
            <a:endParaRPr lang="en-US" dirty="0"/>
          </a:p>
        </p:txBody>
      </p:sp>
      <p:sp>
        <p:nvSpPr>
          <p:cNvPr id="5" name="Slide Number Placeholder 4"/>
          <p:cNvSpPr>
            <a:spLocks noGrp="1"/>
          </p:cNvSpPr>
          <p:nvPr>
            <p:ph type="sldNum" sz="quarter" idx="4"/>
          </p:nvPr>
        </p:nvSpPr>
        <p:spPr/>
        <p:txBody>
          <a:bodyPr/>
          <a:lstStyle/>
          <a:p>
            <a:fld id="{13F44AA5-DB92-42C3-A717-A60C9B81A1ED}" type="slidenum">
              <a:rPr lang="en-CA" smtClean="0"/>
              <a:pPr/>
              <a:t>7</a:t>
            </a:fld>
            <a:endParaRPr lang="en-CA" dirty="0"/>
          </a:p>
        </p:txBody>
      </p:sp>
      <p:sp>
        <p:nvSpPr>
          <p:cNvPr id="6" name="Content Placeholder 3"/>
          <p:cNvSpPr txBox="1">
            <a:spLocks/>
          </p:cNvSpPr>
          <p:nvPr/>
        </p:nvSpPr>
        <p:spPr>
          <a:xfrm>
            <a:off x="457731" y="1547161"/>
            <a:ext cx="8226689" cy="389218"/>
          </a:xfrm>
          <a:prstGeom prst="rect">
            <a:avLst/>
          </a:prstGeom>
        </p:spPr>
        <p:txBody>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L’ADN de </a:t>
            </a:r>
            <a:r>
              <a:rPr lang="en-US" sz="2400" dirty="0" err="1" smtClean="0"/>
              <a:t>l’Innovateur</a:t>
            </a:r>
            <a:r>
              <a:rPr lang="en-US" sz="2400" dirty="0" smtClean="0"/>
              <a:t>:</a:t>
            </a:r>
            <a:endParaRPr lang="en-US" sz="2400" dirty="0"/>
          </a:p>
        </p:txBody>
      </p:sp>
      <p:pic>
        <p:nvPicPr>
          <p:cNvPr id="8" name="Picture 7"/>
          <p:cNvPicPr>
            <a:picLocks noChangeAspect="1"/>
          </p:cNvPicPr>
          <p:nvPr/>
        </p:nvPicPr>
        <p:blipFill>
          <a:blip r:embed="rId2"/>
          <a:stretch>
            <a:fillRect/>
          </a:stretch>
        </p:blipFill>
        <p:spPr>
          <a:xfrm>
            <a:off x="392029" y="2149232"/>
            <a:ext cx="8292391" cy="3396008"/>
          </a:xfrm>
          <a:prstGeom prst="rect">
            <a:avLst/>
          </a:prstGeom>
        </p:spPr>
      </p:pic>
    </p:spTree>
    <p:extLst>
      <p:ext uri="{BB962C8B-B14F-4D97-AF65-F5344CB8AC3E}">
        <p14:creationId xmlns:p14="http://schemas.microsoft.com/office/powerpoint/2010/main" val="32485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http://unbounce.com</a:t>
            </a:r>
            <a:r>
              <a:rPr lang="en-US" b="1" dirty="0" smtClean="0"/>
              <a:t>/ </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9685"/>
            <a:ext cx="870921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70</a:t>
            </a:fld>
            <a:endParaRPr lang="en-CA" dirty="0"/>
          </a:p>
        </p:txBody>
      </p:sp>
    </p:spTree>
    <p:extLst>
      <p:ext uri="{BB962C8B-B14F-4D97-AF65-F5344CB8AC3E}">
        <p14:creationId xmlns:p14="http://schemas.microsoft.com/office/powerpoint/2010/main" val="39617979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331704" y="1106904"/>
            <a:ext cx="8593227" cy="483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71</a:t>
            </a:fld>
            <a:endParaRPr lang="en-CA" dirty="0"/>
          </a:p>
        </p:txBody>
      </p:sp>
    </p:spTree>
    <p:extLst>
      <p:ext uri="{BB962C8B-B14F-4D97-AF65-F5344CB8AC3E}">
        <p14:creationId xmlns:p14="http://schemas.microsoft.com/office/powerpoint/2010/main" val="27824286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23" y="1255623"/>
            <a:ext cx="8648285" cy="48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72</a:t>
            </a:fld>
            <a:endParaRPr lang="en-CA" dirty="0"/>
          </a:p>
        </p:txBody>
      </p:sp>
    </p:spTree>
    <p:extLst>
      <p:ext uri="{BB962C8B-B14F-4D97-AF65-F5344CB8AC3E}">
        <p14:creationId xmlns:p14="http://schemas.microsoft.com/office/powerpoint/2010/main" val="22424231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7" y="1171075"/>
            <a:ext cx="8807243" cy="495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73</a:t>
            </a:fld>
            <a:endParaRPr lang="en-CA" dirty="0"/>
          </a:p>
        </p:txBody>
      </p:sp>
    </p:spTree>
    <p:extLst>
      <p:ext uri="{BB962C8B-B14F-4D97-AF65-F5344CB8AC3E}">
        <p14:creationId xmlns:p14="http://schemas.microsoft.com/office/powerpoint/2010/main" val="38139281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Campagnes</a:t>
            </a:r>
            <a:r>
              <a:rPr lang="en-US" dirty="0"/>
              <a:t> de </a:t>
            </a:r>
            <a:r>
              <a:rPr lang="en-US" dirty="0" err="1"/>
              <a:t>financement</a:t>
            </a:r>
            <a:r>
              <a:rPr lang="en-US" dirty="0"/>
              <a:t> </a:t>
            </a:r>
            <a:r>
              <a:rPr lang="en-US" dirty="0" err="1"/>
              <a:t>publiques</a:t>
            </a:r>
            <a:endParaRPr lang="en-CA" dirty="0"/>
          </a:p>
        </p:txBody>
      </p:sp>
      <p:sp>
        <p:nvSpPr>
          <p:cNvPr id="3" name="Content Placeholder 2"/>
          <p:cNvSpPr>
            <a:spLocks noGrp="1"/>
          </p:cNvSpPr>
          <p:nvPr>
            <p:ph idx="4294967295"/>
          </p:nvPr>
        </p:nvSpPr>
        <p:spPr>
          <a:xfrm>
            <a:off x="0" y="1525253"/>
            <a:ext cx="9208168" cy="3579812"/>
          </a:xfrm>
        </p:spPr>
        <p:txBody>
          <a:bodyPr/>
          <a:lstStyle/>
          <a:p>
            <a:pPr>
              <a:spcBef>
                <a:spcPts val="1200"/>
              </a:spcBef>
            </a:pPr>
            <a:r>
              <a:rPr lang="en-CA" sz="2400" dirty="0">
                <a:hlinkClick r:id="rId2"/>
              </a:rPr>
              <a:t>http://</a:t>
            </a:r>
            <a:r>
              <a:rPr lang="en-CA" sz="2400" dirty="0" smtClean="0">
                <a:hlinkClick r:id="rId2"/>
              </a:rPr>
              <a:t>www.indiegogo.com/Pub</a:t>
            </a:r>
            <a:endParaRPr lang="en-CA" sz="2400" dirty="0" smtClean="0"/>
          </a:p>
          <a:p>
            <a:pPr>
              <a:spcBef>
                <a:spcPts val="1200"/>
              </a:spcBef>
            </a:pPr>
            <a:r>
              <a:rPr lang="en-CA" sz="2400" dirty="0">
                <a:hlinkClick r:id="rId3"/>
              </a:rPr>
              <a:t>http://</a:t>
            </a:r>
            <a:r>
              <a:rPr lang="en-CA" sz="2400" dirty="0" smtClean="0">
                <a:hlinkClick r:id="rId3"/>
              </a:rPr>
              <a:t>www.indiegogo.com/projects/help-bring-victoire-to-toronto</a:t>
            </a:r>
            <a:endParaRPr lang="en-CA" sz="2400" dirty="0" smtClean="0"/>
          </a:p>
          <a:p>
            <a:pPr>
              <a:spcBef>
                <a:spcPts val="1200"/>
              </a:spcBef>
            </a:pPr>
            <a:r>
              <a:rPr lang="en-CA" sz="2400" dirty="0">
                <a:hlinkClick r:id="rId4"/>
              </a:rPr>
              <a:t>https://</a:t>
            </a:r>
            <a:r>
              <a:rPr lang="en-CA" sz="2400" dirty="0" smtClean="0">
                <a:hlinkClick r:id="rId4"/>
              </a:rPr>
              <a:t>www.kickstarter.com/projects/1470156778/wipebook</a:t>
            </a:r>
            <a:endParaRPr lang="en-CA" sz="2400" dirty="0" smtClean="0"/>
          </a:p>
          <a:p>
            <a:endParaRPr lang="en-CA" dirty="0" smtClean="0"/>
          </a:p>
          <a:p>
            <a:endParaRPr lang="en-CA" dirty="0" smtClean="0"/>
          </a:p>
          <a:p>
            <a:pPr marL="0" indent="0">
              <a:buNone/>
            </a:pPr>
            <a:endParaRPr lang="en-CA"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74</a:t>
            </a:fld>
            <a:endParaRPr lang="en-CA" dirty="0"/>
          </a:p>
        </p:txBody>
      </p:sp>
    </p:spTree>
    <p:extLst>
      <p:ext uri="{BB962C8B-B14F-4D97-AF65-F5344CB8AC3E}">
        <p14:creationId xmlns:p14="http://schemas.microsoft.com/office/powerpoint/2010/main" val="6188208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20" y="1184077"/>
            <a:ext cx="8606589" cy="483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067582" y="4246966"/>
            <a:ext cx="936104" cy="2880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75</a:t>
            </a:fld>
            <a:endParaRPr lang="en-CA" dirty="0"/>
          </a:p>
        </p:txBody>
      </p:sp>
    </p:spTree>
    <p:extLst>
      <p:ext uri="{BB962C8B-B14F-4D97-AF65-F5344CB8AC3E}">
        <p14:creationId xmlns:p14="http://schemas.microsoft.com/office/powerpoint/2010/main" val="8891246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236" y="978569"/>
            <a:ext cx="6804248" cy="764704"/>
          </a:xfrm>
        </p:spPr>
        <p:txBody>
          <a:bodyPr/>
          <a:lstStyle/>
          <a:p>
            <a:r>
              <a:rPr lang="en-US" sz="3200" dirty="0" err="1">
                <a:solidFill>
                  <a:schemeClr val="tx1"/>
                </a:solidFill>
              </a:rPr>
              <a:t>Exemples</a:t>
            </a:r>
            <a:endParaRPr lang="en-US" sz="3200" dirty="0">
              <a:solidFill>
                <a:schemeClr val="tx1"/>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76</a:t>
            </a:fld>
            <a:endParaRPr lang="en-CA" dirty="0"/>
          </a:p>
        </p:txBody>
      </p:sp>
    </p:spTree>
    <p:extLst>
      <p:ext uri="{BB962C8B-B14F-4D97-AF65-F5344CB8AC3E}">
        <p14:creationId xmlns:p14="http://schemas.microsoft.com/office/powerpoint/2010/main" val="26291214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Bureau sans chaise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558" y="1358612"/>
            <a:ext cx="6099419" cy="469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77</a:t>
            </a:fld>
            <a:endParaRPr lang="en-CA" dirty="0"/>
          </a:p>
        </p:txBody>
      </p:sp>
    </p:spTree>
    <p:extLst>
      <p:ext uri="{BB962C8B-B14F-4D97-AF65-F5344CB8AC3E}">
        <p14:creationId xmlns:p14="http://schemas.microsoft.com/office/powerpoint/2010/main" val="16000569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Bureau sans chaise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797"/>
            <a:ext cx="6099419" cy="469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78</a:t>
            </a:fld>
            <a:endParaRPr lang="en-CA" dirty="0"/>
          </a:p>
        </p:txBody>
      </p:sp>
      <p:sp>
        <p:nvSpPr>
          <p:cNvPr id="4" name="Rectangle 3"/>
          <p:cNvSpPr/>
          <p:nvPr/>
        </p:nvSpPr>
        <p:spPr>
          <a:xfrm>
            <a:off x="4572000" y="1970714"/>
            <a:ext cx="4572000" cy="3724096"/>
          </a:xfrm>
          <a:prstGeom prst="rect">
            <a:avLst/>
          </a:prstGeom>
        </p:spPr>
        <p:txBody>
          <a:bodyPr>
            <a:spAutoFit/>
          </a:bodyPr>
          <a:lstStyle/>
          <a:p>
            <a:pPr marL="285750" indent="-285750">
              <a:spcAft>
                <a:spcPts val="1200"/>
              </a:spcAft>
              <a:buFont typeface="Arial" panose="020B0604020202020204" pitchFamily="34" charset="0"/>
              <a:buChar char="•"/>
            </a:pPr>
            <a:r>
              <a:rPr lang="en-US" sz="1600" dirty="0" smtClean="0">
                <a:hlinkClick r:id="rId3"/>
              </a:rPr>
              <a:t>Tendances Google</a:t>
            </a:r>
            <a:endParaRPr lang="en-US" sz="1600" dirty="0"/>
          </a:p>
          <a:p>
            <a:pPr marL="285750" indent="-285750">
              <a:spcAft>
                <a:spcPts val="1200"/>
              </a:spcAft>
              <a:buFont typeface="Arial" panose="020B0604020202020204" pitchFamily="34" charset="0"/>
              <a:buChar char="•"/>
            </a:pPr>
            <a:r>
              <a:rPr lang="en-US" sz="1600" dirty="0" smtClean="0">
                <a:solidFill>
                  <a:srgbClr val="000000"/>
                </a:solidFill>
                <a:latin typeface="+mj-lt"/>
                <a:hlinkClick r:id="rId4"/>
              </a:rPr>
              <a:t>Pinterest </a:t>
            </a:r>
            <a:endParaRPr lang="en-US" sz="1600" dirty="0" smtClean="0">
              <a:solidFill>
                <a:srgbClr val="000000"/>
              </a:solidFill>
              <a:latin typeface="+mj-lt"/>
            </a:endParaRPr>
          </a:p>
          <a:p>
            <a:pPr marL="342900" lvl="0" indent="-342900">
              <a:spcBef>
                <a:spcPts val="800"/>
              </a:spcBef>
              <a:buFont typeface="Arial" panose="020B0604020202020204" pitchFamily="34" charset="0"/>
              <a:buChar char="•"/>
            </a:pPr>
            <a:r>
              <a:rPr lang="en-US" sz="1600" dirty="0" err="1" smtClean="0">
                <a:solidFill>
                  <a:srgbClr val="000000"/>
                </a:solidFill>
                <a:latin typeface="+mj-lt"/>
                <a:hlinkClick r:id="rId5"/>
              </a:rPr>
              <a:t>Topsy</a:t>
            </a:r>
            <a:endParaRPr lang="en-US" sz="1600" dirty="0" smtClean="0">
              <a:solidFill>
                <a:srgbClr val="000000"/>
              </a:solidFill>
              <a:latin typeface="+mj-lt"/>
            </a:endParaRPr>
          </a:p>
          <a:p>
            <a:pPr marL="742950" lvl="1" indent="-285750">
              <a:spcBef>
                <a:spcPts val="800"/>
              </a:spcBef>
              <a:buFont typeface="Arial" panose="020B0604020202020204" pitchFamily="34" charset="0"/>
              <a:buChar char="•"/>
            </a:pPr>
            <a:r>
              <a:rPr lang="en-US" sz="1600" dirty="0" smtClean="0">
                <a:solidFill>
                  <a:srgbClr val="000000"/>
                </a:solidFill>
                <a:latin typeface="+mj-lt"/>
              </a:rPr>
              <a:t>Lancer </a:t>
            </a:r>
            <a:r>
              <a:rPr lang="en-US" sz="1600" dirty="0" err="1">
                <a:solidFill>
                  <a:srgbClr val="000000"/>
                </a:solidFill>
                <a:latin typeface="+mj-lt"/>
              </a:rPr>
              <a:t>une</a:t>
            </a:r>
            <a:r>
              <a:rPr lang="en-US" sz="1600" dirty="0">
                <a:solidFill>
                  <a:srgbClr val="000000"/>
                </a:solidFill>
                <a:latin typeface="+mj-lt"/>
              </a:rPr>
              <a:t> page avec </a:t>
            </a:r>
            <a:r>
              <a:rPr lang="en-US" sz="1600" dirty="0" err="1">
                <a:solidFill>
                  <a:srgbClr val="000000"/>
                </a:solidFill>
                <a:latin typeface="+mj-lt"/>
              </a:rPr>
              <a:t>une</a:t>
            </a:r>
            <a:r>
              <a:rPr lang="en-US" sz="1600" dirty="0">
                <a:solidFill>
                  <a:srgbClr val="000000"/>
                </a:solidFill>
                <a:latin typeface="+mj-lt"/>
              </a:rPr>
              <a:t> </a:t>
            </a:r>
            <a:r>
              <a:rPr lang="en-US" sz="1600" dirty="0" err="1">
                <a:solidFill>
                  <a:srgbClr val="000000"/>
                </a:solidFill>
                <a:latin typeface="+mj-lt"/>
              </a:rPr>
              <a:t>fausse</a:t>
            </a:r>
            <a:r>
              <a:rPr lang="en-US" sz="1600" dirty="0">
                <a:solidFill>
                  <a:srgbClr val="000000"/>
                </a:solidFill>
                <a:latin typeface="+mj-lt"/>
              </a:rPr>
              <a:t> image, à la </a:t>
            </a:r>
            <a:r>
              <a:rPr lang="en-US" sz="1600" dirty="0" err="1">
                <a:solidFill>
                  <a:srgbClr val="000000"/>
                </a:solidFill>
                <a:latin typeface="+mj-lt"/>
              </a:rPr>
              <a:t>recherche</a:t>
            </a:r>
            <a:r>
              <a:rPr lang="en-US" sz="1600" dirty="0">
                <a:solidFill>
                  <a:srgbClr val="000000"/>
                </a:solidFill>
                <a:latin typeface="+mj-lt"/>
              </a:rPr>
              <a:t> ‘’</a:t>
            </a:r>
            <a:r>
              <a:rPr lang="en-US" sz="1600" dirty="0" err="1">
                <a:solidFill>
                  <a:srgbClr val="000000"/>
                </a:solidFill>
                <a:latin typeface="+mj-lt"/>
              </a:rPr>
              <a:t>d’achats</a:t>
            </a:r>
            <a:r>
              <a:rPr lang="en-US" sz="1600" dirty="0">
                <a:solidFill>
                  <a:srgbClr val="000000"/>
                </a:solidFill>
                <a:latin typeface="+mj-lt"/>
              </a:rPr>
              <a:t>’’</a:t>
            </a:r>
          </a:p>
          <a:p>
            <a:pPr marL="742950" lvl="1" indent="-285750">
              <a:spcBef>
                <a:spcPts val="800"/>
              </a:spcBef>
              <a:buFont typeface="Arial" panose="020B0604020202020204" pitchFamily="34" charset="0"/>
              <a:buChar char="•"/>
            </a:pPr>
            <a:r>
              <a:rPr lang="en-US" sz="1600" dirty="0">
                <a:solidFill>
                  <a:srgbClr val="000000"/>
                </a:solidFill>
                <a:latin typeface="+mj-lt"/>
              </a:rPr>
              <a:t> Google </a:t>
            </a:r>
            <a:r>
              <a:rPr lang="en-US" sz="1600" dirty="0" err="1">
                <a:solidFill>
                  <a:srgbClr val="000000"/>
                </a:solidFill>
                <a:latin typeface="+mj-lt"/>
              </a:rPr>
              <a:t>Adwords</a:t>
            </a:r>
            <a:endParaRPr lang="en-US" sz="1600" dirty="0">
              <a:solidFill>
                <a:srgbClr val="000000"/>
              </a:solidFill>
              <a:latin typeface="+mj-lt"/>
            </a:endParaRPr>
          </a:p>
          <a:p>
            <a:pPr marL="742950" lvl="1" indent="-285750">
              <a:spcBef>
                <a:spcPts val="800"/>
              </a:spcBef>
              <a:buFont typeface="Arial" panose="020B0604020202020204" pitchFamily="34" charset="0"/>
              <a:buChar char="•"/>
            </a:pPr>
            <a:r>
              <a:rPr lang="en-US" sz="1600" dirty="0">
                <a:solidFill>
                  <a:srgbClr val="000000"/>
                </a:solidFill>
                <a:latin typeface="+mj-lt"/>
              </a:rPr>
              <a:t>Tweets </a:t>
            </a:r>
            <a:r>
              <a:rPr lang="en-US" sz="1600" dirty="0" err="1">
                <a:solidFill>
                  <a:srgbClr val="000000"/>
                </a:solidFill>
                <a:latin typeface="+mj-lt"/>
              </a:rPr>
              <a:t>planifiés</a:t>
            </a:r>
            <a:r>
              <a:rPr lang="en-US" sz="1600" dirty="0">
                <a:solidFill>
                  <a:srgbClr val="000000"/>
                </a:solidFill>
                <a:latin typeface="+mj-lt"/>
              </a:rPr>
              <a:t> avec Hootsuite</a:t>
            </a:r>
          </a:p>
          <a:p>
            <a:pPr marL="742950" lvl="1" indent="-285750">
              <a:spcBef>
                <a:spcPts val="800"/>
              </a:spcBef>
              <a:buFont typeface="Arial" panose="020B0604020202020204" pitchFamily="34" charset="0"/>
              <a:buChar char="•"/>
            </a:pPr>
            <a:r>
              <a:rPr lang="en-US" sz="1600" dirty="0" err="1">
                <a:solidFill>
                  <a:srgbClr val="000000"/>
                </a:solidFill>
                <a:latin typeface="+mj-lt"/>
              </a:rPr>
              <a:t>Annonces</a:t>
            </a:r>
            <a:r>
              <a:rPr lang="en-US" sz="1600" dirty="0">
                <a:solidFill>
                  <a:srgbClr val="000000"/>
                </a:solidFill>
                <a:latin typeface="+mj-lt"/>
              </a:rPr>
              <a:t> Facebook et Twitter </a:t>
            </a:r>
            <a:r>
              <a:rPr lang="en-US" sz="1600" dirty="0" err="1">
                <a:solidFill>
                  <a:srgbClr val="000000"/>
                </a:solidFill>
                <a:latin typeface="+mj-lt"/>
              </a:rPr>
              <a:t>payées</a:t>
            </a:r>
            <a:r>
              <a:rPr lang="en-US" sz="1600" dirty="0">
                <a:solidFill>
                  <a:srgbClr val="000000"/>
                </a:solidFill>
                <a:latin typeface="+mj-lt"/>
              </a:rPr>
              <a:t>*</a:t>
            </a:r>
          </a:p>
          <a:p>
            <a:pPr lvl="0">
              <a:spcBef>
                <a:spcPts val="800"/>
              </a:spcBef>
            </a:pPr>
            <a:r>
              <a:rPr lang="en-US" sz="1600" dirty="0">
                <a:solidFill>
                  <a:srgbClr val="000000"/>
                </a:solidFill>
                <a:latin typeface="+mj-lt"/>
                <a:hlinkClick r:id="rId6"/>
              </a:rPr>
              <a:t>https://www.linkedin.com/pulse/sell-how-test-out-new-product-shoestring-ryan-holmes?trk=hp-feed-article-title-like</a:t>
            </a:r>
            <a:r>
              <a:rPr lang="en-US" sz="1600" dirty="0">
                <a:solidFill>
                  <a:srgbClr val="000000"/>
                </a:solidFill>
                <a:latin typeface="+mj-lt"/>
              </a:rPr>
              <a:t>    </a:t>
            </a:r>
          </a:p>
        </p:txBody>
      </p:sp>
    </p:spTree>
    <p:extLst>
      <p:ext uri="{BB962C8B-B14F-4D97-AF65-F5344CB8AC3E}">
        <p14:creationId xmlns:p14="http://schemas.microsoft.com/office/powerpoint/2010/main" val="41194542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err="1"/>
              <a:t>Étude</a:t>
            </a:r>
            <a:r>
              <a:rPr lang="en-CA" dirty="0"/>
              <a:t> de </a:t>
            </a:r>
            <a:r>
              <a:rPr lang="en-CA" dirty="0" err="1"/>
              <a:t>cas</a:t>
            </a:r>
            <a:endParaRPr lang="en-CA" dirty="0"/>
          </a:p>
        </p:txBody>
      </p:sp>
      <p:sp>
        <p:nvSpPr>
          <p:cNvPr id="3" name="Content Placeholder 2"/>
          <p:cNvSpPr>
            <a:spLocks noGrp="1"/>
          </p:cNvSpPr>
          <p:nvPr>
            <p:ph idx="4294967295"/>
          </p:nvPr>
        </p:nvSpPr>
        <p:spPr>
          <a:xfrm>
            <a:off x="312615" y="1056330"/>
            <a:ext cx="9208168" cy="3579812"/>
          </a:xfrm>
        </p:spPr>
        <p:txBody>
          <a:bodyPr/>
          <a:lstStyle/>
          <a:p>
            <a:pPr marL="0" indent="0">
              <a:buNone/>
            </a:pPr>
            <a:r>
              <a:rPr lang="en-US" sz="2400" b="1" dirty="0" err="1"/>
              <a:t>Fromage</a:t>
            </a:r>
            <a:r>
              <a:rPr lang="en-US" sz="2400" b="1" dirty="0"/>
              <a:t> et charcuterie </a:t>
            </a:r>
            <a:r>
              <a:rPr lang="en-US" sz="2400" b="1" dirty="0" err="1"/>
              <a:t>forêt</a:t>
            </a:r>
            <a:r>
              <a:rPr lang="en-US" sz="2400" b="1" dirty="0"/>
              <a:t> noire</a:t>
            </a:r>
          </a:p>
          <a:p>
            <a:pPr algn="ctr"/>
            <a:endParaRPr lang="en-US" sz="2400" dirty="0"/>
          </a:p>
          <a:p>
            <a:pPr marL="0" indent="0">
              <a:buNone/>
            </a:pPr>
            <a:r>
              <a:rPr lang="en-US" sz="2400" dirty="0"/>
              <a:t>(Discussion </a:t>
            </a:r>
            <a:r>
              <a:rPr lang="en-US" sz="2400" dirty="0" err="1"/>
              <a:t>en</a:t>
            </a:r>
            <a:r>
              <a:rPr lang="en-US" sz="2400" dirty="0"/>
              <a:t> </a:t>
            </a:r>
            <a:r>
              <a:rPr lang="en-US" sz="2400" dirty="0" err="1"/>
              <a:t>groupe</a:t>
            </a:r>
            <a:r>
              <a:rPr lang="en-US" sz="2400" dirty="0"/>
              <a:t>)</a:t>
            </a:r>
          </a:p>
          <a:p>
            <a:r>
              <a:rPr lang="en-US" sz="2400" dirty="0" smtClean="0"/>
              <a:t>MVP=</a:t>
            </a:r>
            <a:r>
              <a:rPr lang="en-US" sz="2400" dirty="0" err="1" smtClean="0"/>
              <a:t>Produit</a:t>
            </a:r>
            <a:r>
              <a:rPr lang="en-US" sz="2400" dirty="0" smtClean="0"/>
              <a:t> </a:t>
            </a:r>
            <a:r>
              <a:rPr lang="en-US" sz="2400" dirty="0"/>
              <a:t>avec </a:t>
            </a:r>
            <a:r>
              <a:rPr lang="en-US" sz="2400" dirty="0" err="1"/>
              <a:t>viabilité</a:t>
            </a:r>
            <a:r>
              <a:rPr lang="en-US" sz="2400" dirty="0"/>
              <a:t> </a:t>
            </a:r>
          </a:p>
          <a:p>
            <a:r>
              <a:rPr lang="en-US" sz="2400" dirty="0"/>
              <a:t>Proposition de </a:t>
            </a:r>
            <a:r>
              <a:rPr lang="en-US" sz="2400" dirty="0" err="1"/>
              <a:t>Valeur</a:t>
            </a:r>
            <a:endParaRPr lang="en-US" sz="2400" dirty="0"/>
          </a:p>
          <a:p>
            <a:r>
              <a:rPr lang="en-US" sz="2400" dirty="0"/>
              <a:t>Validation/Clients</a:t>
            </a:r>
          </a:p>
          <a:p>
            <a:r>
              <a:rPr lang="en-US" sz="2400" dirty="0" err="1"/>
              <a:t>Fournisseurs</a:t>
            </a:r>
            <a:r>
              <a:rPr lang="en-US" sz="2400" dirty="0"/>
              <a:t>/</a:t>
            </a:r>
            <a:r>
              <a:rPr lang="en-US" sz="2400" dirty="0" err="1"/>
              <a:t>Termes</a:t>
            </a:r>
            <a:endParaRPr lang="en-US" sz="2400" dirty="0"/>
          </a:p>
          <a:p>
            <a:r>
              <a:rPr lang="en-US" sz="2400" dirty="0" err="1"/>
              <a:t>Revenus</a:t>
            </a:r>
            <a:endParaRPr lang="en-US" sz="2400" dirty="0"/>
          </a:p>
          <a:p>
            <a:endParaRPr lang="en-CA" dirty="0" smtClean="0"/>
          </a:p>
          <a:p>
            <a:endParaRPr lang="en-CA" dirty="0" smtClean="0"/>
          </a:p>
          <a:p>
            <a:pPr marL="0" indent="0">
              <a:buNone/>
            </a:pPr>
            <a:endParaRPr lang="en-CA"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79</a:t>
            </a:fld>
            <a:endParaRPr lang="en-CA" dirty="0"/>
          </a:p>
        </p:txBody>
      </p:sp>
    </p:spTree>
    <p:extLst>
      <p:ext uri="{BB962C8B-B14F-4D97-AF65-F5344CB8AC3E}">
        <p14:creationId xmlns:p14="http://schemas.microsoft.com/office/powerpoint/2010/main" val="1866105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fr-FR" dirty="0"/>
              <a:t>Les </a:t>
            </a:r>
            <a:r>
              <a:rPr lang="fr-FR" dirty="0" smtClean="0"/>
              <a:t>Idées </a:t>
            </a:r>
            <a:r>
              <a:rPr lang="fr-FR" dirty="0"/>
              <a:t>et leur </a:t>
            </a:r>
            <a:r>
              <a:rPr lang="fr-FR" dirty="0" smtClean="0"/>
              <a:t>Valeur</a:t>
            </a:r>
            <a:endParaRPr lang="en-US" dirty="0"/>
          </a:p>
        </p:txBody>
      </p:sp>
      <p:sp>
        <p:nvSpPr>
          <p:cNvPr id="5" name="Content Placeholder 4"/>
          <p:cNvSpPr>
            <a:spLocks noGrp="1"/>
          </p:cNvSpPr>
          <p:nvPr>
            <p:ph idx="4294967295"/>
          </p:nvPr>
        </p:nvSpPr>
        <p:spPr>
          <a:xfrm>
            <a:off x="312615" y="1407869"/>
            <a:ext cx="8401539" cy="4284663"/>
          </a:xfrm>
        </p:spPr>
        <p:txBody>
          <a:bodyPr/>
          <a:lstStyle/>
          <a:p>
            <a:pPr marL="0" indent="0">
              <a:buNone/>
            </a:pPr>
            <a:r>
              <a:rPr lang="en-US" sz="2800" b="1" dirty="0" err="1"/>
              <a:t>Idées</a:t>
            </a:r>
            <a:r>
              <a:rPr lang="en-US" sz="2800" b="1" dirty="0"/>
              <a:t>:</a:t>
            </a:r>
          </a:p>
          <a:p>
            <a:pPr marL="342900" lvl="1" indent="-342900">
              <a:spcBef>
                <a:spcPts val="1200"/>
              </a:spcBef>
              <a:spcAft>
                <a:spcPts val="1200"/>
              </a:spcAft>
            </a:pPr>
            <a:r>
              <a:rPr lang="en-US" sz="2400" dirty="0"/>
              <a:t>s</a:t>
            </a:r>
            <a:r>
              <a:rPr lang="en-US" sz="2400" dirty="0" smtClean="0"/>
              <a:t>ouvent </a:t>
            </a:r>
            <a:r>
              <a:rPr lang="en-US" sz="2400" dirty="0"/>
              <a:t>pas </a:t>
            </a:r>
            <a:r>
              <a:rPr lang="en-US" sz="2400" dirty="0" err="1"/>
              <a:t>assez</a:t>
            </a:r>
            <a:r>
              <a:rPr lang="en-US" sz="2400" dirty="0"/>
              <a:t> </a:t>
            </a:r>
            <a:r>
              <a:rPr lang="en-US" sz="2400" dirty="0" err="1"/>
              <a:t>partagées</a:t>
            </a:r>
            <a:r>
              <a:rPr lang="en-US" sz="2400" dirty="0"/>
              <a:t> à cause d’un sentiment de </a:t>
            </a:r>
            <a:r>
              <a:rPr lang="en-US" sz="2400" dirty="0" err="1">
                <a:solidFill>
                  <a:srgbClr val="2D2D2A"/>
                </a:solidFill>
              </a:rPr>
              <a:t>crainte</a:t>
            </a:r>
            <a:r>
              <a:rPr lang="en-US" sz="2400" dirty="0">
                <a:solidFill>
                  <a:srgbClr val="2D2D2A"/>
                </a:solidFill>
              </a:rPr>
              <a:t>.</a:t>
            </a:r>
            <a:endParaRPr lang="en-US" b="1" dirty="0">
              <a:solidFill>
                <a:srgbClr val="2D2D2A"/>
              </a:solidFill>
            </a:endParaRPr>
          </a:p>
          <a:p>
            <a:pPr marL="342900" lvl="1" indent="-342900">
              <a:spcBef>
                <a:spcPts val="1200"/>
              </a:spcBef>
            </a:pPr>
            <a:r>
              <a:rPr lang="en-US" sz="2400" dirty="0">
                <a:solidFill>
                  <a:srgbClr val="2D2D2A"/>
                </a:solidFill>
              </a:rPr>
              <a:t>n</a:t>
            </a:r>
            <a:r>
              <a:rPr lang="en-US" sz="2400" dirty="0" smtClean="0">
                <a:solidFill>
                  <a:srgbClr val="2D2D2A"/>
                </a:solidFill>
              </a:rPr>
              <a:t>e </a:t>
            </a:r>
            <a:r>
              <a:rPr lang="en-US" sz="2400" dirty="0" err="1">
                <a:solidFill>
                  <a:srgbClr val="2D2D2A"/>
                </a:solidFill>
              </a:rPr>
              <a:t>détermine</a:t>
            </a:r>
            <a:r>
              <a:rPr lang="en-US" sz="2400" dirty="0">
                <a:solidFill>
                  <a:srgbClr val="2D2D2A"/>
                </a:solidFill>
              </a:rPr>
              <a:t> pas le </a:t>
            </a:r>
            <a:r>
              <a:rPr lang="en-US" sz="2400" dirty="0" err="1">
                <a:solidFill>
                  <a:srgbClr val="2D2D2A"/>
                </a:solidFill>
              </a:rPr>
              <a:t>succès</a:t>
            </a:r>
            <a:r>
              <a:rPr lang="en-US" sz="2400" dirty="0">
                <a:solidFill>
                  <a:srgbClr val="2D2D2A"/>
                </a:solidFill>
              </a:rPr>
              <a:t> – </a:t>
            </a:r>
            <a:r>
              <a:rPr lang="en-US" sz="2400" dirty="0" err="1">
                <a:solidFill>
                  <a:srgbClr val="2D2D2A"/>
                </a:solidFill>
              </a:rPr>
              <a:t>exécuter</a:t>
            </a:r>
            <a:r>
              <a:rPr lang="en-US" sz="2400" dirty="0">
                <a:solidFill>
                  <a:srgbClr val="2D2D2A"/>
                </a:solidFill>
              </a:rPr>
              <a:t> </a:t>
            </a:r>
            <a:r>
              <a:rPr lang="en-US" sz="2400" dirty="0" err="1">
                <a:solidFill>
                  <a:srgbClr val="2D2D2A"/>
                </a:solidFill>
              </a:rPr>
              <a:t>une</a:t>
            </a:r>
            <a:r>
              <a:rPr lang="en-US" sz="2400" dirty="0">
                <a:solidFill>
                  <a:srgbClr val="2D2D2A"/>
                </a:solidFill>
              </a:rPr>
              <a:t> idée le </a:t>
            </a:r>
            <a:r>
              <a:rPr lang="en-US" sz="2400" dirty="0" err="1">
                <a:solidFill>
                  <a:srgbClr val="2D2D2A"/>
                </a:solidFill>
              </a:rPr>
              <a:t>détermine</a:t>
            </a:r>
            <a:endParaRPr lang="en-US" sz="2400" dirty="0">
              <a:solidFill>
                <a:srgbClr val="2D2D2A"/>
              </a:solidFill>
            </a:endParaRPr>
          </a:p>
          <a:p>
            <a:pPr marL="342900" lvl="1" indent="-342900">
              <a:spcBef>
                <a:spcPts val="1200"/>
              </a:spcBef>
            </a:pPr>
            <a:r>
              <a:rPr lang="en-US" sz="2400" dirty="0" err="1">
                <a:solidFill>
                  <a:srgbClr val="2D2D2A"/>
                </a:solidFill>
              </a:rPr>
              <a:t>évolue</a:t>
            </a:r>
            <a:r>
              <a:rPr lang="en-US" sz="2400" dirty="0">
                <a:solidFill>
                  <a:srgbClr val="2D2D2A"/>
                </a:solidFill>
              </a:rPr>
              <a:t> et change, </a:t>
            </a:r>
            <a:r>
              <a:rPr lang="en-US" sz="2400" dirty="0" err="1">
                <a:solidFill>
                  <a:srgbClr val="2D2D2A"/>
                </a:solidFill>
              </a:rPr>
              <a:t>reste</a:t>
            </a:r>
            <a:r>
              <a:rPr lang="en-US" sz="2400" dirty="0">
                <a:solidFill>
                  <a:srgbClr val="2D2D2A"/>
                </a:solidFill>
              </a:rPr>
              <a:t> </a:t>
            </a:r>
            <a:r>
              <a:rPr lang="en-US" sz="2400" dirty="0" err="1">
                <a:solidFill>
                  <a:srgbClr val="2D2D2A"/>
                </a:solidFill>
              </a:rPr>
              <a:t>rarement</a:t>
            </a:r>
            <a:r>
              <a:rPr lang="en-US" sz="2400" dirty="0">
                <a:solidFill>
                  <a:srgbClr val="2D2D2A"/>
                </a:solidFill>
              </a:rPr>
              <a:t> </a:t>
            </a:r>
            <a:r>
              <a:rPr lang="en-US" sz="2400" dirty="0" err="1">
                <a:solidFill>
                  <a:srgbClr val="2D2D2A"/>
                </a:solidFill>
              </a:rPr>
              <a:t>intacte</a:t>
            </a:r>
            <a:r>
              <a:rPr lang="en-US" sz="2400" dirty="0">
                <a:solidFill>
                  <a:srgbClr val="2D2D2A"/>
                </a:solidFill>
              </a:rPr>
              <a:t> avec le temps.</a:t>
            </a:r>
          </a:p>
          <a:p>
            <a:pPr marL="342900" lvl="1" indent="-342900">
              <a:spcBef>
                <a:spcPts val="1200"/>
              </a:spcBef>
            </a:pPr>
            <a:r>
              <a:rPr lang="en-US" sz="2400" dirty="0" err="1">
                <a:solidFill>
                  <a:srgbClr val="2D2D2A"/>
                </a:solidFill>
              </a:rPr>
              <a:t>sont</a:t>
            </a:r>
            <a:r>
              <a:rPr lang="en-US" sz="2400" dirty="0">
                <a:solidFill>
                  <a:srgbClr val="2D2D2A"/>
                </a:solidFill>
              </a:rPr>
              <a:t> non </a:t>
            </a:r>
            <a:r>
              <a:rPr lang="en-US" sz="2400" dirty="0" err="1">
                <a:solidFill>
                  <a:srgbClr val="2D2D2A"/>
                </a:solidFill>
              </a:rPr>
              <a:t>fréquemment</a:t>
            </a:r>
            <a:r>
              <a:rPr lang="en-US" sz="2400" dirty="0">
                <a:solidFill>
                  <a:srgbClr val="2D2D2A"/>
                </a:solidFill>
              </a:rPr>
              <a:t> </a:t>
            </a:r>
            <a:r>
              <a:rPr lang="en-US" sz="2400" dirty="0" err="1">
                <a:solidFill>
                  <a:srgbClr val="2D2D2A"/>
                </a:solidFill>
              </a:rPr>
              <a:t>volées</a:t>
            </a:r>
            <a:r>
              <a:rPr lang="en-US" sz="2400" dirty="0">
                <a:solidFill>
                  <a:srgbClr val="2D2D2A"/>
                </a:solidFill>
              </a:rPr>
              <a:t>, </a:t>
            </a:r>
            <a:r>
              <a:rPr lang="en-US" sz="2400" dirty="0" err="1">
                <a:solidFill>
                  <a:srgbClr val="2D2D2A"/>
                </a:solidFill>
              </a:rPr>
              <a:t>mais</a:t>
            </a:r>
            <a:r>
              <a:rPr lang="en-US" sz="2400" dirty="0">
                <a:solidFill>
                  <a:srgbClr val="2D2D2A"/>
                </a:solidFill>
              </a:rPr>
              <a:t> </a:t>
            </a:r>
            <a:r>
              <a:rPr lang="en-US" sz="2400" dirty="0" err="1">
                <a:solidFill>
                  <a:srgbClr val="2D2D2A"/>
                </a:solidFill>
              </a:rPr>
              <a:t>pourraient</a:t>
            </a:r>
            <a:r>
              <a:rPr lang="en-US" sz="2400" dirty="0">
                <a:solidFill>
                  <a:srgbClr val="2D2D2A"/>
                </a:solidFill>
              </a:rPr>
              <a:t> </a:t>
            </a:r>
            <a:r>
              <a:rPr lang="en-US" sz="2400" dirty="0" err="1">
                <a:solidFill>
                  <a:srgbClr val="2D2D2A"/>
                </a:solidFill>
              </a:rPr>
              <a:t>l’être</a:t>
            </a:r>
            <a:r>
              <a:rPr lang="en-US" sz="2400" dirty="0">
                <a:solidFill>
                  <a:srgbClr val="2D2D2A"/>
                </a:solidFill>
              </a:rPr>
              <a:t> à tout moment</a:t>
            </a:r>
          </a:p>
        </p:txBody>
      </p:sp>
      <p:sp>
        <p:nvSpPr>
          <p:cNvPr id="2" name="Slide Number Placeholder 1"/>
          <p:cNvSpPr>
            <a:spLocks noGrp="1"/>
          </p:cNvSpPr>
          <p:nvPr>
            <p:ph type="sldNum" sz="quarter" idx="4"/>
          </p:nvPr>
        </p:nvSpPr>
        <p:spPr/>
        <p:txBody>
          <a:bodyPr/>
          <a:lstStyle/>
          <a:p>
            <a:fld id="{13F44AA5-DB92-42C3-A717-A60C9B81A1ED}" type="slidenum">
              <a:rPr lang="en-CA" smtClean="0"/>
              <a:pPr/>
              <a:t>8</a:t>
            </a:fld>
            <a:endParaRPr lang="en-CA" dirty="0"/>
          </a:p>
        </p:txBody>
      </p:sp>
    </p:spTree>
    <p:extLst>
      <p:ext uri="{BB962C8B-B14F-4D97-AF65-F5344CB8AC3E}">
        <p14:creationId xmlns:p14="http://schemas.microsoft.com/office/powerpoint/2010/main" val="25673882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058" y="863571"/>
            <a:ext cx="6804248" cy="764704"/>
          </a:xfrm>
        </p:spPr>
        <p:txBody>
          <a:bodyPr/>
          <a:lstStyle/>
          <a:p>
            <a:pPr algn="r"/>
            <a:r>
              <a:rPr lang="en-US" dirty="0" smtClean="0">
                <a:solidFill>
                  <a:schemeClr val="tx1"/>
                </a:solidFill>
              </a:rPr>
              <a:t>16$</a:t>
            </a:r>
            <a:endParaRPr lang="en-US" dirty="0">
              <a:solidFill>
                <a:schemeClr val="tx1"/>
              </a:solidFill>
            </a:endParaRPr>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732858" y="1780675"/>
            <a:ext cx="7609037" cy="427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80</a:t>
            </a:fld>
            <a:endParaRPr lang="en-CA" dirty="0"/>
          </a:p>
        </p:txBody>
      </p:sp>
    </p:spTree>
    <p:extLst>
      <p:ext uri="{BB962C8B-B14F-4D97-AF65-F5344CB8AC3E}">
        <p14:creationId xmlns:p14="http://schemas.microsoft.com/office/powerpoint/2010/main" val="40435902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687107"/>
            <a:ext cx="6804248" cy="764704"/>
          </a:xfrm>
        </p:spPr>
        <p:txBody>
          <a:bodyPr/>
          <a:lstStyle/>
          <a:p>
            <a:pPr algn="r"/>
            <a:r>
              <a:rPr lang="en-US" dirty="0">
                <a:solidFill>
                  <a:schemeClr val="tx1"/>
                </a:solidFill>
              </a:rPr>
              <a:t>5$/</a:t>
            </a:r>
            <a:r>
              <a:rPr lang="en-US" dirty="0" err="1">
                <a:solidFill>
                  <a:schemeClr val="tx1"/>
                </a:solidFill>
              </a:rPr>
              <a:t>mois</a:t>
            </a:r>
            <a:endParaRPr lang="en-US" dirty="0">
              <a:solidFill>
                <a:schemeClr val="tx1"/>
              </a:solidFill>
            </a:endParaRPr>
          </a:p>
        </p:txBody>
      </p:sp>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16568" y="1451811"/>
            <a:ext cx="8521909" cy="479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81</a:t>
            </a:fld>
            <a:endParaRPr lang="en-CA" dirty="0"/>
          </a:p>
        </p:txBody>
      </p:sp>
    </p:spTree>
    <p:extLst>
      <p:ext uri="{BB962C8B-B14F-4D97-AF65-F5344CB8AC3E}">
        <p14:creationId xmlns:p14="http://schemas.microsoft.com/office/powerpoint/2010/main" val="16647918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4031"/>
            <a:ext cx="948729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7684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17620" y="1327985"/>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83</a:t>
            </a:fld>
            <a:endParaRPr lang="en-CA" dirty="0"/>
          </a:p>
        </p:txBody>
      </p:sp>
    </p:spTree>
    <p:extLst>
      <p:ext uri="{BB962C8B-B14F-4D97-AF65-F5344CB8AC3E}">
        <p14:creationId xmlns:p14="http://schemas.microsoft.com/office/powerpoint/2010/main" val="17367094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88461" y="1383381"/>
            <a:ext cx="8050212"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84</a:t>
            </a:fld>
            <a:endParaRPr lang="en-CA" dirty="0"/>
          </a:p>
        </p:txBody>
      </p:sp>
    </p:spTree>
    <p:extLst>
      <p:ext uri="{BB962C8B-B14F-4D97-AF65-F5344CB8AC3E}">
        <p14:creationId xmlns:p14="http://schemas.microsoft.com/office/powerpoint/2010/main" val="4958990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37936" y="1319128"/>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85</a:t>
            </a:fld>
            <a:endParaRPr lang="en-CA" dirty="0"/>
          </a:p>
        </p:txBody>
      </p:sp>
    </p:spTree>
    <p:extLst>
      <p:ext uri="{BB962C8B-B14F-4D97-AF65-F5344CB8AC3E}">
        <p14:creationId xmlns:p14="http://schemas.microsoft.com/office/powerpoint/2010/main" val="3945965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5643"/>
            <a:ext cx="9144000" cy="764704"/>
          </a:xfrm>
        </p:spPr>
        <p:txBody>
          <a:bodyPr>
            <a:normAutofit/>
          </a:bodyPr>
          <a:lstStyle/>
          <a:p>
            <a:r>
              <a:rPr lang="en-US" dirty="0" smtClean="0">
                <a:solidFill>
                  <a:schemeClr val="tx1"/>
                </a:solidFill>
              </a:rPr>
              <a:t>  Google </a:t>
            </a:r>
            <a:r>
              <a:rPr lang="en-US" dirty="0" err="1" smtClean="0">
                <a:solidFill>
                  <a:schemeClr val="tx1"/>
                </a:solidFill>
              </a:rPr>
              <a:t>Adwords</a:t>
            </a:r>
            <a:r>
              <a:rPr lang="en-US" dirty="0" smtClean="0">
                <a:solidFill>
                  <a:schemeClr val="tx1"/>
                </a:solidFill>
              </a:rPr>
              <a:t>	                                                      	</a:t>
            </a:r>
            <a:r>
              <a:rPr lang="en-US" dirty="0">
                <a:solidFill>
                  <a:schemeClr val="tx1"/>
                </a:solidFill>
              </a:rPr>
              <a:t>max. 25$/jour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84" y="1295400"/>
            <a:ext cx="989389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86</a:t>
            </a:fld>
            <a:endParaRPr lang="en-CA" dirty="0"/>
          </a:p>
        </p:txBody>
      </p:sp>
    </p:spTree>
    <p:extLst>
      <p:ext uri="{BB962C8B-B14F-4D97-AF65-F5344CB8AC3E}">
        <p14:creationId xmlns:p14="http://schemas.microsoft.com/office/powerpoint/2010/main" val="10620875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8231" y="398045"/>
            <a:ext cx="10744200" cy="604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7306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162" y="811433"/>
            <a:ext cx="8927433" cy="764704"/>
          </a:xfrm>
        </p:spPr>
        <p:txBody>
          <a:bodyPr>
            <a:normAutofit/>
          </a:bodyPr>
          <a:lstStyle/>
          <a:p>
            <a:r>
              <a:rPr lang="en-US" dirty="0" smtClean="0">
                <a:solidFill>
                  <a:schemeClr val="tx1"/>
                </a:solidFill>
              </a:rPr>
              <a:t>www.elance.com			                                       	        54.79$</a:t>
            </a:r>
            <a:endParaRPr lang="en-US" dirty="0">
              <a:solidFill>
                <a:schemeClr val="tx1"/>
              </a:solidFill>
            </a:endParaRPr>
          </a:p>
        </p:txBody>
      </p:sp>
      <p:pic>
        <p:nvPicPr>
          <p:cNvPr id="717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74970" y="1576137"/>
            <a:ext cx="88106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229600" y="5991726"/>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88</a:t>
            </a:fld>
            <a:endParaRPr lang="en-CA" dirty="0"/>
          </a:p>
        </p:txBody>
      </p:sp>
    </p:spTree>
    <p:extLst>
      <p:ext uri="{BB962C8B-B14F-4D97-AF65-F5344CB8AC3E}">
        <p14:creationId xmlns:p14="http://schemas.microsoft.com/office/powerpoint/2010/main" val="30502462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0778" y="1124201"/>
            <a:ext cx="8863012" cy="49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149390" y="5495709"/>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89</a:t>
            </a:fld>
            <a:endParaRPr lang="en-CA" dirty="0"/>
          </a:p>
        </p:txBody>
      </p:sp>
    </p:spTree>
    <p:extLst>
      <p:ext uri="{BB962C8B-B14F-4D97-AF65-F5344CB8AC3E}">
        <p14:creationId xmlns:p14="http://schemas.microsoft.com/office/powerpoint/2010/main" val="2859302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29736" y="4619922"/>
            <a:ext cx="6440833" cy="764704"/>
          </a:xfrm>
        </p:spPr>
        <p:txBody>
          <a:bodyPr/>
          <a:lstStyle/>
          <a:p>
            <a:r>
              <a:rPr lang="en-US" sz="3200" dirty="0">
                <a:solidFill>
                  <a:schemeClr val="tx1"/>
                </a:solidFill>
              </a:rPr>
              <a:t>Principes de Génération d’Idées</a:t>
            </a: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latin typeface="+mj-lt"/>
            </a:endParaRPr>
          </a:p>
        </p:txBody>
      </p:sp>
      <p:sp>
        <p:nvSpPr>
          <p:cNvPr id="7" name="TextBox 6"/>
          <p:cNvSpPr txBox="1"/>
          <p:nvPr/>
        </p:nvSpPr>
        <p:spPr>
          <a:xfrm>
            <a:off x="4094396" y="2135649"/>
            <a:ext cx="820738" cy="1769715"/>
          </a:xfrm>
          <a:prstGeom prst="rect">
            <a:avLst/>
          </a:prstGeom>
          <a:noFill/>
        </p:spPr>
        <p:txBody>
          <a:bodyPr wrap="none" lIns="0" tIns="0" rIns="0" bIns="0" rtlCol="0" anchor="ctr">
            <a:spAutoFit/>
          </a:bodyPr>
          <a:lstStyle/>
          <a:p>
            <a:pPr algn="ctr"/>
            <a:r>
              <a:rPr lang="tr-TR" sz="11500" dirty="0" smtClean="0">
                <a:latin typeface="+mj-lt"/>
              </a:rPr>
              <a:t>1</a:t>
            </a:r>
            <a:endParaRPr lang="en-US" sz="11500"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9</a:t>
            </a:fld>
            <a:endParaRPr lang="en-CA" dirty="0"/>
          </a:p>
        </p:txBody>
      </p:sp>
    </p:spTree>
    <p:extLst>
      <p:ext uri="{BB962C8B-B14F-4D97-AF65-F5344CB8AC3E}">
        <p14:creationId xmlns:p14="http://schemas.microsoft.com/office/powerpoint/2010/main" val="371173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6568" y="1319046"/>
            <a:ext cx="8591550" cy="483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147700" y="2031849"/>
            <a:ext cx="91440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90</a:t>
            </a:fld>
            <a:endParaRPr lang="en-CA" dirty="0"/>
          </a:p>
        </p:txBody>
      </p:sp>
    </p:spTree>
    <p:extLst>
      <p:ext uri="{BB962C8B-B14F-4D97-AF65-F5344CB8AC3E}">
        <p14:creationId xmlns:p14="http://schemas.microsoft.com/office/powerpoint/2010/main" val="11760451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Prochaines</a:t>
            </a:r>
            <a:r>
              <a:rPr lang="en-US" dirty="0"/>
              <a:t> </a:t>
            </a:r>
            <a:r>
              <a:rPr lang="en-US" dirty="0" err="1"/>
              <a:t>étapes</a:t>
            </a:r>
            <a:endParaRPr lang="en-US" dirty="0"/>
          </a:p>
        </p:txBody>
      </p:sp>
      <p:sp>
        <p:nvSpPr>
          <p:cNvPr id="3" name="Content Placeholder 2"/>
          <p:cNvSpPr>
            <a:spLocks noGrp="1"/>
          </p:cNvSpPr>
          <p:nvPr>
            <p:ph idx="4294967295"/>
          </p:nvPr>
        </p:nvSpPr>
        <p:spPr>
          <a:xfrm>
            <a:off x="170614" y="1092117"/>
            <a:ext cx="8973386" cy="3579812"/>
          </a:xfrm>
        </p:spPr>
        <p:txBody>
          <a:bodyPr/>
          <a:lstStyle/>
          <a:p>
            <a:pPr>
              <a:spcBef>
                <a:spcPts val="1200"/>
              </a:spcBef>
            </a:pPr>
            <a:r>
              <a:rPr lang="fr-FR" sz="2300" dirty="0"/>
              <a:t>Mise au point d’un démo.</a:t>
            </a:r>
          </a:p>
          <a:p>
            <a:pPr>
              <a:spcBef>
                <a:spcPts val="1200"/>
              </a:spcBef>
            </a:pPr>
            <a:r>
              <a:rPr lang="fr-FR" sz="2300" dirty="0"/>
              <a:t>Lancement du site web réel (plus de validation; abonnements, ventes rapides?)</a:t>
            </a:r>
          </a:p>
          <a:p>
            <a:pPr>
              <a:spcBef>
                <a:spcPts val="1200"/>
              </a:spcBef>
            </a:pPr>
            <a:r>
              <a:rPr lang="fr-FR" sz="2300" dirty="0"/>
              <a:t>Participation au lancement de </a:t>
            </a:r>
            <a:r>
              <a:rPr lang="fr-FR" sz="2300" dirty="0" err="1"/>
              <a:t>Airbrowz</a:t>
            </a:r>
            <a:r>
              <a:rPr lang="fr-FR" sz="2300" dirty="0"/>
              <a:t> en avril.</a:t>
            </a:r>
          </a:p>
        </p:txBody>
      </p:sp>
      <p:sp>
        <p:nvSpPr>
          <p:cNvPr id="4" name="Slide Number Placeholder 3"/>
          <p:cNvSpPr>
            <a:spLocks noGrp="1"/>
          </p:cNvSpPr>
          <p:nvPr>
            <p:ph type="sldNum" sz="quarter" idx="4"/>
          </p:nvPr>
        </p:nvSpPr>
        <p:spPr/>
        <p:txBody>
          <a:bodyPr/>
          <a:lstStyle/>
          <a:p>
            <a:fld id="{13F44AA5-DB92-42C3-A717-A60C9B81A1ED}" type="slidenum">
              <a:rPr lang="en-CA" smtClean="0"/>
              <a:pPr/>
              <a:t>91</a:t>
            </a:fld>
            <a:endParaRPr lang="en-CA" dirty="0"/>
          </a:p>
        </p:txBody>
      </p:sp>
    </p:spTree>
    <p:extLst>
      <p:ext uri="{BB962C8B-B14F-4D97-AF65-F5344CB8AC3E}">
        <p14:creationId xmlns:p14="http://schemas.microsoft.com/office/powerpoint/2010/main" val="24189198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Outils</a:t>
            </a:r>
            <a:r>
              <a:rPr lang="en-US" dirty="0"/>
              <a:t> et </a:t>
            </a:r>
            <a:r>
              <a:rPr lang="en-US" dirty="0" err="1"/>
              <a:t>ressources</a:t>
            </a:r>
            <a:endParaRPr lang="en-US" dirty="0"/>
          </a:p>
        </p:txBody>
      </p:sp>
      <p:sp>
        <p:nvSpPr>
          <p:cNvPr id="4" name="Content Placeholder 3"/>
          <p:cNvSpPr txBox="1">
            <a:spLocks noGrp="1"/>
          </p:cNvSpPr>
          <p:nvPr>
            <p:ph idx="4294967295"/>
          </p:nvPr>
        </p:nvSpPr>
        <p:spPr>
          <a:xfrm>
            <a:off x="122488" y="1164306"/>
            <a:ext cx="8917238" cy="4173450"/>
          </a:xfrm>
          <a:prstGeom prst="rect">
            <a:avLst/>
          </a:prstGeom>
          <a:noFill/>
          <a:ln>
            <a:solidFill>
              <a:schemeClr val="accent3">
                <a:alpha val="99000"/>
              </a:schemeClr>
            </a:solidFill>
          </a:ln>
        </p:spPr>
        <p:txBody>
          <a:bodyPr wrap="square" rtlCol="0">
            <a:spAutoFit/>
          </a:bodyPr>
          <a:lstStyle/>
          <a:p>
            <a:r>
              <a:rPr lang="en-US" sz="1300" dirty="0" smtClean="0">
                <a:hlinkClick r:id="rId2"/>
              </a:rPr>
              <a:t>www.businessmodelgeneration.com/canvas</a:t>
            </a:r>
            <a:r>
              <a:rPr lang="en-US" sz="1300" dirty="0"/>
              <a:t>  and related </a:t>
            </a:r>
            <a:r>
              <a:rPr lang="en-US" sz="1300" dirty="0">
                <a:hlinkClick r:id="rId3"/>
              </a:rPr>
              <a:t>https://canvanizer.com/</a:t>
            </a:r>
            <a:r>
              <a:rPr lang="en-US" sz="1300" dirty="0"/>
              <a:t>  to organize your validation</a:t>
            </a:r>
            <a:r>
              <a:rPr lang="en-US" sz="1300" dirty="0" smtClean="0"/>
              <a:t>.</a:t>
            </a:r>
          </a:p>
          <a:p>
            <a:r>
              <a:rPr lang="en-US" sz="1300" dirty="0" smtClean="0">
                <a:hlinkClick r:id="rId4"/>
              </a:rPr>
              <a:t>www.unbounce.com</a:t>
            </a:r>
            <a:r>
              <a:rPr lang="en-US" sz="1300" dirty="0"/>
              <a:t>, </a:t>
            </a:r>
            <a:r>
              <a:rPr lang="en-US" sz="1300" dirty="0">
                <a:hlinkClick r:id="rId5"/>
              </a:rPr>
              <a:t>www.quickmvp.com</a:t>
            </a:r>
            <a:r>
              <a:rPr lang="en-US" sz="1300" dirty="0"/>
              <a:t> and </a:t>
            </a:r>
            <a:r>
              <a:rPr lang="en-US" sz="1300" dirty="0">
                <a:hlinkClick r:id="rId6"/>
              </a:rPr>
              <a:t>www.launchrock.com</a:t>
            </a:r>
            <a:r>
              <a:rPr lang="en-US" sz="1300" dirty="0"/>
              <a:t>  – build landing pages to gauge clicks and interest/ collect email addresses/ combine with </a:t>
            </a:r>
            <a:r>
              <a:rPr lang="en-US" sz="1300" dirty="0">
                <a:hlinkClick r:id="rId7"/>
              </a:rPr>
              <a:t>Google Adwords</a:t>
            </a:r>
            <a:r>
              <a:rPr lang="en-US" sz="1300" dirty="0"/>
              <a:t> and other advertising mediums/ test variants of your </a:t>
            </a:r>
            <a:r>
              <a:rPr lang="en-US" sz="1300" dirty="0" smtClean="0"/>
              <a:t>message.</a:t>
            </a:r>
            <a:endParaRPr lang="en-US" sz="1300" dirty="0"/>
          </a:p>
          <a:p>
            <a:r>
              <a:rPr lang="en-US" sz="1300" dirty="0" smtClean="0">
                <a:hlinkClick r:id="rId8"/>
              </a:rPr>
              <a:t>http</a:t>
            </a:r>
            <a:r>
              <a:rPr lang="en-US" sz="1300" dirty="0">
                <a:hlinkClick r:id="rId8"/>
              </a:rPr>
              <a:t>://buzzsumo.com/</a:t>
            </a:r>
            <a:r>
              <a:rPr lang="en-US" sz="1300" dirty="0"/>
              <a:t>  - look for key influencers in your </a:t>
            </a:r>
            <a:r>
              <a:rPr lang="en-US" sz="1300" dirty="0" smtClean="0"/>
              <a:t>industry.</a:t>
            </a:r>
            <a:endParaRPr lang="en-US" sz="1300" dirty="0"/>
          </a:p>
          <a:p>
            <a:r>
              <a:rPr lang="en-US" sz="1300" dirty="0" smtClean="0">
                <a:hlinkClick r:id="rId9"/>
              </a:rPr>
              <a:t>www.indegogo.com</a:t>
            </a:r>
            <a:r>
              <a:rPr lang="en-US" sz="1300" dirty="0"/>
              <a:t> and </a:t>
            </a:r>
            <a:r>
              <a:rPr lang="en-US" sz="1300" dirty="0">
                <a:hlinkClick r:id="rId10"/>
              </a:rPr>
              <a:t>www.kickstarter.com</a:t>
            </a:r>
            <a:r>
              <a:rPr lang="en-US" sz="1300" dirty="0"/>
              <a:t>  – build awareness, raise funds and pre-sell your product </a:t>
            </a:r>
            <a:r>
              <a:rPr lang="en-US" sz="1300" dirty="0" smtClean="0"/>
              <a:t>online.</a:t>
            </a:r>
            <a:endParaRPr lang="en-US" sz="1300" dirty="0"/>
          </a:p>
          <a:p>
            <a:r>
              <a:rPr lang="en-US" sz="1300" dirty="0" smtClean="0">
                <a:hlinkClick r:id="rId11"/>
              </a:rPr>
              <a:t>https</a:t>
            </a:r>
            <a:r>
              <a:rPr lang="en-US" sz="1300" dirty="0">
                <a:hlinkClick r:id="rId11"/>
              </a:rPr>
              <a:t>://gomockingbird.com/</a:t>
            </a:r>
            <a:r>
              <a:rPr lang="en-US" sz="1300" dirty="0"/>
              <a:t>, </a:t>
            </a:r>
            <a:r>
              <a:rPr lang="en-US" sz="1300" dirty="0">
                <a:hlinkClick r:id="rId12"/>
              </a:rPr>
              <a:t>http://proto.io/</a:t>
            </a:r>
            <a:r>
              <a:rPr lang="en-US" sz="1300" dirty="0"/>
              <a:t> or others - create a mockup of your app or website in </a:t>
            </a:r>
            <a:r>
              <a:rPr lang="en-US" sz="1300" dirty="0" smtClean="0"/>
              <a:t>minutes.</a:t>
            </a:r>
            <a:endParaRPr lang="en-US" sz="1300" dirty="0"/>
          </a:p>
          <a:p>
            <a:r>
              <a:rPr lang="en-US" sz="1300" dirty="0" smtClean="0">
                <a:hlinkClick r:id="rId13"/>
              </a:rPr>
              <a:t>http</a:t>
            </a:r>
            <a:r>
              <a:rPr lang="en-US" sz="1300" dirty="0">
                <a:hlinkClick r:id="rId13"/>
              </a:rPr>
              <a:t>://startupstash.com/mockups-wireframing/</a:t>
            </a:r>
            <a:r>
              <a:rPr lang="en-US" sz="1300" dirty="0"/>
              <a:t>-  Mockup and </a:t>
            </a:r>
            <a:r>
              <a:rPr lang="en-US" sz="1300" dirty="0" smtClean="0"/>
              <a:t>Wireframes</a:t>
            </a:r>
            <a:endParaRPr lang="en-US" sz="1300" dirty="0"/>
          </a:p>
          <a:p>
            <a:r>
              <a:rPr lang="en-US" sz="1300" dirty="0" smtClean="0">
                <a:hlinkClick r:id="rId14"/>
              </a:rPr>
              <a:t>http</a:t>
            </a:r>
            <a:r>
              <a:rPr lang="en-US" sz="1300" dirty="0">
                <a:hlinkClick r:id="rId14"/>
              </a:rPr>
              <a:t>://startupstash.com/mvp/</a:t>
            </a:r>
            <a:r>
              <a:rPr lang="en-US" sz="1300" dirty="0"/>
              <a:t> - A curated directory of resources &amp; tools to help you build your </a:t>
            </a:r>
            <a:r>
              <a:rPr lang="en-US" sz="1300" dirty="0" smtClean="0"/>
              <a:t>Startup</a:t>
            </a:r>
            <a:endParaRPr lang="en-US" sz="1300" dirty="0"/>
          </a:p>
          <a:p>
            <a:r>
              <a:rPr lang="en-US" sz="1300" dirty="0" smtClean="0">
                <a:hlinkClick r:id="rId15"/>
              </a:rPr>
              <a:t>https</a:t>
            </a:r>
            <a:r>
              <a:rPr lang="en-US" sz="1300" dirty="0">
                <a:hlinkClick r:id="rId15"/>
              </a:rPr>
              <a:t>://www.zoho.com/crm/?src=zoho</a:t>
            </a:r>
            <a:r>
              <a:rPr lang="en-US" sz="1300" dirty="0"/>
              <a:t> - Customer Relationship Management to track your validation contacts and early </a:t>
            </a:r>
            <a:r>
              <a:rPr lang="en-US" sz="1300" dirty="0" smtClean="0"/>
              <a:t>leads</a:t>
            </a:r>
          </a:p>
          <a:p>
            <a:pPr marL="0" indent="0">
              <a:buNone/>
            </a:pPr>
            <a:endParaRPr lang="en-US" sz="1300" dirty="0" smtClean="0"/>
          </a:p>
          <a:p>
            <a:pPr marL="0" indent="0">
              <a:buNone/>
            </a:pPr>
            <a:r>
              <a:rPr lang="en-US" sz="1300" b="1" dirty="0" smtClean="0"/>
              <a:t>Other </a:t>
            </a:r>
            <a:r>
              <a:rPr lang="en-US" sz="1300" b="1" dirty="0"/>
              <a:t>validation tools and resources:</a:t>
            </a:r>
            <a:r>
              <a:rPr lang="en-US" sz="1300" dirty="0"/>
              <a:t> </a:t>
            </a:r>
            <a:endParaRPr lang="en-US" sz="1300" dirty="0" smtClean="0"/>
          </a:p>
          <a:p>
            <a:r>
              <a:rPr lang="en-US" sz="1300" dirty="0" smtClean="0"/>
              <a:t>Customer </a:t>
            </a:r>
            <a:r>
              <a:rPr lang="en-US" sz="1300" dirty="0"/>
              <a:t>Discovery Tips and Templates - </a:t>
            </a:r>
            <a:r>
              <a:rPr lang="en-US" sz="1300" dirty="0">
                <a:hlinkClick r:id="rId16"/>
              </a:rPr>
              <a:t>http://</a:t>
            </a:r>
            <a:r>
              <a:rPr lang="en-US" sz="1300" dirty="0" smtClean="0">
                <a:hlinkClick r:id="rId16"/>
              </a:rPr>
              <a:t>leanstartup.pbworks.com/w/page/54918676/Customer%20Interview%20Templates%20and%20Resources</a:t>
            </a:r>
            <a:endParaRPr lang="en-US" sz="1300" dirty="0"/>
          </a:p>
          <a:p>
            <a:r>
              <a:rPr lang="en-US" sz="1300" dirty="0" smtClean="0"/>
              <a:t>Validation </a:t>
            </a:r>
            <a:r>
              <a:rPr lang="en-US" sz="1300" dirty="0"/>
              <a:t>tools - </a:t>
            </a:r>
            <a:r>
              <a:rPr lang="en-US" sz="1300" dirty="0">
                <a:hlinkClick r:id="rId17"/>
              </a:rPr>
              <a:t>http://</a:t>
            </a:r>
            <a:r>
              <a:rPr lang="en-US" sz="1300" dirty="0" smtClean="0">
                <a:hlinkClick r:id="rId17"/>
              </a:rPr>
              <a:t>leanstartup.pbworks.com/w/page/62585258/Validation%20Tools</a:t>
            </a:r>
            <a:endParaRPr lang="en-US" sz="1300" dirty="0"/>
          </a:p>
          <a:p>
            <a:r>
              <a:rPr lang="en-US" sz="1300" dirty="0" smtClean="0"/>
              <a:t>Another </a:t>
            </a:r>
            <a:r>
              <a:rPr lang="en-US" sz="1300" dirty="0"/>
              <a:t>similar list - </a:t>
            </a:r>
            <a:r>
              <a:rPr lang="en-US" sz="1300" dirty="0">
                <a:hlinkClick r:id="rId18"/>
              </a:rPr>
              <a:t>http://www.squirrly.co/startup-tools-list-the-amazing-free-services-that-will-improve-your-work#.VNETZp3F_5G</a:t>
            </a:r>
            <a:endParaRPr lang="en-US" sz="13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92</a:t>
            </a:fld>
            <a:endParaRPr lang="en-CA" dirty="0"/>
          </a:p>
        </p:txBody>
      </p:sp>
    </p:spTree>
    <p:extLst>
      <p:ext uri="{BB962C8B-B14F-4D97-AF65-F5344CB8AC3E}">
        <p14:creationId xmlns:p14="http://schemas.microsoft.com/office/powerpoint/2010/main" val="27223630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Vendre vos résultats de validation</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93</a:t>
            </a:fld>
            <a:endParaRPr lang="en-CA" dirty="0"/>
          </a:p>
        </p:txBody>
      </p:sp>
    </p:spTree>
    <p:extLst>
      <p:ext uri="{BB962C8B-B14F-4D97-AF65-F5344CB8AC3E}">
        <p14:creationId xmlns:p14="http://schemas.microsoft.com/office/powerpoint/2010/main" val="1318169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hlinkClick r:id="rId2" action="ppaction://hlinkfile"/>
              </a:rPr>
              <a:t>EXEMPLE</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94</a:t>
            </a:fld>
            <a:endParaRPr lang="en-CA" dirty="0"/>
          </a:p>
        </p:txBody>
      </p:sp>
      <p:pic>
        <p:nvPicPr>
          <p:cNvPr id="5" name="Content Placeholder 4">
            <a:hlinkClick r:id="rId3"/>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467851" y="1998663"/>
            <a:ext cx="5916613" cy="3324225"/>
          </a:xfrm>
        </p:spPr>
      </p:pic>
      <p:pic>
        <p:nvPicPr>
          <p:cNvPr id="1027" name="Picture 3">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651" y="2960559"/>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7949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4294967295"/>
          </p:nvPr>
        </p:nvSpPr>
        <p:spPr>
          <a:xfrm>
            <a:off x="346493" y="1312863"/>
            <a:ext cx="8228012" cy="536575"/>
          </a:xfrm>
        </p:spPr>
        <p:txBody>
          <a:bodyPr/>
          <a:lstStyle/>
          <a:p>
            <a:pPr marL="0" indent="0">
              <a:buNone/>
            </a:pPr>
            <a:r>
              <a:rPr lang="en-US" sz="4000" b="1" dirty="0"/>
              <a:t>Qui </a:t>
            </a:r>
            <a:r>
              <a:rPr lang="en-US" sz="4000" b="1" dirty="0" err="1"/>
              <a:t>veut</a:t>
            </a:r>
            <a:r>
              <a:rPr lang="en-US" sz="4000" b="1" dirty="0"/>
              <a:t> essayer?</a:t>
            </a:r>
          </a:p>
        </p:txBody>
      </p:sp>
      <p:sp>
        <p:nvSpPr>
          <p:cNvPr id="2" name="Slide Number Placeholder 1"/>
          <p:cNvSpPr>
            <a:spLocks noGrp="1"/>
          </p:cNvSpPr>
          <p:nvPr>
            <p:ph type="sldNum" sz="quarter" idx="4"/>
          </p:nvPr>
        </p:nvSpPr>
        <p:spPr/>
        <p:txBody>
          <a:bodyPr/>
          <a:lstStyle/>
          <a:p>
            <a:fld id="{13F44AA5-DB92-42C3-A717-A60C9B81A1ED}" type="slidenum">
              <a:rPr lang="en-CA" smtClean="0"/>
              <a:pPr/>
              <a:t>95</a:t>
            </a:fld>
            <a:endParaRPr lang="en-CA" dirty="0"/>
          </a:p>
        </p:txBody>
      </p:sp>
    </p:spTree>
    <p:extLst>
      <p:ext uri="{BB962C8B-B14F-4D97-AF65-F5344CB8AC3E}">
        <p14:creationId xmlns:p14="http://schemas.microsoft.com/office/powerpoint/2010/main" val="30038910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err="1">
                <a:solidFill>
                  <a:schemeClr val="tx1"/>
                </a:solidFill>
              </a:rPr>
              <a:t>Pensées</a:t>
            </a:r>
            <a:r>
              <a:rPr lang="en-US" sz="3600" dirty="0">
                <a:solidFill>
                  <a:schemeClr val="tx1"/>
                </a:solidFill>
              </a:rPr>
              <a:t> </a:t>
            </a:r>
            <a:r>
              <a:rPr lang="en-US" sz="3600" dirty="0" err="1">
                <a:solidFill>
                  <a:schemeClr val="tx1"/>
                </a:solidFill>
              </a:rPr>
              <a:t>en</a:t>
            </a:r>
            <a:r>
              <a:rPr lang="en-US" sz="3600" dirty="0">
                <a:solidFill>
                  <a:schemeClr val="tx1"/>
                </a:solidFill>
              </a:rPr>
              <a:t> conclusion?</a:t>
            </a: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96</a:t>
            </a:fld>
            <a:endParaRPr lang="en-CA" dirty="0"/>
          </a:p>
        </p:txBody>
      </p:sp>
    </p:spTree>
    <p:extLst>
      <p:ext uri="{BB962C8B-B14F-4D97-AF65-F5344CB8AC3E}">
        <p14:creationId xmlns:p14="http://schemas.microsoft.com/office/powerpoint/2010/main" val="121357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041" y="3973177"/>
            <a:ext cx="6804248" cy="764704"/>
          </a:xfrm>
          <a:prstGeom prst="rect">
            <a:avLst/>
          </a:prstGeom>
        </p:spPr>
        <p:txBody>
          <a:bodyPr/>
          <a:lstStyle/>
          <a:p>
            <a:pPr algn="ctr">
              <a:lnSpc>
                <a:spcPct val="120000"/>
              </a:lnSpc>
            </a:pPr>
            <a:r>
              <a:rPr lang="fr-FR" sz="2800" dirty="0">
                <a:solidFill>
                  <a:schemeClr val="tx1"/>
                </a:solidFill>
              </a:rPr>
              <a:t>Discours de vente</a:t>
            </a:r>
            <a:br>
              <a:rPr lang="fr-FR" sz="2800" dirty="0">
                <a:solidFill>
                  <a:schemeClr val="tx1"/>
                </a:solidFill>
              </a:rPr>
            </a:br>
            <a:r>
              <a:rPr lang="fr-FR" sz="2800" dirty="0">
                <a:solidFill>
                  <a:schemeClr val="tx1"/>
                </a:solidFill>
              </a:rPr>
              <a:t>Marge Brute d’Autofinancement</a:t>
            </a:r>
            <a:br>
              <a:rPr lang="fr-FR" sz="2800" dirty="0">
                <a:solidFill>
                  <a:schemeClr val="tx1"/>
                </a:solidFill>
              </a:rPr>
            </a:br>
            <a:r>
              <a:rPr lang="fr-FR" sz="2800" dirty="0">
                <a:solidFill>
                  <a:schemeClr val="tx1"/>
                </a:solidFill>
              </a:rPr>
              <a:t>Prochaines Étapes</a:t>
            </a:r>
          </a:p>
        </p:txBody>
      </p:sp>
      <p:sp>
        <p:nvSpPr>
          <p:cNvPr id="3" name="Rectangle 2"/>
          <p:cNvSpPr/>
          <p:nvPr/>
        </p:nvSpPr>
        <p:spPr>
          <a:xfrm>
            <a:off x="3502245" y="1841365"/>
            <a:ext cx="2108269" cy="923330"/>
          </a:xfrm>
          <a:prstGeom prst="rect">
            <a:avLst/>
          </a:prstGeom>
        </p:spPr>
        <p:txBody>
          <a:bodyPr wrap="none">
            <a:spAutoFit/>
          </a:bodyPr>
          <a:lstStyle/>
          <a:p>
            <a:pPr algn="ctr"/>
            <a:r>
              <a:rPr lang="en-US" sz="5400" dirty="0">
                <a:solidFill>
                  <a:prstClr val="black"/>
                </a:solidFill>
              </a:rPr>
              <a:t>Jour 2</a:t>
            </a:r>
          </a:p>
        </p:txBody>
      </p:sp>
      <p:sp>
        <p:nvSpPr>
          <p:cNvPr id="4" name="Slide Number Placeholder 3"/>
          <p:cNvSpPr>
            <a:spLocks noGrp="1"/>
          </p:cNvSpPr>
          <p:nvPr>
            <p:ph type="sldNum" sz="quarter" idx="4"/>
          </p:nvPr>
        </p:nvSpPr>
        <p:spPr/>
        <p:txBody>
          <a:bodyPr/>
          <a:lstStyle/>
          <a:p>
            <a:fld id="{13F44AA5-DB92-42C3-A717-A60C9B81A1ED}" type="slidenum">
              <a:rPr lang="en-CA" smtClean="0"/>
              <a:pPr/>
              <a:t>97</a:t>
            </a:fld>
            <a:endParaRPr lang="en-CA" dirty="0"/>
          </a:p>
        </p:txBody>
      </p:sp>
    </p:spTree>
    <p:extLst>
      <p:ext uri="{BB962C8B-B14F-4D97-AF65-F5344CB8AC3E}">
        <p14:creationId xmlns:p14="http://schemas.microsoft.com/office/powerpoint/2010/main" val="12502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011" y="2627222"/>
            <a:ext cx="5917004" cy="1754326"/>
          </a:xfrm>
          <a:prstGeom prst="rect">
            <a:avLst/>
          </a:prstGeom>
        </p:spPr>
        <p:txBody>
          <a:bodyPr wrap="none">
            <a:spAutoFit/>
          </a:bodyPr>
          <a:lstStyle/>
          <a:p>
            <a:pPr algn="ctr"/>
            <a:r>
              <a:rPr lang="en-US" sz="5400" dirty="0"/>
              <a:t>Marge Brute </a:t>
            </a:r>
            <a:endParaRPr lang="en-US" sz="5400" dirty="0" smtClean="0"/>
          </a:p>
          <a:p>
            <a:pPr algn="ctr"/>
            <a:r>
              <a:rPr lang="en-US" sz="5400" dirty="0" err="1" smtClean="0"/>
              <a:t>d’Autofinancement</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98</a:t>
            </a:fld>
            <a:endParaRPr lang="en-CA" dirty="0"/>
          </a:p>
        </p:txBody>
      </p:sp>
    </p:spTree>
    <p:extLst>
      <p:ext uri="{BB962C8B-B14F-4D97-AF65-F5344CB8AC3E}">
        <p14:creationId xmlns:p14="http://schemas.microsoft.com/office/powerpoint/2010/main" val="283884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p:txBody>
          <a:bodyPr/>
          <a:lstStyle/>
          <a:p>
            <a:r>
              <a:rPr lang="en-US" dirty="0" err="1" smtClean="0"/>
              <a:t>Objectifs</a:t>
            </a:r>
            <a:endParaRPr lang="en-CA" dirty="0"/>
          </a:p>
        </p:txBody>
      </p:sp>
      <p:sp>
        <p:nvSpPr>
          <p:cNvPr id="569347" name="Rectangle 3"/>
          <p:cNvSpPr>
            <a:spLocks noGrp="1" noChangeArrowheads="1"/>
          </p:cNvSpPr>
          <p:nvPr>
            <p:ph type="body" idx="4294967295"/>
          </p:nvPr>
        </p:nvSpPr>
        <p:spPr>
          <a:xfrm>
            <a:off x="146551" y="1060033"/>
            <a:ext cx="8997449" cy="3579812"/>
          </a:xfrm>
        </p:spPr>
        <p:txBody>
          <a:bodyPr>
            <a:normAutofit/>
          </a:bodyPr>
          <a:lstStyle/>
          <a:p>
            <a:pPr marL="457200" indent="-457200">
              <a:spcBef>
                <a:spcPts val="1200"/>
              </a:spcBef>
              <a:buFont typeface="+mj-lt"/>
              <a:buAutoNum type="arabicPeriod"/>
            </a:pPr>
            <a:r>
              <a:rPr lang="fr-FR" sz="2400" dirty="0"/>
              <a:t>Comprendre les bases de votre déclaration de marge brute d’autofinancement. </a:t>
            </a:r>
            <a:endParaRPr lang="fr-FR" sz="2400" dirty="0" smtClean="0"/>
          </a:p>
          <a:p>
            <a:pPr marL="457200" indent="-457200">
              <a:spcBef>
                <a:spcPts val="1200"/>
              </a:spcBef>
              <a:buFont typeface="+mj-lt"/>
              <a:buAutoNum type="arabicPeriod"/>
            </a:pPr>
            <a:r>
              <a:rPr lang="fr-FR" sz="2400" dirty="0"/>
              <a:t>Déterminez comment votre marge brute d’autofinancement est lié au reste de votre plan d’affaires.</a:t>
            </a:r>
          </a:p>
          <a:p>
            <a:pPr marL="457200" indent="-457200">
              <a:spcBef>
                <a:spcPts val="1200"/>
              </a:spcBef>
              <a:buFont typeface="+mj-lt"/>
              <a:buAutoNum type="arabicPeriod"/>
            </a:pPr>
            <a:r>
              <a:rPr lang="fr-FR" sz="2400" dirty="0"/>
              <a:t>Complétez une marge brute d’autofinancement de 12 mois pour une nouvelle entreprise.</a:t>
            </a:r>
          </a:p>
        </p:txBody>
      </p:sp>
      <p:sp>
        <p:nvSpPr>
          <p:cNvPr id="2" name="Slide Number Placeholder 1"/>
          <p:cNvSpPr>
            <a:spLocks noGrp="1"/>
          </p:cNvSpPr>
          <p:nvPr>
            <p:ph type="sldNum" sz="quarter" idx="4"/>
          </p:nvPr>
        </p:nvSpPr>
        <p:spPr/>
        <p:txBody>
          <a:bodyPr/>
          <a:lstStyle/>
          <a:p>
            <a:fld id="{13F44AA5-DB92-42C3-A717-A60C9B81A1ED}" type="slidenum">
              <a:rPr lang="en-CA" smtClean="0"/>
              <a:pPr/>
              <a:t>99</a:t>
            </a:fld>
            <a:endParaRPr lang="en-CA" dirty="0"/>
          </a:p>
        </p:txBody>
      </p:sp>
    </p:spTree>
    <p:extLst>
      <p:ext uri="{BB962C8B-B14F-4D97-AF65-F5344CB8AC3E}">
        <p14:creationId xmlns:p14="http://schemas.microsoft.com/office/powerpoint/2010/main" val="1270788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DB9963"/>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2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3.xml><?xml version="1.0" encoding="utf-8"?>
<a:theme xmlns:a="http://schemas.openxmlformats.org/drawingml/2006/main" name="Office Theme">
  <a:themeElements>
    <a:clrScheme name="Custom 11">
      <a:dk1>
        <a:sysClr val="windowText" lastClr="000000"/>
      </a:dk1>
      <a:lt1>
        <a:sysClr val="window" lastClr="FFFFFF"/>
      </a:lt1>
      <a:dk2>
        <a:srgbClr val="1F497D"/>
      </a:dk2>
      <a:lt2>
        <a:srgbClr val="EEECE1"/>
      </a:lt2>
      <a:accent1>
        <a:srgbClr val="C0504D"/>
      </a:accent1>
      <a:accent2>
        <a:srgbClr val="2B4C73"/>
      </a:accent2>
      <a:accent3>
        <a:srgbClr val="9BBB59"/>
      </a:accent3>
      <a:accent4>
        <a:srgbClr val="8064A2"/>
      </a:accent4>
      <a:accent5>
        <a:srgbClr val="2B4C73"/>
      </a:accent5>
      <a:accent6>
        <a:srgbClr val="59595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6974</TotalTime>
  <Words>4246</Words>
  <Application>Microsoft Office PowerPoint</Application>
  <PresentationFormat>On-screen Show (4:3)</PresentationFormat>
  <Paragraphs>794</Paragraphs>
  <Slides>145</Slides>
  <Notes>28</Notes>
  <HiddenSlides>0</HiddenSlides>
  <MMClips>0</MMClips>
  <ScaleCrop>false</ScaleCrop>
  <HeadingPairs>
    <vt:vector size="4" baseType="variant">
      <vt:variant>
        <vt:lpstr>Theme</vt:lpstr>
      </vt:variant>
      <vt:variant>
        <vt:i4>3</vt:i4>
      </vt:variant>
      <vt:variant>
        <vt:lpstr>Slide Titles</vt:lpstr>
      </vt:variant>
      <vt:variant>
        <vt:i4>145</vt:i4>
      </vt:variant>
    </vt:vector>
  </HeadingPairs>
  <TitlesOfParts>
    <vt:vector size="148" baseType="lpstr">
      <vt:lpstr>1_Slidedocs</vt:lpstr>
      <vt:lpstr>2_Slidedocs</vt:lpstr>
      <vt:lpstr>Office Theme</vt:lpstr>
      <vt:lpstr>PowerPoint Presentation</vt:lpstr>
      <vt:lpstr>Idéation Modélisation d’Entreprise Validation du Client</vt:lpstr>
      <vt:lpstr>PowerPoint Presentation</vt:lpstr>
      <vt:lpstr>PowerPoint Presentation</vt:lpstr>
      <vt:lpstr>Les Éléments de base de Recherche d’idées Entrepreneuriales</vt:lpstr>
      <vt:lpstr>Les Éléments de base de Recherche d’idées Entrepreneuriales</vt:lpstr>
      <vt:lpstr>Les Éléments de base de Recherche d’idées Entrepreneuriales</vt:lpstr>
      <vt:lpstr>Les Idées et leur Valeur</vt:lpstr>
      <vt:lpstr>Principes de Génération d’Idées</vt:lpstr>
      <vt:lpstr>Principes de Génération d’Idées</vt:lpstr>
      <vt:lpstr>Principes de Génération d’Idées</vt:lpstr>
      <vt:lpstr>PowerPoint Presentation</vt:lpstr>
      <vt:lpstr>Principes de Génération d’Idées</vt:lpstr>
      <vt:lpstr>Principes de Génération d’Idées</vt:lpstr>
      <vt:lpstr>Principes de Génération d’Idées</vt:lpstr>
      <vt:lpstr>Principes de Génération d’Idées</vt:lpstr>
      <vt:lpstr>Principes de Génération d’Idées</vt:lpstr>
      <vt:lpstr>Principes de Génération d’Idées</vt:lpstr>
      <vt:lpstr>Principes de Génération d’Idées</vt:lpstr>
      <vt:lpstr>Principes de Génération d’Idées</vt:lpstr>
      <vt:lpstr>PowerPoint Presentation</vt:lpstr>
      <vt:lpstr>Autres Considérations</vt:lpstr>
      <vt:lpstr>PowerPoint Presentation</vt:lpstr>
      <vt:lpstr>Autres Considérations</vt:lpstr>
      <vt:lpstr>PowerPoint Presentation</vt:lpstr>
      <vt:lpstr>Autres Considérations</vt:lpstr>
      <vt:lpstr>Autres Considérations</vt:lpstr>
      <vt:lpstr>Pensées en Conclusion?</vt:lpstr>
      <vt:lpstr>PowerPoint Presentation</vt:lpstr>
      <vt:lpstr>Modèles d’Entreprise</vt:lpstr>
      <vt:lpstr>Pourquoi les Modèles d’Entreprise sont-ils importants?</vt:lpstr>
      <vt:lpstr>Modèles d’Entreprise versus Plans d’Entreprise</vt:lpstr>
      <vt:lpstr>Qu’est-ce qu’un Modèle Économique? 9 Composants...</vt:lpstr>
      <vt:lpstr>La Toile de Modèle Économique – Le Business Model Canvas</vt:lpstr>
      <vt:lpstr>Proposition de Valeur</vt:lpstr>
      <vt:lpstr>Segments Clients</vt:lpstr>
      <vt:lpstr>Segments Clients Multiples</vt:lpstr>
      <vt:lpstr>Un match du Produit/Marché</vt:lpstr>
      <vt:lpstr>Canaux</vt:lpstr>
      <vt:lpstr>Relations Clients</vt:lpstr>
      <vt:lpstr>Sources de Revenus</vt:lpstr>
      <vt:lpstr>Ressources Clés</vt:lpstr>
      <vt:lpstr>Partenaires Clés</vt:lpstr>
      <vt:lpstr>Activités Primordiales</vt:lpstr>
      <vt:lpstr>Structure de coûts</vt:lpstr>
      <vt:lpstr>Mais...</vt:lpstr>
      <vt:lpstr>PowerPoint Presentation</vt:lpstr>
      <vt:lpstr>Nous devons valider (tester) nos présomptions</vt:lpstr>
      <vt:lpstr>La Validation d’une idée</vt:lpstr>
      <vt:lpstr>Exemples de Modèles Économiques</vt:lpstr>
      <vt:lpstr>Le stand à limonade de Kelly: de la limonade rafraîchissante</vt:lpstr>
      <vt:lpstr>La Toile: Segments Multiples</vt:lpstr>
      <vt:lpstr>Modèles Économiques </vt:lpstr>
      <vt:lpstr>PowerPoint Presentation</vt:lpstr>
      <vt:lpstr>Pensées en conclusion?</vt:lpstr>
      <vt:lpstr>PowerPoint Presentation</vt:lpstr>
      <vt:lpstr>CUSTOMER DISCOVERY</vt:lpstr>
      <vt:lpstr>Le processus de démarrage recommandé*</vt:lpstr>
      <vt:lpstr>À quoi ressemblent les tests?</vt:lpstr>
      <vt:lpstr>Produit avec viabilité minimum: MVP</vt:lpstr>
      <vt:lpstr>PowerPoint Presentation</vt:lpstr>
      <vt:lpstr>Le processus de découverte client</vt:lpstr>
      <vt:lpstr>Liste à suivre pour la Validation</vt:lpstr>
      <vt:lpstr>Questions typiques</vt:lpstr>
      <vt:lpstr>Conseils pour les entrevues avec le client</vt:lpstr>
      <vt:lpstr>Méthodes de stratégies de validation</vt:lpstr>
      <vt:lpstr>Outils</vt:lpstr>
      <vt:lpstr>Page web test</vt:lpstr>
      <vt:lpstr>www.quickmvp.com</vt:lpstr>
      <vt:lpstr>http://unbounce.com/ </vt:lpstr>
      <vt:lpstr>PowerPoint Presentation</vt:lpstr>
      <vt:lpstr>PowerPoint Presentation</vt:lpstr>
      <vt:lpstr>PowerPoint Presentation</vt:lpstr>
      <vt:lpstr>Campagnes de financement publiques</vt:lpstr>
      <vt:lpstr>PowerPoint Presentation</vt:lpstr>
      <vt:lpstr>Exemples</vt:lpstr>
      <vt:lpstr>Bureau sans chaise</vt:lpstr>
      <vt:lpstr>Bureau sans chaise</vt:lpstr>
      <vt:lpstr>Étude de cas</vt:lpstr>
      <vt:lpstr>16$</vt:lpstr>
      <vt:lpstr>5$/mois</vt:lpstr>
      <vt:lpstr>PowerPoint Presentation</vt:lpstr>
      <vt:lpstr>PowerPoint Presentation</vt:lpstr>
      <vt:lpstr>PowerPoint Presentation</vt:lpstr>
      <vt:lpstr>PowerPoint Presentation</vt:lpstr>
      <vt:lpstr>  Google Adwords                                                        max. 25$/jour</vt:lpstr>
      <vt:lpstr>PowerPoint Presentation</vt:lpstr>
      <vt:lpstr>www.elance.com                                                   54.79$</vt:lpstr>
      <vt:lpstr>PowerPoint Presentation</vt:lpstr>
      <vt:lpstr>PowerPoint Presentation</vt:lpstr>
      <vt:lpstr>Prochaines étapes</vt:lpstr>
      <vt:lpstr>Outils et ressources</vt:lpstr>
      <vt:lpstr>Vendre vos résultats de validation</vt:lpstr>
      <vt:lpstr>EXEMPLE</vt:lpstr>
      <vt:lpstr>PowerPoint Presentation</vt:lpstr>
      <vt:lpstr>Pensées en conclusion?</vt:lpstr>
      <vt:lpstr>Discours de vente Marge Brute d’Autofinancement Prochaines Étapes</vt:lpstr>
      <vt:lpstr>PowerPoint Presentation</vt:lpstr>
      <vt:lpstr>Objectifs</vt:lpstr>
      <vt:lpstr>Qu’est-ce qu’une déclaration de marge brute d’autofinancement?</vt:lpstr>
      <vt:lpstr>Votre Marge brute d’autofinancement vous aide à:</vt:lpstr>
      <vt:lpstr>PowerPoint Presentation</vt:lpstr>
      <vt:lpstr>PowerPoint Presentation</vt:lpstr>
      <vt:lpstr>La déclaration de marge brute d’autofinancement</vt:lpstr>
      <vt:lpstr>PowerPoint Presentation</vt:lpstr>
      <vt:lpstr>Plus</vt:lpstr>
      <vt:lpstr>La projection des déboursements</vt:lpstr>
      <vt:lpstr>La projection du revenu</vt:lpstr>
      <vt:lpstr>PowerPoint Presentation</vt:lpstr>
      <vt:lpstr>Les Facteurs qui influencent votre perception de recettes</vt:lpstr>
      <vt:lpstr>Calculer vos revenus</vt:lpstr>
      <vt:lpstr>Point de départ utile</vt:lpstr>
      <vt:lpstr>Exercice de marge brute d’autofinancement</vt:lpstr>
      <vt:lpstr>Pensées en conclusion?</vt:lpstr>
      <vt:lpstr>PowerPoint Presentation</vt:lpstr>
      <vt:lpstr>Où est-ce que les entrepreneurs obtiennent leur argent?</vt:lpstr>
      <vt:lpstr>1. Contribution personnelle</vt:lpstr>
      <vt:lpstr>2. Endettement</vt:lpstr>
      <vt:lpstr>Caractéristiques</vt:lpstr>
      <vt:lpstr>Les banques considèrent ce qui suit:</vt:lpstr>
      <vt:lpstr>Sources</vt:lpstr>
      <vt:lpstr>3. Équité</vt:lpstr>
      <vt:lpstr>Plus d’Information</vt:lpstr>
      <vt:lpstr>4. L’amorçage</vt:lpstr>
      <vt:lpstr>PowerPoint Presentation</vt:lpstr>
      <vt:lpstr>Avantages</vt:lpstr>
      <vt:lpstr>Désavantages</vt:lpstr>
      <vt:lpstr>Stratégies pour connaître du succès</vt:lpstr>
      <vt:lpstr>Programmes Gouvernementaux à Effet de Levier</vt:lpstr>
      <vt:lpstr>Devenez opérationnels rapidement</vt:lpstr>
      <vt:lpstr>Allez chercher un client</vt:lpstr>
      <vt:lpstr>Concentrez vous sur l’argent</vt:lpstr>
      <vt:lpstr>Formez des alliances pour</vt:lpstr>
      <vt:lpstr>Travaillez avec les clients</vt:lpstr>
      <vt:lpstr>Travaillez avec les fournisseurs</vt:lpstr>
      <vt:lpstr>Votre équipe</vt:lpstr>
      <vt:lpstr>Vous</vt:lpstr>
      <vt:lpstr>Et plus</vt:lpstr>
      <vt:lpstr>Où est-ce que les entrepreneurs obtiennent leur argent?</vt:lpstr>
      <vt:lpstr>Pensées en conclusion?</vt:lpstr>
      <vt:lpstr>PowerPoint Presentation</vt:lpstr>
      <vt:lpstr>Détails administratifs</vt:lpstr>
      <vt:lpstr>Règles et Réglementations</vt:lpstr>
      <vt:lpstr>PowerPoint Presentation</vt:lpstr>
      <vt:lpstr>Pensées de conclusion (et de départ)?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fatih demirkiran</dc:creator>
  <cp:lastModifiedBy>Owner</cp:lastModifiedBy>
  <cp:revision>197</cp:revision>
  <cp:lastPrinted>2016-02-01T17:31:47Z</cp:lastPrinted>
  <dcterms:created xsi:type="dcterms:W3CDTF">2015-06-30T19:40:07Z</dcterms:created>
  <dcterms:modified xsi:type="dcterms:W3CDTF">2016-03-08T20:55:38Z</dcterms:modified>
</cp:coreProperties>
</file>