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8" r:id="rId1"/>
    <p:sldMasterId id="2147483678" r:id="rId2"/>
    <p:sldMasterId id="2147483740" r:id="rId3"/>
    <p:sldMasterId id="2147483761" r:id="rId4"/>
  </p:sldMasterIdLst>
  <p:notesMasterIdLst>
    <p:notesMasterId r:id="rId199"/>
  </p:notesMasterIdLst>
  <p:sldIdLst>
    <p:sldId id="517" r:id="rId5"/>
    <p:sldId id="624" r:id="rId6"/>
    <p:sldId id="518" r:id="rId7"/>
    <p:sldId id="629" r:id="rId8"/>
    <p:sldId id="630" r:id="rId9"/>
    <p:sldId id="257" r:id="rId10"/>
    <p:sldId id="256" r:id="rId11"/>
    <p:sldId id="258" r:id="rId12"/>
    <p:sldId id="298" r:id="rId13"/>
    <p:sldId id="656" r:id="rId14"/>
    <p:sldId id="259" r:id="rId15"/>
    <p:sldId id="260" r:id="rId16"/>
    <p:sldId id="263" r:id="rId17"/>
    <p:sldId id="264" r:id="rId18"/>
    <p:sldId id="265" r:id="rId19"/>
    <p:sldId id="261" r:id="rId20"/>
    <p:sldId id="262" r:id="rId21"/>
    <p:sldId id="270" r:id="rId22"/>
    <p:sldId id="271" r:id="rId23"/>
    <p:sldId id="272" r:id="rId24"/>
    <p:sldId id="273" r:id="rId25"/>
    <p:sldId id="274" r:id="rId26"/>
    <p:sldId id="621" r:id="rId27"/>
    <p:sldId id="275" r:id="rId28"/>
    <p:sldId id="278" r:id="rId29"/>
    <p:sldId id="646" r:id="rId30"/>
    <p:sldId id="613" r:id="rId31"/>
    <p:sldId id="269" r:id="rId32"/>
    <p:sldId id="267" r:id="rId33"/>
    <p:sldId id="268" r:id="rId34"/>
    <p:sldId id="293" r:id="rId35"/>
    <p:sldId id="287" r:id="rId36"/>
    <p:sldId id="300" r:id="rId37"/>
    <p:sldId id="301" r:id="rId38"/>
    <p:sldId id="302" r:id="rId39"/>
    <p:sldId id="303" r:id="rId40"/>
    <p:sldId id="304" r:id="rId41"/>
    <p:sldId id="305" r:id="rId42"/>
    <p:sldId id="306" r:id="rId43"/>
    <p:sldId id="307" r:id="rId44"/>
    <p:sldId id="308" r:id="rId45"/>
    <p:sldId id="309" r:id="rId46"/>
    <p:sldId id="310" r:id="rId47"/>
    <p:sldId id="311" r:id="rId48"/>
    <p:sldId id="312" r:id="rId49"/>
    <p:sldId id="313" r:id="rId50"/>
    <p:sldId id="314" r:id="rId51"/>
    <p:sldId id="315" r:id="rId52"/>
    <p:sldId id="316" r:id="rId53"/>
    <p:sldId id="317" r:id="rId54"/>
    <p:sldId id="318" r:id="rId55"/>
    <p:sldId id="319" r:id="rId56"/>
    <p:sldId id="320" r:id="rId57"/>
    <p:sldId id="321" r:id="rId58"/>
    <p:sldId id="322" r:id="rId59"/>
    <p:sldId id="323" r:id="rId60"/>
    <p:sldId id="324" r:id="rId61"/>
    <p:sldId id="325" r:id="rId62"/>
    <p:sldId id="328" r:id="rId63"/>
    <p:sldId id="329" r:id="rId64"/>
    <p:sldId id="330" r:id="rId65"/>
    <p:sldId id="331" r:id="rId66"/>
    <p:sldId id="332" r:id="rId67"/>
    <p:sldId id="647" r:id="rId68"/>
    <p:sldId id="648" r:id="rId69"/>
    <p:sldId id="636" r:id="rId70"/>
    <p:sldId id="649" r:id="rId71"/>
    <p:sldId id="637" r:id="rId72"/>
    <p:sldId id="650" r:id="rId73"/>
    <p:sldId id="336" r:id="rId74"/>
    <p:sldId id="337" r:id="rId75"/>
    <p:sldId id="338" r:id="rId76"/>
    <p:sldId id="339" r:id="rId77"/>
    <p:sldId id="340" r:id="rId78"/>
    <p:sldId id="342" r:id="rId79"/>
    <p:sldId id="614" r:id="rId80"/>
    <p:sldId id="431" r:id="rId81"/>
    <p:sldId id="345" r:id="rId82"/>
    <p:sldId id="432" r:id="rId83"/>
    <p:sldId id="434" r:id="rId84"/>
    <p:sldId id="435" r:id="rId85"/>
    <p:sldId id="436" r:id="rId86"/>
    <p:sldId id="437" r:id="rId87"/>
    <p:sldId id="438" r:id="rId88"/>
    <p:sldId id="439" r:id="rId89"/>
    <p:sldId id="440" r:id="rId90"/>
    <p:sldId id="441" r:id="rId91"/>
    <p:sldId id="442" r:id="rId92"/>
    <p:sldId id="611" r:id="rId93"/>
    <p:sldId id="444" r:id="rId94"/>
    <p:sldId id="445" r:id="rId95"/>
    <p:sldId id="446" r:id="rId96"/>
    <p:sldId id="447" r:id="rId97"/>
    <p:sldId id="448" r:id="rId98"/>
    <p:sldId id="449" r:id="rId99"/>
    <p:sldId id="450" r:id="rId100"/>
    <p:sldId id="451" r:id="rId101"/>
    <p:sldId id="452" r:id="rId102"/>
    <p:sldId id="453" r:id="rId103"/>
    <p:sldId id="454" r:id="rId104"/>
    <p:sldId id="455" r:id="rId105"/>
    <p:sldId id="456" r:id="rId106"/>
    <p:sldId id="457" r:id="rId107"/>
    <p:sldId id="458" r:id="rId108"/>
    <p:sldId id="459" r:id="rId109"/>
    <p:sldId id="460" r:id="rId110"/>
    <p:sldId id="461" r:id="rId111"/>
    <p:sldId id="463" r:id="rId112"/>
    <p:sldId id="464" r:id="rId113"/>
    <p:sldId id="466" r:id="rId114"/>
    <p:sldId id="465" r:id="rId115"/>
    <p:sldId id="467" r:id="rId116"/>
    <p:sldId id="468" r:id="rId117"/>
    <p:sldId id="469" r:id="rId118"/>
    <p:sldId id="470" r:id="rId119"/>
    <p:sldId id="471" r:id="rId120"/>
    <p:sldId id="472" r:id="rId121"/>
    <p:sldId id="473" r:id="rId122"/>
    <p:sldId id="474" r:id="rId123"/>
    <p:sldId id="475" r:id="rId124"/>
    <p:sldId id="476" r:id="rId125"/>
    <p:sldId id="477" r:id="rId126"/>
    <p:sldId id="478" r:id="rId127"/>
    <p:sldId id="610" r:id="rId128"/>
    <p:sldId id="631" r:id="rId129"/>
    <p:sldId id="485" r:id="rId130"/>
    <p:sldId id="612" r:id="rId131"/>
    <p:sldId id="615" r:id="rId132"/>
    <p:sldId id="627" r:id="rId133"/>
    <p:sldId id="616" r:id="rId134"/>
    <p:sldId id="657" r:id="rId135"/>
    <p:sldId id="651" r:id="rId136"/>
    <p:sldId id="554" r:id="rId137"/>
    <p:sldId id="588" r:id="rId138"/>
    <p:sldId id="589" r:id="rId139"/>
    <p:sldId id="590" r:id="rId140"/>
    <p:sldId id="591" r:id="rId141"/>
    <p:sldId id="592" r:id="rId142"/>
    <p:sldId id="593" r:id="rId143"/>
    <p:sldId id="594" r:id="rId144"/>
    <p:sldId id="595" r:id="rId145"/>
    <p:sldId id="596" r:id="rId146"/>
    <p:sldId id="598" r:id="rId147"/>
    <p:sldId id="599" r:id="rId148"/>
    <p:sldId id="600" r:id="rId149"/>
    <p:sldId id="601" r:id="rId150"/>
    <p:sldId id="602" r:id="rId151"/>
    <p:sldId id="603" r:id="rId152"/>
    <p:sldId id="659" r:id="rId153"/>
    <p:sldId id="617" r:id="rId154"/>
    <p:sldId id="555" r:id="rId155"/>
    <p:sldId id="556" r:id="rId156"/>
    <p:sldId id="557" r:id="rId157"/>
    <p:sldId id="558" r:id="rId158"/>
    <p:sldId id="559" r:id="rId159"/>
    <p:sldId id="560" r:id="rId160"/>
    <p:sldId id="561" r:id="rId161"/>
    <p:sldId id="562" r:id="rId162"/>
    <p:sldId id="563" r:id="rId163"/>
    <p:sldId id="564" r:id="rId164"/>
    <p:sldId id="660" r:id="rId165"/>
    <p:sldId id="565" r:id="rId166"/>
    <p:sldId id="661" r:id="rId167"/>
    <p:sldId id="566" r:id="rId168"/>
    <p:sldId id="567" r:id="rId169"/>
    <p:sldId id="568" r:id="rId170"/>
    <p:sldId id="569" r:id="rId171"/>
    <p:sldId id="570" r:id="rId172"/>
    <p:sldId id="571" r:id="rId173"/>
    <p:sldId id="572" r:id="rId174"/>
    <p:sldId id="573" r:id="rId175"/>
    <p:sldId id="574" r:id="rId176"/>
    <p:sldId id="575" r:id="rId177"/>
    <p:sldId id="576" r:id="rId178"/>
    <p:sldId id="577" r:id="rId179"/>
    <p:sldId id="578" r:id="rId180"/>
    <p:sldId id="579" r:id="rId181"/>
    <p:sldId id="580" r:id="rId182"/>
    <p:sldId id="581" r:id="rId183"/>
    <p:sldId id="582" r:id="rId184"/>
    <p:sldId id="583" r:id="rId185"/>
    <p:sldId id="584" r:id="rId186"/>
    <p:sldId id="585" r:id="rId187"/>
    <p:sldId id="618" r:id="rId188"/>
    <p:sldId id="604" r:id="rId189"/>
    <p:sldId id="608" r:id="rId190"/>
    <p:sldId id="607" r:id="rId191"/>
    <p:sldId id="662" r:id="rId192"/>
    <p:sldId id="655" r:id="rId193"/>
    <p:sldId id="653" r:id="rId194"/>
    <p:sldId id="606" r:id="rId195"/>
    <p:sldId id="632" r:id="rId196"/>
    <p:sldId id="619" r:id="rId197"/>
    <p:sldId id="658" r:id="rId19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365D"/>
    <a:srgbClr val="01A7C3"/>
    <a:srgbClr val="018095"/>
    <a:srgbClr val="01AECB"/>
    <a:srgbClr val="2E1700"/>
    <a:srgbClr val="221100"/>
    <a:srgbClr val="432201"/>
    <a:srgbClr val="5F3716"/>
    <a:srgbClr val="DB9963"/>
    <a:srgbClr val="CB76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710" autoAdjust="0"/>
    <p:restoredTop sz="94660"/>
  </p:normalViewPr>
  <p:slideViewPr>
    <p:cSldViewPr snapToGrid="0">
      <p:cViewPr varScale="1">
        <p:scale>
          <a:sx n="55" d="100"/>
          <a:sy n="55" d="100"/>
        </p:scale>
        <p:origin x="974" y="45"/>
      </p:cViewPr>
      <p:guideLst>
        <p:guide orient="horz" pos="2160"/>
        <p:guide pos="2880"/>
      </p:guideLst>
    </p:cSldViewPr>
  </p:slideViewPr>
  <p:notesTextViewPr>
    <p:cViewPr>
      <p:scale>
        <a:sx n="3" d="2"/>
        <a:sy n="3" d="2"/>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91" Type="http://schemas.openxmlformats.org/officeDocument/2006/relationships/slide" Target="slides/slide187.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slide" Target="slides/slide177.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92" Type="http://schemas.openxmlformats.org/officeDocument/2006/relationships/slide" Target="slides/slide188.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slide" Target="slides/slide178.xml"/><Relationship Id="rId6" Type="http://schemas.openxmlformats.org/officeDocument/2006/relationships/slide" Target="slides/slide2.xml"/><Relationship Id="rId23" Type="http://schemas.openxmlformats.org/officeDocument/2006/relationships/slide" Target="slides/slide19.xml"/><Relationship Id="rId119" Type="http://schemas.openxmlformats.org/officeDocument/2006/relationships/slide" Target="slides/slide115.xml"/><Relationship Id="rId44" Type="http://schemas.openxmlformats.org/officeDocument/2006/relationships/slide" Target="slides/slide40.xml"/><Relationship Id="rId65" Type="http://schemas.openxmlformats.org/officeDocument/2006/relationships/slide" Target="slides/slide61.xml"/><Relationship Id="rId86" Type="http://schemas.openxmlformats.org/officeDocument/2006/relationships/slide" Target="slides/slide82.xml"/><Relationship Id="rId130" Type="http://schemas.openxmlformats.org/officeDocument/2006/relationships/slide" Target="slides/slide126.xml"/><Relationship Id="rId151" Type="http://schemas.openxmlformats.org/officeDocument/2006/relationships/slide" Target="slides/slide147.xml"/><Relationship Id="rId172" Type="http://schemas.openxmlformats.org/officeDocument/2006/relationships/slide" Target="slides/slide168.xml"/><Relationship Id="rId193" Type="http://schemas.openxmlformats.org/officeDocument/2006/relationships/slide" Target="slides/slide189.xml"/><Relationship Id="rId13" Type="http://schemas.openxmlformats.org/officeDocument/2006/relationships/slide" Target="slides/slide9.xml"/><Relationship Id="rId109" Type="http://schemas.openxmlformats.org/officeDocument/2006/relationships/slide" Target="slides/slide105.xml"/><Relationship Id="rId34" Type="http://schemas.openxmlformats.org/officeDocument/2006/relationships/slide" Target="slides/slide30.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20" Type="http://schemas.openxmlformats.org/officeDocument/2006/relationships/slide" Target="slides/slide116.xml"/><Relationship Id="rId141" Type="http://schemas.openxmlformats.org/officeDocument/2006/relationships/slide" Target="slides/slide137.xml"/><Relationship Id="rId7" Type="http://schemas.openxmlformats.org/officeDocument/2006/relationships/slide" Target="slides/slide3.xml"/><Relationship Id="rId162" Type="http://schemas.openxmlformats.org/officeDocument/2006/relationships/slide" Target="slides/slide158.xml"/><Relationship Id="rId183" Type="http://schemas.openxmlformats.org/officeDocument/2006/relationships/slide" Target="slides/slide179.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slide" Target="slides/slide190.xml"/><Relationship Id="rId199" Type="http://schemas.openxmlformats.org/officeDocument/2006/relationships/notesMaster" Target="notesMasters/notesMaster1.xml"/><Relationship Id="rId203"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189" Type="http://schemas.openxmlformats.org/officeDocument/2006/relationships/slide" Target="slides/slide185.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79" Type="http://schemas.openxmlformats.org/officeDocument/2006/relationships/slide" Target="slides/slide175.xml"/><Relationship Id="rId195" Type="http://schemas.openxmlformats.org/officeDocument/2006/relationships/slide" Target="slides/slide191.xml"/><Relationship Id="rId190" Type="http://schemas.openxmlformats.org/officeDocument/2006/relationships/slide" Target="slides/slide186.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185" Type="http://schemas.openxmlformats.org/officeDocument/2006/relationships/slide" Target="slides/slide181.xml"/><Relationship Id="rId4" Type="http://schemas.openxmlformats.org/officeDocument/2006/relationships/slideMaster" Target="slideMasters/slideMaster4.xml"/><Relationship Id="rId9" Type="http://schemas.openxmlformats.org/officeDocument/2006/relationships/slide" Target="slides/slide5.xml"/><Relationship Id="rId180" Type="http://schemas.openxmlformats.org/officeDocument/2006/relationships/slide" Target="slides/slide176.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96" Type="http://schemas.openxmlformats.org/officeDocument/2006/relationships/slide" Target="slides/slide192.xml"/><Relationship Id="rId200" Type="http://schemas.openxmlformats.org/officeDocument/2006/relationships/presProps" Target="presProps.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slide" Target="slides/slide182.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97" Type="http://schemas.openxmlformats.org/officeDocument/2006/relationships/slide" Target="slides/slide193.xml"/><Relationship Id="rId201" Type="http://schemas.openxmlformats.org/officeDocument/2006/relationships/viewProps" Target="viewProps.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openxmlformats.org/officeDocument/2006/relationships/slide" Target="slides/slide183.xml"/><Relationship Id="rId1" Type="http://schemas.openxmlformats.org/officeDocument/2006/relationships/slideMaster" Target="slideMasters/slideMaster1.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slide" Target="slides/slide194.xml"/><Relationship Id="rId202" Type="http://schemas.openxmlformats.org/officeDocument/2006/relationships/theme" Target="theme/theme1.xml"/><Relationship Id="rId18" Type="http://schemas.openxmlformats.org/officeDocument/2006/relationships/slide" Target="slides/slide14.xml"/><Relationship Id="rId39" Type="http://schemas.openxmlformats.org/officeDocument/2006/relationships/slide" Target="slides/slide35.xml"/><Relationship Id="rId50" Type="http://schemas.openxmlformats.org/officeDocument/2006/relationships/slide" Target="slides/slide46.xml"/><Relationship Id="rId104" Type="http://schemas.openxmlformats.org/officeDocument/2006/relationships/slide" Target="slides/slide100.xml"/><Relationship Id="rId125" Type="http://schemas.openxmlformats.org/officeDocument/2006/relationships/slide" Target="slides/slide121.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 Id="rId71" Type="http://schemas.openxmlformats.org/officeDocument/2006/relationships/slide" Target="slides/slide67.xml"/><Relationship Id="rId92"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5E4C64F-5B3B-42A1-B55A-57CFF960733C}" type="datetimeFigureOut">
              <a:rPr lang="en-US" smtClean="0"/>
              <a:t>3/17/2018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B228E69-2A5E-436C-AEC3-5E75643B8C42}" type="slidenum">
              <a:rPr lang="en-US" smtClean="0"/>
              <a:t>‹#›</a:t>
            </a:fld>
            <a:endParaRPr lang="en-US"/>
          </a:p>
        </p:txBody>
      </p:sp>
    </p:spTree>
    <p:extLst>
      <p:ext uri="{BB962C8B-B14F-4D97-AF65-F5344CB8AC3E}">
        <p14:creationId xmlns:p14="http://schemas.microsoft.com/office/powerpoint/2010/main" val="19141977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2831"/>
            <a:endParaRPr lang="en-CA" altLang="en-US" dirty="0" smtClean="0"/>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334" eaLnBrk="0" hangingPunct="0">
              <a:spcBef>
                <a:spcPct val="30000"/>
              </a:spcBef>
              <a:defRPr sz="1100">
                <a:solidFill>
                  <a:schemeClr val="tx1"/>
                </a:solidFill>
                <a:latin typeface="Times New Roman" pitchFamily="18" charset="0"/>
              </a:defRPr>
            </a:lvl1pPr>
            <a:lvl2pPr marL="703797" indent="-270691" defTabSz="914334" eaLnBrk="0" hangingPunct="0">
              <a:spcBef>
                <a:spcPct val="30000"/>
              </a:spcBef>
              <a:defRPr sz="1100">
                <a:solidFill>
                  <a:schemeClr val="tx1"/>
                </a:solidFill>
                <a:latin typeface="Times New Roman" pitchFamily="18" charset="0"/>
              </a:defRPr>
            </a:lvl2pPr>
            <a:lvl3pPr marL="1082764" indent="-216553" defTabSz="914334" eaLnBrk="0" hangingPunct="0">
              <a:spcBef>
                <a:spcPct val="30000"/>
              </a:spcBef>
              <a:defRPr sz="1100">
                <a:solidFill>
                  <a:schemeClr val="tx1"/>
                </a:solidFill>
                <a:latin typeface="Times New Roman" pitchFamily="18" charset="0"/>
              </a:defRPr>
            </a:lvl3pPr>
            <a:lvl4pPr marL="1515869" indent="-216553" defTabSz="914334" eaLnBrk="0" hangingPunct="0">
              <a:spcBef>
                <a:spcPct val="30000"/>
              </a:spcBef>
              <a:defRPr sz="1100">
                <a:solidFill>
                  <a:schemeClr val="tx1"/>
                </a:solidFill>
                <a:latin typeface="Times New Roman" pitchFamily="18" charset="0"/>
              </a:defRPr>
            </a:lvl4pPr>
            <a:lvl5pPr marL="1948975" indent="-216553" defTabSz="914334" eaLnBrk="0" hangingPunct="0">
              <a:spcBef>
                <a:spcPct val="30000"/>
              </a:spcBef>
              <a:defRPr sz="1100">
                <a:solidFill>
                  <a:schemeClr val="tx1"/>
                </a:solidFill>
                <a:latin typeface="Times New Roman" pitchFamily="18" charset="0"/>
              </a:defRPr>
            </a:lvl5pPr>
            <a:lvl6pPr marL="2382081" indent="-216553" defTabSz="914334" eaLnBrk="0" fontAlgn="base" hangingPunct="0">
              <a:spcBef>
                <a:spcPct val="30000"/>
              </a:spcBef>
              <a:spcAft>
                <a:spcPct val="0"/>
              </a:spcAft>
              <a:defRPr sz="1100">
                <a:solidFill>
                  <a:schemeClr val="tx1"/>
                </a:solidFill>
                <a:latin typeface="Times New Roman" pitchFamily="18" charset="0"/>
              </a:defRPr>
            </a:lvl6pPr>
            <a:lvl7pPr marL="2815186" indent="-216553" defTabSz="914334" eaLnBrk="0" fontAlgn="base" hangingPunct="0">
              <a:spcBef>
                <a:spcPct val="30000"/>
              </a:spcBef>
              <a:spcAft>
                <a:spcPct val="0"/>
              </a:spcAft>
              <a:defRPr sz="1100">
                <a:solidFill>
                  <a:schemeClr val="tx1"/>
                </a:solidFill>
                <a:latin typeface="Times New Roman" pitchFamily="18" charset="0"/>
              </a:defRPr>
            </a:lvl7pPr>
            <a:lvl8pPr marL="3248292" indent="-216553" defTabSz="914334" eaLnBrk="0" fontAlgn="base" hangingPunct="0">
              <a:spcBef>
                <a:spcPct val="30000"/>
              </a:spcBef>
              <a:spcAft>
                <a:spcPct val="0"/>
              </a:spcAft>
              <a:defRPr sz="1100">
                <a:solidFill>
                  <a:schemeClr val="tx1"/>
                </a:solidFill>
                <a:latin typeface="Times New Roman" pitchFamily="18" charset="0"/>
              </a:defRPr>
            </a:lvl8pPr>
            <a:lvl9pPr marL="3681397" indent="-216553" defTabSz="914334" eaLnBrk="0" fontAlgn="base" hangingPunct="0">
              <a:spcBef>
                <a:spcPct val="30000"/>
              </a:spcBef>
              <a:spcAft>
                <a:spcPct val="0"/>
              </a:spcAft>
              <a:defRPr sz="1100">
                <a:solidFill>
                  <a:schemeClr val="tx1"/>
                </a:solidFill>
                <a:latin typeface="Times New Roman" pitchFamily="18" charset="0"/>
              </a:defRPr>
            </a:lvl9pPr>
          </a:lstStyle>
          <a:p>
            <a:pPr eaLnBrk="1" hangingPunct="1">
              <a:spcBef>
                <a:spcPct val="0"/>
              </a:spcBef>
            </a:pPr>
            <a:fld id="{CBBB50D2-9610-4293-9C2B-82784D4556C3}" type="slidenum">
              <a:rPr lang="en-CA" altLang="en-US" smtClean="0">
                <a:solidFill>
                  <a:prstClr val="black"/>
                </a:solidFill>
              </a:rPr>
              <a:pPr eaLnBrk="1" hangingPunct="1">
                <a:spcBef>
                  <a:spcPct val="0"/>
                </a:spcBef>
              </a:pPr>
              <a:t>87</a:t>
            </a:fld>
            <a:endParaRPr lang="en-CA" altLang="en-US" smtClean="0">
              <a:solidFill>
                <a:prstClr val="black"/>
              </a:solidFill>
            </a:endParaRPr>
          </a:p>
        </p:txBody>
      </p:sp>
    </p:spTree>
    <p:extLst>
      <p:ext uri="{BB962C8B-B14F-4D97-AF65-F5344CB8AC3E}">
        <p14:creationId xmlns:p14="http://schemas.microsoft.com/office/powerpoint/2010/main" val="17195970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77DA5F-B8DA-40BE-AC3F-4146D19DF3B4}" type="slidenum">
              <a:rPr lang="en-US">
                <a:solidFill>
                  <a:prstClr val="black"/>
                </a:solidFill>
              </a:rPr>
              <a:pPr/>
              <a:t>143</a:t>
            </a:fld>
            <a:endParaRPr lang="en-US">
              <a:solidFill>
                <a:prstClr val="black"/>
              </a:solidFill>
            </a:endParaRPr>
          </a:p>
        </p:txBody>
      </p:sp>
      <p:sp>
        <p:nvSpPr>
          <p:cNvPr id="633858" name="Rectangle 2"/>
          <p:cNvSpPr>
            <a:spLocks noGrp="1" noRot="1" noChangeAspect="1" noChangeArrowheads="1" noTextEdit="1"/>
          </p:cNvSpPr>
          <p:nvPr>
            <p:ph type="sldImg"/>
          </p:nvPr>
        </p:nvSpPr>
        <p:spPr>
          <a:ln/>
        </p:spPr>
      </p:sp>
      <p:sp>
        <p:nvSpPr>
          <p:cNvPr id="63385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1875941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E7FCEA-99C9-4E37-A4D4-1008CD3E8B75}" type="slidenum">
              <a:rPr lang="en-US">
                <a:solidFill>
                  <a:prstClr val="black"/>
                </a:solidFill>
              </a:rPr>
              <a:pPr/>
              <a:t>144</a:t>
            </a:fld>
            <a:endParaRPr lang="en-US">
              <a:solidFill>
                <a:prstClr val="black"/>
              </a:solidFill>
            </a:endParaRPr>
          </a:p>
        </p:txBody>
      </p:sp>
      <p:sp>
        <p:nvSpPr>
          <p:cNvPr id="634882" name="Rectangle 2"/>
          <p:cNvSpPr>
            <a:spLocks noGrp="1" noRot="1" noChangeAspect="1" noChangeArrowheads="1" noTextEdit="1"/>
          </p:cNvSpPr>
          <p:nvPr>
            <p:ph type="sldImg"/>
          </p:nvPr>
        </p:nvSpPr>
        <p:spPr>
          <a:ln/>
        </p:spPr>
      </p:sp>
      <p:sp>
        <p:nvSpPr>
          <p:cNvPr id="63488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2280161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88CE3D-DE9D-4123-8A4A-A4466EB85718}" type="slidenum">
              <a:rPr lang="en-US">
                <a:solidFill>
                  <a:prstClr val="black"/>
                </a:solidFill>
              </a:rPr>
              <a:pPr/>
              <a:t>145</a:t>
            </a:fld>
            <a:endParaRPr lang="en-US">
              <a:solidFill>
                <a:prstClr val="black"/>
              </a:solidFill>
            </a:endParaRPr>
          </a:p>
        </p:txBody>
      </p:sp>
      <p:sp>
        <p:nvSpPr>
          <p:cNvPr id="638978" name="Rectangle 2"/>
          <p:cNvSpPr>
            <a:spLocks noGrp="1" noRot="1" noChangeAspect="1" noChangeArrowheads="1" noTextEdit="1"/>
          </p:cNvSpPr>
          <p:nvPr>
            <p:ph type="sldImg"/>
          </p:nvPr>
        </p:nvSpPr>
        <p:spPr>
          <a:ln/>
        </p:spPr>
      </p:sp>
      <p:sp>
        <p:nvSpPr>
          <p:cNvPr id="6389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2846927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1708975-DDC8-4EE3-B5F3-F33996B8250A}" type="slidenum">
              <a:rPr lang="en-US">
                <a:solidFill>
                  <a:prstClr val="black"/>
                </a:solidFill>
              </a:rPr>
              <a:pPr/>
              <a:t>146</a:t>
            </a:fld>
            <a:endParaRPr lang="en-US">
              <a:solidFill>
                <a:prstClr val="black"/>
              </a:solidFill>
            </a:endParaRPr>
          </a:p>
        </p:txBody>
      </p:sp>
      <p:sp>
        <p:nvSpPr>
          <p:cNvPr id="637954" name="Rectangle 2"/>
          <p:cNvSpPr>
            <a:spLocks noGrp="1" noRot="1" noChangeAspect="1" noChangeArrowheads="1" noTextEdit="1"/>
          </p:cNvSpPr>
          <p:nvPr>
            <p:ph type="sldImg"/>
          </p:nvPr>
        </p:nvSpPr>
        <p:spPr>
          <a:ln/>
        </p:spPr>
      </p:sp>
      <p:sp>
        <p:nvSpPr>
          <p:cNvPr id="63795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1127733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F9AC00-FB1D-48EE-843E-561ACFA2A468}" type="slidenum">
              <a:rPr lang="en-US">
                <a:solidFill>
                  <a:prstClr val="black"/>
                </a:solidFill>
              </a:rPr>
              <a:pPr/>
              <a:t>148</a:t>
            </a:fld>
            <a:endParaRPr lang="en-US">
              <a:solidFill>
                <a:prstClr val="black"/>
              </a:solidFill>
            </a:endParaRPr>
          </a:p>
        </p:txBody>
      </p:sp>
      <p:sp>
        <p:nvSpPr>
          <p:cNvPr id="642050" name="Rectangle 2"/>
          <p:cNvSpPr>
            <a:spLocks noGrp="1" noRot="1" noChangeAspect="1" noChangeArrowheads="1" noTextEdit="1"/>
          </p:cNvSpPr>
          <p:nvPr>
            <p:ph type="sldImg"/>
          </p:nvPr>
        </p:nvSpPr>
        <p:spPr>
          <a:ln/>
        </p:spPr>
      </p:sp>
      <p:sp>
        <p:nvSpPr>
          <p:cNvPr id="64205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8802449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p:txBody>
          <a:bodyPr/>
          <a:lstStyle/>
          <a:p>
            <a:pPr>
              <a:buClr>
                <a:schemeClr val="accent1"/>
              </a:buClr>
              <a:buFontTx/>
              <a:buNone/>
            </a:pPr>
            <a:endParaRPr lang="en-US"/>
          </a:p>
        </p:txBody>
      </p:sp>
    </p:spTree>
    <p:extLst>
      <p:ext uri="{BB962C8B-B14F-4D97-AF65-F5344CB8AC3E}">
        <p14:creationId xmlns:p14="http://schemas.microsoft.com/office/powerpoint/2010/main" val="11408115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7110513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p:txBody>
          <a:bodyPr/>
          <a:lstStyle/>
          <a:p>
            <a:pPr>
              <a:buFontTx/>
              <a:buNone/>
            </a:pPr>
            <a:endParaRPr lang="en-US"/>
          </a:p>
        </p:txBody>
      </p:sp>
    </p:spTree>
    <p:extLst>
      <p:ext uri="{BB962C8B-B14F-4D97-AF65-F5344CB8AC3E}">
        <p14:creationId xmlns:p14="http://schemas.microsoft.com/office/powerpoint/2010/main" val="40693420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p:txBody>
          <a:bodyPr/>
          <a:lstStyle/>
          <a:p>
            <a:pPr>
              <a:buFontTx/>
              <a:buNone/>
            </a:pPr>
            <a:endParaRPr lang="en-US"/>
          </a:p>
        </p:txBody>
      </p:sp>
    </p:spTree>
    <p:extLst>
      <p:ext uri="{BB962C8B-B14F-4D97-AF65-F5344CB8AC3E}">
        <p14:creationId xmlns:p14="http://schemas.microsoft.com/office/powerpoint/2010/main" val="5833134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p:txBody>
          <a:bodyPr/>
          <a:lstStyle/>
          <a:p>
            <a:pPr>
              <a:buFontTx/>
              <a:buNone/>
            </a:pPr>
            <a:endParaRPr lang="en-US"/>
          </a:p>
        </p:txBody>
      </p:sp>
    </p:spTree>
    <p:extLst>
      <p:ext uri="{BB962C8B-B14F-4D97-AF65-F5344CB8AC3E}">
        <p14:creationId xmlns:p14="http://schemas.microsoft.com/office/powerpoint/2010/main" val="33989166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7D4464-77E2-4CD3-BCA0-67BFD5F570D3}" type="slidenum">
              <a:rPr lang="en-US" smtClean="0">
                <a:solidFill>
                  <a:prstClr val="black"/>
                </a:solidFill>
              </a:rPr>
              <a:pPr/>
              <a:t>97</a:t>
            </a:fld>
            <a:endParaRPr lang="en-US">
              <a:solidFill>
                <a:prstClr val="black"/>
              </a:solidFill>
            </a:endParaRPr>
          </a:p>
        </p:txBody>
      </p:sp>
    </p:spTree>
    <p:extLst>
      <p:ext uri="{BB962C8B-B14F-4D97-AF65-F5344CB8AC3E}">
        <p14:creationId xmlns:p14="http://schemas.microsoft.com/office/powerpoint/2010/main" val="6918804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p:txBody>
          <a:bodyPr/>
          <a:lstStyle/>
          <a:p>
            <a:pPr>
              <a:buFontTx/>
              <a:buNone/>
            </a:pPr>
            <a:endParaRPr lang="en-US"/>
          </a:p>
        </p:txBody>
      </p:sp>
    </p:spTree>
    <p:extLst>
      <p:ext uri="{BB962C8B-B14F-4D97-AF65-F5344CB8AC3E}">
        <p14:creationId xmlns:p14="http://schemas.microsoft.com/office/powerpoint/2010/main" val="30201675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p:txBody>
          <a:bodyPr/>
          <a:lstStyle/>
          <a:p>
            <a:pPr>
              <a:buFontTx/>
              <a:buNone/>
            </a:pPr>
            <a:endParaRPr lang="en-US"/>
          </a:p>
        </p:txBody>
      </p:sp>
    </p:spTree>
    <p:extLst>
      <p:ext uri="{BB962C8B-B14F-4D97-AF65-F5344CB8AC3E}">
        <p14:creationId xmlns:p14="http://schemas.microsoft.com/office/powerpoint/2010/main" val="25352453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p:txBody>
          <a:bodyPr/>
          <a:lstStyle/>
          <a:p>
            <a:pPr>
              <a:buFontTx/>
              <a:buNone/>
            </a:pPr>
            <a:endParaRPr lang="en-US"/>
          </a:p>
        </p:txBody>
      </p:sp>
    </p:spTree>
    <p:extLst>
      <p:ext uri="{BB962C8B-B14F-4D97-AF65-F5344CB8AC3E}">
        <p14:creationId xmlns:p14="http://schemas.microsoft.com/office/powerpoint/2010/main" val="27762022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p:txBody>
          <a:bodyPr/>
          <a:lstStyle/>
          <a:p>
            <a:pPr>
              <a:buFontTx/>
              <a:buNone/>
            </a:pPr>
            <a:endParaRPr lang="en-US"/>
          </a:p>
        </p:txBody>
      </p:sp>
    </p:spTree>
    <p:extLst>
      <p:ext uri="{BB962C8B-B14F-4D97-AF65-F5344CB8AC3E}">
        <p14:creationId xmlns:p14="http://schemas.microsoft.com/office/powerpoint/2010/main" val="29134509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p:txBody>
          <a:bodyPr/>
          <a:lstStyle/>
          <a:p>
            <a:pPr>
              <a:buFontTx/>
              <a:buNone/>
            </a:pPr>
            <a:endParaRPr lang="en-US"/>
          </a:p>
          <a:p>
            <a:endParaRPr lang="en-US"/>
          </a:p>
        </p:txBody>
      </p:sp>
    </p:spTree>
    <p:extLst>
      <p:ext uri="{BB962C8B-B14F-4D97-AF65-F5344CB8AC3E}">
        <p14:creationId xmlns:p14="http://schemas.microsoft.com/office/powerpoint/2010/main" val="40452609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p:txBody>
          <a:bodyPr/>
          <a:lstStyle/>
          <a:p>
            <a:pPr>
              <a:buFontTx/>
              <a:buNone/>
            </a:pPr>
            <a:endParaRPr lang="en-US"/>
          </a:p>
        </p:txBody>
      </p:sp>
    </p:spTree>
    <p:extLst>
      <p:ext uri="{BB962C8B-B14F-4D97-AF65-F5344CB8AC3E}">
        <p14:creationId xmlns:p14="http://schemas.microsoft.com/office/powerpoint/2010/main" val="41714522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p:txBody>
          <a:bodyPr/>
          <a:lstStyle/>
          <a:p>
            <a:pPr>
              <a:buFontTx/>
              <a:buNone/>
            </a:pPr>
            <a:endParaRPr lang="en-US"/>
          </a:p>
        </p:txBody>
      </p:sp>
    </p:spTree>
    <p:extLst>
      <p:ext uri="{BB962C8B-B14F-4D97-AF65-F5344CB8AC3E}">
        <p14:creationId xmlns:p14="http://schemas.microsoft.com/office/powerpoint/2010/main" val="18681986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B228E69-2A5E-436C-AEC3-5E75643B8C42}" type="slidenum">
              <a:rPr lang="en-US" smtClean="0"/>
              <a:t>187</a:t>
            </a:fld>
            <a:endParaRPr lang="en-US"/>
          </a:p>
        </p:txBody>
      </p:sp>
    </p:spTree>
    <p:extLst>
      <p:ext uri="{BB962C8B-B14F-4D97-AF65-F5344CB8AC3E}">
        <p14:creationId xmlns:p14="http://schemas.microsoft.com/office/powerpoint/2010/main" val="24207868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B228E69-2A5E-436C-AEC3-5E75643B8C42}" type="slidenum">
              <a:rPr lang="en-US" smtClean="0"/>
              <a:t>189</a:t>
            </a:fld>
            <a:endParaRPr lang="en-US"/>
          </a:p>
        </p:txBody>
      </p:sp>
    </p:spTree>
    <p:extLst>
      <p:ext uri="{BB962C8B-B14F-4D97-AF65-F5344CB8AC3E}">
        <p14:creationId xmlns:p14="http://schemas.microsoft.com/office/powerpoint/2010/main" val="36035240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85F9C4-FAC8-4DB0-B92C-37EA6B688F53}" type="slidenum">
              <a:rPr lang="en-US">
                <a:solidFill>
                  <a:prstClr val="black"/>
                </a:solidFill>
              </a:rPr>
              <a:pPr/>
              <a:t>134</a:t>
            </a:fld>
            <a:endParaRPr lang="en-US">
              <a:solidFill>
                <a:prstClr val="black"/>
              </a:solidFill>
            </a:endParaRPr>
          </a:p>
        </p:txBody>
      </p:sp>
      <p:sp>
        <p:nvSpPr>
          <p:cNvPr id="587778" name="Rectangle 2"/>
          <p:cNvSpPr>
            <a:spLocks noGrp="1" noRot="1" noChangeAspect="1" noChangeArrowheads="1" noTextEdit="1"/>
          </p:cNvSpPr>
          <p:nvPr>
            <p:ph type="sldImg"/>
          </p:nvPr>
        </p:nvSpPr>
        <p:spPr>
          <a:ln/>
        </p:spPr>
      </p:sp>
      <p:sp>
        <p:nvSpPr>
          <p:cNvPr id="58777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4074863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96A5E12-59A1-43E5-A508-EE8FCD94EB69}" type="slidenum">
              <a:rPr lang="en-US">
                <a:solidFill>
                  <a:prstClr val="black"/>
                </a:solidFill>
              </a:rPr>
              <a:pPr/>
              <a:t>136</a:t>
            </a:fld>
            <a:endParaRPr lang="en-US">
              <a:solidFill>
                <a:prstClr val="black"/>
              </a:solidFill>
            </a:endParaRPr>
          </a:p>
        </p:txBody>
      </p:sp>
      <p:sp>
        <p:nvSpPr>
          <p:cNvPr id="590850" name="Rectangle 2"/>
          <p:cNvSpPr>
            <a:spLocks noGrp="1" noRot="1" noChangeAspect="1" noChangeArrowheads="1" noTextEdit="1"/>
          </p:cNvSpPr>
          <p:nvPr>
            <p:ph type="sldImg"/>
          </p:nvPr>
        </p:nvSpPr>
        <p:spPr>
          <a:ln/>
        </p:spPr>
      </p:sp>
      <p:sp>
        <p:nvSpPr>
          <p:cNvPr id="59085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3358236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FABBBA-4612-4A61-B3E4-07328DFD5D13}" type="slidenum">
              <a:rPr lang="en-US">
                <a:solidFill>
                  <a:prstClr val="black"/>
                </a:solidFill>
              </a:rPr>
              <a:pPr/>
              <a:t>138</a:t>
            </a:fld>
            <a:endParaRPr lang="en-US">
              <a:solidFill>
                <a:prstClr val="black"/>
              </a:solidFill>
            </a:endParaRPr>
          </a:p>
        </p:txBody>
      </p:sp>
      <p:sp>
        <p:nvSpPr>
          <p:cNvPr id="624642" name="Rectangle 2"/>
          <p:cNvSpPr>
            <a:spLocks noGrp="1" noRot="1" noChangeAspect="1" noChangeArrowheads="1" noTextEdit="1"/>
          </p:cNvSpPr>
          <p:nvPr>
            <p:ph type="sldImg"/>
          </p:nvPr>
        </p:nvSpPr>
        <p:spPr>
          <a:ln/>
        </p:spPr>
      </p:sp>
      <p:sp>
        <p:nvSpPr>
          <p:cNvPr id="6246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8663567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C5D9316-3D35-41AE-B3E5-8D1DB252F1A2}" type="slidenum">
              <a:rPr lang="en-US">
                <a:solidFill>
                  <a:prstClr val="black"/>
                </a:solidFill>
              </a:rPr>
              <a:pPr/>
              <a:t>139</a:t>
            </a:fld>
            <a:endParaRPr lang="en-US">
              <a:solidFill>
                <a:prstClr val="black"/>
              </a:solidFill>
            </a:endParaRPr>
          </a:p>
        </p:txBody>
      </p:sp>
      <p:sp>
        <p:nvSpPr>
          <p:cNvPr id="625666" name="Rectangle 2"/>
          <p:cNvSpPr>
            <a:spLocks noGrp="1" noRot="1" noChangeAspect="1" noChangeArrowheads="1" noTextEdit="1"/>
          </p:cNvSpPr>
          <p:nvPr>
            <p:ph type="sldImg"/>
          </p:nvPr>
        </p:nvSpPr>
        <p:spPr>
          <a:ln/>
        </p:spPr>
      </p:sp>
      <p:sp>
        <p:nvSpPr>
          <p:cNvPr id="6256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2468770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76C1EB-2BCE-4557-A4BC-BB3102CF2E93}" type="slidenum">
              <a:rPr lang="en-US">
                <a:solidFill>
                  <a:prstClr val="black"/>
                </a:solidFill>
              </a:rPr>
              <a:pPr/>
              <a:t>140</a:t>
            </a:fld>
            <a:endParaRPr lang="en-US">
              <a:solidFill>
                <a:prstClr val="black"/>
              </a:solidFill>
            </a:endParaRPr>
          </a:p>
        </p:txBody>
      </p:sp>
      <p:sp>
        <p:nvSpPr>
          <p:cNvPr id="626690" name="Rectangle 2"/>
          <p:cNvSpPr>
            <a:spLocks noGrp="1" noRot="1" noChangeAspect="1" noChangeArrowheads="1" noTextEdit="1"/>
          </p:cNvSpPr>
          <p:nvPr>
            <p:ph type="sldImg"/>
          </p:nvPr>
        </p:nvSpPr>
        <p:spPr>
          <a:ln/>
        </p:spPr>
      </p:sp>
      <p:sp>
        <p:nvSpPr>
          <p:cNvPr id="6266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7382861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D5501B-1E8B-4A1B-A657-9FAA2B3DC2D4}" type="slidenum">
              <a:rPr lang="en-US">
                <a:solidFill>
                  <a:prstClr val="black"/>
                </a:solidFill>
              </a:rPr>
              <a:pPr/>
              <a:t>141</a:t>
            </a:fld>
            <a:endParaRPr lang="en-US">
              <a:solidFill>
                <a:prstClr val="black"/>
              </a:solidFill>
            </a:endParaRPr>
          </a:p>
        </p:txBody>
      </p:sp>
      <p:sp>
        <p:nvSpPr>
          <p:cNvPr id="629762" name="Rectangle 2"/>
          <p:cNvSpPr>
            <a:spLocks noGrp="1" noRot="1" noChangeAspect="1" noChangeArrowheads="1" noTextEdit="1"/>
          </p:cNvSpPr>
          <p:nvPr>
            <p:ph type="sldImg"/>
          </p:nvPr>
        </p:nvSpPr>
        <p:spPr>
          <a:ln/>
        </p:spPr>
      </p:sp>
      <p:sp>
        <p:nvSpPr>
          <p:cNvPr id="62976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2163659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4A9A2F0-168D-4831-B4E4-9408614A252C}" type="slidenum">
              <a:rPr lang="en-US">
                <a:solidFill>
                  <a:prstClr val="black"/>
                </a:solidFill>
              </a:rPr>
              <a:pPr/>
              <a:t>142</a:t>
            </a:fld>
            <a:endParaRPr lang="en-US">
              <a:solidFill>
                <a:prstClr val="black"/>
              </a:solidFill>
            </a:endParaRPr>
          </a:p>
        </p:txBody>
      </p:sp>
      <p:sp>
        <p:nvSpPr>
          <p:cNvPr id="631810" name="Rectangle 2"/>
          <p:cNvSpPr>
            <a:spLocks noGrp="1" noRot="1" noChangeAspect="1" noChangeArrowheads="1" noTextEdit="1"/>
          </p:cNvSpPr>
          <p:nvPr>
            <p:ph type="sldImg"/>
          </p:nvPr>
        </p:nvSpPr>
        <p:spPr>
          <a:ln/>
        </p:spPr>
      </p:sp>
      <p:sp>
        <p:nvSpPr>
          <p:cNvPr id="63181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073110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4">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51042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8" name="Rectangle 7"/>
          <p:cNvSpPr/>
          <p:nvPr userDrawn="1"/>
        </p:nvSpPr>
        <p:spPr>
          <a:xfrm>
            <a:off x="0" y="0"/>
            <a:ext cx="9144000" cy="764704"/>
          </a:xfrm>
          <a:prstGeom prst="rect">
            <a:avLst/>
          </a:prstGeom>
          <a:solidFill>
            <a:srgbClr val="8F0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l="27283" t="13841" r="27951" b="38256"/>
          <a:stretch/>
        </p:blipFill>
        <p:spPr>
          <a:xfrm>
            <a:off x="251520" y="59644"/>
            <a:ext cx="1800200" cy="597608"/>
          </a:xfrm>
          <a:prstGeom prst="rect">
            <a:avLst/>
          </a:prstGeom>
        </p:spPr>
      </p:pic>
      <p:sp>
        <p:nvSpPr>
          <p:cNvPr id="12" name="Title 1"/>
          <p:cNvSpPr>
            <a:spLocks noGrp="1"/>
          </p:cNvSpPr>
          <p:nvPr>
            <p:ph type="ctrTitle" hasCustomPrompt="1"/>
          </p:nvPr>
        </p:nvSpPr>
        <p:spPr>
          <a:xfrm>
            <a:off x="2339752" y="1"/>
            <a:ext cx="6804248" cy="764704"/>
          </a:xfrm>
        </p:spPr>
        <p:txBody>
          <a:bodyPr>
            <a:noAutofit/>
          </a:bodyPr>
          <a:lstStyle>
            <a:lvl1pPr algn="l">
              <a:defRPr sz="2000" b="1">
                <a:solidFill>
                  <a:schemeClr val="bg1"/>
                </a:solidFill>
              </a:defRPr>
            </a:lvl1pPr>
          </a:lstStyle>
          <a:p>
            <a:r>
              <a:rPr lang="fr-FR" dirty="0" smtClean="0"/>
              <a:t>PRESENTATION / CHAPTER TITLE</a:t>
            </a:r>
            <a:endParaRPr lang="en-CA" dirty="0"/>
          </a:p>
        </p:txBody>
      </p:sp>
      <p:sp>
        <p:nvSpPr>
          <p:cNvPr id="13"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F44AA5-DB92-42C3-A717-A60C9B81A1ED}" type="slidenum">
              <a:rPr lang="en-CA" smtClean="0"/>
              <a:pPr/>
              <a:t>‹#›</a:t>
            </a:fld>
            <a:endParaRPr lang="en-CA" dirty="0"/>
          </a:p>
        </p:txBody>
      </p:sp>
    </p:spTree>
    <p:extLst>
      <p:ext uri="{BB962C8B-B14F-4D97-AF65-F5344CB8AC3E}">
        <p14:creationId xmlns:p14="http://schemas.microsoft.com/office/powerpoint/2010/main" val="393570649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chemeClr val="bg1"/>
        </a:solidFill>
        <a:effectLst/>
      </p:bgPr>
    </p:bg>
    <p:spTree>
      <p:nvGrpSpPr>
        <p:cNvPr id="1" name=""/>
        <p:cNvGrpSpPr/>
        <p:nvPr/>
      </p:nvGrpSpPr>
      <p:grpSpPr>
        <a:xfrm>
          <a:off x="0" y="0"/>
          <a:ext cx="0" cy="0"/>
          <a:chOff x="0" y="0"/>
          <a:chExt cx="0" cy="0"/>
        </a:xfrm>
      </p:grpSpPr>
      <p:sp>
        <p:nvSpPr>
          <p:cNvPr id="8" name="Content Placeholder 2"/>
          <p:cNvSpPr>
            <a:spLocks noGrp="1"/>
          </p:cNvSpPr>
          <p:nvPr>
            <p:ph sz="half" idx="1"/>
          </p:nvPr>
        </p:nvSpPr>
        <p:spPr>
          <a:xfrm>
            <a:off x="683568" y="1600200"/>
            <a:ext cx="3744416" cy="4525963"/>
          </a:xfrm>
        </p:spPr>
        <p:txBody>
          <a:bodyPr/>
          <a:lstStyle>
            <a:lvl1pPr>
              <a:buClrTx/>
              <a:defRPr sz="2800" b="1"/>
            </a:lvl1pPr>
            <a:lvl2pPr>
              <a:buClrTx/>
              <a:defRPr sz="2400"/>
            </a:lvl2pPr>
            <a:lvl3pPr>
              <a:buClrTx/>
              <a:defRPr sz="2000"/>
            </a:lvl3pPr>
            <a:lvl4pPr>
              <a:buClrTx/>
              <a:defRPr sz="1800"/>
            </a:lvl4pPr>
            <a:lvl5pPr>
              <a:buClrTx/>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10" name="Content Placeholder 3"/>
          <p:cNvSpPr>
            <a:spLocks noGrp="1"/>
          </p:cNvSpPr>
          <p:nvPr>
            <p:ph sz="half" idx="2"/>
          </p:nvPr>
        </p:nvSpPr>
        <p:spPr>
          <a:xfrm>
            <a:off x="4716016" y="1600200"/>
            <a:ext cx="3816424" cy="4525963"/>
          </a:xfrm>
        </p:spPr>
        <p:txBody>
          <a:bodyPr/>
          <a:lstStyle>
            <a:lvl1pPr>
              <a:buClrTx/>
              <a:defRPr sz="2800" b="1"/>
            </a:lvl1pPr>
            <a:lvl2pPr>
              <a:buClrTx/>
              <a:defRPr sz="2400"/>
            </a:lvl2pPr>
            <a:lvl3pPr>
              <a:buClrTx/>
              <a:defRPr sz="2000"/>
            </a:lvl3pPr>
            <a:lvl4pPr>
              <a:buClrTx/>
              <a:defRPr sz="1800"/>
            </a:lvl4pPr>
            <a:lvl5pPr>
              <a:buClrTx/>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12" name="Rectangle 11"/>
          <p:cNvSpPr/>
          <p:nvPr userDrawn="1"/>
        </p:nvSpPr>
        <p:spPr>
          <a:xfrm>
            <a:off x="0" y="0"/>
            <a:ext cx="9144000" cy="764704"/>
          </a:xfrm>
          <a:prstGeom prst="rect">
            <a:avLst/>
          </a:prstGeom>
          <a:solidFill>
            <a:srgbClr val="8F0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val="0"/>
              </a:ext>
            </a:extLst>
          </a:blip>
          <a:srcRect l="27283" t="13841" r="27951" b="38256"/>
          <a:stretch/>
        </p:blipFill>
        <p:spPr>
          <a:xfrm>
            <a:off x="251520" y="59644"/>
            <a:ext cx="1800200" cy="597608"/>
          </a:xfrm>
          <a:prstGeom prst="rect">
            <a:avLst/>
          </a:prstGeom>
        </p:spPr>
      </p:pic>
      <p:sp>
        <p:nvSpPr>
          <p:cNvPr id="14" name="Title 1"/>
          <p:cNvSpPr>
            <a:spLocks noGrp="1"/>
          </p:cNvSpPr>
          <p:nvPr>
            <p:ph type="ctrTitle" hasCustomPrompt="1"/>
          </p:nvPr>
        </p:nvSpPr>
        <p:spPr>
          <a:xfrm>
            <a:off x="2339752" y="1"/>
            <a:ext cx="6804248" cy="764704"/>
          </a:xfrm>
        </p:spPr>
        <p:txBody>
          <a:bodyPr>
            <a:noAutofit/>
          </a:bodyPr>
          <a:lstStyle>
            <a:lvl1pPr algn="l">
              <a:defRPr sz="2000" b="1">
                <a:solidFill>
                  <a:schemeClr val="bg1"/>
                </a:solidFill>
              </a:defRPr>
            </a:lvl1pPr>
          </a:lstStyle>
          <a:p>
            <a:r>
              <a:rPr lang="fr-FR" dirty="0" smtClean="0"/>
              <a:t>PRESENTATION / CHAPTER TITLE</a:t>
            </a:r>
            <a:endParaRPr lang="en-CA" dirty="0"/>
          </a:p>
        </p:txBody>
      </p:sp>
      <p:sp>
        <p:nvSpPr>
          <p:cNvPr id="15"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39F8FD-FE00-4FA5-929B-49169E311E15}" type="slidenum">
              <a:rPr lang="en-CA" smtClean="0"/>
              <a:t>‹#›</a:t>
            </a:fld>
            <a:endParaRPr lang="en-CA"/>
          </a:p>
        </p:txBody>
      </p:sp>
    </p:spTree>
    <p:extLst>
      <p:ext uri="{BB962C8B-B14F-4D97-AF65-F5344CB8AC3E}">
        <p14:creationId xmlns:p14="http://schemas.microsoft.com/office/powerpoint/2010/main" val="280785293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rgbClr val="8F001A"/>
        </a:solidFill>
        <a:effectLst/>
      </p:bgPr>
    </p:bg>
    <p:spTree>
      <p:nvGrpSpPr>
        <p:cNvPr id="1" name=""/>
        <p:cNvGrpSpPr/>
        <p:nvPr/>
      </p:nvGrpSpPr>
      <p:grpSpPr>
        <a:xfrm>
          <a:off x="0" y="0"/>
          <a:ext cx="0" cy="0"/>
          <a:chOff x="0" y="0"/>
          <a:chExt cx="0" cy="0"/>
        </a:xfrm>
      </p:grpSpPr>
      <p:sp>
        <p:nvSpPr>
          <p:cNvPr id="10" name="Title 1"/>
          <p:cNvSpPr>
            <a:spLocks noGrp="1"/>
          </p:cNvSpPr>
          <p:nvPr>
            <p:ph type="ctrTitle" hasCustomPrompt="1"/>
          </p:nvPr>
        </p:nvSpPr>
        <p:spPr>
          <a:xfrm>
            <a:off x="1907704" y="31665"/>
            <a:ext cx="5328592" cy="733039"/>
          </a:xfrm>
        </p:spPr>
        <p:txBody>
          <a:bodyPr>
            <a:normAutofit/>
          </a:bodyPr>
          <a:lstStyle>
            <a:lvl1pPr>
              <a:defRPr sz="2000" b="1">
                <a:solidFill>
                  <a:schemeClr val="bg1"/>
                </a:solidFill>
              </a:defRPr>
            </a:lvl1pPr>
          </a:lstStyle>
          <a:p>
            <a:r>
              <a:rPr lang="fr-FR" dirty="0" smtClean="0"/>
              <a:t>TITLE / TITRE</a:t>
            </a:r>
            <a:endParaRPr lang="en-CA" dirty="0"/>
          </a:p>
        </p:txBody>
      </p:sp>
      <p:sp>
        <p:nvSpPr>
          <p:cNvPr id="7" name="Rectangle 8"/>
          <p:cNvSpPr>
            <a:spLocks noChangeArrowheads="1"/>
          </p:cNvSpPr>
          <p:nvPr userDrawn="1"/>
        </p:nvSpPr>
        <p:spPr bwMode="auto">
          <a:xfrm>
            <a:off x="2590800" y="2676078"/>
            <a:ext cx="3962400"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gn="ctr">
              <a:spcBef>
                <a:spcPct val="20000"/>
              </a:spcBef>
              <a:buClr>
                <a:srgbClr val="800000"/>
              </a:buClr>
              <a:buFont typeface="Wingdings" charset="0"/>
              <a:buNone/>
            </a:pPr>
            <a:r>
              <a:rPr lang="en-US" sz="1400" b="0" dirty="0" smtClean="0">
                <a:solidFill>
                  <a:schemeClr val="bg1"/>
                </a:solidFill>
                <a:latin typeface="Arial"/>
                <a:cs typeface="Arial"/>
              </a:rPr>
              <a:t>Telfer Executive Programs</a:t>
            </a:r>
          </a:p>
          <a:p>
            <a:pPr marL="342900" indent="-342900" algn="ctr">
              <a:spcBef>
                <a:spcPct val="20000"/>
              </a:spcBef>
              <a:buClr>
                <a:srgbClr val="800000"/>
              </a:buClr>
              <a:buFont typeface="Wingdings" charset="0"/>
              <a:buNone/>
            </a:pPr>
            <a:r>
              <a:rPr lang="en-US" sz="1400" b="0" dirty="0" smtClean="0">
                <a:solidFill>
                  <a:schemeClr val="bg1"/>
                </a:solidFill>
                <a:latin typeface="Arial"/>
                <a:cs typeface="Arial"/>
              </a:rPr>
              <a:t>Centre for Executive Leadership</a:t>
            </a:r>
          </a:p>
          <a:p>
            <a:pPr marL="342900" indent="-342900" algn="ctr">
              <a:spcBef>
                <a:spcPct val="20000"/>
              </a:spcBef>
              <a:buClr>
                <a:srgbClr val="800000"/>
              </a:buClr>
              <a:buFont typeface="Wingdings" charset="0"/>
              <a:buNone/>
            </a:pPr>
            <a:r>
              <a:rPr lang="en-US" sz="1400" b="0" dirty="0" smtClean="0">
                <a:solidFill>
                  <a:schemeClr val="bg1"/>
                </a:solidFill>
                <a:latin typeface="Arial"/>
                <a:cs typeface="Arial"/>
              </a:rPr>
              <a:t>45 O’Connor Street, Suite 350</a:t>
            </a:r>
          </a:p>
          <a:p>
            <a:pPr marL="342900" indent="-342900" algn="ctr">
              <a:spcBef>
                <a:spcPct val="20000"/>
              </a:spcBef>
              <a:buClr>
                <a:srgbClr val="800000"/>
              </a:buClr>
              <a:buFont typeface="Wingdings" charset="0"/>
              <a:buNone/>
            </a:pPr>
            <a:r>
              <a:rPr lang="en-US" sz="1400" b="0" dirty="0" smtClean="0">
                <a:solidFill>
                  <a:schemeClr val="bg1"/>
                </a:solidFill>
                <a:latin typeface="Arial"/>
                <a:cs typeface="Arial"/>
              </a:rPr>
              <a:t>Ottawa,</a:t>
            </a:r>
            <a:r>
              <a:rPr lang="en-US" sz="1400" b="0" baseline="0" dirty="0" smtClean="0">
                <a:solidFill>
                  <a:schemeClr val="bg1"/>
                </a:solidFill>
                <a:latin typeface="Arial"/>
                <a:cs typeface="Arial"/>
              </a:rPr>
              <a:t> Ontario K1P 1A4</a:t>
            </a:r>
            <a:endParaRPr lang="en-US" sz="1400" b="0" dirty="0">
              <a:solidFill>
                <a:schemeClr val="bg1"/>
              </a:solidFill>
              <a:latin typeface="Arial"/>
              <a:cs typeface="Arial"/>
            </a:endParaRPr>
          </a:p>
          <a:p>
            <a:pPr marL="342900" indent="-342900" algn="ctr">
              <a:spcBef>
                <a:spcPct val="20000"/>
              </a:spcBef>
              <a:buClr>
                <a:srgbClr val="800000"/>
              </a:buClr>
              <a:buFont typeface="Wingdings" charset="0"/>
              <a:buNone/>
            </a:pPr>
            <a:endParaRPr lang="fr-CA" sz="1400" b="0" dirty="0">
              <a:solidFill>
                <a:schemeClr val="bg1"/>
              </a:solidFill>
              <a:latin typeface="Arial"/>
              <a:cs typeface="Arial"/>
            </a:endParaRPr>
          </a:p>
          <a:p>
            <a:pPr marL="342900" indent="-342900" algn="ctr">
              <a:spcBef>
                <a:spcPct val="20000"/>
              </a:spcBef>
              <a:buClr>
                <a:srgbClr val="800000"/>
              </a:buClr>
              <a:buFont typeface="Wingdings" charset="0"/>
              <a:buNone/>
            </a:pPr>
            <a:r>
              <a:rPr lang="fr-CA" sz="1400" b="0" dirty="0">
                <a:solidFill>
                  <a:schemeClr val="bg1"/>
                </a:solidFill>
                <a:latin typeface="Arial"/>
                <a:cs typeface="Arial"/>
              </a:rPr>
              <a:t>Tel.: </a:t>
            </a:r>
            <a:r>
              <a:rPr lang="fr-CA" sz="1400" b="0" dirty="0" smtClean="0">
                <a:solidFill>
                  <a:schemeClr val="bg1"/>
                </a:solidFill>
                <a:latin typeface="Arial"/>
                <a:cs typeface="Arial"/>
              </a:rPr>
              <a:t>613-564-0818</a:t>
            </a:r>
          </a:p>
          <a:p>
            <a:pPr marL="342900" indent="-342900" algn="ctr">
              <a:spcBef>
                <a:spcPct val="20000"/>
              </a:spcBef>
              <a:buClr>
                <a:srgbClr val="800000"/>
              </a:buClr>
              <a:buFont typeface="Wingdings" charset="0"/>
              <a:buNone/>
            </a:pPr>
            <a:endParaRPr lang="fr-CA" sz="1400" b="0" dirty="0" smtClean="0">
              <a:solidFill>
                <a:schemeClr val="bg1"/>
              </a:solidFill>
              <a:latin typeface="Arial"/>
              <a:cs typeface="Arial"/>
            </a:endParaRPr>
          </a:p>
          <a:p>
            <a:pPr marL="342900" marR="0" indent="-342900" algn="ctr" defTabSz="914400" rtl="0" eaLnBrk="1" fontAlgn="auto" latinLnBrk="0" hangingPunct="1">
              <a:lnSpc>
                <a:spcPct val="100000"/>
              </a:lnSpc>
              <a:spcBef>
                <a:spcPct val="20000"/>
              </a:spcBef>
              <a:spcAft>
                <a:spcPts val="0"/>
              </a:spcAft>
              <a:buClr>
                <a:srgbClr val="800000"/>
              </a:buClr>
              <a:buSzTx/>
              <a:buFont typeface="Wingdings" charset="0"/>
              <a:buNone/>
              <a:tabLst/>
              <a:defRPr/>
            </a:pPr>
            <a:r>
              <a:rPr lang="fr-CA" sz="1400" dirty="0" smtClean="0">
                <a:solidFill>
                  <a:schemeClr val="bg1"/>
                </a:solidFill>
                <a:latin typeface="Arial"/>
                <a:cs typeface="Arial"/>
              </a:rPr>
              <a:t>execed@telfer.uOttawa.ca</a:t>
            </a:r>
          </a:p>
          <a:p>
            <a:pPr marL="342900" marR="0" indent="-342900" algn="ctr" defTabSz="914400" rtl="0" eaLnBrk="1" fontAlgn="auto" latinLnBrk="0" hangingPunct="1">
              <a:lnSpc>
                <a:spcPct val="100000"/>
              </a:lnSpc>
              <a:spcBef>
                <a:spcPct val="20000"/>
              </a:spcBef>
              <a:spcAft>
                <a:spcPts val="0"/>
              </a:spcAft>
              <a:buClr>
                <a:srgbClr val="800000"/>
              </a:buClr>
              <a:buSzTx/>
              <a:buFont typeface="Wingdings" charset="0"/>
              <a:buNone/>
              <a:tabLst/>
              <a:defRPr/>
            </a:pPr>
            <a:r>
              <a:rPr lang="fr-CA" sz="1400" dirty="0" smtClean="0">
                <a:solidFill>
                  <a:schemeClr val="bg1"/>
                </a:solidFill>
                <a:latin typeface="Arial"/>
                <a:cs typeface="Arial"/>
              </a:rPr>
              <a:t>telfer.uOttawa.ca</a:t>
            </a:r>
            <a:endParaRPr lang="en-US" sz="1400" dirty="0" smtClean="0">
              <a:solidFill>
                <a:schemeClr val="bg1"/>
              </a:solidFill>
              <a:latin typeface="Arial"/>
              <a:cs typeface="Arial"/>
            </a:endParaRPr>
          </a:p>
          <a:p>
            <a:pPr marL="342900" indent="-342900" algn="ctr">
              <a:spcBef>
                <a:spcPct val="20000"/>
              </a:spcBef>
              <a:buClr>
                <a:srgbClr val="800000"/>
              </a:buClr>
              <a:buFont typeface="Wingdings" charset="0"/>
              <a:buNone/>
            </a:pPr>
            <a:endParaRPr lang="fr-CA" sz="1400" b="0" dirty="0">
              <a:solidFill>
                <a:schemeClr val="bg1"/>
              </a:solidFill>
              <a:latin typeface="Arial"/>
              <a:cs typeface="Arial"/>
            </a:endParaRPr>
          </a:p>
          <a:p>
            <a:pPr marL="342900" indent="-342900" algn="ctr">
              <a:spcBef>
                <a:spcPct val="20000"/>
              </a:spcBef>
              <a:buClr>
                <a:srgbClr val="800000"/>
              </a:buClr>
              <a:buFont typeface="Wingdings" charset="0"/>
              <a:buNone/>
            </a:pPr>
            <a:endParaRPr lang="en-US" sz="1400" b="0" dirty="0">
              <a:latin typeface="Arial"/>
              <a:cs typeface="Arial"/>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7166173" y="385614"/>
            <a:ext cx="1524000" cy="5676900"/>
          </a:xfrm>
          <a:prstGeom prst="rect">
            <a:avLst/>
          </a:prstGeom>
        </p:spPr>
      </p:pic>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3636" y="385614"/>
            <a:ext cx="1524000" cy="5676900"/>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93454" y="5370912"/>
            <a:ext cx="5191769" cy="1610623"/>
          </a:xfrm>
          <a:prstGeom prst="rect">
            <a:avLst/>
          </a:prstGeom>
        </p:spPr>
      </p:pic>
    </p:spTree>
    <p:extLst>
      <p:ext uri="{BB962C8B-B14F-4D97-AF65-F5344CB8AC3E}">
        <p14:creationId xmlns:p14="http://schemas.microsoft.com/office/powerpoint/2010/main" val="405780901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200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7620000" cy="48006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rot="16200000">
            <a:off x="7551351" y="1645920"/>
            <a:ext cx="2438399" cy="365760"/>
          </a:xfrm>
          <a:prstGeom prst="rect">
            <a:avLst/>
          </a:prstGeom>
        </p:spPr>
        <p:txBody>
          <a:bodyPr/>
          <a:lstStyle/>
          <a:p>
            <a:fld id="{E71DCDB4-AB21-470E-AF45-03648F05A80D}" type="datetimeFigureOut">
              <a:rPr lang="en-CA" smtClean="0"/>
              <a:t>2018-03-17</a:t>
            </a:fld>
            <a:endParaRPr lang="en-CA"/>
          </a:p>
        </p:txBody>
      </p:sp>
      <p:sp>
        <p:nvSpPr>
          <p:cNvPr id="5" name="Footer Placeholder 4"/>
          <p:cNvSpPr>
            <a:spLocks noGrp="1"/>
          </p:cNvSpPr>
          <p:nvPr>
            <p:ph type="ftr" sz="quarter" idx="11"/>
          </p:nvPr>
        </p:nvSpPr>
        <p:spPr>
          <a:xfrm rot="16200000">
            <a:off x="7586910" y="4048760"/>
            <a:ext cx="2367281" cy="365760"/>
          </a:xfrm>
          <a:prstGeom prst="rect">
            <a:avLst/>
          </a:prstGeom>
        </p:spPr>
        <p:txBody>
          <a:bodyPr/>
          <a:lstStyle/>
          <a:p>
            <a:endParaRPr lang="en-CA"/>
          </a:p>
        </p:txBody>
      </p:sp>
      <p:sp>
        <p:nvSpPr>
          <p:cNvPr id="6" name="Slide Number Placeholder 5"/>
          <p:cNvSpPr>
            <a:spLocks noGrp="1"/>
          </p:cNvSpPr>
          <p:nvPr>
            <p:ph type="sldNum" sz="quarter" idx="12"/>
          </p:nvPr>
        </p:nvSpPr>
        <p:spPr>
          <a:xfrm>
            <a:off x="8531788" y="5648960"/>
            <a:ext cx="548640" cy="396240"/>
          </a:xfrm>
          <a:prstGeom prst="bracketPair">
            <a:avLst>
              <a:gd name="adj" fmla="val 17949"/>
            </a:avLst>
          </a:prstGeom>
        </p:spPr>
        <p:txBody>
          <a:bodyPr/>
          <a:lstStyle/>
          <a:p>
            <a:fld id="{61693595-E19C-4B8D-B858-8DD40199841E}" type="slidenum">
              <a:rPr lang="en-CA" smtClean="0"/>
              <a:t>‹#›</a:t>
            </a:fld>
            <a:endParaRPr lang="en-CA"/>
          </a:p>
        </p:txBody>
      </p:sp>
    </p:spTree>
    <p:extLst>
      <p:ext uri="{BB962C8B-B14F-4D97-AF65-F5344CB8AC3E}">
        <p14:creationId xmlns:p14="http://schemas.microsoft.com/office/powerpoint/2010/main" val="35258111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
    <p:spTree>
      <p:nvGrpSpPr>
        <p:cNvPr id="1" name=""/>
        <p:cNvGrpSpPr/>
        <p:nvPr/>
      </p:nvGrpSpPr>
      <p:grpSpPr>
        <a:xfrm>
          <a:off x="0" y="0"/>
          <a:ext cx="0" cy="0"/>
          <a:chOff x="0" y="0"/>
          <a:chExt cx="0" cy="0"/>
        </a:xfrm>
      </p:grpSpPr>
      <p:sp>
        <p:nvSpPr>
          <p:cNvPr id="2" name="Title 1"/>
          <p:cNvSpPr>
            <a:spLocks noGrp="1"/>
          </p:cNvSpPr>
          <p:nvPr>
            <p:ph type="title"/>
          </p:nvPr>
        </p:nvSpPr>
        <p:spPr>
          <a:xfrm>
            <a:off x="457731" y="198783"/>
            <a:ext cx="8226689" cy="783415"/>
          </a:xfrm>
        </p:spPr>
        <p:txBody>
          <a:bodyPr anchor="ctr">
            <a:noAutofit/>
          </a:bodyPr>
          <a:lstStyle/>
          <a:p>
            <a:r>
              <a:rPr lang="en-US" smtClean="0"/>
              <a:t>Click to edit Master title style</a:t>
            </a:r>
            <a:endParaRPr lang="en-US"/>
          </a:p>
        </p:txBody>
      </p:sp>
      <p:sp>
        <p:nvSpPr>
          <p:cNvPr id="3" name="Content Placeholder 2"/>
          <p:cNvSpPr>
            <a:spLocks noGrp="1"/>
          </p:cNvSpPr>
          <p:nvPr>
            <p:ph idx="1"/>
          </p:nvPr>
        </p:nvSpPr>
        <p:spPr>
          <a:xfrm>
            <a:off x="457731" y="2115061"/>
            <a:ext cx="8226689" cy="4284150"/>
          </a:xfrm>
        </p:spPr>
        <p:txBody>
          <a:bodyPr>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2"/>
          <p:cNvSpPr>
            <a:spLocks noGrp="1"/>
          </p:cNvSpPr>
          <p:nvPr>
            <p:ph type="body" idx="10"/>
          </p:nvPr>
        </p:nvSpPr>
        <p:spPr>
          <a:xfrm>
            <a:off x="459580" y="1465898"/>
            <a:ext cx="8227220" cy="536519"/>
          </a:xfrm>
        </p:spPr>
        <p:txBody>
          <a:bodyPr anchor="ctr">
            <a:no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Tree>
    <p:extLst>
      <p:ext uri="{BB962C8B-B14F-4D97-AF65-F5344CB8AC3E}">
        <p14:creationId xmlns:p14="http://schemas.microsoft.com/office/powerpoint/2010/main" val="3126264421"/>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2" name="Title 1"/>
          <p:cNvSpPr>
            <a:spLocks noGrp="1"/>
          </p:cNvSpPr>
          <p:nvPr>
            <p:ph type="title"/>
          </p:nvPr>
        </p:nvSpPr>
        <p:spPr>
          <a:xfrm>
            <a:off x="457731" y="198783"/>
            <a:ext cx="8226689" cy="783415"/>
          </a:xfrm>
        </p:spPr>
        <p:txBody>
          <a:bodyPr anchor="ctr">
            <a:noAutofit/>
          </a:bodyPr>
          <a:lstStyle/>
          <a:p>
            <a:r>
              <a:rPr lang="en-US" smtClean="0"/>
              <a:t>Click to edit Master title style</a:t>
            </a:r>
            <a:endParaRPr lang="en-US"/>
          </a:p>
        </p:txBody>
      </p:sp>
      <p:sp>
        <p:nvSpPr>
          <p:cNvPr id="3" name="Content Placeholder 2"/>
          <p:cNvSpPr>
            <a:spLocks noGrp="1"/>
          </p:cNvSpPr>
          <p:nvPr>
            <p:ph idx="1"/>
          </p:nvPr>
        </p:nvSpPr>
        <p:spPr>
          <a:xfrm>
            <a:off x="457731" y="2115061"/>
            <a:ext cx="8226689" cy="4284150"/>
          </a:xfrm>
        </p:spPr>
        <p:txBody>
          <a:bodyPr>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2"/>
          <p:cNvSpPr>
            <a:spLocks noGrp="1"/>
          </p:cNvSpPr>
          <p:nvPr>
            <p:ph type="body" idx="10"/>
          </p:nvPr>
        </p:nvSpPr>
        <p:spPr>
          <a:xfrm>
            <a:off x="459580" y="1465898"/>
            <a:ext cx="8227220" cy="536519"/>
          </a:xfrm>
        </p:spPr>
        <p:txBody>
          <a:bodyPr anchor="ctr">
            <a:no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Tree>
    <p:extLst>
      <p:ext uri="{BB962C8B-B14F-4D97-AF65-F5344CB8AC3E}">
        <p14:creationId xmlns:p14="http://schemas.microsoft.com/office/powerpoint/2010/main" val="591494053"/>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1">
    <p:spTree>
      <p:nvGrpSpPr>
        <p:cNvPr id="1" name=""/>
        <p:cNvGrpSpPr/>
        <p:nvPr/>
      </p:nvGrpSpPr>
      <p:grpSpPr>
        <a:xfrm>
          <a:off x="0" y="0"/>
          <a:ext cx="0" cy="0"/>
          <a:chOff x="0" y="0"/>
          <a:chExt cx="0" cy="0"/>
        </a:xfrm>
      </p:grpSpPr>
      <p:sp>
        <p:nvSpPr>
          <p:cNvPr id="2" name="Title 1"/>
          <p:cNvSpPr>
            <a:spLocks noGrp="1"/>
          </p:cNvSpPr>
          <p:nvPr>
            <p:ph type="title"/>
          </p:nvPr>
        </p:nvSpPr>
        <p:spPr>
          <a:xfrm>
            <a:off x="457731" y="238539"/>
            <a:ext cx="8226689" cy="743659"/>
          </a:xfrm>
        </p:spPr>
        <p:txBody>
          <a:bodyPr anchor="ctr">
            <a:noAutofit/>
          </a:bodyPr>
          <a:lstStyle/>
          <a:p>
            <a:r>
              <a:rPr lang="en-US" smtClean="0"/>
              <a:t>Click to edit Master title style</a:t>
            </a:r>
            <a:endParaRPr lang="en-US"/>
          </a:p>
        </p:txBody>
      </p:sp>
    </p:spTree>
    <p:extLst>
      <p:ext uri="{BB962C8B-B14F-4D97-AF65-F5344CB8AC3E}">
        <p14:creationId xmlns:p14="http://schemas.microsoft.com/office/powerpoint/2010/main" val="3507496430"/>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4">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1238414"/>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DC21D96-4E37-43DF-838F-59CD9EA3F86F}" type="slidenum">
              <a:rPr lang="en-US" smtClean="0"/>
              <a:pPr>
                <a:defRPr/>
              </a:pPr>
              <a:t>‹#›</a:t>
            </a:fld>
            <a:endParaRPr lang="en-US"/>
          </a:p>
        </p:txBody>
      </p:sp>
    </p:spTree>
    <p:extLst>
      <p:ext uri="{BB962C8B-B14F-4D97-AF65-F5344CB8AC3E}">
        <p14:creationId xmlns:p14="http://schemas.microsoft.com/office/powerpoint/2010/main" val="6481585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4">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itle 2"/>
          <p:cNvSpPr>
            <a:spLocks noGrp="1"/>
          </p:cNvSpPr>
          <p:nvPr>
            <p:ph type="title"/>
          </p:nvPr>
        </p:nvSpPr>
        <p:spPr>
          <a:xfrm>
            <a:off x="628650" y="4870869"/>
            <a:ext cx="7886700" cy="1325563"/>
          </a:xfrm>
          <a:prstGeom prst="rect">
            <a:avLst/>
          </a:prstGeom>
        </p:spPr>
        <p:txBody>
          <a:bodyPr/>
          <a:lstStyle>
            <a:lvl1pPr algn="ctr">
              <a:defRPr sz="4000"/>
            </a:lvl1pPr>
          </a:lstStyle>
          <a:p>
            <a:r>
              <a:rPr lang="en-US" smtClean="0"/>
              <a:t>Click to edit Master title style</a:t>
            </a:r>
            <a:endParaRPr lang="en-US"/>
          </a:p>
        </p:txBody>
      </p:sp>
    </p:spTree>
    <p:extLst>
      <p:ext uri="{BB962C8B-B14F-4D97-AF65-F5344CB8AC3E}">
        <p14:creationId xmlns:p14="http://schemas.microsoft.com/office/powerpoint/2010/main" val="301262802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4">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itle 2"/>
          <p:cNvSpPr>
            <a:spLocks noGrp="1"/>
          </p:cNvSpPr>
          <p:nvPr>
            <p:ph type="title"/>
          </p:nvPr>
        </p:nvSpPr>
        <p:spPr>
          <a:xfrm>
            <a:off x="628650" y="4870869"/>
            <a:ext cx="7886700" cy="1325563"/>
          </a:xfrm>
          <a:prstGeom prst="rect">
            <a:avLst/>
          </a:prstGeom>
        </p:spPr>
        <p:txBody>
          <a:bodyPr/>
          <a:lstStyle>
            <a:lvl1pPr algn="ctr">
              <a:defRPr sz="4000"/>
            </a:lvl1pPr>
          </a:lstStyle>
          <a:p>
            <a:r>
              <a:rPr lang="en-US" smtClean="0"/>
              <a:t>Click to edit Master title style</a:t>
            </a:r>
            <a:endParaRPr lang="en-US"/>
          </a:p>
        </p:txBody>
      </p:sp>
    </p:spTree>
    <p:extLst>
      <p:ext uri="{BB962C8B-B14F-4D97-AF65-F5344CB8AC3E}">
        <p14:creationId xmlns:p14="http://schemas.microsoft.com/office/powerpoint/2010/main" val="286600122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4">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Freeform 3"/>
          <p:cNvSpPr/>
          <p:nvPr userDrawn="1"/>
        </p:nvSpPr>
        <p:spPr>
          <a:xfrm rot="10800000">
            <a:off x="7185709" y="2667000"/>
            <a:ext cx="1958291" cy="1447800"/>
          </a:xfrm>
          <a:custGeom>
            <a:avLst/>
            <a:gdLst>
              <a:gd name="connsiteX0" fmla="*/ 0 w 4534989"/>
              <a:gd name="connsiteY0" fmla="*/ 0 h 3352800"/>
              <a:gd name="connsiteX1" fmla="*/ 4523446 w 4534989"/>
              <a:gd name="connsiteY1" fmla="*/ 0 h 3352800"/>
              <a:gd name="connsiteX2" fmla="*/ 4534989 w 4534989"/>
              <a:gd name="connsiteY2" fmla="*/ 228600 h 3352800"/>
              <a:gd name="connsiteX3" fmla="*/ 1410789 w 4534989"/>
              <a:gd name="connsiteY3" fmla="*/ 3352800 h 3352800"/>
              <a:gd name="connsiteX4" fmla="*/ 194710 w 4534989"/>
              <a:gd name="connsiteY4" fmla="*/ 3107285 h 3352800"/>
              <a:gd name="connsiteX5" fmla="*/ 0 w 4534989"/>
              <a:gd name="connsiteY5" fmla="*/ 3013489 h 335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34989" h="3352800">
                <a:moveTo>
                  <a:pt x="0" y="0"/>
                </a:moveTo>
                <a:lnTo>
                  <a:pt x="4523446" y="0"/>
                </a:lnTo>
                <a:lnTo>
                  <a:pt x="4534989" y="228600"/>
                </a:lnTo>
                <a:cubicBezTo>
                  <a:pt x="4534989" y="1954048"/>
                  <a:pt x="3136237" y="3352800"/>
                  <a:pt x="1410789" y="3352800"/>
                </a:cubicBezTo>
                <a:cubicBezTo>
                  <a:pt x="979427" y="3352800"/>
                  <a:pt x="568484" y="3265378"/>
                  <a:pt x="194710" y="3107285"/>
                </a:cubicBezTo>
                <a:lnTo>
                  <a:pt x="0" y="3013489"/>
                </a:lnTo>
                <a:close/>
              </a:path>
            </a:pathLst>
          </a:custGeom>
          <a:solidFill>
            <a:srgbClr val="01A7C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Freeform 4"/>
          <p:cNvSpPr/>
          <p:nvPr userDrawn="1"/>
        </p:nvSpPr>
        <p:spPr>
          <a:xfrm>
            <a:off x="1" y="0"/>
            <a:ext cx="4534989" cy="3352800"/>
          </a:xfrm>
          <a:custGeom>
            <a:avLst/>
            <a:gdLst>
              <a:gd name="connsiteX0" fmla="*/ 0 w 4534989"/>
              <a:gd name="connsiteY0" fmla="*/ 0 h 3352800"/>
              <a:gd name="connsiteX1" fmla="*/ 4523446 w 4534989"/>
              <a:gd name="connsiteY1" fmla="*/ 0 h 3352800"/>
              <a:gd name="connsiteX2" fmla="*/ 4534989 w 4534989"/>
              <a:gd name="connsiteY2" fmla="*/ 228600 h 3352800"/>
              <a:gd name="connsiteX3" fmla="*/ 1410789 w 4534989"/>
              <a:gd name="connsiteY3" fmla="*/ 3352800 h 3352800"/>
              <a:gd name="connsiteX4" fmla="*/ 194710 w 4534989"/>
              <a:gd name="connsiteY4" fmla="*/ 3107285 h 3352800"/>
              <a:gd name="connsiteX5" fmla="*/ 0 w 4534989"/>
              <a:gd name="connsiteY5" fmla="*/ 3013489 h 335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34989" h="3352800">
                <a:moveTo>
                  <a:pt x="0" y="0"/>
                </a:moveTo>
                <a:lnTo>
                  <a:pt x="4523446" y="0"/>
                </a:lnTo>
                <a:lnTo>
                  <a:pt x="4534989" y="228600"/>
                </a:lnTo>
                <a:cubicBezTo>
                  <a:pt x="4534989" y="1954048"/>
                  <a:pt x="3136237" y="3352800"/>
                  <a:pt x="1410789" y="3352800"/>
                </a:cubicBezTo>
                <a:cubicBezTo>
                  <a:pt x="979427" y="3352800"/>
                  <a:pt x="568484" y="3265378"/>
                  <a:pt x="194710" y="3107285"/>
                </a:cubicBezTo>
                <a:lnTo>
                  <a:pt x="0" y="3013489"/>
                </a:lnTo>
                <a:close/>
              </a:path>
            </a:pathLst>
          </a:custGeom>
          <a:solidFill>
            <a:srgbClr val="01A7C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angle 5"/>
          <p:cNvSpPr/>
          <p:nvPr userDrawn="1"/>
        </p:nvSpPr>
        <p:spPr>
          <a:xfrm>
            <a:off x="0" y="4114800"/>
            <a:ext cx="9144000" cy="2743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latin typeface="+mj-lt"/>
            </a:endParaRPr>
          </a:p>
        </p:txBody>
      </p:sp>
      <p:pic>
        <p:nvPicPr>
          <p:cNvPr id="7" name="Picture 6"/>
          <p:cNvPicPr>
            <a:picLocks noChangeAspect="1"/>
          </p:cNvPicPr>
          <p:nvPr userDrawn="1"/>
        </p:nvPicPr>
        <p:blipFill rotWithShape="1">
          <a:blip r:embed="rId3"/>
          <a:srcRect l="5027" t="9379" r="4486" b="17253"/>
          <a:stretch/>
        </p:blipFill>
        <p:spPr>
          <a:xfrm>
            <a:off x="134471" y="6103210"/>
            <a:ext cx="2052138" cy="627042"/>
          </a:xfrm>
          <a:prstGeom prst="rect">
            <a:avLst/>
          </a:prstGeom>
        </p:spPr>
      </p:pic>
    </p:spTree>
    <p:extLst>
      <p:ext uri="{BB962C8B-B14F-4D97-AF65-F5344CB8AC3E}">
        <p14:creationId xmlns:p14="http://schemas.microsoft.com/office/powerpoint/2010/main" val="362509015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8" name="Rectangle 7"/>
          <p:cNvSpPr/>
          <p:nvPr userDrawn="1"/>
        </p:nvSpPr>
        <p:spPr>
          <a:xfrm>
            <a:off x="0" y="0"/>
            <a:ext cx="9144000" cy="764704"/>
          </a:xfrm>
          <a:prstGeom prst="rect">
            <a:avLst/>
          </a:prstGeom>
          <a:solidFill>
            <a:srgbClr val="8F0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l="27283" t="13841" r="27951" b="38256"/>
          <a:stretch/>
        </p:blipFill>
        <p:spPr>
          <a:xfrm>
            <a:off x="251520" y="59644"/>
            <a:ext cx="1800200" cy="597608"/>
          </a:xfrm>
          <a:prstGeom prst="rect">
            <a:avLst/>
          </a:prstGeom>
        </p:spPr>
      </p:pic>
      <p:sp>
        <p:nvSpPr>
          <p:cNvPr id="12" name="Title 1"/>
          <p:cNvSpPr>
            <a:spLocks noGrp="1"/>
          </p:cNvSpPr>
          <p:nvPr>
            <p:ph type="ctrTitle" hasCustomPrompt="1"/>
          </p:nvPr>
        </p:nvSpPr>
        <p:spPr>
          <a:xfrm>
            <a:off x="2339752" y="1"/>
            <a:ext cx="6804248" cy="764704"/>
          </a:xfrm>
        </p:spPr>
        <p:txBody>
          <a:bodyPr>
            <a:noAutofit/>
          </a:bodyPr>
          <a:lstStyle>
            <a:lvl1pPr algn="l">
              <a:defRPr sz="2000" b="1">
                <a:solidFill>
                  <a:schemeClr val="bg1"/>
                </a:solidFill>
              </a:defRPr>
            </a:lvl1pPr>
          </a:lstStyle>
          <a:p>
            <a:r>
              <a:rPr lang="fr-FR" dirty="0" smtClean="0"/>
              <a:t>PRESENTATION / CHAPTER TITLE</a:t>
            </a:r>
            <a:endParaRPr lang="en-CA" dirty="0"/>
          </a:p>
        </p:txBody>
      </p:sp>
      <p:sp>
        <p:nvSpPr>
          <p:cNvPr id="13"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F44AA5-DB92-42C3-A717-A60C9B81A1ED}" type="slidenum">
              <a:rPr lang="en-CA" smtClean="0"/>
              <a:pPr/>
              <a:t>‹#›</a:t>
            </a:fld>
            <a:endParaRPr lang="en-CA" dirty="0"/>
          </a:p>
        </p:txBody>
      </p:sp>
    </p:spTree>
    <p:extLst>
      <p:ext uri="{BB962C8B-B14F-4D97-AF65-F5344CB8AC3E}">
        <p14:creationId xmlns:p14="http://schemas.microsoft.com/office/powerpoint/2010/main" val="371427155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1">
    <p:spTree>
      <p:nvGrpSpPr>
        <p:cNvPr id="1" name=""/>
        <p:cNvGrpSpPr/>
        <p:nvPr/>
      </p:nvGrpSpPr>
      <p:grpSpPr>
        <a:xfrm>
          <a:off x="0" y="0"/>
          <a:ext cx="0" cy="0"/>
          <a:chOff x="0" y="0"/>
          <a:chExt cx="0" cy="0"/>
        </a:xfrm>
      </p:grpSpPr>
      <p:sp>
        <p:nvSpPr>
          <p:cNvPr id="2" name="Title 1"/>
          <p:cNvSpPr>
            <a:spLocks noGrp="1"/>
          </p:cNvSpPr>
          <p:nvPr>
            <p:ph type="title"/>
          </p:nvPr>
        </p:nvSpPr>
        <p:spPr>
          <a:xfrm>
            <a:off x="457731" y="238539"/>
            <a:ext cx="8226689" cy="743659"/>
          </a:xfrm>
        </p:spPr>
        <p:txBody>
          <a:bodyPr anchor="ctr">
            <a:noAutofit/>
          </a:bodyPr>
          <a:lstStyle/>
          <a:p>
            <a:r>
              <a:rPr lang="en-US" smtClean="0"/>
              <a:t>Click to edit Master title style</a:t>
            </a:r>
            <a:endParaRPr lang="en-US"/>
          </a:p>
        </p:txBody>
      </p:sp>
    </p:spTree>
    <p:extLst>
      <p:ext uri="{BB962C8B-B14F-4D97-AF65-F5344CB8AC3E}">
        <p14:creationId xmlns:p14="http://schemas.microsoft.com/office/powerpoint/2010/main" val="46684009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8F001A"/>
        </a:solidFill>
        <a:effectLst/>
      </p:bgPr>
    </p:bg>
    <p:spTree>
      <p:nvGrpSpPr>
        <p:cNvPr id="1" name=""/>
        <p:cNvGrpSpPr/>
        <p:nvPr/>
      </p:nvGrpSpPr>
      <p:grpSpPr>
        <a:xfrm>
          <a:off x="0" y="0"/>
          <a:ext cx="0" cy="0"/>
          <a:chOff x="0" y="0"/>
          <a:chExt cx="0" cy="0"/>
        </a:xfrm>
      </p:grpSpPr>
      <p:sp>
        <p:nvSpPr>
          <p:cNvPr id="10" name="Title 1"/>
          <p:cNvSpPr>
            <a:spLocks noGrp="1"/>
          </p:cNvSpPr>
          <p:nvPr>
            <p:ph type="ctrTitle" hasCustomPrompt="1"/>
          </p:nvPr>
        </p:nvSpPr>
        <p:spPr>
          <a:xfrm>
            <a:off x="1907704" y="31665"/>
            <a:ext cx="5328592" cy="733039"/>
          </a:xfrm>
        </p:spPr>
        <p:txBody>
          <a:bodyPr>
            <a:normAutofit/>
          </a:bodyPr>
          <a:lstStyle>
            <a:lvl1pPr>
              <a:defRPr sz="2000" b="1">
                <a:solidFill>
                  <a:schemeClr val="bg1"/>
                </a:solidFill>
              </a:defRPr>
            </a:lvl1pPr>
          </a:lstStyle>
          <a:p>
            <a:r>
              <a:rPr lang="en-US" dirty="0" smtClean="0"/>
              <a:t>TITLE / TITRE</a:t>
            </a:r>
            <a:endParaRPr lang="en-CA" dirty="0"/>
          </a:p>
        </p:txBody>
      </p:sp>
      <p:sp>
        <p:nvSpPr>
          <p:cNvPr id="11" name="Subtitle 2"/>
          <p:cNvSpPr>
            <a:spLocks noGrp="1"/>
          </p:cNvSpPr>
          <p:nvPr>
            <p:ph type="subTitle" idx="1" hasCustomPrompt="1"/>
          </p:nvPr>
        </p:nvSpPr>
        <p:spPr>
          <a:xfrm>
            <a:off x="1371600" y="2552700"/>
            <a:ext cx="6400800" cy="1752600"/>
          </a:xfrm>
        </p:spPr>
        <p:txBody>
          <a:bodyPr>
            <a:noAutofit/>
          </a:bodyPr>
          <a:lstStyle>
            <a:lvl1pPr marL="0" indent="0" algn="ctr">
              <a:buNone/>
              <a:defRPr sz="3800" b="1">
                <a:solidFill>
                  <a:schemeClr val="bg1">
                    <a:lumMod val="9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smtClean="0"/>
              <a:t>PRESENTATION TITLE / TITRE DE LA PR</a:t>
            </a:r>
            <a:r>
              <a:rPr lang="en-CA" dirty="0" smtClean="0"/>
              <a:t>ÉSENTATION</a:t>
            </a:r>
            <a:endParaRPr lang="fr-FR" dirty="0"/>
          </a:p>
        </p:txBody>
      </p:sp>
      <p:sp>
        <p:nvSpPr>
          <p:cNvPr id="3" name="Rectangle 2"/>
          <p:cNvSpPr/>
          <p:nvPr userDrawn="1"/>
        </p:nvSpPr>
        <p:spPr>
          <a:xfrm>
            <a:off x="2195735" y="5375154"/>
            <a:ext cx="4680520" cy="1482846"/>
          </a:xfrm>
          <a:prstGeom prst="rect">
            <a:avLst/>
          </a:prstGeom>
          <a:solidFill>
            <a:srgbClr val="8F0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7166173" y="385614"/>
            <a:ext cx="1524000" cy="5676900"/>
          </a:xfrm>
          <a:prstGeom prst="rect">
            <a:avLst/>
          </a:prstGeom>
        </p:spPr>
      </p:pic>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3636" y="385614"/>
            <a:ext cx="1524000" cy="5676900"/>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40111" y="5311265"/>
            <a:ext cx="5191769" cy="1610623"/>
          </a:xfrm>
          <a:prstGeom prst="rect">
            <a:avLst/>
          </a:prstGeom>
        </p:spPr>
      </p:pic>
    </p:spTree>
    <p:extLst>
      <p:ext uri="{BB962C8B-B14F-4D97-AF65-F5344CB8AC3E}">
        <p14:creationId xmlns:p14="http://schemas.microsoft.com/office/powerpoint/2010/main" val="367574449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bg1"/>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764704"/>
          </a:xfrm>
          <a:prstGeom prst="rect">
            <a:avLst/>
          </a:prstGeom>
          <a:solidFill>
            <a:srgbClr val="8F0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l="27283" t="13841" r="27951" b="38256"/>
          <a:stretch/>
        </p:blipFill>
        <p:spPr>
          <a:xfrm>
            <a:off x="251520" y="59644"/>
            <a:ext cx="1800200" cy="597608"/>
          </a:xfrm>
          <a:prstGeom prst="rect">
            <a:avLst/>
          </a:prstGeom>
        </p:spPr>
      </p:pic>
      <p:sp>
        <p:nvSpPr>
          <p:cNvPr id="10" name="Title 1"/>
          <p:cNvSpPr>
            <a:spLocks noGrp="1"/>
          </p:cNvSpPr>
          <p:nvPr>
            <p:ph type="ctrTitle" hasCustomPrompt="1"/>
          </p:nvPr>
        </p:nvSpPr>
        <p:spPr>
          <a:xfrm>
            <a:off x="2339752" y="1"/>
            <a:ext cx="6804248" cy="764704"/>
          </a:xfrm>
        </p:spPr>
        <p:txBody>
          <a:bodyPr>
            <a:noAutofit/>
          </a:bodyPr>
          <a:lstStyle>
            <a:lvl1pPr algn="l">
              <a:defRPr sz="2000" b="1">
                <a:solidFill>
                  <a:schemeClr val="bg1"/>
                </a:solidFill>
              </a:defRPr>
            </a:lvl1pPr>
          </a:lstStyle>
          <a:p>
            <a:r>
              <a:rPr lang="fr-FR" dirty="0" smtClean="0"/>
              <a:t>PRESENTATION / CHAPTER TITLE</a:t>
            </a:r>
            <a:endParaRPr lang="en-CA" dirty="0"/>
          </a:p>
        </p:txBody>
      </p:sp>
      <p:sp>
        <p:nvSpPr>
          <p:cNvPr id="11" name="Subtitle 2"/>
          <p:cNvSpPr>
            <a:spLocks noGrp="1"/>
          </p:cNvSpPr>
          <p:nvPr>
            <p:ph type="subTitle" idx="1" hasCustomPrompt="1"/>
          </p:nvPr>
        </p:nvSpPr>
        <p:spPr>
          <a:xfrm>
            <a:off x="1371600" y="2552700"/>
            <a:ext cx="6400800" cy="1752600"/>
          </a:xfrm>
        </p:spPr>
        <p:txBody>
          <a:bodyPr>
            <a:noAutofit/>
          </a:bodyPr>
          <a:lstStyle>
            <a:lvl1pPr marL="0" indent="0" algn="ctr">
              <a:buNone/>
              <a:defRPr sz="38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smtClean="0"/>
              <a:t>PRESENTATION TITLE / TITRE DE LA PR</a:t>
            </a:r>
            <a:r>
              <a:rPr lang="en-CA" dirty="0" smtClean="0"/>
              <a:t>ÉSENTATION</a:t>
            </a:r>
            <a:endParaRPr lang="fr-FR" dirty="0"/>
          </a:p>
        </p:txBody>
      </p:sp>
      <p:sp>
        <p:nvSpPr>
          <p:cNvPr id="12"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39F8FD-FE00-4FA5-929B-49169E311E15}" type="slidenum">
              <a:rPr lang="en-CA" smtClean="0"/>
              <a:t>‹#›</a:t>
            </a:fld>
            <a:endParaRPr lang="en-CA"/>
          </a:p>
        </p:txBody>
      </p:sp>
    </p:spTree>
    <p:extLst>
      <p:ext uri="{BB962C8B-B14F-4D97-AF65-F5344CB8AC3E}">
        <p14:creationId xmlns:p14="http://schemas.microsoft.com/office/powerpoint/2010/main" val="414803934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2" name="Subtitle 2"/>
          <p:cNvSpPr>
            <a:spLocks noGrp="1"/>
          </p:cNvSpPr>
          <p:nvPr>
            <p:ph type="subTitle" idx="1" hasCustomPrompt="1"/>
          </p:nvPr>
        </p:nvSpPr>
        <p:spPr>
          <a:xfrm>
            <a:off x="1371600" y="2552700"/>
            <a:ext cx="6400800" cy="1752600"/>
          </a:xfrm>
        </p:spPr>
        <p:txBody>
          <a:bodyPr>
            <a:noAutofit/>
          </a:bodyPr>
          <a:lstStyle>
            <a:lvl1pPr marL="0" indent="0" algn="ctr">
              <a:buNone/>
              <a:defRPr sz="38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CA" dirty="0"/>
          </a:p>
        </p:txBody>
      </p:sp>
      <p:sp>
        <p:nvSpPr>
          <p:cNvPr id="8" name="Rectangle 7"/>
          <p:cNvSpPr/>
          <p:nvPr userDrawn="1"/>
        </p:nvSpPr>
        <p:spPr>
          <a:xfrm>
            <a:off x="0" y="0"/>
            <a:ext cx="9144000" cy="764704"/>
          </a:xfrm>
          <a:prstGeom prst="rect">
            <a:avLst/>
          </a:prstGeom>
          <a:solidFill>
            <a:srgbClr val="8F0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l="27283" t="13841" r="27951" b="38256"/>
          <a:stretch/>
        </p:blipFill>
        <p:spPr>
          <a:xfrm>
            <a:off x="251520" y="59644"/>
            <a:ext cx="1800200" cy="597608"/>
          </a:xfrm>
          <a:prstGeom prst="rect">
            <a:avLst/>
          </a:prstGeom>
        </p:spPr>
      </p:pic>
      <p:sp>
        <p:nvSpPr>
          <p:cNvPr id="10" name="Title 1"/>
          <p:cNvSpPr>
            <a:spLocks noGrp="1"/>
          </p:cNvSpPr>
          <p:nvPr>
            <p:ph type="ctrTitle" hasCustomPrompt="1"/>
          </p:nvPr>
        </p:nvSpPr>
        <p:spPr>
          <a:xfrm>
            <a:off x="2339752" y="1"/>
            <a:ext cx="6804248" cy="764704"/>
          </a:xfrm>
        </p:spPr>
        <p:txBody>
          <a:bodyPr>
            <a:noAutofit/>
          </a:bodyPr>
          <a:lstStyle>
            <a:lvl1pPr algn="l">
              <a:defRPr sz="2000" b="1">
                <a:solidFill>
                  <a:schemeClr val="bg1"/>
                </a:solidFill>
              </a:defRPr>
            </a:lvl1pPr>
          </a:lstStyle>
          <a:p>
            <a:r>
              <a:rPr lang="fr-FR" dirty="0" smtClean="0"/>
              <a:t>PRESENTATION / CHAPTER TITLE</a:t>
            </a:r>
            <a:endParaRPr lang="en-CA" dirty="0"/>
          </a:p>
        </p:txBody>
      </p:sp>
      <p:sp>
        <p:nvSpPr>
          <p:cNvPr id="11"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39F8FD-FE00-4FA5-929B-49169E311E15}" type="slidenum">
              <a:rPr lang="en-CA" smtClean="0"/>
              <a:t>‹#›</a:t>
            </a:fld>
            <a:endParaRPr lang="en-CA"/>
          </a:p>
        </p:txBody>
      </p:sp>
    </p:spTree>
    <p:extLst>
      <p:ext uri="{BB962C8B-B14F-4D97-AF65-F5344CB8AC3E}">
        <p14:creationId xmlns:p14="http://schemas.microsoft.com/office/powerpoint/2010/main" val="35856959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7" name="Content Placeholder 2"/>
          <p:cNvSpPr>
            <a:spLocks noGrp="1"/>
          </p:cNvSpPr>
          <p:nvPr>
            <p:ph idx="1"/>
          </p:nvPr>
        </p:nvSpPr>
        <p:spPr>
          <a:xfrm>
            <a:off x="971600" y="1600200"/>
            <a:ext cx="7272808" cy="4525963"/>
          </a:xfrm>
        </p:spPr>
        <p:txBody>
          <a:bodyPr/>
          <a:lstStyle>
            <a:lvl1pPr>
              <a:buClrTx/>
              <a:defRPr b="1">
                <a:solidFill>
                  <a:srgbClr val="000000"/>
                </a:solidFill>
              </a:defRPr>
            </a:lvl1pPr>
            <a:lvl2pPr>
              <a:buClrTx/>
              <a:defRPr>
                <a:solidFill>
                  <a:srgbClr val="000000"/>
                </a:solidFill>
              </a:defRPr>
            </a:lvl2pPr>
            <a:lvl3pPr>
              <a:buClrTx/>
              <a:defRPr sz="2800">
                <a:solidFill>
                  <a:srgbClr val="000000"/>
                </a:solidFill>
              </a:defRPr>
            </a:lvl3pPr>
            <a:lvl4pPr>
              <a:buClrTx/>
              <a:defRPr sz="2800">
                <a:solidFill>
                  <a:srgbClr val="000000"/>
                </a:solidFill>
              </a:defRPr>
            </a:lvl4pPr>
            <a:lvl5pPr>
              <a:buClrTx/>
              <a:defRPr sz="2800">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8" name="Rectangle 7"/>
          <p:cNvSpPr/>
          <p:nvPr userDrawn="1"/>
        </p:nvSpPr>
        <p:spPr>
          <a:xfrm>
            <a:off x="0" y="0"/>
            <a:ext cx="9144000" cy="764704"/>
          </a:xfrm>
          <a:prstGeom prst="rect">
            <a:avLst/>
          </a:prstGeom>
          <a:solidFill>
            <a:srgbClr val="8F0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l="27283" t="13841" r="27951" b="38256"/>
          <a:stretch/>
        </p:blipFill>
        <p:spPr>
          <a:xfrm>
            <a:off x="251520" y="59644"/>
            <a:ext cx="1800200" cy="597608"/>
          </a:xfrm>
          <a:prstGeom prst="rect">
            <a:avLst/>
          </a:prstGeom>
        </p:spPr>
      </p:pic>
      <p:sp>
        <p:nvSpPr>
          <p:cNvPr id="12" name="Title 1"/>
          <p:cNvSpPr>
            <a:spLocks noGrp="1"/>
          </p:cNvSpPr>
          <p:nvPr>
            <p:ph type="ctrTitle" hasCustomPrompt="1"/>
          </p:nvPr>
        </p:nvSpPr>
        <p:spPr>
          <a:xfrm>
            <a:off x="2339752" y="1"/>
            <a:ext cx="6804248" cy="764704"/>
          </a:xfrm>
        </p:spPr>
        <p:txBody>
          <a:bodyPr>
            <a:noAutofit/>
          </a:bodyPr>
          <a:lstStyle>
            <a:lvl1pPr algn="l">
              <a:defRPr sz="2000" b="1">
                <a:solidFill>
                  <a:schemeClr val="bg1"/>
                </a:solidFill>
              </a:defRPr>
            </a:lvl1pPr>
          </a:lstStyle>
          <a:p>
            <a:r>
              <a:rPr lang="fr-FR" dirty="0" smtClean="0"/>
              <a:t>PRESENTATION / CHAPTER TITLE</a:t>
            </a:r>
            <a:endParaRPr lang="en-CA" dirty="0"/>
          </a:p>
        </p:txBody>
      </p:sp>
      <p:sp>
        <p:nvSpPr>
          <p:cNvPr id="13"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39F8FD-FE00-4FA5-929B-49169E311E15}" type="slidenum">
              <a:rPr lang="en-CA" smtClean="0"/>
              <a:t>‹#›</a:t>
            </a:fld>
            <a:endParaRPr lang="en-CA"/>
          </a:p>
        </p:txBody>
      </p:sp>
    </p:spTree>
    <p:extLst>
      <p:ext uri="{BB962C8B-B14F-4D97-AF65-F5344CB8AC3E}">
        <p14:creationId xmlns:p14="http://schemas.microsoft.com/office/powerpoint/2010/main" val="409984921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10" Type="http://schemas.openxmlformats.org/officeDocument/2006/relationships/theme" Target="../theme/theme3.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17.xml"/><Relationship Id="rId7" Type="http://schemas.openxmlformats.org/officeDocument/2006/relationships/image" Target="../media/image6.pn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theme" Target="../theme/theme4.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9801242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758" r:id="rId4"/>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2400" b="1" kern="1200" cap="none" baseline="0">
          <a:solidFill>
            <a:schemeClr val="bg1"/>
          </a:solidFill>
          <a:latin typeface="+mj-lt"/>
          <a:ea typeface="+mj-ea"/>
          <a:cs typeface="+mj-cs"/>
        </a:defRPr>
      </a:lvl1pPr>
    </p:titleStyle>
    <p:bodyStyle>
      <a:lvl1pPr marL="0" indent="0" algn="l" defTabSz="914400" rtl="0" eaLnBrk="1" latinLnBrk="0" hangingPunct="1">
        <a:lnSpc>
          <a:spcPct val="120000"/>
        </a:lnSpc>
        <a:spcBef>
          <a:spcPts val="600"/>
        </a:spcBef>
        <a:spcAft>
          <a:spcPts val="1200"/>
        </a:spcAft>
        <a:buFont typeface="Calibri" panose="020F0502020204030204" pitchFamily="34" charset="0"/>
        <a:buChar char="​"/>
        <a:defRPr lang="en-US" sz="1800" i="0" kern="1200" dirty="0" smtClean="0">
          <a:solidFill>
            <a:schemeClr val="tx2"/>
          </a:solidFill>
          <a:latin typeface="+mj-lt"/>
          <a:ea typeface="+mn-ea"/>
          <a:cs typeface="+mn-cs"/>
        </a:defRPr>
      </a:lvl1pPr>
      <a:lvl2pPr marL="0" indent="0" algn="l" defTabSz="914400" rtl="0" eaLnBrk="1" latinLnBrk="0" hangingPunct="1">
        <a:lnSpc>
          <a:spcPct val="100000"/>
        </a:lnSpc>
        <a:spcBef>
          <a:spcPts val="0"/>
        </a:spcBef>
        <a:spcAft>
          <a:spcPts val="600"/>
        </a:spcAft>
        <a:buFont typeface="Calibri" panose="020F0502020204030204" pitchFamily="34" charset="0"/>
        <a:buChar char="​"/>
        <a:defRPr sz="1500" i="1" kern="1200">
          <a:solidFill>
            <a:schemeClr val="tx2"/>
          </a:solidFill>
          <a:latin typeface="+mn-lt"/>
          <a:ea typeface="+mn-ea"/>
          <a:cs typeface="+mn-cs"/>
        </a:defRPr>
      </a:lvl2pPr>
      <a:lvl3pPr marL="0" indent="0" algn="l" defTabSz="914400" rtl="0" eaLnBrk="1" latinLnBrk="0" hangingPunct="1">
        <a:lnSpc>
          <a:spcPct val="120000"/>
        </a:lnSpc>
        <a:spcBef>
          <a:spcPts val="600"/>
        </a:spcBef>
        <a:spcAft>
          <a:spcPts val="600"/>
        </a:spcAft>
        <a:buFont typeface="Calibri" panose="020F0502020204030204" pitchFamily="34" charset="0"/>
        <a:buChar char="​"/>
        <a:defRPr sz="1100" kern="1200">
          <a:solidFill>
            <a:schemeClr val="tx2"/>
          </a:solidFill>
          <a:latin typeface="+mj-lt"/>
          <a:ea typeface="+mn-ea"/>
          <a:cs typeface="+mn-cs"/>
        </a:defRPr>
      </a:lvl3pPr>
      <a:lvl4pPr marL="0" indent="0" algn="l" defTabSz="914400" rtl="0" eaLnBrk="1" latinLnBrk="0" hangingPunct="1">
        <a:lnSpc>
          <a:spcPct val="110000"/>
        </a:lnSpc>
        <a:spcBef>
          <a:spcPts val="0"/>
        </a:spcBef>
        <a:buFont typeface="Calibri" panose="020F0502020204030204" pitchFamily="34" charset="0"/>
        <a:buChar char="​"/>
        <a:defRPr sz="1100" i="1" kern="1200">
          <a:solidFill>
            <a:schemeClr val="accent2"/>
          </a:solidFill>
          <a:latin typeface="+mn-lt"/>
          <a:ea typeface="+mn-ea"/>
          <a:cs typeface="+mn-cs"/>
        </a:defRPr>
      </a:lvl4pPr>
      <a:lvl5pPr marL="0" indent="0" algn="l" defTabSz="914400" rtl="0" eaLnBrk="1" latinLnBrk="0" hangingPunct="1">
        <a:lnSpc>
          <a:spcPct val="150000"/>
        </a:lnSpc>
        <a:spcBef>
          <a:spcPts val="0"/>
        </a:spcBef>
        <a:buFont typeface="Calibri" panose="020F0502020204030204" pitchFamily="34" charset="0"/>
        <a:buChar char="​"/>
        <a:defRPr sz="700" kern="1200">
          <a:solidFill>
            <a:schemeClr val="tx2"/>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 name="Rectangle 14"/>
          <p:cNvSpPr/>
          <p:nvPr/>
        </p:nvSpPr>
        <p:spPr>
          <a:xfrm>
            <a:off x="-1" y="1087902"/>
            <a:ext cx="9143999" cy="180000"/>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16" name="Rectangle 15"/>
          <p:cNvSpPr/>
          <p:nvPr/>
        </p:nvSpPr>
        <p:spPr>
          <a:xfrm>
            <a:off x="-4764" y="0"/>
            <a:ext cx="9148763" cy="1143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457731" y="457200"/>
            <a:ext cx="8226689" cy="524998"/>
          </a:xfrm>
          <a:prstGeom prst="rect">
            <a:avLst/>
          </a:prstGeom>
        </p:spPr>
        <p:txBody>
          <a:bodyPr vert="horz" lIns="0" tIns="0" rIns="0" bIns="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731" y="1816100"/>
            <a:ext cx="8226689" cy="4583111"/>
          </a:xfrm>
          <a:prstGeom prst="rect">
            <a:avLst/>
          </a:prstGeom>
        </p:spPr>
        <p:txBody>
          <a:bodyPr vert="horz"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691139605"/>
      </p:ext>
    </p:extLst>
  </p:cSld>
  <p:clrMap bg1="lt1" tx1="dk1" bg2="lt2" tx2="dk2" accent1="accent1" accent2="accent2" accent3="accent3" accent4="accent4" accent5="accent5" accent6="accent6" hlink="hlink" folHlink="folHlink"/>
  <p:sldLayoutIdLst>
    <p:sldLayoutId id="2147483679" r:id="rId1"/>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2400" b="1" kern="1200" cap="none" baseline="0">
          <a:solidFill>
            <a:schemeClr val="bg1"/>
          </a:solidFill>
          <a:latin typeface="+mj-lt"/>
          <a:ea typeface="+mj-ea"/>
          <a:cs typeface="+mj-cs"/>
        </a:defRPr>
      </a:lvl1pPr>
    </p:titleStyle>
    <p:bodyStyle>
      <a:lvl1pPr marL="0" indent="0" algn="l" defTabSz="914400" rtl="0" eaLnBrk="1" latinLnBrk="0" hangingPunct="1">
        <a:lnSpc>
          <a:spcPct val="120000"/>
        </a:lnSpc>
        <a:spcBef>
          <a:spcPts val="600"/>
        </a:spcBef>
        <a:spcAft>
          <a:spcPts val="1200"/>
        </a:spcAft>
        <a:buFont typeface="Calibri" panose="020F0502020204030204" pitchFamily="34" charset="0"/>
        <a:buChar char="​"/>
        <a:defRPr lang="en-US" sz="1800" i="0" kern="1200" dirty="0" smtClean="0">
          <a:solidFill>
            <a:schemeClr val="tx2"/>
          </a:solidFill>
          <a:latin typeface="+mj-lt"/>
          <a:ea typeface="+mn-ea"/>
          <a:cs typeface="+mn-cs"/>
        </a:defRPr>
      </a:lvl1pPr>
      <a:lvl2pPr marL="0" indent="0" algn="l" defTabSz="914400" rtl="0" eaLnBrk="1" latinLnBrk="0" hangingPunct="1">
        <a:lnSpc>
          <a:spcPct val="100000"/>
        </a:lnSpc>
        <a:spcBef>
          <a:spcPts val="0"/>
        </a:spcBef>
        <a:spcAft>
          <a:spcPts val="600"/>
        </a:spcAft>
        <a:buFont typeface="Calibri" panose="020F0502020204030204" pitchFamily="34" charset="0"/>
        <a:buChar char="​"/>
        <a:defRPr sz="1500" i="1" kern="1200">
          <a:solidFill>
            <a:schemeClr val="tx2"/>
          </a:solidFill>
          <a:latin typeface="+mn-lt"/>
          <a:ea typeface="+mn-ea"/>
          <a:cs typeface="+mn-cs"/>
        </a:defRPr>
      </a:lvl2pPr>
      <a:lvl3pPr marL="0" indent="0" algn="l" defTabSz="914400" rtl="0" eaLnBrk="1" latinLnBrk="0" hangingPunct="1">
        <a:lnSpc>
          <a:spcPct val="120000"/>
        </a:lnSpc>
        <a:spcBef>
          <a:spcPts val="600"/>
        </a:spcBef>
        <a:spcAft>
          <a:spcPts val="600"/>
        </a:spcAft>
        <a:buFont typeface="Calibri" panose="020F0502020204030204" pitchFamily="34" charset="0"/>
        <a:buChar char="​"/>
        <a:defRPr sz="1100" kern="1200">
          <a:solidFill>
            <a:schemeClr val="tx2"/>
          </a:solidFill>
          <a:latin typeface="+mj-lt"/>
          <a:ea typeface="+mn-ea"/>
          <a:cs typeface="+mn-cs"/>
        </a:defRPr>
      </a:lvl3pPr>
      <a:lvl4pPr marL="0" indent="0" algn="l" defTabSz="914400" rtl="0" eaLnBrk="1" latinLnBrk="0" hangingPunct="1">
        <a:lnSpc>
          <a:spcPct val="110000"/>
        </a:lnSpc>
        <a:spcBef>
          <a:spcPts val="0"/>
        </a:spcBef>
        <a:buFont typeface="Calibri" panose="020F0502020204030204" pitchFamily="34" charset="0"/>
        <a:buChar char="​"/>
        <a:defRPr sz="1100" i="1" kern="1200">
          <a:solidFill>
            <a:schemeClr val="accent2"/>
          </a:solidFill>
          <a:latin typeface="+mn-lt"/>
          <a:ea typeface="+mn-ea"/>
          <a:cs typeface="+mn-cs"/>
        </a:defRPr>
      </a:lvl4pPr>
      <a:lvl5pPr marL="0" indent="0" algn="l" defTabSz="914400" rtl="0" eaLnBrk="1" latinLnBrk="0" hangingPunct="1">
        <a:lnSpc>
          <a:spcPct val="150000"/>
        </a:lnSpc>
        <a:spcBef>
          <a:spcPts val="0"/>
        </a:spcBef>
        <a:buFont typeface="Calibri" panose="020F0502020204030204" pitchFamily="34" charset="0"/>
        <a:buChar char="​"/>
        <a:defRPr sz="700" kern="1200">
          <a:solidFill>
            <a:schemeClr val="tx2"/>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Autofit/>
          </a:bodyPr>
          <a:lstStyle/>
          <a:p>
            <a:r>
              <a:rPr lang="en-US" dirty="0" smtClean="0"/>
              <a:t>TITLE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39F8FD-FE00-4FA5-929B-49169E311E15}" type="slidenum">
              <a:rPr lang="en-CA" smtClean="0"/>
              <a:t>‹#›</a:t>
            </a:fld>
            <a:endParaRPr lang="en-CA"/>
          </a:p>
        </p:txBody>
      </p:sp>
    </p:spTree>
    <p:extLst>
      <p:ext uri="{BB962C8B-B14F-4D97-AF65-F5344CB8AC3E}">
        <p14:creationId xmlns:p14="http://schemas.microsoft.com/office/powerpoint/2010/main" val="677561256"/>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7" r:id="rId5"/>
    <p:sldLayoutId id="2147483745" r:id="rId6"/>
    <p:sldLayoutId id="2147483746" r:id="rId7"/>
    <p:sldLayoutId id="2147483759" r:id="rId8"/>
    <p:sldLayoutId id="2147483760" r:id="rId9"/>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Arial"/>
          <a:ea typeface="+mj-ea"/>
          <a:cs typeface="Arial"/>
        </a:defRPr>
      </a:lvl1pPr>
    </p:titleStyle>
    <p:bodyStyle>
      <a:lvl1pPr marL="342900" indent="-342900" algn="l" defTabSz="914400" rtl="0" eaLnBrk="1" latinLnBrk="0" hangingPunct="1">
        <a:spcBef>
          <a:spcPct val="20000"/>
        </a:spcBef>
        <a:buClrTx/>
        <a:buFont typeface="Arial"/>
        <a:buChar char="•"/>
        <a:defRPr sz="3200" kern="1200">
          <a:solidFill>
            <a:schemeClr val="tx1"/>
          </a:solidFill>
          <a:latin typeface="Arial"/>
          <a:ea typeface="+mn-ea"/>
          <a:cs typeface="Arial"/>
        </a:defRPr>
      </a:lvl1pPr>
      <a:lvl2pPr marL="742950" indent="-285750" algn="l" defTabSz="914400" rtl="0" eaLnBrk="1" latinLnBrk="0" hangingPunct="1">
        <a:spcBef>
          <a:spcPct val="20000"/>
        </a:spcBef>
        <a:buClrTx/>
        <a:buFont typeface="Arial"/>
        <a:buChar char="•"/>
        <a:defRPr sz="2800" kern="1200">
          <a:solidFill>
            <a:schemeClr val="tx1"/>
          </a:solidFill>
          <a:latin typeface="Arial"/>
          <a:ea typeface="+mn-ea"/>
          <a:cs typeface="Arial"/>
        </a:defRPr>
      </a:lvl2pPr>
      <a:lvl3pPr marL="1257300" indent="-342900" algn="l" defTabSz="914400" rtl="0" eaLnBrk="1" latinLnBrk="0" hangingPunct="1">
        <a:spcBef>
          <a:spcPct val="20000"/>
        </a:spcBef>
        <a:buClrTx/>
        <a:buFont typeface="Arial"/>
        <a:buChar char="•"/>
        <a:defRPr sz="2800" kern="1200">
          <a:solidFill>
            <a:schemeClr val="tx1"/>
          </a:solidFill>
          <a:latin typeface="Arial"/>
          <a:ea typeface="+mn-ea"/>
          <a:cs typeface="Arial"/>
        </a:defRPr>
      </a:lvl3pPr>
      <a:lvl4pPr marL="1714500" indent="-342900" algn="l" defTabSz="914400" rtl="0" eaLnBrk="1" latinLnBrk="0" hangingPunct="1">
        <a:spcBef>
          <a:spcPct val="20000"/>
        </a:spcBef>
        <a:buClrTx/>
        <a:buFont typeface="Arial"/>
        <a:buChar char="•"/>
        <a:defRPr sz="2800" kern="1200">
          <a:solidFill>
            <a:schemeClr val="tx1"/>
          </a:solidFill>
          <a:latin typeface="Arial"/>
          <a:ea typeface="+mn-ea"/>
          <a:cs typeface="Arial"/>
        </a:defRPr>
      </a:lvl4pPr>
      <a:lvl5pPr marL="2057400" indent="-228600" algn="l" defTabSz="914400" rtl="0" eaLnBrk="1" latinLnBrk="0" hangingPunct="1">
        <a:spcBef>
          <a:spcPct val="20000"/>
        </a:spcBef>
        <a:buClrTx/>
        <a:buFont typeface="Arial"/>
        <a:buChar char="•"/>
        <a:defRPr sz="2800" kern="1200">
          <a:solidFill>
            <a:schemeClr val="tx1"/>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Rectangle 14"/>
          <p:cNvSpPr/>
          <p:nvPr/>
        </p:nvSpPr>
        <p:spPr>
          <a:xfrm>
            <a:off x="-1" y="1087902"/>
            <a:ext cx="9143999" cy="180000"/>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16" name="Rectangle 15"/>
          <p:cNvSpPr/>
          <p:nvPr/>
        </p:nvSpPr>
        <p:spPr>
          <a:xfrm>
            <a:off x="-4764" y="0"/>
            <a:ext cx="9148763" cy="1143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userDrawn="1">
            <p:ph type="title"/>
          </p:nvPr>
        </p:nvSpPr>
        <p:spPr>
          <a:xfrm>
            <a:off x="457731" y="457200"/>
            <a:ext cx="8226689" cy="524998"/>
          </a:xfrm>
          <a:prstGeom prst="rect">
            <a:avLst/>
          </a:prstGeom>
        </p:spPr>
        <p:txBody>
          <a:bodyPr vert="horz" lIns="0" tIns="0" rIns="0" bIns="0" rtlCol="0" anchor="t">
            <a:noAutofit/>
          </a:bodyPr>
          <a:lstStyle/>
          <a:p>
            <a:r>
              <a:rPr lang="en-US" smtClean="0"/>
              <a:t>Click To Edit Master Title Style</a:t>
            </a:r>
            <a:endParaRPr lang="en-US" dirty="0"/>
          </a:p>
        </p:txBody>
      </p:sp>
      <p:sp>
        <p:nvSpPr>
          <p:cNvPr id="3" name="Text Placeholder 2"/>
          <p:cNvSpPr>
            <a:spLocks noGrp="1"/>
          </p:cNvSpPr>
          <p:nvPr userDrawn="1">
            <p:ph type="body" idx="1"/>
          </p:nvPr>
        </p:nvSpPr>
        <p:spPr>
          <a:xfrm>
            <a:off x="457731" y="1816100"/>
            <a:ext cx="8226689" cy="4583111"/>
          </a:xfrm>
          <a:prstGeom prst="rect">
            <a:avLst/>
          </a:prstGeom>
        </p:spPr>
        <p:txBody>
          <a:bodyPr vert="horz"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6" name="Picture 2" descr="http://www.newearthgreendepot.com/wp-content/uploads/shadow_line.png"/>
          <p:cNvPicPr>
            <a:picLocks noChangeAspect="1" noChangeArrowheads="1"/>
          </p:cNvPicPr>
          <p:nvPr userDrawn="1"/>
        </p:nvPicPr>
        <p:blipFill>
          <a:blip r:embed="rId7">
            <a:duotone>
              <a:schemeClr val="bg2">
                <a:shade val="45000"/>
                <a:satMod val="135000"/>
              </a:schemeClr>
              <a:prstClr val="white"/>
            </a:duotone>
            <a:extLst>
              <a:ext uri="{BEBA8EAE-BF5A-486C-A8C5-ECC9F3942E4B}">
                <a14:imgProps xmlns:a14="http://schemas.microsoft.com/office/drawing/2010/main">
                  <a14:imgLayer r:embed="rId8">
                    <a14:imgEffect>
                      <a14:saturation sat="400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flipV="1">
            <a:off x="355227" y="6155208"/>
            <a:ext cx="8191500" cy="25717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userDrawn="1"/>
        </p:nvSpPr>
        <p:spPr>
          <a:xfrm>
            <a:off x="8496922" y="6550123"/>
            <a:ext cx="434226" cy="184666"/>
          </a:xfrm>
          <a:prstGeom prst="rect">
            <a:avLst/>
          </a:prstGeom>
          <a:noFill/>
        </p:spPr>
        <p:txBody>
          <a:bodyPr wrap="square" lIns="0" tIns="0" rIns="0" bIns="0">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fld id="{46F9F9E3-E7E9-495A-8B8B-E07ECF1FFFD8}" type="slidenum">
              <a:rPr lang="en-US" altLang="en-US" sz="1200">
                <a:solidFill>
                  <a:srgbClr val="696969"/>
                </a:solidFill>
                <a:cs typeface="Arial" panose="020B0604020202020204" pitchFamily="34" charset="0"/>
              </a:rPr>
              <a:pPr algn="ctr"/>
              <a:t>‹#›</a:t>
            </a:fld>
            <a:endParaRPr lang="en-US" altLang="en-US" sz="1200">
              <a:solidFill>
                <a:srgbClr val="696969"/>
              </a:solidFill>
              <a:cs typeface="Arial" panose="020B0604020202020204" pitchFamily="34" charset="0"/>
            </a:endParaRPr>
          </a:p>
        </p:txBody>
      </p:sp>
      <p:grpSp>
        <p:nvGrpSpPr>
          <p:cNvPr id="9" name="Group 8"/>
          <p:cNvGrpSpPr/>
          <p:nvPr userDrawn="1"/>
        </p:nvGrpSpPr>
        <p:grpSpPr>
          <a:xfrm>
            <a:off x="406677" y="6452139"/>
            <a:ext cx="453632" cy="365872"/>
            <a:chOff x="-2613026" y="2732088"/>
            <a:chExt cx="2379663" cy="1919288"/>
          </a:xfrm>
        </p:grpSpPr>
        <p:sp>
          <p:nvSpPr>
            <p:cNvPr id="10" name="Freeform 7"/>
            <p:cNvSpPr>
              <a:spLocks/>
            </p:cNvSpPr>
            <p:nvPr/>
          </p:nvSpPr>
          <p:spPr bwMode="auto">
            <a:xfrm>
              <a:off x="-2613026" y="2732088"/>
              <a:ext cx="1928813" cy="1919288"/>
            </a:xfrm>
            <a:custGeom>
              <a:avLst/>
              <a:gdLst>
                <a:gd name="T0" fmla="*/ 654 w 1273"/>
                <a:gd name="T1" fmla="*/ 1265 h 1267"/>
                <a:gd name="T2" fmla="*/ 92 w 1273"/>
                <a:gd name="T3" fmla="*/ 886 h 1267"/>
                <a:gd name="T4" fmla="*/ 231 w 1273"/>
                <a:gd name="T5" fmla="*/ 223 h 1267"/>
                <a:gd name="T6" fmla="*/ 898 w 1273"/>
                <a:gd name="T7" fmla="*/ 97 h 1267"/>
                <a:gd name="T8" fmla="*/ 1006 w 1273"/>
                <a:gd name="T9" fmla="*/ 306 h 1267"/>
                <a:gd name="T10" fmla="*/ 791 w 1273"/>
                <a:gd name="T11" fmla="*/ 375 h 1267"/>
                <a:gd name="T12" fmla="*/ 739 w 1273"/>
                <a:gd name="T13" fmla="*/ 357 h 1267"/>
                <a:gd name="T14" fmla="*/ 354 w 1273"/>
                <a:gd name="T15" fmla="*/ 583 h 1267"/>
                <a:gd name="T16" fmla="*/ 602 w 1273"/>
                <a:gd name="T17" fmla="*/ 964 h 1267"/>
                <a:gd name="T18" fmla="*/ 949 w 1273"/>
                <a:gd name="T19" fmla="*/ 772 h 1267"/>
                <a:gd name="T20" fmla="*/ 970 w 1273"/>
                <a:gd name="T21" fmla="*/ 697 h 1267"/>
                <a:gd name="T22" fmla="*/ 1142 w 1273"/>
                <a:gd name="T23" fmla="*/ 564 h 1267"/>
                <a:gd name="T24" fmla="*/ 1260 w 1273"/>
                <a:gd name="T25" fmla="*/ 756 h 1267"/>
                <a:gd name="T26" fmla="*/ 654 w 1273"/>
                <a:gd name="T27" fmla="*/ 1265 h 1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73" h="1267">
                  <a:moveTo>
                    <a:pt x="654" y="1265"/>
                  </a:moveTo>
                  <a:cubicBezTo>
                    <a:pt x="407" y="1264"/>
                    <a:pt x="184" y="1113"/>
                    <a:pt x="92" y="886"/>
                  </a:cubicBezTo>
                  <a:cubicBezTo>
                    <a:pt x="0" y="657"/>
                    <a:pt x="55" y="395"/>
                    <a:pt x="231" y="223"/>
                  </a:cubicBezTo>
                  <a:cubicBezTo>
                    <a:pt x="408" y="50"/>
                    <a:pt x="677" y="0"/>
                    <a:pt x="898" y="97"/>
                  </a:cubicBezTo>
                  <a:cubicBezTo>
                    <a:pt x="1001" y="143"/>
                    <a:pt x="1042" y="222"/>
                    <a:pt x="1006" y="306"/>
                  </a:cubicBezTo>
                  <a:cubicBezTo>
                    <a:pt x="972" y="385"/>
                    <a:pt x="893" y="410"/>
                    <a:pt x="791" y="375"/>
                  </a:cubicBezTo>
                  <a:cubicBezTo>
                    <a:pt x="774" y="369"/>
                    <a:pt x="757" y="361"/>
                    <a:pt x="739" y="357"/>
                  </a:cubicBezTo>
                  <a:cubicBezTo>
                    <a:pt x="565" y="314"/>
                    <a:pt x="393" y="415"/>
                    <a:pt x="354" y="583"/>
                  </a:cubicBezTo>
                  <a:cubicBezTo>
                    <a:pt x="313" y="760"/>
                    <a:pt x="421" y="925"/>
                    <a:pt x="602" y="964"/>
                  </a:cubicBezTo>
                  <a:cubicBezTo>
                    <a:pt x="745" y="994"/>
                    <a:pt x="895" y="911"/>
                    <a:pt x="949" y="772"/>
                  </a:cubicBezTo>
                  <a:cubicBezTo>
                    <a:pt x="958" y="748"/>
                    <a:pt x="965" y="723"/>
                    <a:pt x="970" y="697"/>
                  </a:cubicBezTo>
                  <a:cubicBezTo>
                    <a:pt x="989" y="603"/>
                    <a:pt x="1046" y="554"/>
                    <a:pt x="1142" y="564"/>
                  </a:cubicBezTo>
                  <a:cubicBezTo>
                    <a:pt x="1230" y="574"/>
                    <a:pt x="1273" y="650"/>
                    <a:pt x="1260" y="756"/>
                  </a:cubicBezTo>
                  <a:cubicBezTo>
                    <a:pt x="1225" y="1041"/>
                    <a:pt x="956" y="1267"/>
                    <a:pt x="654" y="1265"/>
                  </a:cubicBezTo>
                  <a:close/>
                </a:path>
              </a:pathLst>
            </a:custGeom>
            <a:solidFill>
              <a:srgbClr val="089D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8"/>
            <p:cNvSpPr>
              <a:spLocks/>
            </p:cNvSpPr>
            <p:nvPr/>
          </p:nvSpPr>
          <p:spPr bwMode="auto">
            <a:xfrm>
              <a:off x="-1968501" y="2813050"/>
              <a:ext cx="1735138" cy="1276350"/>
            </a:xfrm>
            <a:custGeom>
              <a:avLst/>
              <a:gdLst>
                <a:gd name="T0" fmla="*/ 890 w 1145"/>
                <a:gd name="T1" fmla="*/ 464 h 842"/>
                <a:gd name="T2" fmla="*/ 819 w 1145"/>
                <a:gd name="T3" fmla="*/ 447 h 842"/>
                <a:gd name="T4" fmla="*/ 454 w 1145"/>
                <a:gd name="T5" fmla="*/ 643 h 842"/>
                <a:gd name="T6" fmla="*/ 202 w 1145"/>
                <a:gd name="T7" fmla="*/ 823 h 842"/>
                <a:gd name="T8" fmla="*/ 12 w 1145"/>
                <a:gd name="T9" fmla="*/ 578 h 842"/>
                <a:gd name="T10" fmla="*/ 316 w 1145"/>
                <a:gd name="T11" fmla="*/ 395 h 842"/>
                <a:gd name="T12" fmla="*/ 693 w 1145"/>
                <a:gd name="T13" fmla="*/ 194 h 842"/>
                <a:gd name="T14" fmla="*/ 952 w 1145"/>
                <a:gd name="T15" fmla="*/ 24 h 842"/>
                <a:gd name="T16" fmla="*/ 1132 w 1145"/>
                <a:gd name="T17" fmla="*/ 266 h 842"/>
                <a:gd name="T18" fmla="*/ 890 w 1145"/>
                <a:gd name="T19" fmla="*/ 464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5" h="842">
                  <a:moveTo>
                    <a:pt x="890" y="464"/>
                  </a:moveTo>
                  <a:cubicBezTo>
                    <a:pt x="876" y="461"/>
                    <a:pt x="847" y="456"/>
                    <a:pt x="819" y="447"/>
                  </a:cubicBezTo>
                  <a:cubicBezTo>
                    <a:pt x="610" y="376"/>
                    <a:pt x="508" y="431"/>
                    <a:pt x="454" y="643"/>
                  </a:cubicBezTo>
                  <a:cubicBezTo>
                    <a:pt x="423" y="767"/>
                    <a:pt x="318" y="842"/>
                    <a:pt x="202" y="823"/>
                  </a:cubicBezTo>
                  <a:cubicBezTo>
                    <a:pt x="80" y="803"/>
                    <a:pt x="0" y="699"/>
                    <a:pt x="12" y="578"/>
                  </a:cubicBezTo>
                  <a:cubicBezTo>
                    <a:pt x="27" y="433"/>
                    <a:pt x="172" y="346"/>
                    <a:pt x="316" y="395"/>
                  </a:cubicBezTo>
                  <a:cubicBezTo>
                    <a:pt x="542" y="472"/>
                    <a:pt x="626" y="427"/>
                    <a:pt x="693" y="194"/>
                  </a:cubicBezTo>
                  <a:cubicBezTo>
                    <a:pt x="728" y="70"/>
                    <a:pt x="835" y="0"/>
                    <a:pt x="952" y="24"/>
                  </a:cubicBezTo>
                  <a:cubicBezTo>
                    <a:pt x="1067" y="48"/>
                    <a:pt x="1145" y="152"/>
                    <a:pt x="1132" y="266"/>
                  </a:cubicBezTo>
                  <a:cubicBezTo>
                    <a:pt x="1119" y="383"/>
                    <a:pt x="1024" y="466"/>
                    <a:pt x="890" y="464"/>
                  </a:cubicBezTo>
                  <a:close/>
                </a:path>
              </a:pathLst>
            </a:custGeom>
            <a:solidFill>
              <a:srgbClr val="0A90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87437774"/>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Lst>
  <p:timing>
    <p:tnLst>
      <p:par>
        <p:cTn id="1" dur="indefinite" restart="never" nodeType="tmRoot"/>
      </p:par>
    </p:tnLst>
  </p:timing>
  <p:txStyles>
    <p:titleStyle>
      <a:lvl1pPr algn="l" defTabSz="914400" rtl="0" eaLnBrk="1" latinLnBrk="0" hangingPunct="1">
        <a:lnSpc>
          <a:spcPct val="90000"/>
        </a:lnSpc>
        <a:spcBef>
          <a:spcPct val="0"/>
        </a:spcBef>
        <a:buNone/>
        <a:defRPr sz="2400" b="1" kern="1200" cap="none" baseline="0">
          <a:solidFill>
            <a:schemeClr val="bg1"/>
          </a:solidFill>
          <a:latin typeface="+mj-lt"/>
          <a:ea typeface="+mj-ea"/>
          <a:cs typeface="+mj-cs"/>
        </a:defRPr>
      </a:lvl1pPr>
    </p:titleStyle>
    <p:bodyStyle>
      <a:lvl1pPr marL="0" indent="0" algn="l" defTabSz="914400" rtl="0" eaLnBrk="1" latinLnBrk="0" hangingPunct="1">
        <a:lnSpc>
          <a:spcPct val="120000"/>
        </a:lnSpc>
        <a:spcBef>
          <a:spcPts val="600"/>
        </a:spcBef>
        <a:spcAft>
          <a:spcPts val="1200"/>
        </a:spcAft>
        <a:buFont typeface="Calibri" panose="020F0502020204030204" pitchFamily="34" charset="0"/>
        <a:buChar char="​"/>
        <a:defRPr lang="en-US" sz="1800" i="0" kern="1200" dirty="0" smtClean="0">
          <a:solidFill>
            <a:schemeClr val="tx2"/>
          </a:solidFill>
          <a:latin typeface="+mj-lt"/>
          <a:ea typeface="+mn-ea"/>
          <a:cs typeface="+mn-cs"/>
        </a:defRPr>
      </a:lvl1pPr>
      <a:lvl2pPr marL="0" indent="0" algn="l" defTabSz="914400" rtl="0" eaLnBrk="1" latinLnBrk="0" hangingPunct="1">
        <a:lnSpc>
          <a:spcPct val="100000"/>
        </a:lnSpc>
        <a:spcBef>
          <a:spcPts val="0"/>
        </a:spcBef>
        <a:spcAft>
          <a:spcPts val="600"/>
        </a:spcAft>
        <a:buFont typeface="Calibri" panose="020F0502020204030204" pitchFamily="34" charset="0"/>
        <a:buChar char="​"/>
        <a:defRPr sz="1500" i="1" kern="1200">
          <a:solidFill>
            <a:schemeClr val="tx2"/>
          </a:solidFill>
          <a:latin typeface="+mn-lt"/>
          <a:ea typeface="+mn-ea"/>
          <a:cs typeface="+mn-cs"/>
        </a:defRPr>
      </a:lvl2pPr>
      <a:lvl3pPr marL="0" indent="0" algn="l" defTabSz="914400" rtl="0" eaLnBrk="1" latinLnBrk="0" hangingPunct="1">
        <a:lnSpc>
          <a:spcPct val="120000"/>
        </a:lnSpc>
        <a:spcBef>
          <a:spcPts val="600"/>
        </a:spcBef>
        <a:spcAft>
          <a:spcPts val="600"/>
        </a:spcAft>
        <a:buFont typeface="Calibri" panose="020F0502020204030204" pitchFamily="34" charset="0"/>
        <a:buChar char="​"/>
        <a:defRPr sz="1100" kern="1200">
          <a:solidFill>
            <a:schemeClr val="tx2"/>
          </a:solidFill>
          <a:latin typeface="+mj-lt"/>
          <a:ea typeface="+mn-ea"/>
          <a:cs typeface="+mn-cs"/>
        </a:defRPr>
      </a:lvl3pPr>
      <a:lvl4pPr marL="0" indent="0" algn="l" defTabSz="914400" rtl="0" eaLnBrk="1" latinLnBrk="0" hangingPunct="1">
        <a:lnSpc>
          <a:spcPct val="110000"/>
        </a:lnSpc>
        <a:spcBef>
          <a:spcPts val="0"/>
        </a:spcBef>
        <a:buFont typeface="Calibri" panose="020F0502020204030204" pitchFamily="34" charset="0"/>
        <a:buChar char="​"/>
        <a:defRPr sz="1100" i="1" kern="1200">
          <a:solidFill>
            <a:schemeClr val="accent2"/>
          </a:solidFill>
          <a:latin typeface="+mn-lt"/>
          <a:ea typeface="+mn-ea"/>
          <a:cs typeface="+mn-cs"/>
        </a:defRPr>
      </a:lvl4pPr>
      <a:lvl5pPr marL="0" indent="0" algn="l" defTabSz="914400" rtl="0" eaLnBrk="1" latinLnBrk="0" hangingPunct="1">
        <a:lnSpc>
          <a:spcPct val="150000"/>
        </a:lnSpc>
        <a:spcBef>
          <a:spcPts val="0"/>
        </a:spcBef>
        <a:buFont typeface="Calibri" panose="020F0502020204030204" pitchFamily="34" charset="0"/>
        <a:buChar char="​"/>
        <a:defRPr sz="700" kern="1200">
          <a:solidFill>
            <a:schemeClr val="tx2"/>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0.xml.rels><?xml version="1.0" encoding="UTF-8" standalone="yes"?>
<Relationships xmlns="http://schemas.openxmlformats.org/package/2006/relationships"><Relationship Id="rId3" Type="http://schemas.openxmlformats.org/officeDocument/2006/relationships/hyperlink" Target="https://www.google.ca/trends/explore#q=standing%20desks" TargetMode="External"/><Relationship Id="rId2" Type="http://schemas.openxmlformats.org/officeDocument/2006/relationships/image" Target="../media/image69.png"/><Relationship Id="rId1" Type="http://schemas.openxmlformats.org/officeDocument/2006/relationships/slideLayout" Target="../slideLayouts/slideLayout10.xml"/><Relationship Id="rId6" Type="http://schemas.openxmlformats.org/officeDocument/2006/relationships/hyperlink" Target="https://www.linkedin.com/pulse/sell-how-test-out-new-product-shoestring-ryan-holmes?trk=hp-feed-article-title-like" TargetMode="External"/><Relationship Id="rId5" Type="http://schemas.openxmlformats.org/officeDocument/2006/relationships/hyperlink" Target="http://topsy.com/s?q=standing%20desk&amp;window=m&amp;type=tweet" TargetMode="External"/><Relationship Id="rId4" Type="http://schemas.openxmlformats.org/officeDocument/2006/relationships/hyperlink" Target="https://www.pinterest.com/search/pins/?q=standing+desk" TargetMode="External"/></Relationships>
</file>

<file path=ppt/slides/_rels/slide10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0.xml"/></Relationships>
</file>

<file path=ppt/slides/_rels/slide10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0.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4.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10.xml"/></Relationships>
</file>

<file path=ppt/slides/_rels/slide10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0.xml"/></Relationships>
</file>

<file path=ppt/slides/_rels/slide10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0.xml"/></Relationships>
</file>

<file path=ppt/slides/_rels/slide10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xml"/><Relationship Id="rId5" Type="http://schemas.openxmlformats.org/officeDocument/2006/relationships/image" Target="../media/image77.png"/><Relationship Id="rId4" Type="http://schemas.openxmlformats.org/officeDocument/2006/relationships/image" Target="../media/image76.png"/></Relationships>
</file>

<file path=ppt/slides/_rels/slide10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hyperlink" Target="http://www.unbounce.com/" TargetMode="Externa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0.xml"/></Relationships>
</file>

<file path=ppt/slides/_rels/slide11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hyperlink" Target="http://www.fiveer.com/" TargetMode="External"/><Relationship Id="rId1" Type="http://schemas.openxmlformats.org/officeDocument/2006/relationships/slideLayout" Target="../slideLayouts/slideLayout1.xml"/><Relationship Id="rId4" Type="http://schemas.openxmlformats.org/officeDocument/2006/relationships/image" Target="../media/image82.emf"/></Relationships>
</file>

<file path=ppt/slides/_rels/slide11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0.xml"/></Relationships>
</file>

<file path=ppt/slides/_rels/slide11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0.xml"/></Relationships>
</file>

<file path=ppt/slides/_rels/slide11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0.xml"/></Relationships>
</file>

<file path=ppt/slides/_rels/slide11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0.xml"/></Relationships>
</file>

<file path=ppt/slides/_rels/slide11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0.xml"/></Relationships>
</file>

<file path=ppt/slides/_rels/slide11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hyperlink" Target="http://www.elance.com/" TargetMode="External"/><Relationship Id="rId1" Type="http://schemas.openxmlformats.org/officeDocument/2006/relationships/slideLayout" Target="../slideLayouts/slideLayout10.xml"/></Relationships>
</file>

<file path=ppt/slides/_rels/slide12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0.xml"/></Relationships>
</file>

<file path=ppt/slides/_rels/slide12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0.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4.xml.rels><?xml version="1.0" encoding="UTF-8" standalone="yes"?>
<Relationships xmlns="http://schemas.openxmlformats.org/package/2006/relationships"><Relationship Id="rId8" Type="http://schemas.openxmlformats.org/officeDocument/2006/relationships/hyperlink" Target="http://buzzsumo.com/" TargetMode="External"/><Relationship Id="rId13" Type="http://schemas.openxmlformats.org/officeDocument/2006/relationships/hyperlink" Target="http://startupstash.com/mockups-wireframing/" TargetMode="External"/><Relationship Id="rId18" Type="http://schemas.openxmlformats.org/officeDocument/2006/relationships/hyperlink" Target="http://www.squirrly.co/startup-tools-list-the-amazing-free-services-that-will-improve-your-work#.VNETZp3F_5G" TargetMode="External"/><Relationship Id="rId3" Type="http://schemas.openxmlformats.org/officeDocument/2006/relationships/hyperlink" Target="https://canvanizer.com/" TargetMode="External"/><Relationship Id="rId7" Type="http://schemas.openxmlformats.org/officeDocument/2006/relationships/hyperlink" Target="http://www.google.ca/adwords/start/?subid=ca-en-ha-aw-brhteb~53094069485&amp;sourceid=awo&amp;gclid=CKyvu_ax0sECFVY0aQod-EMAmQ" TargetMode="External"/><Relationship Id="rId12" Type="http://schemas.openxmlformats.org/officeDocument/2006/relationships/hyperlink" Target="http://proto.io/" TargetMode="External"/><Relationship Id="rId17" Type="http://schemas.openxmlformats.org/officeDocument/2006/relationships/hyperlink" Target="http://leanstartup.pbworks.com/w/page/62585258/Validation%20Tools" TargetMode="External"/><Relationship Id="rId2" Type="http://schemas.openxmlformats.org/officeDocument/2006/relationships/hyperlink" Target="http://www.businessmodelgeneration.com/canvas" TargetMode="External"/><Relationship Id="rId16" Type="http://schemas.openxmlformats.org/officeDocument/2006/relationships/hyperlink" Target="http://leanstartup.pbworks.com/w/page/54918676/Customer%20Interview%20Templates%20and%20Resources" TargetMode="External"/><Relationship Id="rId1" Type="http://schemas.openxmlformats.org/officeDocument/2006/relationships/slideLayout" Target="../slideLayouts/slideLayout10.xml"/><Relationship Id="rId6" Type="http://schemas.openxmlformats.org/officeDocument/2006/relationships/hyperlink" Target="http://www.launchrock.com/" TargetMode="External"/><Relationship Id="rId11" Type="http://schemas.openxmlformats.org/officeDocument/2006/relationships/hyperlink" Target="https://gomockingbird.com/" TargetMode="External"/><Relationship Id="rId5" Type="http://schemas.openxmlformats.org/officeDocument/2006/relationships/hyperlink" Target="http://www.quickmvp.com/" TargetMode="External"/><Relationship Id="rId15" Type="http://schemas.openxmlformats.org/officeDocument/2006/relationships/hyperlink" Target="https://www.zoho.com/crm/?src=zoho" TargetMode="External"/><Relationship Id="rId10" Type="http://schemas.openxmlformats.org/officeDocument/2006/relationships/hyperlink" Target="http://www.kickstarter.com/" TargetMode="External"/><Relationship Id="rId4" Type="http://schemas.openxmlformats.org/officeDocument/2006/relationships/hyperlink" Target="http://www.unbounce.com/" TargetMode="External"/><Relationship Id="rId9" Type="http://schemas.openxmlformats.org/officeDocument/2006/relationships/hyperlink" Target="http://www.indegogo.com/" TargetMode="External"/><Relationship Id="rId14" Type="http://schemas.openxmlformats.org/officeDocument/2006/relationships/hyperlink" Target="http://startupstash.com/mvp/" TargetMode="External"/></Relationships>
</file>

<file path=ppt/slides/_rels/slide12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0.xml"/></Relationships>
</file>

<file path=ppt/slides/_rels/slide126.xml.rels><?xml version="1.0" encoding="UTF-8" standalone="yes"?>
<Relationships xmlns="http://schemas.openxmlformats.org/package/2006/relationships"><Relationship Id="rId3" Type="http://schemas.openxmlformats.org/officeDocument/2006/relationships/hyperlink" Target="https://drive.google.com/file/d/0B2OuLx3Mbri8MzI2RENIamtYNGs/view?usp=sharing" TargetMode="External"/><Relationship Id="rId2" Type="http://schemas.openxmlformats.org/officeDocument/2006/relationships/hyperlink" Target="IBMC%202013-%20Team%20Owlet%20-%201st%20Place%20short.mp4" TargetMode="External"/><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95.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0.xml"/><Relationship Id="rId4" Type="http://schemas.openxmlformats.org/officeDocument/2006/relationships/image" Target="../media/image14.jpe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1.xml.rels><?xml version="1.0" encoding="UTF-8" standalone="yes"?>
<Relationships xmlns="http://schemas.openxmlformats.org/package/2006/relationships"><Relationship Id="rId3" Type="http://schemas.openxmlformats.org/officeDocument/2006/relationships/hyperlink" Target="https://startup.zeef.com/stephen.daze" TargetMode="External"/><Relationship Id="rId2" Type="http://schemas.openxmlformats.org/officeDocument/2006/relationships/hyperlink" Target="http://www.coachmystartup.com/mfs" TargetMode="External"/><Relationship Id="rId1" Type="http://schemas.openxmlformats.org/officeDocument/2006/relationships/slideLayout" Target="../slideLayouts/slideLayout9.xml"/><Relationship Id="rId4" Type="http://schemas.openxmlformats.org/officeDocument/2006/relationships/image" Target="../media/image96.jp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13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www.famous-entrepreneurs.com/ingvar-kamprad" TargetMode="External"/><Relationship Id="rId1" Type="http://schemas.openxmlformats.org/officeDocument/2006/relationships/slideLayout" Target="../slideLayouts/slideLayout10.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7.xml.rels><?xml version="1.0" encoding="UTF-8" standalone="yes"?>
<Relationships xmlns="http://schemas.openxmlformats.org/package/2006/relationships"><Relationship Id="rId2" Type="http://schemas.openxmlformats.org/officeDocument/2006/relationships/hyperlink" Target="https://www.ic.gc.ca/eic/site/pp-pp.nsf/eng/home" TargetMode="External"/><Relationship Id="rId1" Type="http://schemas.openxmlformats.org/officeDocument/2006/relationships/slideLayout" Target="../slideLayouts/slideLayout10.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hyperlink" Target="http://classicgames.about.com/od/history/a/NintendoHist1.htm" TargetMode="External"/><Relationship Id="rId2" Type="http://schemas.openxmlformats.org/officeDocument/2006/relationships/image" Target="../media/image16.png"/><Relationship Id="rId1" Type="http://schemas.openxmlformats.org/officeDocument/2006/relationships/slideLayout" Target="../slideLayouts/slideLayout10.xml"/><Relationship Id="rId4" Type="http://schemas.openxmlformats.org/officeDocument/2006/relationships/hyperlink" Target="http://mahjonginmame.nm.ru/hanafuda.htm" TargetMode="Externa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2.xml.rels><?xml version="1.0" encoding="UTF-8" standalone="yes"?>
<Relationships xmlns="http://schemas.openxmlformats.org/package/2006/relationships"><Relationship Id="rId3" Type="http://schemas.openxmlformats.org/officeDocument/2006/relationships/hyperlink" Target="Kauffman%20Sketchbook%20-%20Money%20Game.mp4" TargetMode="External"/><Relationship Id="rId2" Type="http://schemas.openxmlformats.org/officeDocument/2006/relationships/image" Target="../media/image98.png"/><Relationship Id="rId1" Type="http://schemas.openxmlformats.org/officeDocument/2006/relationships/slideLayout" Target="../slideLayouts/slideLayout10.xml"/><Relationship Id="rId4" Type="http://schemas.openxmlformats.org/officeDocument/2006/relationships/image" Target="../media/image99.pn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7.xml.rels><?xml version="1.0" encoding="UTF-8" standalone="yes"?>
<Relationships xmlns="http://schemas.openxmlformats.org/package/2006/relationships"><Relationship Id="rId3" Type="http://schemas.openxmlformats.org/officeDocument/2006/relationships/hyperlink" Target="http://www.bdc.ca/en/Pages/home.aspx" TargetMode="External"/><Relationship Id="rId7" Type="http://schemas.openxmlformats.org/officeDocument/2006/relationships/hyperlink" Target="http://www.bmo.ca/" TargetMode="External"/><Relationship Id="rId2" Type="http://schemas.openxmlformats.org/officeDocument/2006/relationships/hyperlink" Target="http://www.canadabusiness.ca/eng/" TargetMode="External"/><Relationship Id="rId1" Type="http://schemas.openxmlformats.org/officeDocument/2006/relationships/slideLayout" Target="../slideLayouts/slideLayout10.xml"/><Relationship Id="rId6" Type="http://schemas.openxmlformats.org/officeDocument/2006/relationships/hyperlink" Target="https://www.cibc.com/ca/small-business.html" TargetMode="External"/><Relationship Id="rId5" Type="http://schemas.openxmlformats.org/officeDocument/2006/relationships/hyperlink" Target="http://www.tdcanadatrust.com/products-services/banking/index-banking.jsp" TargetMode="External"/><Relationship Id="rId4" Type="http://schemas.openxmlformats.org/officeDocument/2006/relationships/hyperlink" Target="http://www.royalbank.ca/busindex.html" TargetMode="Externa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hyperlink" Target="https://www.youtube.com/watch?v=C7M5GQ9h84Q" TargetMode="External"/><Relationship Id="rId1" Type="http://schemas.openxmlformats.org/officeDocument/2006/relationships/slideLayout" Target="../slideLayouts/slideLayout10.xml"/><Relationship Id="rId4" Type="http://schemas.openxmlformats.org/officeDocument/2006/relationships/image" Target="../media/image99.png"/></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1.xml.rels><?xml version="1.0" encoding="UTF-8" standalone="yes"?>
<Relationships xmlns="http://schemas.openxmlformats.org/package/2006/relationships"><Relationship Id="rId8" Type="http://schemas.openxmlformats.org/officeDocument/2006/relationships/image" Target="../media/image107.png"/><Relationship Id="rId13" Type="http://schemas.openxmlformats.org/officeDocument/2006/relationships/image" Target="../media/image112.png"/><Relationship Id="rId3" Type="http://schemas.openxmlformats.org/officeDocument/2006/relationships/image" Target="../media/image102.png"/><Relationship Id="rId7" Type="http://schemas.openxmlformats.org/officeDocument/2006/relationships/image" Target="../media/image106.png"/><Relationship Id="rId12" Type="http://schemas.openxmlformats.org/officeDocument/2006/relationships/image" Target="../media/image111.png"/><Relationship Id="rId2" Type="http://schemas.openxmlformats.org/officeDocument/2006/relationships/image" Target="../media/image101.png"/><Relationship Id="rId1" Type="http://schemas.openxmlformats.org/officeDocument/2006/relationships/slideLayout" Target="../slideLayouts/slideLayout18.xml"/><Relationship Id="rId6" Type="http://schemas.openxmlformats.org/officeDocument/2006/relationships/image" Target="../media/image105.png"/><Relationship Id="rId11" Type="http://schemas.openxmlformats.org/officeDocument/2006/relationships/image" Target="../media/image110.png"/><Relationship Id="rId5" Type="http://schemas.openxmlformats.org/officeDocument/2006/relationships/image" Target="../media/image104.png"/><Relationship Id="rId10" Type="http://schemas.openxmlformats.org/officeDocument/2006/relationships/image" Target="../media/image109.png"/><Relationship Id="rId4" Type="http://schemas.openxmlformats.org/officeDocument/2006/relationships/image" Target="../media/image103.png"/><Relationship Id="rId9" Type="http://schemas.openxmlformats.org/officeDocument/2006/relationships/image" Target="../media/image108.png"/></Relationships>
</file>

<file path=ppt/slides/_rels/slide16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hyperlink" Target="http://ecorner.stanford.edu/authorMaterialInfo.html?mid=1918" TargetMode="External"/><Relationship Id="rId1" Type="http://schemas.openxmlformats.org/officeDocument/2006/relationships/slideLayout" Target="../slideLayouts/slideLayout10.xml"/><Relationship Id="rId4" Type="http://schemas.openxmlformats.org/officeDocument/2006/relationships/image" Target="../media/image99.png"/></Relationships>
</file>

<file path=ppt/slides/_rels/slide163.xml.rels><?xml version="1.0" encoding="UTF-8" standalone="yes"?>
<Relationships xmlns="http://schemas.openxmlformats.org/package/2006/relationships"><Relationship Id="rId8" Type="http://schemas.openxmlformats.org/officeDocument/2006/relationships/image" Target="../media/image107.png"/><Relationship Id="rId13" Type="http://schemas.openxmlformats.org/officeDocument/2006/relationships/image" Target="../media/image112.png"/><Relationship Id="rId3" Type="http://schemas.openxmlformats.org/officeDocument/2006/relationships/image" Target="../media/image102.png"/><Relationship Id="rId7" Type="http://schemas.openxmlformats.org/officeDocument/2006/relationships/image" Target="../media/image106.png"/><Relationship Id="rId12" Type="http://schemas.openxmlformats.org/officeDocument/2006/relationships/image" Target="../media/image111.png"/><Relationship Id="rId2" Type="http://schemas.openxmlformats.org/officeDocument/2006/relationships/image" Target="../media/image101.png"/><Relationship Id="rId1" Type="http://schemas.openxmlformats.org/officeDocument/2006/relationships/slideLayout" Target="../slideLayouts/slideLayout18.xml"/><Relationship Id="rId6" Type="http://schemas.openxmlformats.org/officeDocument/2006/relationships/image" Target="../media/image105.png"/><Relationship Id="rId11" Type="http://schemas.openxmlformats.org/officeDocument/2006/relationships/image" Target="../media/image110.png"/><Relationship Id="rId5" Type="http://schemas.openxmlformats.org/officeDocument/2006/relationships/image" Target="../media/image104.png"/><Relationship Id="rId15" Type="http://schemas.openxmlformats.org/officeDocument/2006/relationships/image" Target="../media/image115.png"/><Relationship Id="rId10" Type="http://schemas.openxmlformats.org/officeDocument/2006/relationships/image" Target="../media/image109.png"/><Relationship Id="rId4" Type="http://schemas.openxmlformats.org/officeDocument/2006/relationships/image" Target="../media/image103.png"/><Relationship Id="rId9" Type="http://schemas.openxmlformats.org/officeDocument/2006/relationships/image" Target="../media/image108.png"/><Relationship Id="rId14" Type="http://schemas.openxmlformats.org/officeDocument/2006/relationships/image" Target="../media/image114.png"/></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6.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0.xml"/></Relationships>
</file>

<file path=ppt/slides/_rels/slide167.xml.rels><?xml version="1.0" encoding="UTF-8" standalone="yes"?>
<Relationships xmlns="http://schemas.openxmlformats.org/package/2006/relationships"><Relationship Id="rId3" Type="http://schemas.openxmlformats.org/officeDocument/2006/relationships/hyperlink" Target="http://www.nvca.org/" TargetMode="External"/><Relationship Id="rId2" Type="http://schemas.openxmlformats.org/officeDocument/2006/relationships/hyperlink" Target="http://www.cvca.ca/" TargetMode="External"/><Relationship Id="rId1" Type="http://schemas.openxmlformats.org/officeDocument/2006/relationships/slideLayout" Target="../slideLayouts/slideLayout10.xml"/><Relationship Id="rId6" Type="http://schemas.openxmlformats.org/officeDocument/2006/relationships/hyperlink" Target="http://www.techvibes.com/blog/investor-deck-transparency-and-lessons-learned-2014-01-16?goback=.gde_5037848_member_5829679035365490689#%21" TargetMode="External"/><Relationship Id="rId5" Type="http://schemas.openxmlformats.org/officeDocument/2006/relationships/hyperlink" Target="http://www.angelinvestor.ca/" TargetMode="External"/><Relationship Id="rId4" Type="http://schemas.openxmlformats.org/officeDocument/2006/relationships/hyperlink" Target="http://www.bdc.ca/EN/solutions/venture_capital/Pages/venture_capital.aspx" TargetMode="Externa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archive.fortune.com/2009/01/27/news/newsmakers/hastings_netflix.fortune/index.htm" TargetMode="External"/><Relationship Id="rId1" Type="http://schemas.openxmlformats.org/officeDocument/2006/relationships/slideLayout" Target="../slideLayouts/slideLayout10.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8" Type="http://schemas.openxmlformats.org/officeDocument/2006/relationships/hyperlink" Target="http://www.marsdd.com/funding/investment-accelerator-fund/" TargetMode="External"/><Relationship Id="rId3" Type="http://schemas.openxmlformats.org/officeDocument/2006/relationships/hyperlink" Target="http://www.cra-arc.gc.ca/txcrdt/sred-rsde/menu-eng.html" TargetMode="External"/><Relationship Id="rId7" Type="http://schemas.openxmlformats.org/officeDocument/2006/relationships/hyperlink" Target="http://www.oce-ontario.org/" TargetMode="External"/><Relationship Id="rId2" Type="http://schemas.openxmlformats.org/officeDocument/2006/relationships/hyperlink" Target="http://www.nrc-cnrc.gc.ca/eng/irap/index.html" TargetMode="External"/><Relationship Id="rId1" Type="http://schemas.openxmlformats.org/officeDocument/2006/relationships/slideLayout" Target="../slideLayouts/slideLayout10.xml"/><Relationship Id="rId6" Type="http://schemas.openxmlformats.org/officeDocument/2006/relationships/hyperlink" Target="http://www.feddevontario.gc.ca/eic/site/723.nsf/eng/h_00122.html" TargetMode="External"/><Relationship Id="rId5" Type="http://schemas.openxmlformats.org/officeDocument/2006/relationships/hyperlink" Target="http://www.acoa-apeca.gc.ca/eng/ImLookingFor/ProgramInformation/Pages/Home.aspx" TargetMode="External"/><Relationship Id="rId4" Type="http://schemas.openxmlformats.org/officeDocument/2006/relationships/hyperlink" Target="http://www.novascotiabusiness.com/en/home/businesssupport/resourcesandfunding/default.aspx" TargetMode="Externa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183.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hyperlink" Target="http://ecorner.stanford.edu/authorMaterialInfo.html?mid=2392" TargetMode="External"/><Relationship Id="rId1" Type="http://schemas.openxmlformats.org/officeDocument/2006/relationships/slideLayout" Target="../slideLayouts/slideLayout10.xml"/><Relationship Id="rId4" Type="http://schemas.openxmlformats.org/officeDocument/2006/relationships/image" Target="../media/image99.png"/></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4.xml.rels><?xml version="1.0" encoding="UTF-8" standalone="yes"?>
<Relationships xmlns="http://schemas.openxmlformats.org/package/2006/relationships"><Relationship Id="rId8" Type="http://schemas.openxmlformats.org/officeDocument/2006/relationships/image" Target="../media/image107.png"/><Relationship Id="rId13" Type="http://schemas.openxmlformats.org/officeDocument/2006/relationships/image" Target="../media/image112.png"/><Relationship Id="rId3" Type="http://schemas.openxmlformats.org/officeDocument/2006/relationships/image" Target="../media/image102.png"/><Relationship Id="rId7" Type="http://schemas.openxmlformats.org/officeDocument/2006/relationships/image" Target="../media/image106.png"/><Relationship Id="rId12" Type="http://schemas.openxmlformats.org/officeDocument/2006/relationships/image" Target="../media/image111.png"/><Relationship Id="rId2" Type="http://schemas.openxmlformats.org/officeDocument/2006/relationships/image" Target="../media/image101.png"/><Relationship Id="rId1" Type="http://schemas.openxmlformats.org/officeDocument/2006/relationships/slideLayout" Target="../slideLayouts/slideLayout13.xml"/><Relationship Id="rId6" Type="http://schemas.openxmlformats.org/officeDocument/2006/relationships/image" Target="../media/image105.png"/><Relationship Id="rId11" Type="http://schemas.openxmlformats.org/officeDocument/2006/relationships/image" Target="../media/image110.png"/><Relationship Id="rId5" Type="http://schemas.openxmlformats.org/officeDocument/2006/relationships/image" Target="../media/image104.png"/><Relationship Id="rId10" Type="http://schemas.openxmlformats.org/officeDocument/2006/relationships/image" Target="../media/image109.png"/><Relationship Id="rId4" Type="http://schemas.openxmlformats.org/officeDocument/2006/relationships/image" Target="../media/image103.png"/><Relationship Id="rId9" Type="http://schemas.openxmlformats.org/officeDocument/2006/relationships/image" Target="../media/image108.png"/><Relationship Id="rId14" Type="http://schemas.openxmlformats.org/officeDocument/2006/relationships/image" Target="../media/image118.png"/></Relationships>
</file>

<file path=ppt/slides/_rels/slide2.xml.rels><?xml version="1.0" encoding="UTF-8" standalone="yes"?>
<Relationships xmlns="http://schemas.openxmlformats.org/package/2006/relationships"><Relationship Id="rId3" Type="http://schemas.openxmlformats.org/officeDocument/2006/relationships/hyperlink" Target="https://startup.zeef.com/stephen.daze" TargetMode="External"/><Relationship Id="rId2" Type="http://schemas.openxmlformats.org/officeDocument/2006/relationships/hyperlink" Target="http://www.coachmystartup.com/" TargetMode="External"/><Relationship Id="rId1" Type="http://schemas.openxmlformats.org/officeDocument/2006/relationships/slideLayout" Target="../slideLayouts/slideLayout10.xml"/><Relationship Id="rId5" Type="http://schemas.openxmlformats.org/officeDocument/2006/relationships/image" Target="../media/image8.pn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hyperlink" Target="http://www.youtube.com/v/Mtjatz9r-Vc?version=3&amp;start=254&amp;end=408&amp;autoplay=0&amp;hl=en_US&amp;rel=0" TargetMode="External"/><Relationship Id="rId2" Type="http://schemas.openxmlformats.org/officeDocument/2006/relationships/hyperlink" Target="The%20art%20of%20innovation%20%20Guy%20Kawasaki%20%20TEDxBerkeley.mp4" TargetMode="External"/><Relationship Id="rId1" Type="http://schemas.openxmlformats.org/officeDocument/2006/relationships/slideLayout" Target="../slideLayouts/slideLayout10.xml"/><Relationship Id="rId5" Type="http://schemas.openxmlformats.org/officeDocument/2006/relationships/image" Target="../media/image24.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hyperlink" Target="http://ecorner.stanford.edu/authorMaterialInfo.html?mid=2877" TargetMode="External"/><Relationship Id="rId2" Type="http://schemas.openxmlformats.org/officeDocument/2006/relationships/hyperlink" Target="Business%20Model%20Canvas%20Explained.mp4" TargetMode="External"/><Relationship Id="rId1" Type="http://schemas.openxmlformats.org/officeDocument/2006/relationships/slideLayout" Target="../slideLayouts/slideLayout10.xml"/><Relationship Id="rId4" Type="http://schemas.openxmlformats.org/officeDocument/2006/relationships/image" Target="../media/image30.png"/></Relationships>
</file>

<file path=ppt/slides/_rels/slide38.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38.tiff"/><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image" Target="../media/image39.tiff"/><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image" Target="../media/image40.tiff"/><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image" Target="../media/image41.tiff"/><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1.xml"/><Relationship Id="rId1" Type="http://schemas.openxmlformats.org/officeDocument/2006/relationships/video" Target="file:///\\localhost\Users\sblank\Documents\Teaching\Presentations\Animated%20Videos\Steve%20QT%20files%20\Experiments%20Tests%20Insight.mov" TargetMode="External"/><Relationship Id="rId4" Type="http://schemas.openxmlformats.org/officeDocument/2006/relationships/image" Target="../media/image44.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www.slideshare.net/esaife/business-model-canvas-101" TargetMode="External"/><Relationship Id="rId1" Type="http://schemas.openxmlformats.org/officeDocument/2006/relationships/slideLayout" Target="../slideLayouts/slideLayout10.xml"/><Relationship Id="rId4" Type="http://schemas.openxmlformats.org/officeDocument/2006/relationships/image" Target="../media/image47.png"/></Relationships>
</file>

<file path=ppt/slides/_rels/slide6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3" Type="http://schemas.openxmlformats.org/officeDocument/2006/relationships/hyperlink" Target="https://www.youtube.com/watch?v=4Uda1VOrBSI&amp;app=desktop#action=share" TargetMode="External"/><Relationship Id="rId2" Type="http://schemas.openxmlformats.org/officeDocument/2006/relationships/hyperlink" Target="Amazon%20Web%20Services%20A%20Resource-Driven%20Business%20Model%20That%20Makes%20Profits.mp4" TargetMode="External"/><Relationship Id="rId1" Type="http://schemas.openxmlformats.org/officeDocument/2006/relationships/slideLayout" Target="../slideLayouts/slideLayout10.xml"/><Relationship Id="rId4" Type="http://schemas.openxmlformats.org/officeDocument/2006/relationships/image" Target="../media/image52.png"/></Relationships>
</file>

<file path=ppt/slides/_rels/slide7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s://www.youtube.com/watch?v=YuFJkqhCiIY&amp;feature=youtu.be" TargetMode="External"/><Relationship Id="rId1" Type="http://schemas.openxmlformats.org/officeDocument/2006/relationships/slideLayout" Target="../slideLayouts/slideLayout7.xml"/><Relationship Id="rId5" Type="http://schemas.openxmlformats.org/officeDocument/2006/relationships/hyperlink" Target="Unit6%20Customer%20Validation.mp4" TargetMode="External"/><Relationship Id="rId4" Type="http://schemas.openxmlformats.org/officeDocument/2006/relationships/image" Target="../media/image55.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hyperlink" Target="../../../../Desktop/Videos/Characteristics%20of%20an%20Entrepreneur.mp4" TargetMode="External"/><Relationship Id="rId2" Type="http://schemas.openxmlformats.org/officeDocument/2006/relationships/hyperlink" Target="Characteristics%20of%20an%20Entrepreneur.mp4" TargetMode="External"/><Relationship Id="rId1" Type="http://schemas.openxmlformats.org/officeDocument/2006/relationships/slideLayout" Target="../slideLayouts/slideLayout10.xml"/><Relationship Id="rId6" Type="http://schemas.openxmlformats.org/officeDocument/2006/relationships/image" Target="../media/image11.png"/><Relationship Id="rId5" Type="http://schemas.openxmlformats.org/officeDocument/2006/relationships/hyperlink" Target="https://www.youtube.com/watch?v=prXYdJzM9M8&amp;feature=youtu.be" TargetMode="External"/><Relationship Id="rId4" Type="http://schemas.openxmlformats.org/officeDocument/2006/relationships/image" Target="../media/image10.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2" Type="http://schemas.openxmlformats.org/officeDocument/2006/relationships/hyperlink" Target="http://www.google.ca/trends/explore#q=long+underwear&amp;geo=US" TargetMode="Externa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0.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9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0.xml"/></Relationships>
</file>

<file path=ppt/slides/_rels/slide96.xml.rels><?xml version="1.0" encoding="UTF-8" standalone="yes"?>
<Relationships xmlns="http://schemas.openxmlformats.org/package/2006/relationships"><Relationship Id="rId3" Type="http://schemas.openxmlformats.org/officeDocument/2006/relationships/hyperlink" Target="http://www.indiegogo.com/projects/help-bring-victoire-to-toronto" TargetMode="External"/><Relationship Id="rId2" Type="http://schemas.openxmlformats.org/officeDocument/2006/relationships/hyperlink" Target="http://www.indiegogo.com/Pub" TargetMode="External"/><Relationship Id="rId1" Type="http://schemas.openxmlformats.org/officeDocument/2006/relationships/slideLayout" Target="../slideLayouts/slideLayout10.xml"/><Relationship Id="rId4" Type="http://schemas.openxmlformats.org/officeDocument/2006/relationships/hyperlink" Target="https://www.kickstarter.com/projects/1470156778/wipebook" TargetMode="External"/></Relationships>
</file>

<file path=ppt/slides/_rels/slide97.xml.rels><?xml version="1.0" encoding="UTF-8" standalone="yes"?>
<Relationships xmlns="http://schemas.openxmlformats.org/package/2006/relationships"><Relationship Id="rId3" Type="http://schemas.openxmlformats.org/officeDocument/2006/relationships/hyperlink" Target="https://www.kickstarter.com/projects/1470156778/wipebook" TargetMode="External"/><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68.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371599" y="3764085"/>
            <a:ext cx="6400800" cy="1752600"/>
          </a:xfrm>
        </p:spPr>
        <p:txBody>
          <a:bodyPr/>
          <a:lstStyle/>
          <a:p>
            <a:r>
              <a:rPr lang="en-US" sz="2400" b="0" dirty="0">
                <a:solidFill>
                  <a:schemeClr val="bg1"/>
                </a:solidFill>
              </a:rPr>
              <a:t>Stephen Daze</a:t>
            </a:r>
            <a:br>
              <a:rPr lang="en-US" sz="2400" b="0" dirty="0">
                <a:solidFill>
                  <a:schemeClr val="bg1"/>
                </a:solidFill>
              </a:rPr>
            </a:br>
            <a:r>
              <a:rPr lang="en-US" sz="1800" b="0" dirty="0">
                <a:solidFill>
                  <a:schemeClr val="bg1"/>
                </a:solidFill>
              </a:rPr>
              <a:t>Dom Herrick Entrepreneur in Residence and</a:t>
            </a:r>
            <a:br>
              <a:rPr lang="en-US" sz="1800" b="0" dirty="0">
                <a:solidFill>
                  <a:schemeClr val="bg1"/>
                </a:solidFill>
              </a:rPr>
            </a:br>
            <a:r>
              <a:rPr lang="en-US" sz="1800" b="0" dirty="0">
                <a:solidFill>
                  <a:schemeClr val="bg1"/>
                </a:solidFill>
              </a:rPr>
              <a:t>Visiting Professor</a:t>
            </a:r>
            <a:br>
              <a:rPr lang="en-US" sz="1800" b="0" dirty="0">
                <a:solidFill>
                  <a:schemeClr val="bg1"/>
                </a:solidFill>
              </a:rPr>
            </a:br>
            <a:r>
              <a:rPr lang="en-US" sz="1800" b="0" dirty="0">
                <a:solidFill>
                  <a:schemeClr val="bg1"/>
                </a:solidFill>
              </a:rPr>
              <a:t>uOttawa, Telfer School of Management</a:t>
            </a:r>
            <a:endParaRPr lang="en-CA" sz="1800" b="0" dirty="0">
              <a:solidFill>
                <a:schemeClr val="bg1"/>
              </a:solidFill>
            </a:endParaRPr>
          </a:p>
        </p:txBody>
      </p:sp>
      <p:sp>
        <p:nvSpPr>
          <p:cNvPr id="3" name="Rectangle 2"/>
          <p:cNvSpPr/>
          <p:nvPr/>
        </p:nvSpPr>
        <p:spPr>
          <a:xfrm>
            <a:off x="-566602" y="1673952"/>
            <a:ext cx="10277201" cy="1323439"/>
          </a:xfrm>
          <a:prstGeom prst="rect">
            <a:avLst/>
          </a:prstGeom>
        </p:spPr>
        <p:txBody>
          <a:bodyPr wrap="square">
            <a:spAutoFit/>
          </a:bodyPr>
          <a:lstStyle/>
          <a:p>
            <a:pPr algn="ctr"/>
            <a:r>
              <a:rPr lang="en-US" sz="4000" dirty="0">
                <a:solidFill>
                  <a:schemeClr val="bg1"/>
                </a:solidFill>
              </a:rPr>
              <a:t>Telfer Entrepreneurship Program </a:t>
            </a:r>
            <a:endParaRPr lang="en-US" sz="4000" dirty="0" smtClean="0">
              <a:solidFill>
                <a:schemeClr val="bg1"/>
              </a:solidFill>
            </a:endParaRPr>
          </a:p>
          <a:p>
            <a:pPr algn="ctr"/>
            <a:r>
              <a:rPr lang="en-US" sz="4000" dirty="0" smtClean="0">
                <a:solidFill>
                  <a:schemeClr val="bg1"/>
                </a:solidFill>
              </a:rPr>
              <a:t>for </a:t>
            </a:r>
            <a:r>
              <a:rPr lang="en-US" sz="4000" dirty="0">
                <a:solidFill>
                  <a:schemeClr val="bg1"/>
                </a:solidFill>
              </a:rPr>
              <a:t>Military Families</a:t>
            </a:r>
          </a:p>
        </p:txBody>
      </p:sp>
    </p:spTree>
    <p:extLst>
      <p:ext uri="{BB962C8B-B14F-4D97-AF65-F5344CB8AC3E}">
        <p14:creationId xmlns:p14="http://schemas.microsoft.com/office/powerpoint/2010/main" val="3386534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0"/>
          </p:nvPr>
        </p:nvSpPr>
        <p:spPr/>
        <p:txBody>
          <a:bodyPr/>
          <a:lstStyle/>
          <a:p>
            <a:r>
              <a:rPr lang="en-CA" dirty="0" smtClean="0"/>
              <a:t>Job/Hobby/Great Business Idea</a:t>
            </a:r>
            <a:endParaRPr lang="en-US" dirty="0"/>
          </a:p>
        </p:txBody>
      </p:sp>
      <p:sp>
        <p:nvSpPr>
          <p:cNvPr id="5" name="Oval 4"/>
          <p:cNvSpPr/>
          <p:nvPr/>
        </p:nvSpPr>
        <p:spPr>
          <a:xfrm>
            <a:off x="2392846" y="2125266"/>
            <a:ext cx="2561051" cy="2363028"/>
          </a:xfrm>
          <a:prstGeom prst="ellipse">
            <a:avLst/>
          </a:prstGeom>
          <a:solidFill>
            <a:schemeClr val="accent1">
              <a:alpha val="12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6" name="Oval 5"/>
          <p:cNvSpPr/>
          <p:nvPr/>
        </p:nvSpPr>
        <p:spPr>
          <a:xfrm>
            <a:off x="3418856" y="3505940"/>
            <a:ext cx="2561051" cy="2363028"/>
          </a:xfrm>
          <a:prstGeom prst="ellipse">
            <a:avLst/>
          </a:prstGeom>
          <a:solidFill>
            <a:schemeClr val="accent1">
              <a:alpha val="12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7" name="Oval 6"/>
          <p:cNvSpPr/>
          <p:nvPr/>
        </p:nvSpPr>
        <p:spPr>
          <a:xfrm>
            <a:off x="4444867" y="2125266"/>
            <a:ext cx="2561051" cy="2363028"/>
          </a:xfrm>
          <a:prstGeom prst="ellipse">
            <a:avLst/>
          </a:prstGeom>
          <a:solidFill>
            <a:schemeClr val="accent1">
              <a:alpha val="12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8" name="TextBox 7"/>
          <p:cNvSpPr txBox="1"/>
          <p:nvPr/>
        </p:nvSpPr>
        <p:spPr>
          <a:xfrm flipH="1">
            <a:off x="2935434" y="2503171"/>
            <a:ext cx="1321175" cy="1338828"/>
          </a:xfrm>
          <a:prstGeom prst="rect">
            <a:avLst/>
          </a:prstGeom>
          <a:noFill/>
        </p:spPr>
        <p:txBody>
          <a:bodyPr wrap="square" rtlCol="0">
            <a:spAutoFit/>
          </a:bodyPr>
          <a:lstStyle/>
          <a:p>
            <a:r>
              <a:rPr lang="en-CA" sz="1350" b="1" dirty="0"/>
              <a:t>Interest</a:t>
            </a:r>
            <a:r>
              <a:rPr lang="en-CA" sz="1350" dirty="0"/>
              <a:t>:</a:t>
            </a:r>
          </a:p>
          <a:p>
            <a:pPr marL="214313" indent="-214313">
              <a:buFontTx/>
              <a:buChar char="-"/>
            </a:pPr>
            <a:r>
              <a:rPr lang="en-CA" sz="1350" dirty="0"/>
              <a:t>Excited</a:t>
            </a:r>
          </a:p>
          <a:p>
            <a:pPr marL="214313" indent="-214313">
              <a:buFontTx/>
              <a:buChar char="-"/>
            </a:pPr>
            <a:r>
              <a:rPr lang="en-CA" sz="1350" dirty="0"/>
              <a:t>Stay awake</a:t>
            </a:r>
          </a:p>
          <a:p>
            <a:pPr marL="214313" indent="-214313">
              <a:buFontTx/>
              <a:buChar char="-"/>
            </a:pPr>
            <a:r>
              <a:rPr lang="en-CA" sz="1350" dirty="0"/>
              <a:t>Want to learn</a:t>
            </a:r>
          </a:p>
          <a:p>
            <a:pPr marL="214313" indent="-214313">
              <a:buFontTx/>
              <a:buChar char="-"/>
            </a:pPr>
            <a:r>
              <a:rPr lang="en-CA" sz="1350" dirty="0"/>
              <a:t>Passionate</a:t>
            </a:r>
            <a:endParaRPr lang="en-US" sz="1350" dirty="0"/>
          </a:p>
        </p:txBody>
      </p:sp>
      <p:sp>
        <p:nvSpPr>
          <p:cNvPr id="9" name="TextBox 8"/>
          <p:cNvSpPr txBox="1"/>
          <p:nvPr/>
        </p:nvSpPr>
        <p:spPr>
          <a:xfrm flipH="1">
            <a:off x="5282619" y="2589866"/>
            <a:ext cx="1321175" cy="1131079"/>
          </a:xfrm>
          <a:prstGeom prst="rect">
            <a:avLst/>
          </a:prstGeom>
          <a:noFill/>
        </p:spPr>
        <p:txBody>
          <a:bodyPr wrap="square" rtlCol="0">
            <a:spAutoFit/>
          </a:bodyPr>
          <a:lstStyle/>
          <a:p>
            <a:r>
              <a:rPr lang="en-CA" sz="1350" b="1" dirty="0"/>
              <a:t>Personal Assets</a:t>
            </a:r>
            <a:r>
              <a:rPr lang="en-CA" sz="1350" dirty="0"/>
              <a:t>:</a:t>
            </a:r>
          </a:p>
          <a:p>
            <a:pPr marL="214313" indent="-214313">
              <a:buFontTx/>
              <a:buChar char="-"/>
            </a:pPr>
            <a:r>
              <a:rPr lang="en-CA" sz="1350" dirty="0"/>
              <a:t>Network</a:t>
            </a:r>
          </a:p>
          <a:p>
            <a:pPr marL="214313" indent="-214313">
              <a:buFontTx/>
              <a:buChar char="-"/>
            </a:pPr>
            <a:r>
              <a:rPr lang="en-CA" sz="1350" dirty="0"/>
              <a:t>Expertise</a:t>
            </a:r>
          </a:p>
          <a:p>
            <a:pPr marL="214313" indent="-214313">
              <a:buFontTx/>
              <a:buChar char="-"/>
            </a:pPr>
            <a:r>
              <a:rPr lang="en-CA" sz="1350" dirty="0"/>
              <a:t>Resources</a:t>
            </a:r>
          </a:p>
        </p:txBody>
      </p:sp>
      <p:sp>
        <p:nvSpPr>
          <p:cNvPr id="10" name="TextBox 9"/>
          <p:cNvSpPr txBox="1"/>
          <p:nvPr/>
        </p:nvSpPr>
        <p:spPr>
          <a:xfrm flipH="1">
            <a:off x="4145727" y="4437843"/>
            <a:ext cx="1526243" cy="1131079"/>
          </a:xfrm>
          <a:prstGeom prst="rect">
            <a:avLst/>
          </a:prstGeom>
          <a:noFill/>
        </p:spPr>
        <p:txBody>
          <a:bodyPr wrap="square" rtlCol="0">
            <a:spAutoFit/>
          </a:bodyPr>
          <a:lstStyle/>
          <a:p>
            <a:r>
              <a:rPr lang="en-CA" sz="1350" b="1" dirty="0"/>
              <a:t>Opportunity</a:t>
            </a:r>
            <a:r>
              <a:rPr lang="en-CA" sz="1350" dirty="0"/>
              <a:t>:</a:t>
            </a:r>
          </a:p>
          <a:p>
            <a:pPr marL="214313" indent="-214313">
              <a:buFontTx/>
              <a:buChar char="-"/>
            </a:pPr>
            <a:r>
              <a:rPr lang="en-CA" sz="1350" dirty="0"/>
              <a:t>Gap/need</a:t>
            </a:r>
          </a:p>
          <a:p>
            <a:pPr marL="214313" indent="-214313">
              <a:buFontTx/>
              <a:buChar char="-"/>
            </a:pPr>
            <a:r>
              <a:rPr lang="en-CA" sz="1350" dirty="0"/>
              <a:t>Customers</a:t>
            </a:r>
          </a:p>
          <a:p>
            <a:pPr marL="214313" indent="-214313">
              <a:buFontTx/>
              <a:buChar char="-"/>
            </a:pPr>
            <a:r>
              <a:rPr lang="en-CA" sz="1350" dirty="0"/>
              <a:t>Economics ($)</a:t>
            </a:r>
          </a:p>
          <a:p>
            <a:pPr marL="214313" indent="-214313">
              <a:buFontTx/>
              <a:buChar char="-"/>
            </a:pPr>
            <a:endParaRPr lang="en-CA" sz="1350" dirty="0"/>
          </a:p>
        </p:txBody>
      </p:sp>
      <p:cxnSp>
        <p:nvCxnSpPr>
          <p:cNvPr id="12" name="Straight Arrow Connector 11"/>
          <p:cNvCxnSpPr/>
          <p:nvPr/>
        </p:nvCxnSpPr>
        <p:spPr>
          <a:xfrm flipH="1" flipV="1">
            <a:off x="4799197" y="3119438"/>
            <a:ext cx="2830607" cy="16189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1476487" y="3729542"/>
            <a:ext cx="3222895" cy="9579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62127" y="2925244"/>
            <a:ext cx="1129553" cy="923330"/>
          </a:xfrm>
          <a:prstGeom prst="rect">
            <a:avLst/>
          </a:prstGeom>
          <a:noFill/>
        </p:spPr>
        <p:txBody>
          <a:bodyPr wrap="square" rtlCol="0">
            <a:spAutoFit/>
          </a:bodyPr>
          <a:lstStyle/>
          <a:p>
            <a:r>
              <a:rPr lang="en-CA" sz="1350" b="1" dirty="0"/>
              <a:t>Good idea for someone else!</a:t>
            </a:r>
            <a:endParaRPr lang="en-US" sz="1350" b="1" dirty="0"/>
          </a:p>
        </p:txBody>
      </p:sp>
      <p:sp>
        <p:nvSpPr>
          <p:cNvPr id="20" name="TextBox 19"/>
          <p:cNvSpPr txBox="1"/>
          <p:nvPr/>
        </p:nvSpPr>
        <p:spPr>
          <a:xfrm>
            <a:off x="883413" y="4480564"/>
            <a:ext cx="1129553" cy="715581"/>
          </a:xfrm>
          <a:prstGeom prst="rect">
            <a:avLst/>
          </a:prstGeom>
          <a:noFill/>
        </p:spPr>
        <p:txBody>
          <a:bodyPr wrap="square" rtlCol="0">
            <a:spAutoFit/>
          </a:bodyPr>
          <a:lstStyle/>
          <a:p>
            <a:r>
              <a:rPr lang="en-CA" sz="1350" b="1" dirty="0"/>
              <a:t>Great Business Idea!</a:t>
            </a:r>
            <a:endParaRPr lang="en-US" sz="1350" b="1" dirty="0"/>
          </a:p>
        </p:txBody>
      </p:sp>
      <p:cxnSp>
        <p:nvCxnSpPr>
          <p:cNvPr id="21" name="Straight Arrow Connector 20"/>
          <p:cNvCxnSpPr/>
          <p:nvPr/>
        </p:nvCxnSpPr>
        <p:spPr>
          <a:xfrm flipH="1" flipV="1">
            <a:off x="5389552" y="4104622"/>
            <a:ext cx="2097770" cy="11633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7487322" y="5173061"/>
            <a:ext cx="1129553" cy="300082"/>
          </a:xfrm>
          <a:prstGeom prst="rect">
            <a:avLst/>
          </a:prstGeom>
          <a:noFill/>
        </p:spPr>
        <p:txBody>
          <a:bodyPr wrap="square" rtlCol="0">
            <a:spAutoFit/>
          </a:bodyPr>
          <a:lstStyle/>
          <a:p>
            <a:r>
              <a:rPr lang="en-CA" sz="1350" b="1" dirty="0"/>
              <a:t>Job</a:t>
            </a:r>
            <a:endParaRPr lang="en-US" sz="1350" b="1" dirty="0"/>
          </a:p>
        </p:txBody>
      </p:sp>
      <p:sp>
        <p:nvSpPr>
          <p:cNvPr id="24" name="TextBox 23"/>
          <p:cNvSpPr txBox="1"/>
          <p:nvPr/>
        </p:nvSpPr>
        <p:spPr>
          <a:xfrm>
            <a:off x="7744104" y="4714162"/>
            <a:ext cx="1129553" cy="300082"/>
          </a:xfrm>
          <a:prstGeom prst="rect">
            <a:avLst/>
          </a:prstGeom>
          <a:noFill/>
        </p:spPr>
        <p:txBody>
          <a:bodyPr wrap="square" rtlCol="0">
            <a:spAutoFit/>
          </a:bodyPr>
          <a:lstStyle/>
          <a:p>
            <a:r>
              <a:rPr lang="en-CA" sz="1350" b="1" dirty="0"/>
              <a:t>Hobby</a:t>
            </a:r>
            <a:endParaRPr lang="en-US" sz="1350" b="1" dirty="0"/>
          </a:p>
        </p:txBody>
      </p:sp>
      <p:cxnSp>
        <p:nvCxnSpPr>
          <p:cNvPr id="25" name="Straight Arrow Connector 24"/>
          <p:cNvCxnSpPr/>
          <p:nvPr/>
        </p:nvCxnSpPr>
        <p:spPr>
          <a:xfrm>
            <a:off x="1294404" y="3319721"/>
            <a:ext cx="2669058" cy="7631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itle 10"/>
          <p:cNvSpPr>
            <a:spLocks noGrp="1"/>
          </p:cNvSpPr>
          <p:nvPr>
            <p:ph type="title"/>
          </p:nvPr>
        </p:nvSpPr>
        <p:spPr/>
        <p:txBody>
          <a:bodyPr/>
          <a:lstStyle/>
          <a:p>
            <a:endParaRPr lang="en-US"/>
          </a:p>
        </p:txBody>
      </p:sp>
    </p:spTree>
    <p:extLst>
      <p:ext uri="{BB962C8B-B14F-4D97-AF65-F5344CB8AC3E}">
        <p14:creationId xmlns:p14="http://schemas.microsoft.com/office/powerpoint/2010/main" val="2981281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0"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childTnLst>
                                </p:cTn>
                              </p:par>
                              <p:par>
                                <p:cTn id="26" presetID="10" presetClass="entr" presetSubtype="0"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0"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8"/>
                                        </p:tgtEl>
                                        <p:attrNameLst>
                                          <p:attrName>style.visibility</p:attrName>
                                        </p:attrNameLst>
                                      </p:cBhvr>
                                      <p:to>
                                        <p:strVal val="visible"/>
                                      </p:to>
                                    </p:set>
                                  </p:childTnLst>
                                </p:cTn>
                              </p:par>
                              <p:par>
                                <p:cTn id="40" presetID="10" presetClass="entr" presetSubtype="0"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p:bldP spid="10" grpId="0"/>
      <p:bldP spid="19" grpId="0"/>
      <p:bldP spid="20" grpId="0"/>
      <p:bldP spid="23" grpId="0"/>
      <p:bldP spid="24"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884" y="1925707"/>
            <a:ext cx="4059420" cy="31248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ctrTitle"/>
          </p:nvPr>
        </p:nvSpPr>
        <p:spPr/>
        <p:txBody>
          <a:bodyPr/>
          <a:lstStyle/>
          <a:p>
            <a:r>
              <a:rPr lang="en-US" dirty="0" smtClean="0"/>
              <a:t>Standing Desk</a:t>
            </a:r>
            <a:endParaRPr lang="en-US" dirty="0"/>
          </a:p>
        </p:txBody>
      </p:sp>
      <p:sp>
        <p:nvSpPr>
          <p:cNvPr id="3" name="Content Placeholder 2"/>
          <p:cNvSpPr>
            <a:spLocks noGrp="1"/>
          </p:cNvSpPr>
          <p:nvPr>
            <p:ph idx="4294967295"/>
          </p:nvPr>
        </p:nvSpPr>
        <p:spPr>
          <a:xfrm>
            <a:off x="3184359" y="1425156"/>
            <a:ext cx="5783179" cy="4125912"/>
          </a:xfrm>
        </p:spPr>
        <p:txBody>
          <a:bodyPr>
            <a:noAutofit/>
          </a:bodyPr>
          <a:lstStyle/>
          <a:p>
            <a:pPr>
              <a:spcBef>
                <a:spcPts val="1200"/>
              </a:spcBef>
            </a:pPr>
            <a:r>
              <a:rPr lang="en-US" sz="2400" dirty="0" smtClean="0">
                <a:hlinkClick r:id="rId3"/>
              </a:rPr>
              <a:t>Google Trends</a:t>
            </a:r>
            <a:endParaRPr lang="en-US" sz="2400" dirty="0" smtClean="0"/>
          </a:p>
          <a:p>
            <a:pPr>
              <a:spcBef>
                <a:spcPts val="1200"/>
              </a:spcBef>
            </a:pPr>
            <a:r>
              <a:rPr lang="en-US" sz="2400" dirty="0" smtClean="0">
                <a:hlinkClick r:id="rId4"/>
              </a:rPr>
              <a:t>Pinterest </a:t>
            </a:r>
            <a:endParaRPr lang="en-US" sz="2400" dirty="0"/>
          </a:p>
          <a:p>
            <a:pPr>
              <a:spcBef>
                <a:spcPts val="1200"/>
              </a:spcBef>
            </a:pPr>
            <a:r>
              <a:rPr lang="en-US" sz="2400" dirty="0" err="1" smtClean="0">
                <a:hlinkClick r:id="rId5"/>
              </a:rPr>
              <a:t>Topsy</a:t>
            </a:r>
            <a:endParaRPr lang="en-US" sz="2400" dirty="0" smtClean="0"/>
          </a:p>
          <a:p>
            <a:pPr>
              <a:spcBef>
                <a:spcPts val="1200"/>
              </a:spcBef>
            </a:pPr>
            <a:r>
              <a:rPr lang="en-US" sz="2400" dirty="0"/>
              <a:t> </a:t>
            </a:r>
            <a:r>
              <a:rPr lang="en-US" sz="2400" dirty="0" smtClean="0"/>
              <a:t>Landing page with mock image, looking for “purchases”</a:t>
            </a:r>
          </a:p>
          <a:p>
            <a:pPr lvl="1">
              <a:spcBef>
                <a:spcPts val="1200"/>
              </a:spcBef>
            </a:pPr>
            <a:r>
              <a:rPr lang="en-US" sz="2000" dirty="0" smtClean="0"/>
              <a:t>Google Adwords</a:t>
            </a:r>
          </a:p>
          <a:p>
            <a:pPr lvl="1">
              <a:spcBef>
                <a:spcPts val="1200"/>
              </a:spcBef>
            </a:pPr>
            <a:r>
              <a:rPr lang="en-US" sz="2000" dirty="0" smtClean="0"/>
              <a:t>Scheduled Tweets with Hootsuite</a:t>
            </a:r>
          </a:p>
          <a:p>
            <a:pPr lvl="1">
              <a:spcBef>
                <a:spcPts val="1200"/>
              </a:spcBef>
            </a:pPr>
            <a:r>
              <a:rPr lang="en-US" sz="2000" dirty="0" smtClean="0"/>
              <a:t>Paid Facebook and Twitter Ads</a:t>
            </a:r>
          </a:p>
          <a:p>
            <a:pPr marL="57150" indent="0">
              <a:spcBef>
                <a:spcPts val="1200"/>
              </a:spcBef>
              <a:buNone/>
            </a:pPr>
            <a:r>
              <a:rPr lang="en-US" sz="2200" dirty="0" smtClean="0"/>
              <a:t>*</a:t>
            </a:r>
            <a:r>
              <a:rPr lang="en-US" sz="1800" dirty="0" smtClean="0">
                <a:hlinkClick r:id="rId6"/>
              </a:rPr>
              <a:t>https</a:t>
            </a:r>
            <a:r>
              <a:rPr lang="en-US" sz="1800" dirty="0">
                <a:hlinkClick r:id="rId6"/>
              </a:rPr>
              <a:t>://</a:t>
            </a:r>
            <a:r>
              <a:rPr lang="en-US" sz="1800" dirty="0" smtClean="0">
                <a:hlinkClick r:id="rId6"/>
              </a:rPr>
              <a:t>www.linkedin.com/pulse/sell-how-test-out-new-product-shoestring-ryan-holmes?trk=hp-feed-article-title-like</a:t>
            </a:r>
            <a:r>
              <a:rPr lang="en-US" sz="1800" dirty="0" smtClean="0"/>
              <a:t>    </a:t>
            </a:r>
            <a:endParaRPr lang="en-US" sz="1800" dirty="0"/>
          </a:p>
        </p:txBody>
      </p:sp>
      <p:sp>
        <p:nvSpPr>
          <p:cNvPr id="4" name="Slide Number Placeholder 3"/>
          <p:cNvSpPr>
            <a:spLocks noGrp="1"/>
          </p:cNvSpPr>
          <p:nvPr>
            <p:ph type="sldNum" sz="quarter" idx="4"/>
          </p:nvPr>
        </p:nvSpPr>
        <p:spPr/>
        <p:txBody>
          <a:bodyPr/>
          <a:lstStyle/>
          <a:p>
            <a:fld id="{13F44AA5-DB92-42C3-A717-A60C9B81A1ED}" type="slidenum">
              <a:rPr lang="en-CA" smtClean="0"/>
              <a:pPr/>
              <a:t>100</a:t>
            </a:fld>
            <a:endParaRPr lang="en-CA" dirty="0"/>
          </a:p>
        </p:txBody>
      </p:sp>
    </p:spTree>
    <p:extLst>
      <p:ext uri="{BB962C8B-B14F-4D97-AF65-F5344CB8AC3E}">
        <p14:creationId xmlns:p14="http://schemas.microsoft.com/office/powerpoint/2010/main" val="987891960"/>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p:txBody>
          <a:bodyPr/>
          <a:lstStyle/>
          <a:p>
            <a:r>
              <a:rPr lang="en-US" dirty="0" smtClean="0"/>
              <a:t>100% Vegan Restaurant?</a:t>
            </a:r>
            <a:endParaRPr lang="en-US" dirty="0"/>
          </a:p>
        </p:txBody>
      </p:sp>
      <p:pic>
        <p:nvPicPr>
          <p:cNvPr id="2050"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1777669" y="1636295"/>
            <a:ext cx="5634619" cy="4023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4"/>
          </p:nvPr>
        </p:nvSpPr>
        <p:spPr/>
        <p:txBody>
          <a:bodyPr/>
          <a:lstStyle/>
          <a:p>
            <a:fld id="{13F44AA5-DB92-42C3-A717-A60C9B81A1ED}" type="slidenum">
              <a:rPr lang="en-CA" smtClean="0"/>
              <a:pPr/>
              <a:t>101</a:t>
            </a:fld>
            <a:endParaRPr lang="en-CA" dirty="0"/>
          </a:p>
        </p:txBody>
      </p:sp>
    </p:spTree>
    <p:extLst>
      <p:ext uri="{BB962C8B-B14F-4D97-AF65-F5344CB8AC3E}">
        <p14:creationId xmlns:p14="http://schemas.microsoft.com/office/powerpoint/2010/main" val="2370138210"/>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p:txBody>
          <a:bodyPr/>
          <a:lstStyle/>
          <a:p>
            <a:r>
              <a:rPr lang="en-US" dirty="0" smtClean="0"/>
              <a:t>100% Vegan Restaurant?</a:t>
            </a:r>
            <a:endParaRPr lang="en-US" dirty="0"/>
          </a:p>
        </p:txBody>
      </p:sp>
      <p:pic>
        <p:nvPicPr>
          <p:cNvPr id="2050"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160421" y="2161031"/>
            <a:ext cx="3730625" cy="2663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ontent Placeholder 2"/>
          <p:cNvSpPr txBox="1">
            <a:spLocks/>
          </p:cNvSpPr>
          <p:nvPr/>
        </p:nvSpPr>
        <p:spPr>
          <a:xfrm>
            <a:off x="3891046" y="2039112"/>
            <a:ext cx="4956175" cy="2907661"/>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pPr>
              <a:buFont typeface="Arial" pitchFamily="34" charset="0"/>
              <a:buChar char="•"/>
            </a:pPr>
            <a:r>
              <a:rPr lang="en-US" sz="2400" b="0" dirty="0">
                <a:solidFill>
                  <a:srgbClr val="000000"/>
                </a:solidFill>
              </a:rPr>
              <a:t>Catering</a:t>
            </a:r>
          </a:p>
          <a:p>
            <a:pPr>
              <a:buFont typeface="Arial" pitchFamily="34" charset="0"/>
              <a:buChar char="•"/>
            </a:pPr>
            <a:r>
              <a:rPr lang="en-US" sz="2400" b="0" dirty="0">
                <a:solidFill>
                  <a:srgbClr val="000000"/>
                </a:solidFill>
              </a:rPr>
              <a:t>Small shows</a:t>
            </a:r>
          </a:p>
          <a:p>
            <a:pPr>
              <a:buFont typeface="Arial" pitchFamily="34" charset="0"/>
              <a:buChar char="•"/>
            </a:pPr>
            <a:r>
              <a:rPr lang="en-US" sz="2400" b="0" dirty="0">
                <a:solidFill>
                  <a:srgbClr val="000000"/>
                </a:solidFill>
              </a:rPr>
              <a:t>LCBO </a:t>
            </a:r>
            <a:r>
              <a:rPr lang="en-US" sz="2400" b="0" dirty="0" smtClean="0">
                <a:solidFill>
                  <a:srgbClr val="000000"/>
                </a:solidFill>
              </a:rPr>
              <a:t>events</a:t>
            </a:r>
          </a:p>
          <a:p>
            <a:pPr>
              <a:buFont typeface="Arial" pitchFamily="34" charset="0"/>
              <a:buChar char="•"/>
            </a:pPr>
            <a:endParaRPr lang="en-US" sz="2400" b="0" dirty="0">
              <a:solidFill>
                <a:srgbClr val="000000"/>
              </a:solidFill>
            </a:endParaRPr>
          </a:p>
          <a:p>
            <a:pPr>
              <a:buFont typeface="Arial" pitchFamily="34" charset="0"/>
              <a:buChar char="•"/>
            </a:pPr>
            <a:r>
              <a:rPr lang="en-US" sz="2400" b="0" dirty="0" smtClean="0">
                <a:solidFill>
                  <a:srgbClr val="000000"/>
                </a:solidFill>
              </a:rPr>
              <a:t>Mail list</a:t>
            </a:r>
          </a:p>
          <a:p>
            <a:pPr marL="0" indent="0"/>
            <a:endParaRPr lang="en-US" sz="2400" b="0" dirty="0" smtClean="0">
              <a:solidFill>
                <a:srgbClr val="000000"/>
              </a:solidFill>
            </a:endParaRPr>
          </a:p>
          <a:p>
            <a:pPr>
              <a:buFont typeface="Arial" pitchFamily="34" charset="0"/>
              <a:buChar char="•"/>
            </a:pPr>
            <a:r>
              <a:rPr lang="en-US" sz="2400" b="0" dirty="0" smtClean="0">
                <a:solidFill>
                  <a:srgbClr val="000000"/>
                </a:solidFill>
              </a:rPr>
              <a:t>Pre-sold gift certificates and meals</a:t>
            </a:r>
          </a:p>
        </p:txBody>
      </p:sp>
      <p:sp>
        <p:nvSpPr>
          <p:cNvPr id="2" name="Slide Number Placeholder 1"/>
          <p:cNvSpPr>
            <a:spLocks noGrp="1"/>
          </p:cNvSpPr>
          <p:nvPr>
            <p:ph type="sldNum" sz="quarter" idx="4"/>
          </p:nvPr>
        </p:nvSpPr>
        <p:spPr/>
        <p:txBody>
          <a:bodyPr/>
          <a:lstStyle/>
          <a:p>
            <a:fld id="{13F44AA5-DB92-42C3-A717-A60C9B81A1ED}" type="slidenum">
              <a:rPr lang="en-CA" smtClean="0"/>
              <a:pPr/>
              <a:t>102</a:t>
            </a:fld>
            <a:endParaRPr lang="en-CA" dirty="0"/>
          </a:p>
        </p:txBody>
      </p:sp>
      <p:cxnSp>
        <p:nvCxnSpPr>
          <p:cNvPr id="6" name="Straight Arrow Connector 5"/>
          <p:cNvCxnSpPr/>
          <p:nvPr/>
        </p:nvCxnSpPr>
        <p:spPr>
          <a:xfrm>
            <a:off x="4681182" y="3275463"/>
            <a:ext cx="0" cy="35484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4681182" y="4063967"/>
            <a:ext cx="0" cy="35484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5196310"/>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84130" y="2983832"/>
            <a:ext cx="4165323" cy="764704"/>
          </a:xfrm>
        </p:spPr>
        <p:txBody>
          <a:bodyPr/>
          <a:lstStyle/>
          <a:p>
            <a:r>
              <a:rPr lang="en-US" sz="5400" dirty="0" smtClean="0">
                <a:solidFill>
                  <a:schemeClr val="tx1"/>
                </a:solidFill>
              </a:rPr>
              <a:t>Case Study</a:t>
            </a:r>
            <a:endParaRPr lang="en-US" sz="5400" dirty="0">
              <a:solidFill>
                <a:schemeClr val="tx1"/>
              </a:solidFill>
            </a:endParaRPr>
          </a:p>
        </p:txBody>
      </p:sp>
      <p:sp>
        <p:nvSpPr>
          <p:cNvPr id="3" name="Slide Number Placeholder 2"/>
          <p:cNvSpPr>
            <a:spLocks noGrp="1"/>
          </p:cNvSpPr>
          <p:nvPr>
            <p:ph type="sldNum" sz="quarter" idx="4"/>
          </p:nvPr>
        </p:nvSpPr>
        <p:spPr/>
        <p:txBody>
          <a:bodyPr/>
          <a:lstStyle/>
          <a:p>
            <a:fld id="{13F44AA5-DB92-42C3-A717-A60C9B81A1ED}" type="slidenum">
              <a:rPr lang="en-CA" smtClean="0"/>
              <a:pPr/>
              <a:t>103</a:t>
            </a:fld>
            <a:endParaRPr lang="en-CA" dirty="0"/>
          </a:p>
        </p:txBody>
      </p:sp>
    </p:spTree>
    <p:extLst>
      <p:ext uri="{BB962C8B-B14F-4D97-AF65-F5344CB8AC3E}">
        <p14:creationId xmlns:p14="http://schemas.microsoft.com/office/powerpoint/2010/main" val="1907565383"/>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Birth of an Idea</a:t>
            </a:r>
            <a:endParaRPr lang="en-US" dirty="0"/>
          </a:p>
        </p:txBody>
      </p:sp>
      <p:pic>
        <p:nvPicPr>
          <p:cNvPr id="9218"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1034717" y="1005139"/>
            <a:ext cx="7159625" cy="5543550"/>
          </a:xfrm>
          <a:prstGeom prst="rect">
            <a:avLst/>
          </a:prstGeom>
          <a:solidFill>
            <a:schemeClr val="bg1"/>
          </a:solidFill>
          <a:ln w="9525">
            <a:solidFill>
              <a:schemeClr val="tx1"/>
            </a:solidFill>
            <a:miter lim="800000"/>
            <a:headEnd/>
            <a:tailEnd/>
          </a:ln>
          <a:effectLst/>
          <a:extLst/>
        </p:spPr>
      </p:pic>
      <p:sp>
        <p:nvSpPr>
          <p:cNvPr id="3" name="Slide Number Placeholder 2"/>
          <p:cNvSpPr>
            <a:spLocks noGrp="1"/>
          </p:cNvSpPr>
          <p:nvPr>
            <p:ph type="sldNum" sz="quarter" idx="4"/>
          </p:nvPr>
        </p:nvSpPr>
        <p:spPr/>
        <p:txBody>
          <a:bodyPr/>
          <a:lstStyle/>
          <a:p>
            <a:fld id="{13F44AA5-DB92-42C3-A717-A60C9B81A1ED}" type="slidenum">
              <a:rPr lang="en-CA" smtClean="0"/>
              <a:pPr/>
              <a:t>104</a:t>
            </a:fld>
            <a:endParaRPr lang="en-CA" dirty="0"/>
          </a:p>
        </p:txBody>
      </p:sp>
    </p:spTree>
    <p:extLst>
      <p:ext uri="{BB962C8B-B14F-4D97-AF65-F5344CB8AC3E}">
        <p14:creationId xmlns:p14="http://schemas.microsoft.com/office/powerpoint/2010/main" val="533459962"/>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34489" y="802106"/>
            <a:ext cx="6804248" cy="764704"/>
          </a:xfrm>
        </p:spPr>
        <p:txBody>
          <a:bodyPr/>
          <a:lstStyle/>
          <a:p>
            <a:r>
              <a:rPr lang="en-US" dirty="0" smtClean="0">
                <a:solidFill>
                  <a:schemeClr val="tx1"/>
                </a:solidFill>
              </a:rPr>
              <a:t>I’d like to help</a:t>
            </a:r>
            <a:endParaRPr lang="en-US" dirty="0">
              <a:solidFill>
                <a:schemeClr val="tx1"/>
              </a:solidFill>
            </a:endParaRPr>
          </a:p>
        </p:txBody>
      </p:sp>
      <p:pic>
        <p:nvPicPr>
          <p:cNvPr id="10243" name="Picture 3" descr="C:\Users\Owner\Pictures\Player w clipboar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2069" y="1724680"/>
            <a:ext cx="3524311" cy="4506845"/>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4"/>
          </p:nvPr>
        </p:nvSpPr>
        <p:spPr/>
        <p:txBody>
          <a:bodyPr/>
          <a:lstStyle/>
          <a:p>
            <a:fld id="{13F44AA5-DB92-42C3-A717-A60C9B81A1ED}" type="slidenum">
              <a:rPr lang="en-CA" smtClean="0"/>
              <a:pPr/>
              <a:t>105</a:t>
            </a:fld>
            <a:endParaRPr lang="en-CA" dirty="0"/>
          </a:p>
        </p:txBody>
      </p:sp>
    </p:spTree>
    <p:extLst>
      <p:ext uri="{BB962C8B-B14F-4D97-AF65-F5344CB8AC3E}">
        <p14:creationId xmlns:p14="http://schemas.microsoft.com/office/powerpoint/2010/main" val="2990458528"/>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1459832" y="1597861"/>
            <a:ext cx="6046788" cy="4010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4"/>
          </p:nvPr>
        </p:nvSpPr>
        <p:spPr/>
        <p:txBody>
          <a:bodyPr/>
          <a:lstStyle/>
          <a:p>
            <a:fld id="{13F44AA5-DB92-42C3-A717-A60C9B81A1ED}" type="slidenum">
              <a:rPr lang="en-CA" smtClean="0"/>
              <a:pPr/>
              <a:t>106</a:t>
            </a:fld>
            <a:endParaRPr lang="en-CA" dirty="0"/>
          </a:p>
        </p:txBody>
      </p:sp>
    </p:spTree>
    <p:extLst>
      <p:ext uri="{BB962C8B-B14F-4D97-AF65-F5344CB8AC3E}">
        <p14:creationId xmlns:p14="http://schemas.microsoft.com/office/powerpoint/2010/main" val="1052900802"/>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6305550" y="728663"/>
            <a:ext cx="2838450" cy="3154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6338" y="2446032"/>
            <a:ext cx="2078419" cy="1323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descr="C:\Users\Owner\Pictures\Sanchez w clipboard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9366" y="490343"/>
            <a:ext cx="1577342" cy="1081088"/>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6877" y="4644608"/>
            <a:ext cx="1822321" cy="1033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Plus 6"/>
          <p:cNvSpPr/>
          <p:nvPr/>
        </p:nvSpPr>
        <p:spPr>
          <a:xfrm>
            <a:off x="1798384" y="1796354"/>
            <a:ext cx="457200" cy="4572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Plus 11"/>
          <p:cNvSpPr/>
          <p:nvPr/>
        </p:nvSpPr>
        <p:spPr>
          <a:xfrm>
            <a:off x="1798384" y="3766330"/>
            <a:ext cx="457200" cy="4572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Equal 7"/>
          <p:cNvSpPr/>
          <p:nvPr/>
        </p:nvSpPr>
        <p:spPr>
          <a:xfrm>
            <a:off x="3995936" y="2313697"/>
            <a:ext cx="914400" cy="914400"/>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Tree>
    <p:extLst>
      <p:ext uri="{BB962C8B-B14F-4D97-AF65-F5344CB8AC3E}">
        <p14:creationId xmlns:p14="http://schemas.microsoft.com/office/powerpoint/2010/main" val="3502228009"/>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215064" y="401053"/>
            <a:ext cx="8919411" cy="765175"/>
          </a:xfrm>
          <a:prstGeom prst="rect">
            <a:avLst/>
          </a:prstGeom>
        </p:spPr>
        <p:txBody>
          <a:bodyPr>
            <a:normAutofit/>
          </a:bodyPr>
          <a:lstStyle/>
          <a:p>
            <a:r>
              <a:rPr lang="en-US" dirty="0" smtClean="0">
                <a:hlinkClick r:id="rId2"/>
              </a:rPr>
              <a:t>www.unbounce.com</a:t>
            </a:r>
            <a:r>
              <a:rPr lang="en-US" dirty="0" smtClean="0"/>
              <a:t>	                     </a:t>
            </a:r>
            <a:r>
              <a:rPr lang="en-US" sz="2400" dirty="0" smtClean="0">
                <a:solidFill>
                  <a:schemeClr val="tx1"/>
                </a:solidFill>
              </a:rPr>
              <a:t>$54 (1 month free trial)</a:t>
            </a:r>
            <a:endParaRPr lang="en-US" sz="2400" dirty="0">
              <a:solidFill>
                <a:schemeClr val="tx1"/>
              </a:solidFill>
            </a:endParaRPr>
          </a:p>
        </p:txBody>
      </p:sp>
      <p:pic>
        <p:nvPicPr>
          <p:cNvPr id="3074" name="Picture 2"/>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0" y="1524000"/>
            <a:ext cx="9134475" cy="5135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65700019"/>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533400"/>
            <a:ext cx="10029428" cy="563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403564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882552" y="4612107"/>
            <a:ext cx="6804248" cy="764704"/>
          </a:xfrm>
        </p:spPr>
        <p:txBody>
          <a:bodyPr/>
          <a:lstStyle/>
          <a:p>
            <a:r>
              <a:rPr lang="en-US" sz="3200" dirty="0">
                <a:solidFill>
                  <a:schemeClr val="tx1"/>
                </a:solidFill>
              </a:rPr>
              <a:t>Idea Generation Principles</a:t>
            </a:r>
          </a:p>
        </p:txBody>
      </p:sp>
      <p:sp>
        <p:nvSpPr>
          <p:cNvPr id="6" name="Donut 5"/>
          <p:cNvSpPr/>
          <p:nvPr/>
        </p:nvSpPr>
        <p:spPr>
          <a:xfrm>
            <a:off x="3415553" y="1922929"/>
            <a:ext cx="2312894" cy="2312894"/>
          </a:xfrm>
          <a:prstGeom prst="donut">
            <a:avLst>
              <a:gd name="adj" fmla="val 625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schemeClr val="tx1"/>
              </a:solidFill>
              <a:latin typeface="+mj-lt"/>
            </a:endParaRPr>
          </a:p>
        </p:txBody>
      </p:sp>
      <p:sp>
        <p:nvSpPr>
          <p:cNvPr id="7" name="TextBox 6"/>
          <p:cNvSpPr txBox="1"/>
          <p:nvPr/>
        </p:nvSpPr>
        <p:spPr>
          <a:xfrm>
            <a:off x="4094396" y="2135649"/>
            <a:ext cx="820738" cy="1769715"/>
          </a:xfrm>
          <a:prstGeom prst="rect">
            <a:avLst/>
          </a:prstGeom>
          <a:noFill/>
        </p:spPr>
        <p:txBody>
          <a:bodyPr wrap="none" lIns="0" tIns="0" rIns="0" bIns="0" rtlCol="0" anchor="ctr">
            <a:spAutoFit/>
          </a:bodyPr>
          <a:lstStyle/>
          <a:p>
            <a:pPr algn="ctr"/>
            <a:r>
              <a:rPr lang="tr-TR" sz="11500" dirty="0" smtClean="0">
                <a:latin typeface="+mj-lt"/>
              </a:rPr>
              <a:t>1</a:t>
            </a:r>
            <a:endParaRPr lang="en-US" sz="11500" dirty="0" err="1" smtClean="0">
              <a:latin typeface="+mj-lt"/>
            </a:endParaRPr>
          </a:p>
        </p:txBody>
      </p:sp>
      <p:sp>
        <p:nvSpPr>
          <p:cNvPr id="2" name="Slide Number Placeholder 1"/>
          <p:cNvSpPr>
            <a:spLocks noGrp="1"/>
          </p:cNvSpPr>
          <p:nvPr>
            <p:ph type="sldNum" sz="quarter" idx="4"/>
          </p:nvPr>
        </p:nvSpPr>
        <p:spPr/>
        <p:txBody>
          <a:bodyPr/>
          <a:lstStyle/>
          <a:p>
            <a:fld id="{13F44AA5-DB92-42C3-A717-A60C9B81A1ED}" type="slidenum">
              <a:rPr lang="en-CA" smtClean="0"/>
              <a:pPr/>
              <a:t>11</a:t>
            </a:fld>
            <a:endParaRPr lang="en-CA" dirty="0"/>
          </a:p>
        </p:txBody>
      </p:sp>
    </p:spTree>
    <p:extLst>
      <p:ext uri="{BB962C8B-B14F-4D97-AF65-F5344CB8AC3E}">
        <p14:creationId xmlns:p14="http://schemas.microsoft.com/office/powerpoint/2010/main" val="3711734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75058" y="863571"/>
            <a:ext cx="6804248" cy="764704"/>
          </a:xfrm>
        </p:spPr>
        <p:txBody>
          <a:bodyPr/>
          <a:lstStyle/>
          <a:p>
            <a:pPr algn="r"/>
            <a:r>
              <a:rPr lang="en-US" dirty="0" smtClean="0">
                <a:solidFill>
                  <a:schemeClr val="tx1"/>
                </a:solidFill>
              </a:rPr>
              <a:t>$16</a:t>
            </a:r>
            <a:endParaRPr lang="en-US" dirty="0">
              <a:solidFill>
                <a:schemeClr val="tx1"/>
              </a:solidFill>
            </a:endParaRPr>
          </a:p>
        </p:txBody>
      </p:sp>
      <p:pic>
        <p:nvPicPr>
          <p:cNvPr id="4098"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tretch>
            <a:fillRect/>
          </a:stretch>
        </p:blipFill>
        <p:spPr bwMode="auto">
          <a:xfrm>
            <a:off x="732858" y="1780675"/>
            <a:ext cx="7609037" cy="42788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4"/>
          </p:nvPr>
        </p:nvSpPr>
        <p:spPr/>
        <p:txBody>
          <a:bodyPr/>
          <a:lstStyle/>
          <a:p>
            <a:fld id="{13F44AA5-DB92-42C3-A717-A60C9B81A1ED}" type="slidenum">
              <a:rPr lang="en-CA" smtClean="0"/>
              <a:pPr/>
              <a:t>110</a:t>
            </a:fld>
            <a:endParaRPr lang="en-CA" dirty="0"/>
          </a:p>
        </p:txBody>
      </p:sp>
    </p:spTree>
    <p:extLst>
      <p:ext uri="{BB962C8B-B14F-4D97-AF65-F5344CB8AC3E}">
        <p14:creationId xmlns:p14="http://schemas.microsoft.com/office/powerpoint/2010/main" val="4043590263"/>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224589" y="513347"/>
            <a:ext cx="8740779" cy="765175"/>
          </a:xfrm>
          <a:prstGeom prst="rect">
            <a:avLst/>
          </a:prstGeom>
        </p:spPr>
        <p:txBody>
          <a:bodyPr/>
          <a:lstStyle/>
          <a:p>
            <a:r>
              <a:rPr lang="en-US" dirty="0" smtClean="0">
                <a:hlinkClick r:id="rId2"/>
              </a:rPr>
              <a:t>www.fiveer.com</a:t>
            </a:r>
            <a:r>
              <a:rPr lang="en-US" dirty="0" smtClean="0"/>
              <a:t>				                         </a:t>
            </a:r>
            <a:r>
              <a:rPr lang="en-US" dirty="0" smtClean="0">
                <a:solidFill>
                  <a:schemeClr val="tx1"/>
                </a:solidFill>
              </a:rPr>
              <a:t>$15.75</a:t>
            </a:r>
            <a:endParaRPr lang="en-US" dirty="0">
              <a:solidFill>
                <a:schemeClr val="tx1"/>
              </a:solidFill>
            </a:endParaRPr>
          </a:p>
        </p:txBody>
      </p:sp>
      <p:pic>
        <p:nvPicPr>
          <p:cNvPr id="1026" name="Picture 2"/>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224589" y="1355363"/>
            <a:ext cx="8740779" cy="4915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66537" y="296448"/>
            <a:ext cx="1131863" cy="810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0317979"/>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39752" y="687107"/>
            <a:ext cx="6804248" cy="764704"/>
          </a:xfrm>
        </p:spPr>
        <p:txBody>
          <a:bodyPr/>
          <a:lstStyle/>
          <a:p>
            <a:pPr algn="r"/>
            <a:r>
              <a:rPr lang="en-US" dirty="0" smtClean="0">
                <a:solidFill>
                  <a:schemeClr val="tx1"/>
                </a:solidFill>
              </a:rPr>
              <a:t>$5/month</a:t>
            </a:r>
            <a:endParaRPr lang="en-US" dirty="0">
              <a:solidFill>
                <a:schemeClr val="tx1"/>
              </a:solidFill>
            </a:endParaRPr>
          </a:p>
        </p:txBody>
      </p:sp>
      <p:pic>
        <p:nvPicPr>
          <p:cNvPr id="6146"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tretch>
            <a:fillRect/>
          </a:stretch>
        </p:blipFill>
        <p:spPr bwMode="auto">
          <a:xfrm>
            <a:off x="216568" y="1451811"/>
            <a:ext cx="8521909" cy="47922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4"/>
          </p:nvPr>
        </p:nvSpPr>
        <p:spPr/>
        <p:txBody>
          <a:bodyPr/>
          <a:lstStyle/>
          <a:p>
            <a:fld id="{13F44AA5-DB92-42C3-A717-A60C9B81A1ED}" type="slidenum">
              <a:rPr lang="en-CA" smtClean="0"/>
              <a:pPr/>
              <a:t>112</a:t>
            </a:fld>
            <a:endParaRPr lang="en-CA" dirty="0"/>
          </a:p>
        </p:txBody>
      </p:sp>
    </p:spTree>
    <p:extLst>
      <p:ext uri="{BB962C8B-B14F-4D97-AF65-F5344CB8AC3E}">
        <p14:creationId xmlns:p14="http://schemas.microsoft.com/office/powerpoint/2010/main" val="1664791833"/>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74031"/>
            <a:ext cx="9487297" cy="533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18768439"/>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617620" y="1327985"/>
            <a:ext cx="8050213"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4"/>
          </p:nvPr>
        </p:nvSpPr>
        <p:spPr/>
        <p:txBody>
          <a:bodyPr/>
          <a:lstStyle/>
          <a:p>
            <a:fld id="{13F44AA5-DB92-42C3-A717-A60C9B81A1ED}" type="slidenum">
              <a:rPr lang="en-CA" smtClean="0"/>
              <a:pPr/>
              <a:t>114</a:t>
            </a:fld>
            <a:endParaRPr lang="en-CA" dirty="0"/>
          </a:p>
        </p:txBody>
      </p:sp>
    </p:spTree>
    <p:extLst>
      <p:ext uri="{BB962C8B-B14F-4D97-AF65-F5344CB8AC3E}">
        <p14:creationId xmlns:p14="http://schemas.microsoft.com/office/powerpoint/2010/main" val="1736709412"/>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588461" y="1383381"/>
            <a:ext cx="8050212" cy="4525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4"/>
          </p:nvPr>
        </p:nvSpPr>
        <p:spPr/>
        <p:txBody>
          <a:bodyPr/>
          <a:lstStyle/>
          <a:p>
            <a:fld id="{13F44AA5-DB92-42C3-A717-A60C9B81A1ED}" type="slidenum">
              <a:rPr lang="en-CA" smtClean="0"/>
              <a:pPr/>
              <a:t>115</a:t>
            </a:fld>
            <a:endParaRPr lang="en-CA" dirty="0"/>
          </a:p>
        </p:txBody>
      </p:sp>
    </p:spTree>
    <p:extLst>
      <p:ext uri="{BB962C8B-B14F-4D97-AF65-F5344CB8AC3E}">
        <p14:creationId xmlns:p14="http://schemas.microsoft.com/office/powerpoint/2010/main" val="495899045"/>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737936" y="1319128"/>
            <a:ext cx="8050213"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4"/>
          </p:nvPr>
        </p:nvSpPr>
        <p:spPr/>
        <p:txBody>
          <a:bodyPr/>
          <a:lstStyle/>
          <a:p>
            <a:fld id="{13F44AA5-DB92-42C3-A717-A60C9B81A1ED}" type="slidenum">
              <a:rPr lang="en-CA" smtClean="0"/>
              <a:pPr/>
              <a:t>116</a:t>
            </a:fld>
            <a:endParaRPr lang="en-CA" dirty="0"/>
          </a:p>
        </p:txBody>
      </p:sp>
    </p:spTree>
    <p:extLst>
      <p:ext uri="{BB962C8B-B14F-4D97-AF65-F5344CB8AC3E}">
        <p14:creationId xmlns:p14="http://schemas.microsoft.com/office/powerpoint/2010/main" val="394596518"/>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625643"/>
            <a:ext cx="9144000" cy="764704"/>
          </a:xfrm>
        </p:spPr>
        <p:txBody>
          <a:bodyPr>
            <a:normAutofit/>
          </a:bodyPr>
          <a:lstStyle/>
          <a:p>
            <a:r>
              <a:rPr lang="en-US" dirty="0" smtClean="0">
                <a:solidFill>
                  <a:schemeClr val="tx1"/>
                </a:solidFill>
              </a:rPr>
              <a:t>  Google </a:t>
            </a:r>
            <a:r>
              <a:rPr lang="en-US" dirty="0" err="1" smtClean="0">
                <a:solidFill>
                  <a:schemeClr val="tx1"/>
                </a:solidFill>
              </a:rPr>
              <a:t>Adwords</a:t>
            </a:r>
            <a:r>
              <a:rPr lang="en-US" dirty="0" smtClean="0">
                <a:solidFill>
                  <a:schemeClr val="tx1"/>
                </a:solidFill>
              </a:rPr>
              <a:t>	                                                      	max. $25/day</a:t>
            </a:r>
            <a:endParaRPr lang="en-US" dirty="0">
              <a:solidFill>
                <a:schemeClr val="tx1"/>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984" y="1295400"/>
            <a:ext cx="9893895" cy="556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4"/>
          </p:nvPr>
        </p:nvSpPr>
        <p:spPr/>
        <p:txBody>
          <a:bodyPr/>
          <a:lstStyle/>
          <a:p>
            <a:fld id="{13F44AA5-DB92-42C3-A717-A60C9B81A1ED}" type="slidenum">
              <a:rPr lang="en-CA" smtClean="0"/>
              <a:pPr/>
              <a:t>117</a:t>
            </a:fld>
            <a:endParaRPr lang="en-CA" dirty="0"/>
          </a:p>
        </p:txBody>
      </p:sp>
    </p:spTree>
    <p:extLst>
      <p:ext uri="{BB962C8B-B14F-4D97-AF65-F5344CB8AC3E}">
        <p14:creationId xmlns:p14="http://schemas.microsoft.com/office/powerpoint/2010/main" val="1062087524"/>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88231" y="398045"/>
            <a:ext cx="10744200" cy="6040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12730650"/>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103773" y="1174667"/>
            <a:ext cx="8943975"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4"/>
          </p:nvPr>
        </p:nvSpPr>
        <p:spPr/>
        <p:txBody>
          <a:bodyPr/>
          <a:lstStyle/>
          <a:p>
            <a:fld id="{13F44AA5-DB92-42C3-A717-A60C9B81A1ED}" type="slidenum">
              <a:rPr lang="en-CA" smtClean="0"/>
              <a:pPr/>
              <a:t>119</a:t>
            </a:fld>
            <a:endParaRPr lang="en-CA" dirty="0"/>
          </a:p>
        </p:txBody>
      </p:sp>
    </p:spTree>
    <p:extLst>
      <p:ext uri="{BB962C8B-B14F-4D97-AF65-F5344CB8AC3E}">
        <p14:creationId xmlns:p14="http://schemas.microsoft.com/office/powerpoint/2010/main" val="40336575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a:t>Idea Generation Principles</a:t>
            </a:r>
          </a:p>
        </p:txBody>
      </p:sp>
      <p:sp>
        <p:nvSpPr>
          <p:cNvPr id="6" name="Rectangle 5"/>
          <p:cNvSpPr/>
          <p:nvPr/>
        </p:nvSpPr>
        <p:spPr>
          <a:xfrm>
            <a:off x="0" y="1734719"/>
            <a:ext cx="9144000" cy="59167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latin typeface="+mj-lt"/>
            </a:endParaRPr>
          </a:p>
        </p:txBody>
      </p:sp>
      <p:sp>
        <p:nvSpPr>
          <p:cNvPr id="7" name="Oval 6"/>
          <p:cNvSpPr/>
          <p:nvPr/>
        </p:nvSpPr>
        <p:spPr>
          <a:xfrm>
            <a:off x="457731" y="1485947"/>
            <a:ext cx="1095888" cy="1095888"/>
          </a:xfrm>
          <a:prstGeom prst="ellipse">
            <a:avLst/>
          </a:prstGeom>
          <a:solidFill>
            <a:schemeClr val="accent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600" smtClean="0">
                <a:latin typeface="+mj-lt"/>
              </a:rPr>
              <a:t>A</a:t>
            </a:r>
            <a:endParaRPr lang="en-US" sz="3600" dirty="0" err="1" smtClean="0">
              <a:latin typeface="+mj-lt"/>
            </a:endParaRPr>
          </a:p>
        </p:txBody>
      </p:sp>
      <p:sp>
        <p:nvSpPr>
          <p:cNvPr id="8" name="Rectangle 7"/>
          <p:cNvSpPr/>
          <p:nvPr/>
        </p:nvSpPr>
        <p:spPr>
          <a:xfrm>
            <a:off x="2156607" y="1799721"/>
            <a:ext cx="7032694" cy="461665"/>
          </a:xfrm>
          <a:prstGeom prst="rect">
            <a:avLst/>
          </a:prstGeom>
        </p:spPr>
        <p:txBody>
          <a:bodyPr wrap="none" anchor="ctr">
            <a:spAutoFit/>
          </a:bodyPr>
          <a:lstStyle/>
          <a:p>
            <a:r>
              <a:rPr lang="en-US" sz="2400" dirty="0">
                <a:solidFill>
                  <a:schemeClr val="bg1"/>
                </a:solidFill>
              </a:rPr>
              <a:t>Good Business Ideas </a:t>
            </a:r>
            <a:r>
              <a:rPr lang="en-US" sz="2400" dirty="0" smtClean="0">
                <a:solidFill>
                  <a:schemeClr val="bg1"/>
                </a:solidFill>
              </a:rPr>
              <a:t>Generate </a:t>
            </a:r>
            <a:r>
              <a:rPr lang="en-US" sz="2400" dirty="0" smtClean="0">
                <a:solidFill>
                  <a:srgbClr val="FFC000"/>
                </a:solidFill>
              </a:rPr>
              <a:t>Enough</a:t>
            </a:r>
            <a:r>
              <a:rPr lang="en-US" sz="2400" dirty="0" smtClean="0">
                <a:solidFill>
                  <a:schemeClr val="bg1"/>
                </a:solidFill>
              </a:rPr>
              <a:t> Revenue.</a:t>
            </a:r>
            <a:endParaRPr lang="en-US" sz="2400" dirty="0">
              <a:solidFill>
                <a:schemeClr val="bg1"/>
              </a:solidFill>
            </a:endParaRPr>
          </a:p>
        </p:txBody>
      </p:sp>
      <p:sp>
        <p:nvSpPr>
          <p:cNvPr id="9" name="Rectangle 8"/>
          <p:cNvSpPr/>
          <p:nvPr/>
        </p:nvSpPr>
        <p:spPr>
          <a:xfrm>
            <a:off x="457731" y="2789312"/>
            <a:ext cx="8226689" cy="369332"/>
          </a:xfrm>
          <a:prstGeom prst="rect">
            <a:avLst/>
          </a:prstGeom>
        </p:spPr>
        <p:txBody>
          <a:bodyPr wrap="square">
            <a:spAutoFit/>
          </a:bodyPr>
          <a:lstStyle/>
          <a:p>
            <a:r>
              <a:rPr lang="en-US" dirty="0">
                <a:solidFill>
                  <a:schemeClr val="tx2"/>
                </a:solidFill>
              </a:rPr>
              <a:t>They have a </a:t>
            </a:r>
            <a:r>
              <a:rPr lang="en-US" b="1" dirty="0">
                <a:solidFill>
                  <a:schemeClr val="accent6"/>
                </a:solidFill>
              </a:rPr>
              <a:t>value proposition </a:t>
            </a:r>
            <a:r>
              <a:rPr lang="en-US" dirty="0">
                <a:solidFill>
                  <a:schemeClr val="tx2"/>
                </a:solidFill>
              </a:rPr>
              <a:t>for a</a:t>
            </a:r>
            <a:r>
              <a:rPr lang="en-US" dirty="0"/>
              <a:t> </a:t>
            </a:r>
            <a:r>
              <a:rPr lang="en-US" b="1" dirty="0">
                <a:solidFill>
                  <a:schemeClr val="accent6"/>
                </a:solidFill>
              </a:rPr>
              <a:t>critical mass </a:t>
            </a:r>
            <a:r>
              <a:rPr lang="en-US" dirty="0">
                <a:solidFill>
                  <a:schemeClr val="tx2"/>
                </a:solidFill>
              </a:rPr>
              <a:t>of</a:t>
            </a:r>
            <a:r>
              <a:rPr lang="en-US" dirty="0"/>
              <a:t> </a:t>
            </a:r>
            <a:r>
              <a:rPr lang="en-US" b="1" dirty="0">
                <a:solidFill>
                  <a:schemeClr val="accent6"/>
                </a:solidFill>
              </a:rPr>
              <a:t>addressable</a:t>
            </a:r>
            <a:r>
              <a:rPr lang="en-US" dirty="0"/>
              <a:t> </a:t>
            </a:r>
            <a:r>
              <a:rPr lang="en-US" dirty="0">
                <a:solidFill>
                  <a:schemeClr val="tx2"/>
                </a:solidFill>
              </a:rPr>
              <a:t>customers.</a:t>
            </a:r>
          </a:p>
        </p:txBody>
      </p:sp>
      <p:sp>
        <p:nvSpPr>
          <p:cNvPr id="10" name="Rectangle 9"/>
          <p:cNvSpPr/>
          <p:nvPr/>
        </p:nvSpPr>
        <p:spPr>
          <a:xfrm>
            <a:off x="457731" y="3441930"/>
            <a:ext cx="1935846" cy="79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mj-lt"/>
              </a:rPr>
              <a:t>Value Proposition </a:t>
            </a:r>
            <a:endParaRPr lang="en-US" dirty="0" err="1" smtClean="0">
              <a:latin typeface="+mj-lt"/>
            </a:endParaRPr>
          </a:p>
        </p:txBody>
      </p:sp>
      <p:sp>
        <p:nvSpPr>
          <p:cNvPr id="11" name="Rectangle 10"/>
          <p:cNvSpPr/>
          <p:nvPr/>
        </p:nvSpPr>
        <p:spPr>
          <a:xfrm>
            <a:off x="457731" y="4398086"/>
            <a:ext cx="1935846" cy="79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mj-lt"/>
              </a:rPr>
              <a:t>Critical Mass </a:t>
            </a:r>
            <a:endParaRPr lang="en-US" dirty="0" err="1" smtClean="0">
              <a:latin typeface="+mj-lt"/>
            </a:endParaRPr>
          </a:p>
        </p:txBody>
      </p:sp>
      <p:sp>
        <p:nvSpPr>
          <p:cNvPr id="12" name="Rectangle 11"/>
          <p:cNvSpPr/>
          <p:nvPr/>
        </p:nvSpPr>
        <p:spPr>
          <a:xfrm>
            <a:off x="457731" y="5354242"/>
            <a:ext cx="1935846" cy="79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mj-lt"/>
              </a:rPr>
              <a:t>Addressable</a:t>
            </a:r>
            <a:endParaRPr lang="en-US" dirty="0" err="1" smtClean="0">
              <a:latin typeface="+mj-lt"/>
            </a:endParaRPr>
          </a:p>
        </p:txBody>
      </p:sp>
      <p:sp>
        <p:nvSpPr>
          <p:cNvPr id="13" name="Rectangle 12"/>
          <p:cNvSpPr/>
          <p:nvPr/>
        </p:nvSpPr>
        <p:spPr>
          <a:xfrm>
            <a:off x="3130585" y="3378651"/>
            <a:ext cx="5284894" cy="923330"/>
          </a:xfrm>
          <a:prstGeom prst="rect">
            <a:avLst/>
          </a:prstGeom>
        </p:spPr>
        <p:txBody>
          <a:bodyPr wrap="square" anchor="ctr">
            <a:spAutoFit/>
          </a:bodyPr>
          <a:lstStyle/>
          <a:p>
            <a:pPr marL="342900" indent="-342900">
              <a:buFont typeface="+mj-lt"/>
              <a:buAutoNum type="arabicPeriod"/>
            </a:pPr>
            <a:r>
              <a:rPr lang="tr-TR" dirty="0">
                <a:solidFill>
                  <a:schemeClr val="tx2"/>
                </a:solidFill>
              </a:rPr>
              <a:t>T</a:t>
            </a:r>
            <a:r>
              <a:rPr lang="en-US" dirty="0" smtClean="0">
                <a:solidFill>
                  <a:schemeClr val="tx2"/>
                </a:solidFill>
              </a:rPr>
              <a:t>here </a:t>
            </a:r>
            <a:r>
              <a:rPr lang="en-US" dirty="0">
                <a:solidFill>
                  <a:schemeClr val="tx2"/>
                </a:solidFill>
              </a:rPr>
              <a:t>is enough pain </a:t>
            </a:r>
            <a:r>
              <a:rPr lang="en-US" dirty="0" smtClean="0">
                <a:solidFill>
                  <a:schemeClr val="tx2"/>
                </a:solidFill>
              </a:rPr>
              <a:t>for someone to pay</a:t>
            </a:r>
            <a:r>
              <a:rPr lang="tr-TR" dirty="0" smtClean="0">
                <a:solidFill>
                  <a:schemeClr val="tx2"/>
                </a:solidFill>
              </a:rPr>
              <a:t> </a:t>
            </a:r>
            <a:r>
              <a:rPr lang="en-US" dirty="0" smtClean="0">
                <a:solidFill>
                  <a:schemeClr val="tx2"/>
                </a:solidFill>
              </a:rPr>
              <a:t>for </a:t>
            </a:r>
            <a:r>
              <a:rPr lang="en-US" dirty="0">
                <a:solidFill>
                  <a:schemeClr val="tx2"/>
                </a:solidFill>
              </a:rPr>
              <a:t>a </a:t>
            </a:r>
            <a:r>
              <a:rPr lang="en-US" dirty="0" smtClean="0">
                <a:solidFill>
                  <a:schemeClr val="tx2"/>
                </a:solidFill>
              </a:rPr>
              <a:t>solution;  and,</a:t>
            </a:r>
            <a:endParaRPr lang="tr-TR" dirty="0" smtClean="0">
              <a:solidFill>
                <a:schemeClr val="tx2"/>
              </a:solidFill>
            </a:endParaRPr>
          </a:p>
          <a:p>
            <a:pPr marL="342900" indent="-342900">
              <a:buFont typeface="+mj-lt"/>
              <a:buAutoNum type="arabicPeriod"/>
            </a:pPr>
            <a:r>
              <a:rPr lang="tr-TR" dirty="0">
                <a:solidFill>
                  <a:schemeClr val="tx2"/>
                </a:solidFill>
              </a:rPr>
              <a:t>R</a:t>
            </a:r>
            <a:r>
              <a:rPr lang="en-US" dirty="0" smtClean="0">
                <a:solidFill>
                  <a:schemeClr val="tx2"/>
                </a:solidFill>
              </a:rPr>
              <a:t>elative </a:t>
            </a:r>
            <a:r>
              <a:rPr lang="en-US" dirty="0">
                <a:solidFill>
                  <a:schemeClr val="tx2"/>
                </a:solidFill>
              </a:rPr>
              <a:t>to </a:t>
            </a:r>
            <a:r>
              <a:rPr lang="en-US" dirty="0" smtClean="0">
                <a:solidFill>
                  <a:schemeClr val="tx2"/>
                </a:solidFill>
              </a:rPr>
              <a:t>competition.</a:t>
            </a:r>
            <a:endParaRPr lang="en-US" dirty="0">
              <a:solidFill>
                <a:schemeClr val="tx2"/>
              </a:solidFill>
            </a:endParaRPr>
          </a:p>
        </p:txBody>
      </p:sp>
      <p:sp>
        <p:nvSpPr>
          <p:cNvPr id="14" name="Rectangle 13"/>
          <p:cNvSpPr/>
          <p:nvPr/>
        </p:nvSpPr>
        <p:spPr>
          <a:xfrm>
            <a:off x="3133165" y="4609420"/>
            <a:ext cx="5551254" cy="369332"/>
          </a:xfrm>
          <a:prstGeom prst="rect">
            <a:avLst/>
          </a:prstGeom>
        </p:spPr>
        <p:txBody>
          <a:bodyPr wrap="square" anchor="ctr">
            <a:spAutoFit/>
          </a:bodyPr>
          <a:lstStyle/>
          <a:p>
            <a:r>
              <a:rPr lang="tr-TR" dirty="0" smtClean="0">
                <a:solidFill>
                  <a:schemeClr val="tx2"/>
                </a:solidFill>
              </a:rPr>
              <a:t>B</a:t>
            </a:r>
            <a:r>
              <a:rPr lang="en-US" dirty="0" err="1" smtClean="0">
                <a:solidFill>
                  <a:schemeClr val="tx2"/>
                </a:solidFill>
              </a:rPr>
              <a:t>ig</a:t>
            </a:r>
            <a:r>
              <a:rPr lang="en-US" dirty="0" smtClean="0">
                <a:solidFill>
                  <a:schemeClr val="tx2"/>
                </a:solidFill>
              </a:rPr>
              <a:t> </a:t>
            </a:r>
            <a:r>
              <a:rPr lang="en-US" dirty="0">
                <a:solidFill>
                  <a:schemeClr val="tx2"/>
                </a:solidFill>
              </a:rPr>
              <a:t>enough market </a:t>
            </a:r>
            <a:r>
              <a:rPr lang="en-US" dirty="0" smtClean="0">
                <a:solidFill>
                  <a:schemeClr val="tx2"/>
                </a:solidFill>
              </a:rPr>
              <a:t>to matter.</a:t>
            </a:r>
            <a:endParaRPr lang="en-US" dirty="0">
              <a:solidFill>
                <a:schemeClr val="tx2"/>
              </a:solidFill>
            </a:endParaRPr>
          </a:p>
        </p:txBody>
      </p:sp>
      <p:sp>
        <p:nvSpPr>
          <p:cNvPr id="15" name="Rectangle 14"/>
          <p:cNvSpPr/>
          <p:nvPr/>
        </p:nvSpPr>
        <p:spPr>
          <a:xfrm>
            <a:off x="3133165" y="5427076"/>
            <a:ext cx="5551254" cy="646331"/>
          </a:xfrm>
          <a:prstGeom prst="rect">
            <a:avLst/>
          </a:prstGeom>
        </p:spPr>
        <p:txBody>
          <a:bodyPr wrap="square" anchor="ctr">
            <a:spAutoFit/>
          </a:bodyPr>
          <a:lstStyle/>
          <a:p>
            <a:r>
              <a:rPr lang="en-US" dirty="0">
                <a:solidFill>
                  <a:schemeClr val="tx2"/>
                </a:solidFill>
              </a:rPr>
              <a:t>I can reach them with my revenues 	greater than expenses</a:t>
            </a:r>
            <a:r>
              <a:rPr lang="en-US" dirty="0" smtClean="0">
                <a:solidFill>
                  <a:schemeClr val="tx2"/>
                </a:solidFill>
              </a:rPr>
              <a:t>.</a:t>
            </a:r>
            <a:endParaRPr lang="en-US" dirty="0">
              <a:solidFill>
                <a:schemeClr val="tx2"/>
              </a:solidFill>
            </a:endParaRPr>
          </a:p>
        </p:txBody>
      </p:sp>
      <p:sp>
        <p:nvSpPr>
          <p:cNvPr id="16" name="Equal 15"/>
          <p:cNvSpPr/>
          <p:nvPr/>
        </p:nvSpPr>
        <p:spPr>
          <a:xfrm>
            <a:off x="2551270" y="3645782"/>
            <a:ext cx="497541" cy="389067"/>
          </a:xfrm>
          <a:prstGeom prst="mathEqual">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smtClean="0">
              <a:solidFill>
                <a:schemeClr val="tx1"/>
              </a:solidFill>
              <a:latin typeface="+mj-lt"/>
            </a:endParaRPr>
          </a:p>
        </p:txBody>
      </p:sp>
      <p:sp>
        <p:nvSpPr>
          <p:cNvPr id="17" name="Equal 16"/>
          <p:cNvSpPr/>
          <p:nvPr/>
        </p:nvSpPr>
        <p:spPr>
          <a:xfrm>
            <a:off x="2551270" y="4599552"/>
            <a:ext cx="497541" cy="389067"/>
          </a:xfrm>
          <a:prstGeom prst="mathEqual">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smtClean="0">
              <a:solidFill>
                <a:schemeClr val="tx1"/>
              </a:solidFill>
              <a:latin typeface="+mj-lt"/>
            </a:endParaRPr>
          </a:p>
        </p:txBody>
      </p:sp>
      <p:sp>
        <p:nvSpPr>
          <p:cNvPr id="18" name="Equal 17"/>
          <p:cNvSpPr/>
          <p:nvPr/>
        </p:nvSpPr>
        <p:spPr>
          <a:xfrm>
            <a:off x="2551270" y="5553322"/>
            <a:ext cx="497541" cy="389067"/>
          </a:xfrm>
          <a:prstGeom prst="mathEqual">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smtClean="0">
              <a:solidFill>
                <a:schemeClr val="tx1"/>
              </a:solidFill>
              <a:latin typeface="+mj-lt"/>
            </a:endParaRPr>
          </a:p>
        </p:txBody>
      </p:sp>
      <p:sp>
        <p:nvSpPr>
          <p:cNvPr id="2" name="Slide Number Placeholder 1"/>
          <p:cNvSpPr>
            <a:spLocks noGrp="1"/>
          </p:cNvSpPr>
          <p:nvPr>
            <p:ph type="sldNum" sz="quarter" idx="4"/>
          </p:nvPr>
        </p:nvSpPr>
        <p:spPr/>
        <p:txBody>
          <a:bodyPr/>
          <a:lstStyle/>
          <a:p>
            <a:fld id="{13F44AA5-DB92-42C3-A717-A60C9B81A1ED}" type="slidenum">
              <a:rPr lang="en-CA" smtClean="0"/>
              <a:pPr/>
              <a:t>12</a:t>
            </a:fld>
            <a:endParaRPr lang="en-CA" dirty="0"/>
          </a:p>
        </p:txBody>
      </p:sp>
    </p:spTree>
    <p:extLst>
      <p:ext uri="{BB962C8B-B14F-4D97-AF65-F5344CB8AC3E}">
        <p14:creationId xmlns:p14="http://schemas.microsoft.com/office/powerpoint/2010/main" val="1401948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8162" y="811433"/>
            <a:ext cx="8927433" cy="764704"/>
          </a:xfrm>
        </p:spPr>
        <p:txBody>
          <a:bodyPr>
            <a:normAutofit/>
          </a:bodyPr>
          <a:lstStyle/>
          <a:p>
            <a:r>
              <a:rPr lang="en-US" dirty="0" smtClean="0">
                <a:solidFill>
                  <a:schemeClr val="tx1"/>
                </a:solidFill>
                <a:hlinkClick r:id="rId2"/>
              </a:rPr>
              <a:t>www.elance.com</a:t>
            </a:r>
            <a:r>
              <a:rPr lang="en-US" dirty="0" smtClean="0">
                <a:solidFill>
                  <a:schemeClr val="tx1"/>
                </a:solidFill>
              </a:rPr>
              <a:t>			                                       	        $54.79</a:t>
            </a:r>
            <a:endParaRPr lang="en-US" dirty="0">
              <a:solidFill>
                <a:schemeClr val="tx1"/>
              </a:solidFill>
            </a:endParaRPr>
          </a:p>
        </p:txBody>
      </p:sp>
      <p:pic>
        <p:nvPicPr>
          <p:cNvPr id="7170" name="Picture 2"/>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274970" y="1576137"/>
            <a:ext cx="8810625" cy="495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2"/>
          <p:cNvSpPr/>
          <p:nvPr/>
        </p:nvSpPr>
        <p:spPr>
          <a:xfrm>
            <a:off x="8229600" y="5991726"/>
            <a:ext cx="914400" cy="838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 name="Slide Number Placeholder 3"/>
          <p:cNvSpPr>
            <a:spLocks noGrp="1"/>
          </p:cNvSpPr>
          <p:nvPr>
            <p:ph type="sldNum" sz="quarter" idx="4"/>
          </p:nvPr>
        </p:nvSpPr>
        <p:spPr/>
        <p:txBody>
          <a:bodyPr/>
          <a:lstStyle/>
          <a:p>
            <a:fld id="{13F44AA5-DB92-42C3-A717-A60C9B81A1ED}" type="slidenum">
              <a:rPr lang="en-CA" smtClean="0"/>
              <a:pPr/>
              <a:t>120</a:t>
            </a:fld>
            <a:endParaRPr lang="en-CA" dirty="0"/>
          </a:p>
        </p:txBody>
      </p:sp>
    </p:spTree>
    <p:extLst>
      <p:ext uri="{BB962C8B-B14F-4D97-AF65-F5344CB8AC3E}">
        <p14:creationId xmlns:p14="http://schemas.microsoft.com/office/powerpoint/2010/main" val="3050246281"/>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200778" y="1124201"/>
            <a:ext cx="8863012" cy="4983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4"/>
          <p:cNvSpPr/>
          <p:nvPr/>
        </p:nvSpPr>
        <p:spPr>
          <a:xfrm>
            <a:off x="8149390" y="5495709"/>
            <a:ext cx="914400" cy="838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Slide Number Placeholder 1"/>
          <p:cNvSpPr>
            <a:spLocks noGrp="1"/>
          </p:cNvSpPr>
          <p:nvPr>
            <p:ph type="sldNum" sz="quarter" idx="4"/>
          </p:nvPr>
        </p:nvSpPr>
        <p:spPr/>
        <p:txBody>
          <a:bodyPr/>
          <a:lstStyle/>
          <a:p>
            <a:fld id="{13F44AA5-DB92-42C3-A717-A60C9B81A1ED}" type="slidenum">
              <a:rPr lang="en-CA" smtClean="0"/>
              <a:pPr/>
              <a:t>121</a:t>
            </a:fld>
            <a:endParaRPr lang="en-CA" dirty="0"/>
          </a:p>
        </p:txBody>
      </p:sp>
    </p:spTree>
    <p:extLst>
      <p:ext uri="{BB962C8B-B14F-4D97-AF65-F5344CB8AC3E}">
        <p14:creationId xmlns:p14="http://schemas.microsoft.com/office/powerpoint/2010/main" val="2859302005"/>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216568" y="1319046"/>
            <a:ext cx="8591550" cy="4830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4"/>
          <p:cNvSpPr/>
          <p:nvPr/>
        </p:nvSpPr>
        <p:spPr>
          <a:xfrm>
            <a:off x="1147700" y="2031849"/>
            <a:ext cx="914400" cy="5760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Slide Number Placeholder 1"/>
          <p:cNvSpPr>
            <a:spLocks noGrp="1"/>
          </p:cNvSpPr>
          <p:nvPr>
            <p:ph type="sldNum" sz="quarter" idx="4"/>
          </p:nvPr>
        </p:nvSpPr>
        <p:spPr/>
        <p:txBody>
          <a:bodyPr/>
          <a:lstStyle/>
          <a:p>
            <a:fld id="{13F44AA5-DB92-42C3-A717-A60C9B81A1ED}" type="slidenum">
              <a:rPr lang="en-CA" smtClean="0"/>
              <a:pPr/>
              <a:t>122</a:t>
            </a:fld>
            <a:endParaRPr lang="en-CA" dirty="0"/>
          </a:p>
        </p:txBody>
      </p:sp>
    </p:spTree>
    <p:extLst>
      <p:ext uri="{BB962C8B-B14F-4D97-AF65-F5344CB8AC3E}">
        <p14:creationId xmlns:p14="http://schemas.microsoft.com/office/powerpoint/2010/main" val="1176045140"/>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Next steps</a:t>
            </a:r>
            <a:endParaRPr lang="en-US" dirty="0"/>
          </a:p>
        </p:txBody>
      </p:sp>
      <p:sp>
        <p:nvSpPr>
          <p:cNvPr id="3" name="Content Placeholder 2"/>
          <p:cNvSpPr>
            <a:spLocks noGrp="1"/>
          </p:cNvSpPr>
          <p:nvPr>
            <p:ph idx="4294967295"/>
          </p:nvPr>
        </p:nvSpPr>
        <p:spPr>
          <a:xfrm>
            <a:off x="170614" y="1092117"/>
            <a:ext cx="8973386" cy="3579812"/>
          </a:xfrm>
        </p:spPr>
        <p:txBody>
          <a:bodyPr/>
          <a:lstStyle/>
          <a:p>
            <a:pPr>
              <a:spcBef>
                <a:spcPts val="1200"/>
              </a:spcBef>
            </a:pPr>
            <a:r>
              <a:rPr lang="en-US" sz="2300" dirty="0" smtClean="0"/>
              <a:t>Build out of a demo version.</a:t>
            </a:r>
          </a:p>
          <a:p>
            <a:pPr>
              <a:spcBef>
                <a:spcPts val="1200"/>
              </a:spcBef>
            </a:pPr>
            <a:r>
              <a:rPr lang="en-US" sz="2300" dirty="0" smtClean="0"/>
              <a:t>Launch of actual website (more validation; sign ups; early sales?)</a:t>
            </a:r>
          </a:p>
          <a:p>
            <a:pPr>
              <a:spcBef>
                <a:spcPts val="1200"/>
              </a:spcBef>
            </a:pPr>
            <a:r>
              <a:rPr lang="en-US" sz="2300" dirty="0" smtClean="0"/>
              <a:t>Participation in annual coaches show in January.</a:t>
            </a:r>
            <a:endParaRPr lang="en-US" sz="2300" dirty="0"/>
          </a:p>
        </p:txBody>
      </p:sp>
      <p:sp>
        <p:nvSpPr>
          <p:cNvPr id="4" name="Slide Number Placeholder 3"/>
          <p:cNvSpPr>
            <a:spLocks noGrp="1"/>
          </p:cNvSpPr>
          <p:nvPr>
            <p:ph type="sldNum" sz="quarter" idx="4"/>
          </p:nvPr>
        </p:nvSpPr>
        <p:spPr/>
        <p:txBody>
          <a:bodyPr/>
          <a:lstStyle/>
          <a:p>
            <a:fld id="{13F44AA5-DB92-42C3-A717-A60C9B81A1ED}" type="slidenum">
              <a:rPr lang="en-CA" smtClean="0"/>
              <a:pPr/>
              <a:t>123</a:t>
            </a:fld>
            <a:endParaRPr lang="en-CA" dirty="0"/>
          </a:p>
        </p:txBody>
      </p:sp>
    </p:spTree>
    <p:extLst>
      <p:ext uri="{BB962C8B-B14F-4D97-AF65-F5344CB8AC3E}">
        <p14:creationId xmlns:p14="http://schemas.microsoft.com/office/powerpoint/2010/main" val="2418919826"/>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Tools and Resources</a:t>
            </a:r>
            <a:endParaRPr lang="en-US" dirty="0"/>
          </a:p>
        </p:txBody>
      </p:sp>
      <p:sp>
        <p:nvSpPr>
          <p:cNvPr id="4" name="Content Placeholder 3"/>
          <p:cNvSpPr txBox="1">
            <a:spLocks noGrp="1"/>
          </p:cNvSpPr>
          <p:nvPr>
            <p:ph idx="4294967295"/>
          </p:nvPr>
        </p:nvSpPr>
        <p:spPr>
          <a:xfrm>
            <a:off x="122488" y="1164306"/>
            <a:ext cx="8917238" cy="4173450"/>
          </a:xfrm>
          <a:prstGeom prst="rect">
            <a:avLst/>
          </a:prstGeom>
          <a:noFill/>
          <a:ln>
            <a:solidFill>
              <a:schemeClr val="accent3">
                <a:alpha val="99000"/>
              </a:schemeClr>
            </a:solidFill>
          </a:ln>
        </p:spPr>
        <p:txBody>
          <a:bodyPr wrap="square" rtlCol="0">
            <a:spAutoFit/>
          </a:bodyPr>
          <a:lstStyle/>
          <a:p>
            <a:r>
              <a:rPr lang="en-US" sz="1300" dirty="0" smtClean="0">
                <a:hlinkClick r:id="rId2"/>
              </a:rPr>
              <a:t>www.businessmodelgeneration.com/canvas</a:t>
            </a:r>
            <a:r>
              <a:rPr lang="en-US" sz="1300" dirty="0"/>
              <a:t>  and related </a:t>
            </a:r>
            <a:r>
              <a:rPr lang="en-US" sz="1300" dirty="0">
                <a:hlinkClick r:id="rId3"/>
              </a:rPr>
              <a:t>https://canvanizer.com/</a:t>
            </a:r>
            <a:r>
              <a:rPr lang="en-US" sz="1300" dirty="0"/>
              <a:t>  to organize your validation</a:t>
            </a:r>
            <a:r>
              <a:rPr lang="en-US" sz="1300" dirty="0" smtClean="0"/>
              <a:t>.</a:t>
            </a:r>
          </a:p>
          <a:p>
            <a:r>
              <a:rPr lang="en-US" sz="1300" dirty="0" smtClean="0">
                <a:hlinkClick r:id="rId4"/>
              </a:rPr>
              <a:t>www.unbounce.com</a:t>
            </a:r>
            <a:r>
              <a:rPr lang="en-US" sz="1300" dirty="0"/>
              <a:t>, </a:t>
            </a:r>
            <a:r>
              <a:rPr lang="en-US" sz="1300" dirty="0">
                <a:hlinkClick r:id="rId5"/>
              </a:rPr>
              <a:t>www.quickmvp.com</a:t>
            </a:r>
            <a:r>
              <a:rPr lang="en-US" sz="1300" dirty="0"/>
              <a:t> and </a:t>
            </a:r>
            <a:r>
              <a:rPr lang="en-US" sz="1300" dirty="0">
                <a:hlinkClick r:id="rId6"/>
              </a:rPr>
              <a:t>www.launchrock.com</a:t>
            </a:r>
            <a:r>
              <a:rPr lang="en-US" sz="1300" dirty="0"/>
              <a:t>  – build landing pages to gauge clicks and interest/ collect email addresses/ combine with </a:t>
            </a:r>
            <a:r>
              <a:rPr lang="en-US" sz="1300" dirty="0">
                <a:hlinkClick r:id="rId7"/>
              </a:rPr>
              <a:t>Google Adwords</a:t>
            </a:r>
            <a:r>
              <a:rPr lang="en-US" sz="1300" dirty="0"/>
              <a:t> and other advertising mediums/ test variants of your </a:t>
            </a:r>
            <a:r>
              <a:rPr lang="en-US" sz="1300" dirty="0" smtClean="0"/>
              <a:t>message.</a:t>
            </a:r>
            <a:endParaRPr lang="en-US" sz="1300" dirty="0"/>
          </a:p>
          <a:p>
            <a:r>
              <a:rPr lang="en-US" sz="1300" dirty="0" smtClean="0">
                <a:hlinkClick r:id="rId8"/>
              </a:rPr>
              <a:t>http</a:t>
            </a:r>
            <a:r>
              <a:rPr lang="en-US" sz="1300" dirty="0">
                <a:hlinkClick r:id="rId8"/>
              </a:rPr>
              <a:t>://buzzsumo.com/</a:t>
            </a:r>
            <a:r>
              <a:rPr lang="en-US" sz="1300" dirty="0"/>
              <a:t>  - look for key influencers in your </a:t>
            </a:r>
            <a:r>
              <a:rPr lang="en-US" sz="1300" dirty="0" smtClean="0"/>
              <a:t>industry.</a:t>
            </a:r>
            <a:endParaRPr lang="en-US" sz="1300" dirty="0"/>
          </a:p>
          <a:p>
            <a:r>
              <a:rPr lang="en-US" sz="1300" dirty="0" smtClean="0">
                <a:hlinkClick r:id="rId9"/>
              </a:rPr>
              <a:t>www.indegogo.com</a:t>
            </a:r>
            <a:r>
              <a:rPr lang="en-US" sz="1300" dirty="0"/>
              <a:t> and </a:t>
            </a:r>
            <a:r>
              <a:rPr lang="en-US" sz="1300" dirty="0">
                <a:hlinkClick r:id="rId10"/>
              </a:rPr>
              <a:t>www.kickstarter.com</a:t>
            </a:r>
            <a:r>
              <a:rPr lang="en-US" sz="1300" dirty="0"/>
              <a:t>  – build awareness, raise funds and pre-sell your product </a:t>
            </a:r>
            <a:r>
              <a:rPr lang="en-US" sz="1300" dirty="0" smtClean="0"/>
              <a:t>online.</a:t>
            </a:r>
            <a:endParaRPr lang="en-US" sz="1300" dirty="0"/>
          </a:p>
          <a:p>
            <a:r>
              <a:rPr lang="en-US" sz="1300" dirty="0" smtClean="0">
                <a:hlinkClick r:id="rId11"/>
              </a:rPr>
              <a:t>https</a:t>
            </a:r>
            <a:r>
              <a:rPr lang="en-US" sz="1300" dirty="0">
                <a:hlinkClick r:id="rId11"/>
              </a:rPr>
              <a:t>://gomockingbird.com/</a:t>
            </a:r>
            <a:r>
              <a:rPr lang="en-US" sz="1300" dirty="0"/>
              <a:t>, </a:t>
            </a:r>
            <a:r>
              <a:rPr lang="en-US" sz="1300" dirty="0">
                <a:hlinkClick r:id="rId12"/>
              </a:rPr>
              <a:t>http://proto.io/</a:t>
            </a:r>
            <a:r>
              <a:rPr lang="en-US" sz="1300" dirty="0"/>
              <a:t> or others - create a mockup of your app or website in </a:t>
            </a:r>
            <a:r>
              <a:rPr lang="en-US" sz="1300" dirty="0" smtClean="0"/>
              <a:t>minutes.</a:t>
            </a:r>
            <a:endParaRPr lang="en-US" sz="1300" dirty="0"/>
          </a:p>
          <a:p>
            <a:r>
              <a:rPr lang="en-US" sz="1300" dirty="0" smtClean="0">
                <a:hlinkClick r:id="rId13"/>
              </a:rPr>
              <a:t>http</a:t>
            </a:r>
            <a:r>
              <a:rPr lang="en-US" sz="1300" dirty="0">
                <a:hlinkClick r:id="rId13"/>
              </a:rPr>
              <a:t>://startupstash.com/mockups-wireframing/</a:t>
            </a:r>
            <a:r>
              <a:rPr lang="en-US" sz="1300" dirty="0"/>
              <a:t>-  Mockup and </a:t>
            </a:r>
            <a:r>
              <a:rPr lang="en-US" sz="1300" dirty="0" smtClean="0"/>
              <a:t>Wireframes</a:t>
            </a:r>
            <a:endParaRPr lang="en-US" sz="1300" dirty="0"/>
          </a:p>
          <a:p>
            <a:r>
              <a:rPr lang="en-US" sz="1300" dirty="0" smtClean="0">
                <a:hlinkClick r:id="rId14"/>
              </a:rPr>
              <a:t>http</a:t>
            </a:r>
            <a:r>
              <a:rPr lang="en-US" sz="1300" dirty="0">
                <a:hlinkClick r:id="rId14"/>
              </a:rPr>
              <a:t>://startupstash.com/mvp/</a:t>
            </a:r>
            <a:r>
              <a:rPr lang="en-US" sz="1300" dirty="0"/>
              <a:t> - A curated directory of resources &amp; tools to help you build your </a:t>
            </a:r>
            <a:r>
              <a:rPr lang="en-US" sz="1300" dirty="0" smtClean="0"/>
              <a:t>Startup</a:t>
            </a:r>
            <a:endParaRPr lang="en-US" sz="1300" dirty="0"/>
          </a:p>
          <a:p>
            <a:r>
              <a:rPr lang="en-US" sz="1300" dirty="0" smtClean="0">
                <a:hlinkClick r:id="rId15"/>
              </a:rPr>
              <a:t>https</a:t>
            </a:r>
            <a:r>
              <a:rPr lang="en-US" sz="1300" dirty="0">
                <a:hlinkClick r:id="rId15"/>
              </a:rPr>
              <a:t>://www.zoho.com/crm/?src=zoho</a:t>
            </a:r>
            <a:r>
              <a:rPr lang="en-US" sz="1300" dirty="0"/>
              <a:t> - Customer Relationship Management to track your validation contacts and early </a:t>
            </a:r>
            <a:r>
              <a:rPr lang="en-US" sz="1300" dirty="0" smtClean="0"/>
              <a:t>leads</a:t>
            </a:r>
          </a:p>
          <a:p>
            <a:pPr marL="0" indent="0">
              <a:buNone/>
            </a:pPr>
            <a:endParaRPr lang="en-US" sz="1300" dirty="0" smtClean="0"/>
          </a:p>
          <a:p>
            <a:pPr marL="0" indent="0">
              <a:buNone/>
            </a:pPr>
            <a:r>
              <a:rPr lang="en-US" sz="1300" b="1" dirty="0" smtClean="0"/>
              <a:t>Other </a:t>
            </a:r>
            <a:r>
              <a:rPr lang="en-US" sz="1300" b="1" dirty="0"/>
              <a:t>validation tools and resources:</a:t>
            </a:r>
            <a:r>
              <a:rPr lang="en-US" sz="1300" dirty="0"/>
              <a:t> </a:t>
            </a:r>
            <a:endParaRPr lang="en-US" sz="1300" dirty="0" smtClean="0"/>
          </a:p>
          <a:p>
            <a:r>
              <a:rPr lang="en-US" sz="1300" dirty="0" smtClean="0"/>
              <a:t>Customer </a:t>
            </a:r>
            <a:r>
              <a:rPr lang="en-US" sz="1300" dirty="0"/>
              <a:t>Discovery Tips and Templates - </a:t>
            </a:r>
            <a:r>
              <a:rPr lang="en-US" sz="1300" dirty="0">
                <a:hlinkClick r:id="rId16"/>
              </a:rPr>
              <a:t>http://</a:t>
            </a:r>
            <a:r>
              <a:rPr lang="en-US" sz="1300" dirty="0" smtClean="0">
                <a:hlinkClick r:id="rId16"/>
              </a:rPr>
              <a:t>leanstartup.pbworks.com/w/page/54918676/Customer%20Interview%20Templates%20and%20Resources</a:t>
            </a:r>
            <a:endParaRPr lang="en-US" sz="1300" dirty="0"/>
          </a:p>
          <a:p>
            <a:r>
              <a:rPr lang="en-US" sz="1300" dirty="0" smtClean="0"/>
              <a:t>Validation </a:t>
            </a:r>
            <a:r>
              <a:rPr lang="en-US" sz="1300" dirty="0"/>
              <a:t>tools - </a:t>
            </a:r>
            <a:r>
              <a:rPr lang="en-US" sz="1300" dirty="0">
                <a:hlinkClick r:id="rId17"/>
              </a:rPr>
              <a:t>http://</a:t>
            </a:r>
            <a:r>
              <a:rPr lang="en-US" sz="1300" dirty="0" smtClean="0">
                <a:hlinkClick r:id="rId17"/>
              </a:rPr>
              <a:t>leanstartup.pbworks.com/w/page/62585258/Validation%20Tools</a:t>
            </a:r>
            <a:endParaRPr lang="en-US" sz="1300" dirty="0"/>
          </a:p>
          <a:p>
            <a:r>
              <a:rPr lang="en-US" sz="1300" dirty="0" smtClean="0"/>
              <a:t>Another </a:t>
            </a:r>
            <a:r>
              <a:rPr lang="en-US" sz="1300" dirty="0"/>
              <a:t>similar list - </a:t>
            </a:r>
            <a:r>
              <a:rPr lang="en-US" sz="1300" dirty="0">
                <a:hlinkClick r:id="rId18"/>
              </a:rPr>
              <a:t>http://www.squirrly.co/startup-tools-list-the-amazing-free-services-that-will-improve-your-work#.VNETZp3F_5G</a:t>
            </a:r>
            <a:endParaRPr lang="en-US" sz="1300" dirty="0"/>
          </a:p>
        </p:txBody>
      </p:sp>
      <p:sp>
        <p:nvSpPr>
          <p:cNvPr id="3" name="Slide Number Placeholder 2"/>
          <p:cNvSpPr>
            <a:spLocks noGrp="1"/>
          </p:cNvSpPr>
          <p:nvPr>
            <p:ph type="sldNum" sz="quarter" idx="4"/>
          </p:nvPr>
        </p:nvSpPr>
        <p:spPr/>
        <p:txBody>
          <a:bodyPr/>
          <a:lstStyle/>
          <a:p>
            <a:fld id="{13F44AA5-DB92-42C3-A717-A60C9B81A1ED}" type="slidenum">
              <a:rPr lang="en-CA" smtClean="0"/>
              <a:pPr/>
              <a:t>124</a:t>
            </a:fld>
            <a:endParaRPr lang="en-CA" dirty="0"/>
          </a:p>
        </p:txBody>
      </p:sp>
    </p:spTree>
    <p:extLst>
      <p:ext uri="{BB962C8B-B14F-4D97-AF65-F5344CB8AC3E}">
        <p14:creationId xmlns:p14="http://schemas.microsoft.com/office/powerpoint/2010/main" val="2722363006"/>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Overnight: Website; Facebook ads; </a:t>
            </a:r>
            <a:r>
              <a:rPr lang="en-US" dirty="0" err="1" smtClean="0"/>
              <a:t>Kijjijji</a:t>
            </a:r>
            <a:r>
              <a:rPr lang="en-US" dirty="0" smtClean="0"/>
              <a:t> Ads</a:t>
            </a:r>
            <a:endParaRPr lang="en-US" dirty="0"/>
          </a:p>
        </p:txBody>
      </p:sp>
      <p:sp>
        <p:nvSpPr>
          <p:cNvPr id="3" name="Slide Number Placeholder 2"/>
          <p:cNvSpPr>
            <a:spLocks noGrp="1"/>
          </p:cNvSpPr>
          <p:nvPr>
            <p:ph type="sldNum" sz="quarter" idx="4"/>
          </p:nvPr>
        </p:nvSpPr>
        <p:spPr/>
        <p:txBody>
          <a:bodyPr/>
          <a:lstStyle/>
          <a:p>
            <a:fld id="{13F44AA5-DB92-42C3-A717-A60C9B81A1ED}" type="slidenum">
              <a:rPr lang="en-CA" smtClean="0"/>
              <a:pPr/>
              <a:t>125</a:t>
            </a:fld>
            <a:endParaRPr lang="en-CA"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2750"/>
            <a:ext cx="9144000" cy="5572499"/>
          </a:xfrm>
          <a:prstGeom prst="rect">
            <a:avLst/>
          </a:prstGeom>
        </p:spPr>
      </p:pic>
    </p:spTree>
    <p:extLst>
      <p:ext uri="{BB962C8B-B14F-4D97-AF65-F5344CB8AC3E}">
        <p14:creationId xmlns:p14="http://schemas.microsoft.com/office/powerpoint/2010/main" val="2676356598"/>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hlinkClick r:id="rId2" action="ppaction://hlinkfile"/>
              </a:rPr>
              <a:t>EXAMPLE</a:t>
            </a:r>
            <a:endParaRPr lang="en-US" dirty="0"/>
          </a:p>
        </p:txBody>
      </p:sp>
      <p:sp>
        <p:nvSpPr>
          <p:cNvPr id="2" name="Slide Number Placeholder 1"/>
          <p:cNvSpPr>
            <a:spLocks noGrp="1"/>
          </p:cNvSpPr>
          <p:nvPr>
            <p:ph type="sldNum" sz="quarter" idx="4"/>
          </p:nvPr>
        </p:nvSpPr>
        <p:spPr/>
        <p:txBody>
          <a:bodyPr/>
          <a:lstStyle/>
          <a:p>
            <a:fld id="{13F44AA5-DB92-42C3-A717-A60C9B81A1ED}" type="slidenum">
              <a:rPr lang="en-CA" smtClean="0"/>
              <a:pPr/>
              <a:t>126</a:t>
            </a:fld>
            <a:endParaRPr lang="en-CA" dirty="0"/>
          </a:p>
        </p:txBody>
      </p:sp>
      <p:pic>
        <p:nvPicPr>
          <p:cNvPr id="5" name="Content Placeholder 4">
            <a:hlinkClick r:id="rId3"/>
          </p:cNvPr>
          <p:cNvPicPr>
            <a:picLocks noGrp="1" noChangeAspect="1"/>
          </p:cNvPicPr>
          <p:nvPr>
            <p:ph idx="4294967295"/>
          </p:nvPr>
        </p:nvPicPr>
        <p:blipFill>
          <a:blip r:embed="rId4">
            <a:extLst>
              <a:ext uri="{28A0092B-C50C-407E-A947-70E740481C1C}">
                <a14:useLocalDpi xmlns:a14="http://schemas.microsoft.com/office/drawing/2010/main" val="0"/>
              </a:ext>
            </a:extLst>
          </a:blip>
          <a:stretch>
            <a:fillRect/>
          </a:stretch>
        </p:blipFill>
        <p:spPr>
          <a:xfrm>
            <a:off x="1467851" y="1998663"/>
            <a:ext cx="5916613" cy="3324225"/>
          </a:xfrm>
        </p:spPr>
      </p:pic>
      <p:pic>
        <p:nvPicPr>
          <p:cNvPr id="1027" name="Picture 3">
            <a:hlinkClick r:id="rId3"/>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04651" y="2960559"/>
            <a:ext cx="1243013" cy="1243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1794937"/>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idx="1"/>
          </p:nvPr>
        </p:nvSpPr>
        <p:spPr/>
        <p:txBody>
          <a:bodyPr/>
          <a:lstStyle/>
          <a:p>
            <a:pPr marL="0" indent="0">
              <a:buNone/>
            </a:pPr>
            <a:r>
              <a:rPr lang="en-US" b="1" dirty="0" smtClean="0"/>
              <a:t>Who wants to try?</a:t>
            </a:r>
          </a:p>
          <a:p>
            <a:pPr>
              <a:buFontTx/>
              <a:buChar char="-"/>
            </a:pPr>
            <a:r>
              <a:rPr lang="en-CA" dirty="0" smtClean="0"/>
              <a:t>I’ll work with anyone who wants to practise the skills of validation.</a:t>
            </a:r>
          </a:p>
          <a:p>
            <a:pPr>
              <a:buFontTx/>
              <a:buChar char="-"/>
            </a:pPr>
            <a:r>
              <a:rPr lang="en-CA" dirty="0" smtClean="0"/>
              <a:t>I have pre-paid visa cards to help pay for things like: web domains; hosting; social media ads; </a:t>
            </a:r>
            <a:r>
              <a:rPr lang="en-CA" dirty="0" err="1" smtClean="0"/>
              <a:t>facebook</a:t>
            </a:r>
            <a:r>
              <a:rPr lang="en-CA" dirty="0" smtClean="0"/>
              <a:t> “boosts”, etc.</a:t>
            </a:r>
            <a:endParaRPr lang="en-US" b="1" dirty="0"/>
          </a:p>
        </p:txBody>
      </p:sp>
      <p:sp>
        <p:nvSpPr>
          <p:cNvPr id="3" name="Title 2"/>
          <p:cNvSpPr>
            <a:spLocks noGrp="1"/>
          </p:cNvSpPr>
          <p:nvPr>
            <p:ph type="ctrTitle"/>
          </p:nvPr>
        </p:nvSpPr>
        <p:spPr/>
        <p:txBody>
          <a:bodyPr/>
          <a:lstStyle/>
          <a:p>
            <a:endParaRPr lang="en-US"/>
          </a:p>
        </p:txBody>
      </p:sp>
      <p:sp>
        <p:nvSpPr>
          <p:cNvPr id="2" name="Slide Number Placeholder 1"/>
          <p:cNvSpPr>
            <a:spLocks noGrp="1"/>
          </p:cNvSpPr>
          <p:nvPr>
            <p:ph type="sldNum" sz="quarter" idx="4"/>
          </p:nvPr>
        </p:nvSpPr>
        <p:spPr/>
        <p:txBody>
          <a:bodyPr/>
          <a:lstStyle/>
          <a:p>
            <a:fld id="{13F44AA5-DB92-42C3-A717-A60C9B81A1ED}" type="slidenum">
              <a:rPr lang="en-CA" smtClean="0"/>
              <a:pPr/>
              <a:t>127</a:t>
            </a:fld>
            <a:endParaRPr lang="en-CA" dirty="0"/>
          </a:p>
        </p:txBody>
      </p:sp>
    </p:spTree>
    <p:extLst>
      <p:ext uri="{BB962C8B-B14F-4D97-AF65-F5344CB8AC3E}">
        <p14:creationId xmlns:p14="http://schemas.microsoft.com/office/powerpoint/2010/main" val="3003891006"/>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792854" y="4262589"/>
            <a:ext cx="6804248" cy="764704"/>
          </a:xfrm>
        </p:spPr>
        <p:txBody>
          <a:bodyPr/>
          <a:lstStyle/>
          <a:p>
            <a:r>
              <a:rPr lang="en-US" sz="3600" dirty="0" smtClean="0">
                <a:solidFill>
                  <a:schemeClr val="tx1"/>
                </a:solidFill>
              </a:rPr>
              <a:t>Concluding </a:t>
            </a:r>
            <a:r>
              <a:rPr lang="en-US" sz="3600" dirty="0">
                <a:solidFill>
                  <a:schemeClr val="tx1"/>
                </a:solidFill>
              </a:rPr>
              <a:t>Thoughts</a:t>
            </a:r>
            <a:r>
              <a:rPr lang="en-US" sz="3600" dirty="0" smtClean="0">
                <a:solidFill>
                  <a:schemeClr val="tx1"/>
                </a:solidFill>
              </a:rPr>
              <a:t>?</a:t>
            </a:r>
            <a:endParaRPr lang="en-US" sz="3600" dirty="0">
              <a:solidFill>
                <a:schemeClr val="tx1"/>
              </a:solidFill>
            </a:endParaRPr>
          </a:p>
        </p:txBody>
      </p:sp>
      <p:grpSp>
        <p:nvGrpSpPr>
          <p:cNvPr id="19" name="Group 18"/>
          <p:cNvGrpSpPr/>
          <p:nvPr/>
        </p:nvGrpSpPr>
        <p:grpSpPr>
          <a:xfrm>
            <a:off x="3793041" y="1766201"/>
            <a:ext cx="1550148" cy="1562662"/>
            <a:chOff x="3000376" y="1104901"/>
            <a:chExt cx="3146425" cy="3171825"/>
          </a:xfrm>
          <a:solidFill>
            <a:schemeClr val="accent1"/>
          </a:solidFill>
        </p:grpSpPr>
        <p:sp>
          <p:nvSpPr>
            <p:cNvPr id="9" name="Freeform 7"/>
            <p:cNvSpPr>
              <a:spLocks/>
            </p:cNvSpPr>
            <p:nvPr/>
          </p:nvSpPr>
          <p:spPr bwMode="auto">
            <a:xfrm>
              <a:off x="4449763" y="1104901"/>
              <a:ext cx="244475" cy="603250"/>
            </a:xfrm>
            <a:custGeom>
              <a:avLst/>
              <a:gdLst>
                <a:gd name="T0" fmla="*/ 70 w 120"/>
                <a:gd name="T1" fmla="*/ 0 h 294"/>
                <a:gd name="T2" fmla="*/ 91 w 120"/>
                <a:gd name="T3" fmla="*/ 10 h 294"/>
                <a:gd name="T4" fmla="*/ 119 w 120"/>
                <a:gd name="T5" fmla="*/ 57 h 294"/>
                <a:gd name="T6" fmla="*/ 118 w 120"/>
                <a:gd name="T7" fmla="*/ 242 h 294"/>
                <a:gd name="T8" fmla="*/ 62 w 120"/>
                <a:gd name="T9" fmla="*/ 294 h 294"/>
                <a:gd name="T10" fmla="*/ 4 w 120"/>
                <a:gd name="T11" fmla="*/ 244 h 294"/>
                <a:gd name="T12" fmla="*/ 2 w 120"/>
                <a:gd name="T13" fmla="*/ 222 h 294"/>
                <a:gd name="T14" fmla="*/ 2 w 120"/>
                <a:gd name="T15" fmla="*/ 79 h 294"/>
                <a:gd name="T16" fmla="*/ 52 w 120"/>
                <a:gd name="T17" fmla="*/ 0 h 294"/>
                <a:gd name="T18" fmla="*/ 70 w 120"/>
                <a:gd name="T19" fmla="*/ 0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0" h="294">
                  <a:moveTo>
                    <a:pt x="70" y="0"/>
                  </a:moveTo>
                  <a:cubicBezTo>
                    <a:pt x="77" y="3"/>
                    <a:pt x="85" y="5"/>
                    <a:pt x="91" y="10"/>
                  </a:cubicBezTo>
                  <a:cubicBezTo>
                    <a:pt x="108" y="21"/>
                    <a:pt x="118" y="37"/>
                    <a:pt x="119" y="57"/>
                  </a:cubicBezTo>
                  <a:cubicBezTo>
                    <a:pt x="119" y="119"/>
                    <a:pt x="120" y="181"/>
                    <a:pt x="118" y="242"/>
                  </a:cubicBezTo>
                  <a:cubicBezTo>
                    <a:pt x="116" y="273"/>
                    <a:pt x="91" y="293"/>
                    <a:pt x="62" y="294"/>
                  </a:cubicBezTo>
                  <a:cubicBezTo>
                    <a:pt x="32" y="294"/>
                    <a:pt x="8" y="274"/>
                    <a:pt x="4" y="244"/>
                  </a:cubicBezTo>
                  <a:cubicBezTo>
                    <a:pt x="3" y="237"/>
                    <a:pt x="2" y="229"/>
                    <a:pt x="2" y="222"/>
                  </a:cubicBezTo>
                  <a:cubicBezTo>
                    <a:pt x="2" y="174"/>
                    <a:pt x="3" y="127"/>
                    <a:pt x="2" y="79"/>
                  </a:cubicBezTo>
                  <a:cubicBezTo>
                    <a:pt x="0" y="41"/>
                    <a:pt x="12" y="12"/>
                    <a:pt x="52" y="0"/>
                  </a:cubicBezTo>
                  <a:cubicBezTo>
                    <a:pt x="58" y="0"/>
                    <a:pt x="64" y="0"/>
                    <a:pt x="7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 name="Freeform 8"/>
            <p:cNvSpPr>
              <a:spLocks/>
            </p:cNvSpPr>
            <p:nvPr/>
          </p:nvSpPr>
          <p:spPr bwMode="auto">
            <a:xfrm>
              <a:off x="3000376" y="2557463"/>
              <a:ext cx="603250" cy="244475"/>
            </a:xfrm>
            <a:custGeom>
              <a:avLst/>
              <a:gdLst>
                <a:gd name="T0" fmla="*/ 0 w 294"/>
                <a:gd name="T1" fmla="*/ 50 h 119"/>
                <a:gd name="T2" fmla="*/ 10 w 294"/>
                <a:gd name="T3" fmla="*/ 28 h 119"/>
                <a:gd name="T4" fmla="*/ 57 w 294"/>
                <a:gd name="T5" fmla="*/ 1 h 119"/>
                <a:gd name="T6" fmla="*/ 245 w 294"/>
                <a:gd name="T7" fmla="*/ 2 h 119"/>
                <a:gd name="T8" fmla="*/ 294 w 294"/>
                <a:gd name="T9" fmla="*/ 59 h 119"/>
                <a:gd name="T10" fmla="*/ 245 w 294"/>
                <a:gd name="T11" fmla="*/ 115 h 119"/>
                <a:gd name="T12" fmla="*/ 189 w 294"/>
                <a:gd name="T13" fmla="*/ 117 h 119"/>
                <a:gd name="T14" fmla="*/ 79 w 294"/>
                <a:gd name="T15" fmla="*/ 118 h 119"/>
                <a:gd name="T16" fmla="*/ 0 w 294"/>
                <a:gd name="T17" fmla="*/ 68 h 119"/>
                <a:gd name="T18" fmla="*/ 0 w 294"/>
                <a:gd name="T19" fmla="*/ 5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4" h="119">
                  <a:moveTo>
                    <a:pt x="0" y="50"/>
                  </a:moveTo>
                  <a:cubicBezTo>
                    <a:pt x="3" y="43"/>
                    <a:pt x="5" y="35"/>
                    <a:pt x="10" y="28"/>
                  </a:cubicBezTo>
                  <a:cubicBezTo>
                    <a:pt x="21" y="11"/>
                    <a:pt x="37" y="1"/>
                    <a:pt x="57" y="1"/>
                  </a:cubicBezTo>
                  <a:cubicBezTo>
                    <a:pt x="120" y="1"/>
                    <a:pt x="183" y="0"/>
                    <a:pt x="245" y="2"/>
                  </a:cubicBezTo>
                  <a:cubicBezTo>
                    <a:pt x="274" y="3"/>
                    <a:pt x="294" y="30"/>
                    <a:pt x="294" y="59"/>
                  </a:cubicBezTo>
                  <a:cubicBezTo>
                    <a:pt x="294" y="88"/>
                    <a:pt x="274" y="112"/>
                    <a:pt x="245" y="115"/>
                  </a:cubicBezTo>
                  <a:cubicBezTo>
                    <a:pt x="227" y="117"/>
                    <a:pt x="208" y="117"/>
                    <a:pt x="189" y="117"/>
                  </a:cubicBezTo>
                  <a:cubicBezTo>
                    <a:pt x="152" y="118"/>
                    <a:pt x="116" y="116"/>
                    <a:pt x="79" y="118"/>
                  </a:cubicBezTo>
                  <a:cubicBezTo>
                    <a:pt x="41" y="119"/>
                    <a:pt x="12" y="107"/>
                    <a:pt x="0" y="68"/>
                  </a:cubicBezTo>
                  <a:cubicBezTo>
                    <a:pt x="0" y="62"/>
                    <a:pt x="0" y="56"/>
                    <a:pt x="0" y="5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 name="Freeform 9"/>
            <p:cNvSpPr>
              <a:spLocks/>
            </p:cNvSpPr>
            <p:nvPr/>
          </p:nvSpPr>
          <p:spPr bwMode="auto">
            <a:xfrm>
              <a:off x="5545138" y="2554288"/>
              <a:ext cx="601663" cy="242888"/>
            </a:xfrm>
            <a:custGeom>
              <a:avLst/>
              <a:gdLst>
                <a:gd name="T0" fmla="*/ 294 w 294"/>
                <a:gd name="T1" fmla="*/ 70 h 119"/>
                <a:gd name="T2" fmla="*/ 284 w 294"/>
                <a:gd name="T3" fmla="*/ 91 h 119"/>
                <a:gd name="T4" fmla="*/ 237 w 294"/>
                <a:gd name="T5" fmla="*/ 119 h 119"/>
                <a:gd name="T6" fmla="*/ 48 w 294"/>
                <a:gd name="T7" fmla="*/ 117 h 119"/>
                <a:gd name="T8" fmla="*/ 0 w 294"/>
                <a:gd name="T9" fmla="*/ 60 h 119"/>
                <a:gd name="T10" fmla="*/ 48 w 294"/>
                <a:gd name="T11" fmla="*/ 4 h 119"/>
                <a:gd name="T12" fmla="*/ 105 w 294"/>
                <a:gd name="T13" fmla="*/ 2 h 119"/>
                <a:gd name="T14" fmla="*/ 214 w 294"/>
                <a:gd name="T15" fmla="*/ 2 h 119"/>
                <a:gd name="T16" fmla="*/ 294 w 294"/>
                <a:gd name="T17" fmla="*/ 52 h 119"/>
                <a:gd name="T18" fmla="*/ 294 w 294"/>
                <a:gd name="T19" fmla="*/ 7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4" h="119">
                  <a:moveTo>
                    <a:pt x="294" y="70"/>
                  </a:moveTo>
                  <a:cubicBezTo>
                    <a:pt x="290" y="77"/>
                    <a:pt x="288" y="85"/>
                    <a:pt x="284" y="91"/>
                  </a:cubicBezTo>
                  <a:cubicBezTo>
                    <a:pt x="273" y="108"/>
                    <a:pt x="257" y="118"/>
                    <a:pt x="237" y="119"/>
                  </a:cubicBezTo>
                  <a:cubicBezTo>
                    <a:pt x="174" y="119"/>
                    <a:pt x="111" y="119"/>
                    <a:pt x="48" y="117"/>
                  </a:cubicBezTo>
                  <a:cubicBezTo>
                    <a:pt x="20" y="116"/>
                    <a:pt x="0" y="90"/>
                    <a:pt x="0" y="60"/>
                  </a:cubicBezTo>
                  <a:cubicBezTo>
                    <a:pt x="0" y="32"/>
                    <a:pt x="20" y="8"/>
                    <a:pt x="48" y="4"/>
                  </a:cubicBezTo>
                  <a:cubicBezTo>
                    <a:pt x="67" y="2"/>
                    <a:pt x="86" y="2"/>
                    <a:pt x="105" y="2"/>
                  </a:cubicBezTo>
                  <a:cubicBezTo>
                    <a:pt x="141" y="2"/>
                    <a:pt x="178" y="3"/>
                    <a:pt x="214" y="2"/>
                  </a:cubicBezTo>
                  <a:cubicBezTo>
                    <a:pt x="253" y="0"/>
                    <a:pt x="281" y="12"/>
                    <a:pt x="294" y="52"/>
                  </a:cubicBezTo>
                  <a:cubicBezTo>
                    <a:pt x="294" y="58"/>
                    <a:pt x="294" y="64"/>
                    <a:pt x="294" y="7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Freeform 10"/>
            <p:cNvSpPr>
              <a:spLocks noEditPoints="1"/>
            </p:cNvSpPr>
            <p:nvPr/>
          </p:nvSpPr>
          <p:spPr bwMode="auto">
            <a:xfrm>
              <a:off x="3838576" y="1922463"/>
              <a:ext cx="1458913" cy="1720850"/>
            </a:xfrm>
            <a:custGeom>
              <a:avLst/>
              <a:gdLst>
                <a:gd name="T0" fmla="*/ 358 w 712"/>
                <a:gd name="T1" fmla="*/ 840 h 840"/>
                <a:gd name="T2" fmla="*/ 232 w 712"/>
                <a:gd name="T3" fmla="*/ 840 h 840"/>
                <a:gd name="T4" fmla="*/ 184 w 712"/>
                <a:gd name="T5" fmla="*/ 792 h 840"/>
                <a:gd name="T6" fmla="*/ 150 w 712"/>
                <a:gd name="T7" fmla="*/ 683 h 840"/>
                <a:gd name="T8" fmla="*/ 59 w 712"/>
                <a:gd name="T9" fmla="*/ 532 h 840"/>
                <a:gd name="T10" fmla="*/ 41 w 712"/>
                <a:gd name="T11" fmla="*/ 238 h 840"/>
                <a:gd name="T12" fmla="*/ 304 w 712"/>
                <a:gd name="T13" fmla="*/ 27 h 840"/>
                <a:gd name="T14" fmla="*/ 671 w 712"/>
                <a:gd name="T15" fmla="*/ 225 h 840"/>
                <a:gd name="T16" fmla="*/ 672 w 712"/>
                <a:gd name="T17" fmla="*/ 504 h 840"/>
                <a:gd name="T18" fmla="*/ 604 w 712"/>
                <a:gd name="T19" fmla="*/ 626 h 840"/>
                <a:gd name="T20" fmla="*/ 555 w 712"/>
                <a:gd name="T21" fmla="*/ 704 h 840"/>
                <a:gd name="T22" fmla="*/ 534 w 712"/>
                <a:gd name="T23" fmla="*/ 787 h 840"/>
                <a:gd name="T24" fmla="*/ 481 w 712"/>
                <a:gd name="T25" fmla="*/ 840 h 840"/>
                <a:gd name="T26" fmla="*/ 358 w 712"/>
                <a:gd name="T27" fmla="*/ 840 h 840"/>
                <a:gd name="T28" fmla="*/ 170 w 712"/>
                <a:gd name="T29" fmla="*/ 481 h 840"/>
                <a:gd name="T30" fmla="*/ 469 w 712"/>
                <a:gd name="T31" fmla="*/ 166 h 840"/>
                <a:gd name="T32" fmla="*/ 196 w 712"/>
                <a:gd name="T33" fmla="*/ 203 h 840"/>
                <a:gd name="T34" fmla="*/ 170 w 712"/>
                <a:gd name="T35" fmla="*/ 481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12" h="840">
                  <a:moveTo>
                    <a:pt x="358" y="840"/>
                  </a:moveTo>
                  <a:cubicBezTo>
                    <a:pt x="316" y="840"/>
                    <a:pt x="274" y="840"/>
                    <a:pt x="232" y="840"/>
                  </a:cubicBezTo>
                  <a:cubicBezTo>
                    <a:pt x="200" y="840"/>
                    <a:pt x="183" y="824"/>
                    <a:pt x="184" y="792"/>
                  </a:cubicBezTo>
                  <a:cubicBezTo>
                    <a:pt x="185" y="752"/>
                    <a:pt x="171" y="716"/>
                    <a:pt x="150" y="683"/>
                  </a:cubicBezTo>
                  <a:cubicBezTo>
                    <a:pt x="119" y="633"/>
                    <a:pt x="86" y="584"/>
                    <a:pt x="59" y="532"/>
                  </a:cubicBezTo>
                  <a:cubicBezTo>
                    <a:pt x="9" y="437"/>
                    <a:pt x="0" y="338"/>
                    <a:pt x="41" y="238"/>
                  </a:cubicBezTo>
                  <a:cubicBezTo>
                    <a:pt x="89" y="120"/>
                    <a:pt x="178" y="49"/>
                    <a:pt x="304" y="27"/>
                  </a:cubicBezTo>
                  <a:cubicBezTo>
                    <a:pt x="460" y="0"/>
                    <a:pt x="610" y="86"/>
                    <a:pt x="671" y="225"/>
                  </a:cubicBezTo>
                  <a:cubicBezTo>
                    <a:pt x="712" y="318"/>
                    <a:pt x="712" y="412"/>
                    <a:pt x="672" y="504"/>
                  </a:cubicBezTo>
                  <a:cubicBezTo>
                    <a:pt x="653" y="546"/>
                    <a:pt x="628" y="585"/>
                    <a:pt x="604" y="626"/>
                  </a:cubicBezTo>
                  <a:cubicBezTo>
                    <a:pt x="589" y="652"/>
                    <a:pt x="571" y="678"/>
                    <a:pt x="555" y="704"/>
                  </a:cubicBezTo>
                  <a:cubicBezTo>
                    <a:pt x="540" y="730"/>
                    <a:pt x="533" y="757"/>
                    <a:pt x="534" y="787"/>
                  </a:cubicBezTo>
                  <a:cubicBezTo>
                    <a:pt x="534" y="825"/>
                    <a:pt x="519" y="840"/>
                    <a:pt x="481" y="840"/>
                  </a:cubicBezTo>
                  <a:cubicBezTo>
                    <a:pt x="440" y="840"/>
                    <a:pt x="399" y="840"/>
                    <a:pt x="358" y="840"/>
                  </a:cubicBezTo>
                  <a:close/>
                  <a:moveTo>
                    <a:pt x="170" y="481"/>
                  </a:moveTo>
                  <a:cubicBezTo>
                    <a:pt x="178" y="287"/>
                    <a:pt x="280" y="185"/>
                    <a:pt x="469" y="166"/>
                  </a:cubicBezTo>
                  <a:cubicBezTo>
                    <a:pt x="393" y="118"/>
                    <a:pt x="274" y="123"/>
                    <a:pt x="196" y="203"/>
                  </a:cubicBezTo>
                  <a:cubicBezTo>
                    <a:pt x="122" y="279"/>
                    <a:pt x="111" y="397"/>
                    <a:pt x="170" y="4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 name="Freeform 11"/>
            <p:cNvSpPr>
              <a:spLocks/>
            </p:cNvSpPr>
            <p:nvPr/>
          </p:nvSpPr>
          <p:spPr bwMode="auto">
            <a:xfrm>
              <a:off x="4210051" y="3765551"/>
              <a:ext cx="723900" cy="511175"/>
            </a:xfrm>
            <a:custGeom>
              <a:avLst/>
              <a:gdLst>
                <a:gd name="T0" fmla="*/ 178 w 354"/>
                <a:gd name="T1" fmla="*/ 1 h 249"/>
                <a:gd name="T2" fmla="*/ 302 w 354"/>
                <a:gd name="T3" fmla="*/ 1 h 249"/>
                <a:gd name="T4" fmla="*/ 354 w 354"/>
                <a:gd name="T5" fmla="*/ 53 h 249"/>
                <a:gd name="T6" fmla="*/ 354 w 354"/>
                <a:gd name="T7" fmla="*/ 127 h 249"/>
                <a:gd name="T8" fmla="*/ 304 w 354"/>
                <a:gd name="T9" fmla="*/ 177 h 249"/>
                <a:gd name="T10" fmla="*/ 299 w 354"/>
                <a:gd name="T11" fmla="*/ 177 h 249"/>
                <a:gd name="T12" fmla="*/ 263 w 354"/>
                <a:gd name="T13" fmla="*/ 193 h 249"/>
                <a:gd name="T14" fmla="*/ 89 w 354"/>
                <a:gd name="T15" fmla="*/ 190 h 249"/>
                <a:gd name="T16" fmla="*/ 62 w 354"/>
                <a:gd name="T17" fmla="*/ 177 h 249"/>
                <a:gd name="T18" fmla="*/ 44 w 354"/>
                <a:gd name="T19" fmla="*/ 177 h 249"/>
                <a:gd name="T20" fmla="*/ 1 w 354"/>
                <a:gd name="T21" fmla="*/ 135 h 249"/>
                <a:gd name="T22" fmla="*/ 1 w 354"/>
                <a:gd name="T23" fmla="*/ 42 h 249"/>
                <a:gd name="T24" fmla="*/ 50 w 354"/>
                <a:gd name="T25" fmla="*/ 1 h 249"/>
                <a:gd name="T26" fmla="*/ 178 w 354"/>
                <a:gd name="T27" fmla="*/ 1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4" h="249">
                  <a:moveTo>
                    <a:pt x="178" y="1"/>
                  </a:moveTo>
                  <a:cubicBezTo>
                    <a:pt x="219" y="1"/>
                    <a:pt x="261" y="1"/>
                    <a:pt x="302" y="1"/>
                  </a:cubicBezTo>
                  <a:cubicBezTo>
                    <a:pt x="338" y="1"/>
                    <a:pt x="354" y="18"/>
                    <a:pt x="354" y="53"/>
                  </a:cubicBezTo>
                  <a:cubicBezTo>
                    <a:pt x="354" y="78"/>
                    <a:pt x="354" y="102"/>
                    <a:pt x="354" y="127"/>
                  </a:cubicBezTo>
                  <a:cubicBezTo>
                    <a:pt x="354" y="160"/>
                    <a:pt x="338" y="177"/>
                    <a:pt x="304" y="177"/>
                  </a:cubicBezTo>
                  <a:cubicBezTo>
                    <a:pt x="302" y="177"/>
                    <a:pt x="301" y="177"/>
                    <a:pt x="299" y="177"/>
                  </a:cubicBezTo>
                  <a:cubicBezTo>
                    <a:pt x="284" y="175"/>
                    <a:pt x="273" y="180"/>
                    <a:pt x="263" y="193"/>
                  </a:cubicBezTo>
                  <a:cubicBezTo>
                    <a:pt x="219" y="249"/>
                    <a:pt x="134" y="247"/>
                    <a:pt x="89" y="190"/>
                  </a:cubicBezTo>
                  <a:cubicBezTo>
                    <a:pt x="82" y="180"/>
                    <a:pt x="74" y="175"/>
                    <a:pt x="62" y="177"/>
                  </a:cubicBezTo>
                  <a:cubicBezTo>
                    <a:pt x="56" y="178"/>
                    <a:pt x="50" y="177"/>
                    <a:pt x="44" y="177"/>
                  </a:cubicBezTo>
                  <a:cubicBezTo>
                    <a:pt x="20" y="176"/>
                    <a:pt x="2" y="159"/>
                    <a:pt x="1" y="135"/>
                  </a:cubicBezTo>
                  <a:cubicBezTo>
                    <a:pt x="0" y="104"/>
                    <a:pt x="0" y="73"/>
                    <a:pt x="1" y="42"/>
                  </a:cubicBezTo>
                  <a:cubicBezTo>
                    <a:pt x="2" y="17"/>
                    <a:pt x="22" y="1"/>
                    <a:pt x="50" y="1"/>
                  </a:cubicBezTo>
                  <a:cubicBezTo>
                    <a:pt x="93" y="0"/>
                    <a:pt x="135" y="1"/>
                    <a:pt x="178"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4" name="Freeform 12"/>
            <p:cNvSpPr>
              <a:spLocks/>
            </p:cNvSpPr>
            <p:nvPr/>
          </p:nvSpPr>
          <p:spPr bwMode="auto">
            <a:xfrm>
              <a:off x="3416301" y="1514476"/>
              <a:ext cx="506413" cy="520700"/>
            </a:xfrm>
            <a:custGeom>
              <a:avLst/>
              <a:gdLst>
                <a:gd name="T0" fmla="*/ 247 w 247"/>
                <a:gd name="T1" fmla="*/ 184 h 254"/>
                <a:gd name="T2" fmla="*/ 216 w 247"/>
                <a:gd name="T3" fmla="*/ 242 h 254"/>
                <a:gd name="T4" fmla="*/ 156 w 247"/>
                <a:gd name="T5" fmla="*/ 239 h 254"/>
                <a:gd name="T6" fmla="*/ 145 w 247"/>
                <a:gd name="T7" fmla="*/ 231 h 254"/>
                <a:gd name="T8" fmla="*/ 23 w 247"/>
                <a:gd name="T9" fmla="*/ 109 h 254"/>
                <a:gd name="T10" fmla="*/ 20 w 247"/>
                <a:gd name="T11" fmla="*/ 29 h 254"/>
                <a:gd name="T12" fmla="*/ 105 w 247"/>
                <a:gd name="T13" fmla="*/ 26 h 254"/>
                <a:gd name="T14" fmla="*/ 231 w 247"/>
                <a:gd name="T15" fmla="*/ 152 h 254"/>
                <a:gd name="T16" fmla="*/ 247 w 247"/>
                <a:gd name="T17" fmla="*/ 184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 h="254">
                  <a:moveTo>
                    <a:pt x="247" y="184"/>
                  </a:moveTo>
                  <a:cubicBezTo>
                    <a:pt x="246" y="215"/>
                    <a:pt x="236" y="232"/>
                    <a:pt x="216" y="242"/>
                  </a:cubicBezTo>
                  <a:cubicBezTo>
                    <a:pt x="196" y="254"/>
                    <a:pt x="175" y="252"/>
                    <a:pt x="156" y="239"/>
                  </a:cubicBezTo>
                  <a:cubicBezTo>
                    <a:pt x="152" y="237"/>
                    <a:pt x="148" y="234"/>
                    <a:pt x="145" y="231"/>
                  </a:cubicBezTo>
                  <a:cubicBezTo>
                    <a:pt x="104" y="190"/>
                    <a:pt x="63" y="150"/>
                    <a:pt x="23" y="109"/>
                  </a:cubicBezTo>
                  <a:cubicBezTo>
                    <a:pt x="0" y="85"/>
                    <a:pt x="0" y="51"/>
                    <a:pt x="20" y="29"/>
                  </a:cubicBezTo>
                  <a:cubicBezTo>
                    <a:pt x="43" y="3"/>
                    <a:pt x="78" y="0"/>
                    <a:pt x="105" y="26"/>
                  </a:cubicBezTo>
                  <a:cubicBezTo>
                    <a:pt x="148" y="67"/>
                    <a:pt x="190" y="109"/>
                    <a:pt x="231" y="152"/>
                  </a:cubicBezTo>
                  <a:cubicBezTo>
                    <a:pt x="240" y="162"/>
                    <a:pt x="244" y="178"/>
                    <a:pt x="247" y="18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5" name="Freeform 13"/>
            <p:cNvSpPr>
              <a:spLocks/>
            </p:cNvSpPr>
            <p:nvPr/>
          </p:nvSpPr>
          <p:spPr bwMode="auto">
            <a:xfrm>
              <a:off x="5213351" y="1531938"/>
              <a:ext cx="514350" cy="522288"/>
            </a:xfrm>
            <a:custGeom>
              <a:avLst/>
              <a:gdLst>
                <a:gd name="T0" fmla="*/ 188 w 251"/>
                <a:gd name="T1" fmla="*/ 1 h 255"/>
                <a:gd name="T2" fmla="*/ 241 w 251"/>
                <a:gd name="T3" fmla="*/ 34 h 255"/>
                <a:gd name="T4" fmla="*/ 235 w 251"/>
                <a:gd name="T5" fmla="*/ 93 h 255"/>
                <a:gd name="T6" fmla="*/ 230 w 251"/>
                <a:gd name="T7" fmla="*/ 100 h 255"/>
                <a:gd name="T8" fmla="*/ 103 w 251"/>
                <a:gd name="T9" fmla="*/ 226 h 255"/>
                <a:gd name="T10" fmla="*/ 10 w 251"/>
                <a:gd name="T11" fmla="*/ 205 h 255"/>
                <a:gd name="T12" fmla="*/ 24 w 251"/>
                <a:gd name="T13" fmla="*/ 141 h 255"/>
                <a:gd name="T14" fmla="*/ 147 w 251"/>
                <a:gd name="T15" fmla="*/ 18 h 255"/>
                <a:gd name="T16" fmla="*/ 188 w 251"/>
                <a:gd name="T17" fmla="*/ 1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1" h="255">
                  <a:moveTo>
                    <a:pt x="188" y="1"/>
                  </a:moveTo>
                  <a:cubicBezTo>
                    <a:pt x="213" y="2"/>
                    <a:pt x="231" y="12"/>
                    <a:pt x="241" y="34"/>
                  </a:cubicBezTo>
                  <a:cubicBezTo>
                    <a:pt x="251" y="55"/>
                    <a:pt x="249" y="74"/>
                    <a:pt x="235" y="93"/>
                  </a:cubicBezTo>
                  <a:cubicBezTo>
                    <a:pt x="233" y="95"/>
                    <a:pt x="232" y="98"/>
                    <a:pt x="230" y="100"/>
                  </a:cubicBezTo>
                  <a:cubicBezTo>
                    <a:pt x="188" y="142"/>
                    <a:pt x="147" y="185"/>
                    <a:pt x="103" y="226"/>
                  </a:cubicBezTo>
                  <a:cubicBezTo>
                    <a:pt x="72" y="255"/>
                    <a:pt x="25" y="244"/>
                    <a:pt x="10" y="205"/>
                  </a:cubicBezTo>
                  <a:cubicBezTo>
                    <a:pt x="0" y="181"/>
                    <a:pt x="7" y="159"/>
                    <a:pt x="24" y="141"/>
                  </a:cubicBezTo>
                  <a:cubicBezTo>
                    <a:pt x="64" y="100"/>
                    <a:pt x="106" y="59"/>
                    <a:pt x="147" y="18"/>
                  </a:cubicBezTo>
                  <a:cubicBezTo>
                    <a:pt x="158" y="7"/>
                    <a:pt x="173" y="0"/>
                    <a:pt x="188"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6" name="Freeform 14"/>
            <p:cNvSpPr>
              <a:spLocks/>
            </p:cNvSpPr>
            <p:nvPr/>
          </p:nvSpPr>
          <p:spPr bwMode="auto">
            <a:xfrm>
              <a:off x="3421063" y="3303588"/>
              <a:ext cx="514350" cy="520700"/>
            </a:xfrm>
            <a:custGeom>
              <a:avLst/>
              <a:gdLst>
                <a:gd name="T0" fmla="*/ 61 w 251"/>
                <a:gd name="T1" fmla="*/ 254 h 254"/>
                <a:gd name="T2" fmla="*/ 10 w 251"/>
                <a:gd name="T3" fmla="*/ 221 h 254"/>
                <a:gd name="T4" fmla="*/ 16 w 251"/>
                <a:gd name="T5" fmla="*/ 161 h 254"/>
                <a:gd name="T6" fmla="*/ 24 w 251"/>
                <a:gd name="T7" fmla="*/ 150 h 254"/>
                <a:gd name="T8" fmla="*/ 142 w 251"/>
                <a:gd name="T9" fmla="*/ 33 h 254"/>
                <a:gd name="T10" fmla="*/ 240 w 251"/>
                <a:gd name="T11" fmla="*/ 49 h 254"/>
                <a:gd name="T12" fmla="*/ 226 w 251"/>
                <a:gd name="T13" fmla="*/ 114 h 254"/>
                <a:gd name="T14" fmla="*/ 104 w 251"/>
                <a:gd name="T15" fmla="*/ 236 h 254"/>
                <a:gd name="T16" fmla="*/ 61 w 251"/>
                <a:gd name="T17" fmla="*/ 254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1" h="254">
                  <a:moveTo>
                    <a:pt x="61" y="254"/>
                  </a:moveTo>
                  <a:cubicBezTo>
                    <a:pt x="38" y="253"/>
                    <a:pt x="20" y="243"/>
                    <a:pt x="10" y="221"/>
                  </a:cubicBezTo>
                  <a:cubicBezTo>
                    <a:pt x="0" y="200"/>
                    <a:pt x="2" y="180"/>
                    <a:pt x="16" y="161"/>
                  </a:cubicBezTo>
                  <a:cubicBezTo>
                    <a:pt x="18" y="157"/>
                    <a:pt x="21" y="154"/>
                    <a:pt x="24" y="150"/>
                  </a:cubicBezTo>
                  <a:cubicBezTo>
                    <a:pt x="63" y="111"/>
                    <a:pt x="102" y="72"/>
                    <a:pt x="142" y="33"/>
                  </a:cubicBezTo>
                  <a:cubicBezTo>
                    <a:pt x="175" y="0"/>
                    <a:pt x="223" y="8"/>
                    <a:pt x="240" y="49"/>
                  </a:cubicBezTo>
                  <a:cubicBezTo>
                    <a:pt x="251" y="74"/>
                    <a:pt x="244" y="96"/>
                    <a:pt x="226" y="114"/>
                  </a:cubicBezTo>
                  <a:cubicBezTo>
                    <a:pt x="186" y="155"/>
                    <a:pt x="145" y="195"/>
                    <a:pt x="104" y="236"/>
                  </a:cubicBezTo>
                  <a:cubicBezTo>
                    <a:pt x="92" y="248"/>
                    <a:pt x="78" y="254"/>
                    <a:pt x="61" y="25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7" name="Freeform 15"/>
            <p:cNvSpPr>
              <a:spLocks/>
            </p:cNvSpPr>
            <p:nvPr/>
          </p:nvSpPr>
          <p:spPr bwMode="auto">
            <a:xfrm>
              <a:off x="5211763" y="3313113"/>
              <a:ext cx="512763" cy="519113"/>
            </a:xfrm>
            <a:custGeom>
              <a:avLst/>
              <a:gdLst>
                <a:gd name="T0" fmla="*/ 248 w 251"/>
                <a:gd name="T1" fmla="*/ 192 h 253"/>
                <a:gd name="T2" fmla="*/ 216 w 251"/>
                <a:gd name="T3" fmla="*/ 243 h 253"/>
                <a:gd name="T4" fmla="*/ 156 w 251"/>
                <a:gd name="T5" fmla="*/ 238 h 253"/>
                <a:gd name="T6" fmla="*/ 144 w 251"/>
                <a:gd name="T7" fmla="*/ 228 h 253"/>
                <a:gd name="T8" fmla="*/ 27 w 251"/>
                <a:gd name="T9" fmla="*/ 111 h 253"/>
                <a:gd name="T10" fmla="*/ 20 w 251"/>
                <a:gd name="T11" fmla="*/ 29 h 253"/>
                <a:gd name="T12" fmla="*/ 106 w 251"/>
                <a:gd name="T13" fmla="*/ 25 h 253"/>
                <a:gd name="T14" fmla="*/ 231 w 251"/>
                <a:gd name="T15" fmla="*/ 151 h 253"/>
                <a:gd name="T16" fmla="*/ 251 w 251"/>
                <a:gd name="T17" fmla="*/ 190 h 253"/>
                <a:gd name="T18" fmla="*/ 248 w 251"/>
                <a:gd name="T19" fmla="*/ 192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253">
                  <a:moveTo>
                    <a:pt x="248" y="192"/>
                  </a:moveTo>
                  <a:cubicBezTo>
                    <a:pt x="246" y="215"/>
                    <a:pt x="237" y="232"/>
                    <a:pt x="216" y="243"/>
                  </a:cubicBezTo>
                  <a:cubicBezTo>
                    <a:pt x="195" y="253"/>
                    <a:pt x="175" y="251"/>
                    <a:pt x="156" y="238"/>
                  </a:cubicBezTo>
                  <a:cubicBezTo>
                    <a:pt x="152" y="235"/>
                    <a:pt x="148" y="231"/>
                    <a:pt x="144" y="228"/>
                  </a:cubicBezTo>
                  <a:cubicBezTo>
                    <a:pt x="105" y="189"/>
                    <a:pt x="66" y="150"/>
                    <a:pt x="27" y="111"/>
                  </a:cubicBezTo>
                  <a:cubicBezTo>
                    <a:pt x="2" y="86"/>
                    <a:pt x="0" y="52"/>
                    <a:pt x="20" y="29"/>
                  </a:cubicBezTo>
                  <a:cubicBezTo>
                    <a:pt x="44" y="2"/>
                    <a:pt x="79" y="0"/>
                    <a:pt x="106" y="25"/>
                  </a:cubicBezTo>
                  <a:cubicBezTo>
                    <a:pt x="149" y="66"/>
                    <a:pt x="191" y="108"/>
                    <a:pt x="231" y="151"/>
                  </a:cubicBezTo>
                  <a:cubicBezTo>
                    <a:pt x="241" y="161"/>
                    <a:pt x="245" y="177"/>
                    <a:pt x="251" y="190"/>
                  </a:cubicBezTo>
                  <a:cubicBezTo>
                    <a:pt x="250" y="191"/>
                    <a:pt x="249" y="192"/>
                    <a:pt x="248" y="19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0" name="Oval 19"/>
          <p:cNvSpPr/>
          <p:nvPr/>
        </p:nvSpPr>
        <p:spPr>
          <a:xfrm>
            <a:off x="3425115" y="1404532"/>
            <a:ext cx="2286000" cy="22860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white"/>
              </a:solidFill>
            </a:endParaRPr>
          </a:p>
        </p:txBody>
      </p:sp>
      <p:sp>
        <p:nvSpPr>
          <p:cNvPr id="2" name="Slide Number Placeholder 1"/>
          <p:cNvSpPr>
            <a:spLocks noGrp="1"/>
          </p:cNvSpPr>
          <p:nvPr>
            <p:ph type="sldNum" sz="quarter" idx="4"/>
          </p:nvPr>
        </p:nvSpPr>
        <p:spPr/>
        <p:txBody>
          <a:bodyPr/>
          <a:lstStyle/>
          <a:p>
            <a:fld id="{13F44AA5-DB92-42C3-A717-A60C9B81A1ED}" type="slidenum">
              <a:rPr lang="en-CA" smtClean="0"/>
              <a:pPr/>
              <a:t>128</a:t>
            </a:fld>
            <a:endParaRPr lang="en-CA" dirty="0"/>
          </a:p>
        </p:txBody>
      </p:sp>
    </p:spTree>
    <p:extLst>
      <p:ext uri="{BB962C8B-B14F-4D97-AF65-F5344CB8AC3E}">
        <p14:creationId xmlns:p14="http://schemas.microsoft.com/office/powerpoint/2010/main" val="1213573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pPr marL="514350" indent="-514350">
              <a:buAutoNum type="arabicPeriod"/>
            </a:pPr>
            <a:r>
              <a:rPr lang="en-US" dirty="0" smtClean="0"/>
              <a:t>Finalize idea – describe the problem first.</a:t>
            </a:r>
          </a:p>
          <a:p>
            <a:pPr marL="514350" indent="-514350">
              <a:buAutoNum type="arabicPeriod"/>
            </a:pPr>
            <a:r>
              <a:rPr lang="en-US" dirty="0" smtClean="0"/>
              <a:t>Sketch out a Business Model Canvas v1.</a:t>
            </a:r>
          </a:p>
          <a:p>
            <a:pPr marL="514350" indent="-514350">
              <a:buAutoNum type="arabicPeriod"/>
            </a:pPr>
            <a:r>
              <a:rPr lang="en-US" dirty="0" smtClean="0"/>
              <a:t>Determine validation action plan (What? How?)</a:t>
            </a:r>
          </a:p>
          <a:p>
            <a:pPr marL="514350" indent="-514350">
              <a:buAutoNum type="arabicPeriod"/>
            </a:pPr>
            <a:r>
              <a:rPr lang="en-US" dirty="0" smtClean="0"/>
              <a:t>Begin implementation of tests.</a:t>
            </a:r>
          </a:p>
          <a:p>
            <a:pPr marL="514350" indent="-514350">
              <a:buAutoNum type="arabicPeriod"/>
            </a:pPr>
            <a:r>
              <a:rPr lang="en-US" dirty="0" smtClean="0"/>
              <a:t>Presentation deck.</a:t>
            </a:r>
            <a:endParaRPr lang="en-US" dirty="0"/>
          </a:p>
        </p:txBody>
      </p:sp>
      <p:sp>
        <p:nvSpPr>
          <p:cNvPr id="4" name="Title 3"/>
          <p:cNvSpPr>
            <a:spLocks noGrp="1"/>
          </p:cNvSpPr>
          <p:nvPr>
            <p:ph type="ctrTitle"/>
          </p:nvPr>
        </p:nvSpPr>
        <p:spPr/>
        <p:txBody>
          <a:bodyPr/>
          <a:lstStyle/>
          <a:p>
            <a:endParaRPr lang="en-US"/>
          </a:p>
        </p:txBody>
      </p:sp>
      <p:sp>
        <p:nvSpPr>
          <p:cNvPr id="3" name="Slide Number Placeholder 2"/>
          <p:cNvSpPr>
            <a:spLocks noGrp="1"/>
          </p:cNvSpPr>
          <p:nvPr>
            <p:ph type="sldNum" sz="quarter" idx="4"/>
          </p:nvPr>
        </p:nvSpPr>
        <p:spPr/>
        <p:txBody>
          <a:bodyPr/>
          <a:lstStyle/>
          <a:p>
            <a:fld id="{13F44AA5-DB92-42C3-A717-A60C9B81A1ED}" type="slidenum">
              <a:rPr lang="en-CA" smtClean="0"/>
              <a:pPr/>
              <a:t>129</a:t>
            </a:fld>
            <a:endParaRPr lang="en-CA" dirty="0"/>
          </a:p>
        </p:txBody>
      </p:sp>
    </p:spTree>
    <p:extLst>
      <p:ext uri="{BB962C8B-B14F-4D97-AF65-F5344CB8AC3E}">
        <p14:creationId xmlns:p14="http://schemas.microsoft.com/office/powerpoint/2010/main" val="37326930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a:t>Idea Generation Principles</a:t>
            </a:r>
          </a:p>
        </p:txBody>
      </p:sp>
      <p:sp>
        <p:nvSpPr>
          <p:cNvPr id="6" name="Rectangle 5"/>
          <p:cNvSpPr/>
          <p:nvPr/>
        </p:nvSpPr>
        <p:spPr>
          <a:xfrm>
            <a:off x="0" y="1734719"/>
            <a:ext cx="9144000" cy="59167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latin typeface="+mj-lt"/>
            </a:endParaRPr>
          </a:p>
        </p:txBody>
      </p:sp>
      <p:sp>
        <p:nvSpPr>
          <p:cNvPr id="7" name="Oval 6"/>
          <p:cNvSpPr/>
          <p:nvPr/>
        </p:nvSpPr>
        <p:spPr>
          <a:xfrm>
            <a:off x="457731" y="1485947"/>
            <a:ext cx="1095888" cy="1095888"/>
          </a:xfrm>
          <a:prstGeom prst="ellipse">
            <a:avLst/>
          </a:prstGeom>
          <a:solidFill>
            <a:schemeClr val="accent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600" smtClean="0">
                <a:latin typeface="+mj-lt"/>
              </a:rPr>
              <a:t>B</a:t>
            </a:r>
            <a:endParaRPr lang="en-US" sz="3600" dirty="0" err="1" smtClean="0">
              <a:latin typeface="+mj-lt"/>
            </a:endParaRPr>
          </a:p>
        </p:txBody>
      </p:sp>
      <p:sp>
        <p:nvSpPr>
          <p:cNvPr id="8" name="Rectangle 7"/>
          <p:cNvSpPr/>
          <p:nvPr/>
        </p:nvSpPr>
        <p:spPr>
          <a:xfrm>
            <a:off x="457732" y="3164298"/>
            <a:ext cx="4142404" cy="769441"/>
          </a:xfrm>
          <a:prstGeom prst="rect">
            <a:avLst/>
          </a:prstGeom>
        </p:spPr>
        <p:txBody>
          <a:bodyPr wrap="square" anchor="ctr">
            <a:spAutoFit/>
          </a:bodyPr>
          <a:lstStyle/>
          <a:p>
            <a:pPr algn="ctr"/>
            <a:r>
              <a:rPr lang="en-US" sz="2400" dirty="0">
                <a:solidFill>
                  <a:schemeClr val="accent5"/>
                </a:solidFill>
              </a:rPr>
              <a:t>E</a:t>
            </a:r>
            <a:r>
              <a:rPr lang="en-US" sz="2400" dirty="0" smtClean="0">
                <a:solidFill>
                  <a:schemeClr val="accent5"/>
                </a:solidFill>
              </a:rPr>
              <a:t>volve </a:t>
            </a:r>
            <a:r>
              <a:rPr lang="en-US" sz="2400" dirty="0">
                <a:solidFill>
                  <a:schemeClr val="accent5"/>
                </a:solidFill>
              </a:rPr>
              <a:t>over </a:t>
            </a:r>
            <a:r>
              <a:rPr lang="en-US" sz="2400" dirty="0" smtClean="0">
                <a:solidFill>
                  <a:schemeClr val="accent5"/>
                </a:solidFill>
              </a:rPr>
              <a:t>time</a:t>
            </a:r>
            <a:endParaRPr lang="tr-TR" sz="2400" dirty="0" smtClean="0">
              <a:solidFill>
                <a:schemeClr val="accent5"/>
              </a:solidFill>
            </a:endParaRPr>
          </a:p>
          <a:p>
            <a:pPr algn="ctr"/>
            <a:r>
              <a:rPr lang="en-US" sz="2000" dirty="0" smtClean="0">
                <a:solidFill>
                  <a:schemeClr val="accent5"/>
                </a:solidFill>
              </a:rPr>
              <a:t>(</a:t>
            </a:r>
            <a:r>
              <a:rPr lang="en-US" sz="2000" dirty="0" err="1">
                <a:solidFill>
                  <a:schemeClr val="accent5"/>
                </a:solidFill>
              </a:rPr>
              <a:t>eg</a:t>
            </a:r>
            <a:r>
              <a:rPr lang="en-US" sz="2000" dirty="0">
                <a:solidFill>
                  <a:schemeClr val="accent5"/>
                </a:solidFill>
              </a:rPr>
              <a:t>. Facebook, Blackberry) </a:t>
            </a:r>
          </a:p>
        </p:txBody>
      </p:sp>
      <p:sp>
        <p:nvSpPr>
          <p:cNvPr id="19" name="Rectangle 18"/>
          <p:cNvSpPr/>
          <p:nvPr/>
        </p:nvSpPr>
        <p:spPr>
          <a:xfrm>
            <a:off x="2156607" y="1799721"/>
            <a:ext cx="6017994" cy="461665"/>
          </a:xfrm>
          <a:prstGeom prst="rect">
            <a:avLst/>
          </a:prstGeom>
        </p:spPr>
        <p:txBody>
          <a:bodyPr wrap="none" anchor="ctr">
            <a:spAutoFit/>
          </a:bodyPr>
          <a:lstStyle/>
          <a:p>
            <a:r>
              <a:rPr lang="en-US" sz="2400">
                <a:solidFill>
                  <a:schemeClr val="bg1"/>
                </a:solidFill>
              </a:rPr>
              <a:t>Ideas evolve over </a:t>
            </a:r>
            <a:r>
              <a:rPr lang="en-US" sz="2400" smtClean="0">
                <a:solidFill>
                  <a:schemeClr val="bg1"/>
                </a:solidFill>
              </a:rPr>
              <a:t>time </a:t>
            </a:r>
            <a:r>
              <a:rPr lang="en-US" sz="2400">
                <a:solidFill>
                  <a:schemeClr val="bg1"/>
                </a:solidFill>
              </a:rPr>
              <a:t>or start as </a:t>
            </a:r>
            <a:r>
              <a:rPr lang="en-US" sz="2400" smtClean="0">
                <a:solidFill>
                  <a:schemeClr val="bg1"/>
                </a:solidFill>
              </a:rPr>
              <a:t>mistakes</a:t>
            </a:r>
            <a:endParaRPr lang="en-US" sz="2400">
              <a:solidFill>
                <a:schemeClr val="bg1"/>
              </a:solidFill>
            </a:endParaRPr>
          </a:p>
        </p:txBody>
      </p:sp>
      <p:sp>
        <p:nvSpPr>
          <p:cNvPr id="20" name="Rectangle 19"/>
          <p:cNvSpPr/>
          <p:nvPr/>
        </p:nvSpPr>
        <p:spPr>
          <a:xfrm>
            <a:off x="4600136" y="3164298"/>
            <a:ext cx="4142404" cy="769441"/>
          </a:xfrm>
          <a:prstGeom prst="rect">
            <a:avLst/>
          </a:prstGeom>
        </p:spPr>
        <p:txBody>
          <a:bodyPr wrap="square" anchor="ctr">
            <a:spAutoFit/>
          </a:bodyPr>
          <a:lstStyle/>
          <a:p>
            <a:pPr algn="ctr"/>
            <a:r>
              <a:rPr lang="tr-TR" sz="2400" dirty="0" smtClean="0">
                <a:solidFill>
                  <a:schemeClr val="accent5"/>
                </a:solidFill>
              </a:rPr>
              <a:t>S</a:t>
            </a:r>
            <a:r>
              <a:rPr lang="en-US" sz="2400" dirty="0" smtClean="0">
                <a:solidFill>
                  <a:schemeClr val="accent5"/>
                </a:solidFill>
              </a:rPr>
              <a:t>tart </a:t>
            </a:r>
            <a:r>
              <a:rPr lang="en-US" sz="2400" dirty="0">
                <a:solidFill>
                  <a:schemeClr val="accent5"/>
                </a:solidFill>
              </a:rPr>
              <a:t>as </a:t>
            </a:r>
            <a:r>
              <a:rPr lang="en-US" sz="2400" dirty="0" smtClean="0">
                <a:solidFill>
                  <a:schemeClr val="accent5"/>
                </a:solidFill>
              </a:rPr>
              <a:t>mistakes</a:t>
            </a:r>
            <a:endParaRPr lang="tr-TR" sz="2400" dirty="0" smtClean="0">
              <a:solidFill>
                <a:schemeClr val="accent5"/>
              </a:solidFill>
            </a:endParaRPr>
          </a:p>
          <a:p>
            <a:pPr algn="ctr"/>
            <a:r>
              <a:rPr lang="en-US" sz="2000" dirty="0" smtClean="0">
                <a:solidFill>
                  <a:schemeClr val="accent5"/>
                </a:solidFill>
              </a:rPr>
              <a:t>(</a:t>
            </a:r>
            <a:r>
              <a:rPr lang="en-US" sz="2000" dirty="0" err="1">
                <a:solidFill>
                  <a:schemeClr val="accent5"/>
                </a:solidFill>
              </a:rPr>
              <a:t>eg</a:t>
            </a:r>
            <a:r>
              <a:rPr lang="en-US" sz="2000" dirty="0">
                <a:solidFill>
                  <a:schemeClr val="accent5"/>
                </a:solidFill>
              </a:rPr>
              <a:t>. 3M Sticky Notes</a:t>
            </a:r>
            <a:r>
              <a:rPr lang="en-US" sz="2000" dirty="0" smtClean="0">
                <a:solidFill>
                  <a:schemeClr val="accent5"/>
                </a:solidFill>
              </a:rPr>
              <a:t>.) </a:t>
            </a:r>
            <a:endParaRPr lang="en-US" sz="2000" dirty="0">
              <a:solidFill>
                <a:schemeClr val="accent5"/>
              </a:solidFill>
            </a:endParaRPr>
          </a:p>
        </p:txBody>
      </p:sp>
      <p:pic>
        <p:nvPicPr>
          <p:cNvPr id="1026" name="Picture 2" descr="http://seedcamp.com/main/wp-content/uploads/2014/06/facebook-logoimage-facebook-logopng-moshi-monsters-wiki-dmua0wep1.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0232" b="22245"/>
          <a:stretch/>
        </p:blipFill>
        <p:spPr bwMode="auto">
          <a:xfrm>
            <a:off x="932125" y="4252521"/>
            <a:ext cx="3182676" cy="6887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upload.wikimedia.org/wikipedia/commons/thumb/2/22/Blackberry_Logo.svg/2000px-Blackberry_Logo.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2302" y="5338482"/>
            <a:ext cx="2707864" cy="47116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neetcurioso.com/wp-content/uploads/2012/09/post-it.jpg"/>
          <p:cNvPicPr>
            <a:picLocks noChangeAspect="1" noChangeArrowheads="1"/>
          </p:cNvPicPr>
          <p:nvPr/>
        </p:nvPicPr>
        <p:blipFill rotWithShape="1">
          <a:blip r:embed="rId4">
            <a:extLst>
              <a:ext uri="{28A0092B-C50C-407E-A947-70E740481C1C}">
                <a14:useLocalDpi xmlns:a14="http://schemas.microsoft.com/office/drawing/2010/main" val="0"/>
              </a:ext>
            </a:extLst>
          </a:blip>
          <a:srcRect l="16418" t="8574" r="18508" b="6131"/>
          <a:stretch/>
        </p:blipFill>
        <p:spPr bwMode="auto">
          <a:xfrm>
            <a:off x="5730044" y="4272143"/>
            <a:ext cx="1882588" cy="185068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4"/>
          </p:nvPr>
        </p:nvSpPr>
        <p:spPr/>
        <p:txBody>
          <a:bodyPr/>
          <a:lstStyle/>
          <a:p>
            <a:fld id="{13F44AA5-DB92-42C3-A717-A60C9B81A1ED}" type="slidenum">
              <a:rPr lang="en-CA" smtClean="0"/>
              <a:pPr/>
              <a:t>13</a:t>
            </a:fld>
            <a:endParaRPr lang="en-CA" dirty="0"/>
          </a:p>
        </p:txBody>
      </p:sp>
    </p:spTree>
    <p:extLst>
      <p:ext uri="{BB962C8B-B14F-4D97-AF65-F5344CB8AC3E}">
        <p14:creationId xmlns:p14="http://schemas.microsoft.com/office/powerpoint/2010/main" val="2661854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48041" y="3973177"/>
            <a:ext cx="6804248" cy="764704"/>
          </a:xfrm>
          <a:prstGeom prst="rect">
            <a:avLst/>
          </a:prstGeom>
        </p:spPr>
        <p:txBody>
          <a:bodyPr/>
          <a:lstStyle/>
          <a:p>
            <a:pPr algn="ctr">
              <a:lnSpc>
                <a:spcPct val="120000"/>
              </a:lnSpc>
            </a:pPr>
            <a:r>
              <a:rPr lang="en-CA" sz="2800" dirty="0">
                <a:solidFill>
                  <a:schemeClr val="tx1"/>
                </a:solidFill>
              </a:rPr>
              <a:t>Pitches</a:t>
            </a:r>
            <a:br>
              <a:rPr lang="en-CA" sz="2800" dirty="0">
                <a:solidFill>
                  <a:schemeClr val="tx1"/>
                </a:solidFill>
              </a:rPr>
            </a:br>
            <a:r>
              <a:rPr lang="en-CA" sz="2800" dirty="0">
                <a:solidFill>
                  <a:schemeClr val="tx1"/>
                </a:solidFill>
              </a:rPr>
              <a:t>Cash Flow and Financing</a:t>
            </a:r>
            <a:br>
              <a:rPr lang="en-CA" sz="2800" dirty="0">
                <a:solidFill>
                  <a:schemeClr val="tx1"/>
                </a:solidFill>
              </a:rPr>
            </a:br>
            <a:r>
              <a:rPr lang="en-CA" sz="2800" dirty="0">
                <a:solidFill>
                  <a:schemeClr val="tx1"/>
                </a:solidFill>
              </a:rPr>
              <a:t>Next Steps</a:t>
            </a:r>
          </a:p>
        </p:txBody>
      </p:sp>
      <p:sp>
        <p:nvSpPr>
          <p:cNvPr id="3" name="Rectangle 2"/>
          <p:cNvSpPr/>
          <p:nvPr/>
        </p:nvSpPr>
        <p:spPr>
          <a:xfrm>
            <a:off x="3559952" y="1841365"/>
            <a:ext cx="1992854" cy="923330"/>
          </a:xfrm>
          <a:prstGeom prst="rect">
            <a:avLst/>
          </a:prstGeom>
        </p:spPr>
        <p:txBody>
          <a:bodyPr wrap="none">
            <a:spAutoFit/>
          </a:bodyPr>
          <a:lstStyle/>
          <a:p>
            <a:pPr algn="ctr"/>
            <a:r>
              <a:rPr lang="en-US" sz="5400" dirty="0" smtClean="0">
                <a:solidFill>
                  <a:prstClr val="black"/>
                </a:solidFill>
              </a:rPr>
              <a:t>Day 2</a:t>
            </a:r>
            <a:endParaRPr lang="en-US" sz="5400" dirty="0">
              <a:solidFill>
                <a:prstClr val="black"/>
              </a:solidFill>
            </a:endParaRPr>
          </a:p>
        </p:txBody>
      </p:sp>
      <p:sp>
        <p:nvSpPr>
          <p:cNvPr id="4" name="Slide Number Placeholder 3"/>
          <p:cNvSpPr>
            <a:spLocks noGrp="1"/>
          </p:cNvSpPr>
          <p:nvPr>
            <p:ph type="sldNum" sz="quarter" idx="4"/>
          </p:nvPr>
        </p:nvSpPr>
        <p:spPr/>
        <p:txBody>
          <a:bodyPr/>
          <a:lstStyle/>
          <a:p>
            <a:fld id="{13F44AA5-DB92-42C3-A717-A60C9B81A1ED}" type="slidenum">
              <a:rPr lang="en-CA" smtClean="0"/>
              <a:pPr/>
              <a:t>130</a:t>
            </a:fld>
            <a:endParaRPr lang="en-CA" dirty="0"/>
          </a:p>
        </p:txBody>
      </p:sp>
    </p:spTree>
    <p:extLst>
      <p:ext uri="{BB962C8B-B14F-4D97-AF65-F5344CB8AC3E}">
        <p14:creationId xmlns:p14="http://schemas.microsoft.com/office/powerpoint/2010/main" val="1250274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971600" y="1013792"/>
            <a:ext cx="7272808" cy="4525963"/>
          </a:xfrm>
        </p:spPr>
        <p:txBody>
          <a:bodyPr/>
          <a:lstStyle/>
          <a:p>
            <a:r>
              <a:rPr lang="en-CA" sz="2800" dirty="0" smtClean="0">
                <a:hlinkClick r:id="rId2"/>
              </a:rPr>
              <a:t>www.coachmystartup.com/mfs</a:t>
            </a:r>
            <a:endParaRPr lang="en-CA" sz="2800" dirty="0" smtClean="0"/>
          </a:p>
          <a:p>
            <a:r>
              <a:rPr lang="en-US" sz="2800" dirty="0">
                <a:hlinkClick r:id="rId3"/>
              </a:rPr>
              <a:t>https://</a:t>
            </a:r>
            <a:r>
              <a:rPr lang="en-US" sz="2800" dirty="0" smtClean="0">
                <a:hlinkClick r:id="rId3"/>
              </a:rPr>
              <a:t>startup.zeef.com/stephen.daze</a:t>
            </a:r>
            <a:r>
              <a:rPr lang="en-US" sz="2800" dirty="0" smtClean="0"/>
              <a:t> </a:t>
            </a:r>
            <a:endParaRPr lang="en-US" sz="2800" dirty="0"/>
          </a:p>
        </p:txBody>
      </p:sp>
      <p:sp>
        <p:nvSpPr>
          <p:cNvPr id="4" name="Title 3"/>
          <p:cNvSpPr>
            <a:spLocks noGrp="1"/>
          </p:cNvSpPr>
          <p:nvPr>
            <p:ph type="ctrTitle"/>
          </p:nvPr>
        </p:nvSpPr>
        <p:spPr/>
        <p:txBody>
          <a:bodyPr/>
          <a:lstStyle/>
          <a:p>
            <a:r>
              <a:rPr lang="en-CA" dirty="0" smtClean="0"/>
              <a:t>Resources</a:t>
            </a:r>
            <a:endParaRPr lang="en-US" dirty="0"/>
          </a:p>
        </p:txBody>
      </p:sp>
      <p:sp>
        <p:nvSpPr>
          <p:cNvPr id="3" name="Slide Number Placeholder 2"/>
          <p:cNvSpPr>
            <a:spLocks noGrp="1"/>
          </p:cNvSpPr>
          <p:nvPr>
            <p:ph type="sldNum" sz="quarter" idx="4"/>
          </p:nvPr>
        </p:nvSpPr>
        <p:spPr/>
        <p:txBody>
          <a:bodyPr/>
          <a:lstStyle/>
          <a:p>
            <a:fld id="{13F44AA5-DB92-42C3-A717-A60C9B81A1ED}" type="slidenum">
              <a:rPr lang="en-CA" smtClean="0"/>
              <a:pPr/>
              <a:t>131</a:t>
            </a:fld>
            <a:endParaRPr lang="en-CA"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6922" y="2128440"/>
            <a:ext cx="6765235" cy="4626512"/>
          </a:xfrm>
          <a:prstGeom prst="rect">
            <a:avLst/>
          </a:prstGeom>
        </p:spPr>
      </p:pic>
    </p:spTree>
    <p:extLst>
      <p:ext uri="{BB962C8B-B14F-4D97-AF65-F5344CB8AC3E}">
        <p14:creationId xmlns:p14="http://schemas.microsoft.com/office/powerpoint/2010/main" val="3341093591"/>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r>
              <a:rPr lang="en-CA" dirty="0" smtClean="0"/>
              <a:t>Who wants to tell us what they accomplished last night?</a:t>
            </a:r>
            <a:endParaRPr lang="en-US" dirty="0"/>
          </a:p>
        </p:txBody>
      </p:sp>
      <p:sp>
        <p:nvSpPr>
          <p:cNvPr id="4" name="Title 3"/>
          <p:cNvSpPr>
            <a:spLocks noGrp="1"/>
          </p:cNvSpPr>
          <p:nvPr>
            <p:ph type="ctrTitle"/>
          </p:nvPr>
        </p:nvSpPr>
        <p:spPr/>
        <p:txBody>
          <a:bodyPr/>
          <a:lstStyle/>
          <a:p>
            <a:endParaRPr lang="en-US"/>
          </a:p>
        </p:txBody>
      </p:sp>
      <p:sp>
        <p:nvSpPr>
          <p:cNvPr id="3" name="Slide Number Placeholder 2"/>
          <p:cNvSpPr>
            <a:spLocks noGrp="1"/>
          </p:cNvSpPr>
          <p:nvPr>
            <p:ph type="sldNum" sz="quarter" idx="4"/>
          </p:nvPr>
        </p:nvSpPr>
        <p:spPr/>
        <p:txBody>
          <a:bodyPr/>
          <a:lstStyle/>
          <a:p>
            <a:fld id="{13F44AA5-DB92-42C3-A717-A60C9B81A1ED}" type="slidenum">
              <a:rPr lang="en-CA" smtClean="0"/>
              <a:pPr/>
              <a:t>132</a:t>
            </a:fld>
            <a:endParaRPr lang="en-CA" dirty="0"/>
          </a:p>
        </p:txBody>
      </p:sp>
    </p:spTree>
    <p:extLst>
      <p:ext uri="{BB962C8B-B14F-4D97-AF65-F5344CB8AC3E}">
        <p14:creationId xmlns:p14="http://schemas.microsoft.com/office/powerpoint/2010/main" val="2150927570"/>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980964" y="2924207"/>
            <a:ext cx="3454792" cy="923330"/>
          </a:xfrm>
          <a:prstGeom prst="rect">
            <a:avLst/>
          </a:prstGeom>
        </p:spPr>
        <p:txBody>
          <a:bodyPr wrap="none">
            <a:spAutoFit/>
          </a:bodyPr>
          <a:lstStyle/>
          <a:p>
            <a:pPr algn="ctr"/>
            <a:r>
              <a:rPr lang="en-US" sz="5400" dirty="0" smtClean="0"/>
              <a:t>Cash Flow</a:t>
            </a:r>
            <a:endParaRPr lang="en-US" sz="5400" dirty="0"/>
          </a:p>
        </p:txBody>
      </p:sp>
      <p:sp>
        <p:nvSpPr>
          <p:cNvPr id="2" name="Slide Number Placeholder 1"/>
          <p:cNvSpPr>
            <a:spLocks noGrp="1"/>
          </p:cNvSpPr>
          <p:nvPr>
            <p:ph type="sldNum" sz="quarter" idx="4"/>
          </p:nvPr>
        </p:nvSpPr>
        <p:spPr/>
        <p:txBody>
          <a:bodyPr/>
          <a:lstStyle/>
          <a:p>
            <a:fld id="{13F44AA5-DB92-42C3-A717-A60C9B81A1ED}" type="slidenum">
              <a:rPr lang="en-CA" smtClean="0"/>
              <a:pPr/>
              <a:t>133</a:t>
            </a:fld>
            <a:endParaRPr lang="en-CA" dirty="0"/>
          </a:p>
        </p:txBody>
      </p:sp>
    </p:spTree>
    <p:extLst>
      <p:ext uri="{BB962C8B-B14F-4D97-AF65-F5344CB8AC3E}">
        <p14:creationId xmlns:p14="http://schemas.microsoft.com/office/powerpoint/2010/main" val="2838841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6" name="Rectangle 2"/>
          <p:cNvSpPr>
            <a:spLocks noGrp="1" noChangeArrowheads="1"/>
          </p:cNvSpPr>
          <p:nvPr>
            <p:ph type="ctrTitle"/>
          </p:nvPr>
        </p:nvSpPr>
        <p:spPr/>
        <p:txBody>
          <a:bodyPr/>
          <a:lstStyle/>
          <a:p>
            <a:r>
              <a:rPr lang="en-US" dirty="0" smtClean="0"/>
              <a:t>Objectives</a:t>
            </a:r>
            <a:endParaRPr lang="en-CA" dirty="0"/>
          </a:p>
        </p:txBody>
      </p:sp>
      <p:sp>
        <p:nvSpPr>
          <p:cNvPr id="569347" name="Rectangle 3"/>
          <p:cNvSpPr>
            <a:spLocks noGrp="1" noChangeArrowheads="1"/>
          </p:cNvSpPr>
          <p:nvPr>
            <p:ph type="body" idx="4294967295"/>
          </p:nvPr>
        </p:nvSpPr>
        <p:spPr>
          <a:xfrm>
            <a:off x="146551" y="1060033"/>
            <a:ext cx="8997449" cy="3579812"/>
          </a:xfrm>
        </p:spPr>
        <p:txBody>
          <a:bodyPr>
            <a:normAutofit/>
          </a:bodyPr>
          <a:lstStyle/>
          <a:p>
            <a:pPr marL="457200" indent="-457200">
              <a:spcBef>
                <a:spcPts val="1200"/>
              </a:spcBef>
              <a:buFont typeface="+mj-lt"/>
              <a:buAutoNum type="arabicPeriod"/>
            </a:pPr>
            <a:r>
              <a:rPr lang="en-US" sz="2400" dirty="0" smtClean="0"/>
              <a:t>Understanding </a:t>
            </a:r>
            <a:r>
              <a:rPr lang="en-US" sz="2400" dirty="0"/>
              <a:t>the fundamentals of your cash flow </a:t>
            </a:r>
            <a:r>
              <a:rPr lang="en-US" sz="2400" dirty="0" smtClean="0"/>
              <a:t>statement.</a:t>
            </a:r>
            <a:endParaRPr lang="en-US" sz="2400" dirty="0"/>
          </a:p>
          <a:p>
            <a:pPr marL="457200" indent="-457200">
              <a:spcBef>
                <a:spcPts val="1200"/>
              </a:spcBef>
              <a:buFont typeface="+mj-lt"/>
              <a:buAutoNum type="arabicPeriod"/>
            </a:pPr>
            <a:r>
              <a:rPr lang="en-US" sz="2400" dirty="0" smtClean="0"/>
              <a:t>Determine </a:t>
            </a:r>
            <a:r>
              <a:rPr lang="en-US" sz="2400" dirty="0"/>
              <a:t>how your cash flow relates to the remainder of your Business </a:t>
            </a:r>
            <a:r>
              <a:rPr lang="en-US" sz="2400" dirty="0" smtClean="0"/>
              <a:t>Plan.</a:t>
            </a:r>
            <a:endParaRPr lang="en-US" sz="2400" dirty="0"/>
          </a:p>
          <a:p>
            <a:pPr marL="457200" indent="-457200">
              <a:spcBef>
                <a:spcPts val="1200"/>
              </a:spcBef>
              <a:buFont typeface="+mj-lt"/>
              <a:buAutoNum type="arabicPeriod"/>
            </a:pPr>
            <a:r>
              <a:rPr lang="en-US" sz="2400" dirty="0" smtClean="0"/>
              <a:t>Complete </a:t>
            </a:r>
            <a:r>
              <a:rPr lang="en-US" sz="2400" dirty="0"/>
              <a:t>a 12 month cash flow for a new </a:t>
            </a:r>
            <a:r>
              <a:rPr lang="en-US" sz="2400" dirty="0" smtClean="0"/>
              <a:t>business.</a:t>
            </a:r>
          </a:p>
        </p:txBody>
      </p:sp>
      <p:sp>
        <p:nvSpPr>
          <p:cNvPr id="2" name="Slide Number Placeholder 1"/>
          <p:cNvSpPr>
            <a:spLocks noGrp="1"/>
          </p:cNvSpPr>
          <p:nvPr>
            <p:ph type="sldNum" sz="quarter" idx="4"/>
          </p:nvPr>
        </p:nvSpPr>
        <p:spPr/>
        <p:txBody>
          <a:bodyPr/>
          <a:lstStyle/>
          <a:p>
            <a:fld id="{13F44AA5-DB92-42C3-A717-A60C9B81A1ED}" type="slidenum">
              <a:rPr lang="en-CA" smtClean="0"/>
              <a:pPr/>
              <a:t>134</a:t>
            </a:fld>
            <a:endParaRPr lang="en-CA" dirty="0"/>
          </a:p>
        </p:txBody>
      </p:sp>
    </p:spTree>
    <p:extLst>
      <p:ext uri="{BB962C8B-B14F-4D97-AF65-F5344CB8AC3E}">
        <p14:creationId xmlns:p14="http://schemas.microsoft.com/office/powerpoint/2010/main" val="1270788871"/>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What is a Cash Flow Statement?</a:t>
            </a:r>
            <a:endParaRPr lang="en-US" dirty="0"/>
          </a:p>
        </p:txBody>
      </p:sp>
      <p:sp>
        <p:nvSpPr>
          <p:cNvPr id="3" name="Content Placeholder 2"/>
          <p:cNvSpPr>
            <a:spLocks noGrp="1"/>
          </p:cNvSpPr>
          <p:nvPr>
            <p:ph sz="quarter" idx="4294967295"/>
          </p:nvPr>
        </p:nvSpPr>
        <p:spPr>
          <a:xfrm>
            <a:off x="555625" y="1116180"/>
            <a:ext cx="7521575" cy="3579812"/>
          </a:xfrm>
        </p:spPr>
        <p:txBody>
          <a:bodyPr>
            <a:normAutofit/>
          </a:bodyPr>
          <a:lstStyle/>
          <a:p>
            <a:pPr>
              <a:spcBef>
                <a:spcPts val="1200"/>
              </a:spcBef>
            </a:pPr>
            <a:r>
              <a:rPr lang="en-US" sz="2400" dirty="0" smtClean="0"/>
              <a:t>It’s not a “statement of cash flows.”</a:t>
            </a:r>
          </a:p>
          <a:p>
            <a:pPr>
              <a:spcBef>
                <a:spcPts val="1200"/>
              </a:spcBef>
            </a:pPr>
            <a:r>
              <a:rPr lang="en-US" sz="2400" dirty="0" smtClean="0"/>
              <a:t>It is a projected financial statement.</a:t>
            </a:r>
          </a:p>
          <a:p>
            <a:pPr>
              <a:spcBef>
                <a:spcPts val="1200"/>
              </a:spcBef>
            </a:pPr>
            <a:r>
              <a:rPr lang="en-US" sz="2400" dirty="0" smtClean="0"/>
              <a:t>Likely similar to an individual “budget.”</a:t>
            </a:r>
          </a:p>
          <a:p>
            <a:pPr marL="0" indent="0">
              <a:buNone/>
            </a:pPr>
            <a:endParaRPr lang="en-US" sz="1800" dirty="0"/>
          </a:p>
        </p:txBody>
      </p:sp>
      <p:sp>
        <p:nvSpPr>
          <p:cNvPr id="4" name="Slide Number Placeholder 3"/>
          <p:cNvSpPr>
            <a:spLocks noGrp="1"/>
          </p:cNvSpPr>
          <p:nvPr>
            <p:ph type="sldNum" sz="quarter" idx="4"/>
          </p:nvPr>
        </p:nvSpPr>
        <p:spPr/>
        <p:txBody>
          <a:bodyPr/>
          <a:lstStyle/>
          <a:p>
            <a:fld id="{13F44AA5-DB92-42C3-A717-A60C9B81A1ED}" type="slidenum">
              <a:rPr lang="en-CA" smtClean="0"/>
              <a:pPr/>
              <a:t>135</a:t>
            </a:fld>
            <a:endParaRPr lang="en-CA" dirty="0"/>
          </a:p>
        </p:txBody>
      </p:sp>
    </p:spTree>
    <p:extLst>
      <p:ext uri="{BB962C8B-B14F-4D97-AF65-F5344CB8AC3E}">
        <p14:creationId xmlns:p14="http://schemas.microsoft.com/office/powerpoint/2010/main" val="63391212"/>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418" name="Rectangle 2"/>
          <p:cNvSpPr>
            <a:spLocks noGrp="1" noChangeArrowheads="1"/>
          </p:cNvSpPr>
          <p:nvPr>
            <p:ph type="ctrTitle"/>
          </p:nvPr>
        </p:nvSpPr>
        <p:spPr/>
        <p:txBody>
          <a:bodyPr/>
          <a:lstStyle/>
          <a:p>
            <a:r>
              <a:rPr lang="en-US" dirty="0"/>
              <a:t>Your </a:t>
            </a:r>
            <a:r>
              <a:rPr lang="en-US" dirty="0" smtClean="0"/>
              <a:t>Cash </a:t>
            </a:r>
            <a:r>
              <a:rPr lang="en-US" dirty="0"/>
              <a:t>F</a:t>
            </a:r>
            <a:r>
              <a:rPr lang="en-US" dirty="0" smtClean="0"/>
              <a:t>low </a:t>
            </a:r>
            <a:r>
              <a:rPr lang="en-US" dirty="0"/>
              <a:t>H</a:t>
            </a:r>
            <a:r>
              <a:rPr lang="en-US" dirty="0" smtClean="0"/>
              <a:t>elps </a:t>
            </a:r>
            <a:r>
              <a:rPr lang="en-US" dirty="0"/>
              <a:t>Y</a:t>
            </a:r>
            <a:r>
              <a:rPr lang="en-US" dirty="0" smtClean="0"/>
              <a:t>ou</a:t>
            </a:r>
            <a:r>
              <a:rPr lang="en-US" dirty="0"/>
              <a:t>:</a:t>
            </a:r>
            <a:endParaRPr lang="en-CA" dirty="0"/>
          </a:p>
        </p:txBody>
      </p:sp>
      <p:sp>
        <p:nvSpPr>
          <p:cNvPr id="572419" name="Rectangle 3"/>
          <p:cNvSpPr>
            <a:spLocks noGrp="1" noChangeArrowheads="1"/>
          </p:cNvSpPr>
          <p:nvPr>
            <p:ph sz="quarter" idx="4294967295"/>
          </p:nvPr>
        </p:nvSpPr>
        <p:spPr>
          <a:xfrm>
            <a:off x="232611" y="1100138"/>
            <a:ext cx="8911389" cy="3579812"/>
          </a:xfrm>
        </p:spPr>
        <p:txBody>
          <a:bodyPr>
            <a:noAutofit/>
          </a:bodyPr>
          <a:lstStyle/>
          <a:p>
            <a:pPr>
              <a:lnSpc>
                <a:spcPct val="160000"/>
              </a:lnSpc>
              <a:buClr>
                <a:schemeClr val="tx1"/>
              </a:buClr>
            </a:pPr>
            <a:r>
              <a:rPr lang="en-CA" sz="2100" b="0" dirty="0" smtClean="0">
                <a:solidFill>
                  <a:schemeClr val="tx1"/>
                </a:solidFill>
              </a:rPr>
              <a:t>Determine </a:t>
            </a:r>
            <a:r>
              <a:rPr lang="en-CA" sz="2100" b="0" dirty="0">
                <a:solidFill>
                  <a:schemeClr val="tx1"/>
                </a:solidFill>
              </a:rPr>
              <a:t>when you can afford to take a draw out of the business.</a:t>
            </a:r>
          </a:p>
          <a:p>
            <a:pPr>
              <a:lnSpc>
                <a:spcPct val="160000"/>
              </a:lnSpc>
              <a:buClr>
                <a:schemeClr val="tx1"/>
              </a:buClr>
            </a:pPr>
            <a:r>
              <a:rPr lang="en-CA" sz="2100" b="0" dirty="0" smtClean="0">
                <a:solidFill>
                  <a:schemeClr val="tx1"/>
                </a:solidFill>
              </a:rPr>
              <a:t>Determine </a:t>
            </a:r>
            <a:r>
              <a:rPr lang="en-CA" sz="2100" b="0" dirty="0">
                <a:solidFill>
                  <a:schemeClr val="tx1"/>
                </a:solidFill>
              </a:rPr>
              <a:t>whether or not you can pay your bills each month.</a:t>
            </a:r>
          </a:p>
          <a:p>
            <a:pPr>
              <a:lnSpc>
                <a:spcPct val="160000"/>
              </a:lnSpc>
              <a:buClr>
                <a:schemeClr val="tx1"/>
              </a:buClr>
            </a:pPr>
            <a:r>
              <a:rPr lang="en-CA" sz="2100" b="0" dirty="0" smtClean="0">
                <a:solidFill>
                  <a:schemeClr val="tx1"/>
                </a:solidFill>
              </a:rPr>
              <a:t>Determine </a:t>
            </a:r>
            <a:r>
              <a:rPr lang="en-CA" sz="2100" b="0" dirty="0">
                <a:solidFill>
                  <a:schemeClr val="tx1"/>
                </a:solidFill>
              </a:rPr>
              <a:t>how much financing you need to run your business properly.</a:t>
            </a:r>
          </a:p>
          <a:p>
            <a:pPr>
              <a:lnSpc>
                <a:spcPct val="160000"/>
              </a:lnSpc>
              <a:buClr>
                <a:schemeClr val="tx1"/>
              </a:buClr>
            </a:pPr>
            <a:r>
              <a:rPr lang="en-CA" sz="2100" b="0" dirty="0">
                <a:solidFill>
                  <a:schemeClr val="tx1"/>
                </a:solidFill>
              </a:rPr>
              <a:t>Determine when you can afford to grow your business through hiring staff, expanding your location or by purchasing capital equipment.</a:t>
            </a:r>
          </a:p>
          <a:p>
            <a:pPr>
              <a:lnSpc>
                <a:spcPct val="160000"/>
              </a:lnSpc>
              <a:buClr>
                <a:schemeClr val="tx1"/>
              </a:buClr>
            </a:pPr>
            <a:r>
              <a:rPr lang="en-CA" sz="2100" b="0" dirty="0" smtClean="0">
                <a:solidFill>
                  <a:schemeClr val="tx1"/>
                </a:solidFill>
              </a:rPr>
              <a:t>Determines </a:t>
            </a:r>
            <a:r>
              <a:rPr lang="en-CA" sz="2100" b="0" dirty="0">
                <a:solidFill>
                  <a:schemeClr val="tx1"/>
                </a:solidFill>
              </a:rPr>
              <a:t>how much money you have in the bank at the end of each month, it is </a:t>
            </a:r>
            <a:r>
              <a:rPr lang="en-CA" sz="2100" b="0" u="sng" dirty="0">
                <a:solidFill>
                  <a:schemeClr val="tx1"/>
                </a:solidFill>
              </a:rPr>
              <a:t>not</a:t>
            </a:r>
            <a:r>
              <a:rPr lang="en-CA" sz="2100" b="0" dirty="0">
                <a:solidFill>
                  <a:schemeClr val="tx1"/>
                </a:solidFill>
              </a:rPr>
              <a:t> your profit.</a:t>
            </a:r>
          </a:p>
        </p:txBody>
      </p:sp>
      <p:sp>
        <p:nvSpPr>
          <p:cNvPr id="2" name="Slide Number Placeholder 1"/>
          <p:cNvSpPr>
            <a:spLocks noGrp="1"/>
          </p:cNvSpPr>
          <p:nvPr>
            <p:ph type="sldNum" sz="quarter" idx="4"/>
          </p:nvPr>
        </p:nvSpPr>
        <p:spPr/>
        <p:txBody>
          <a:bodyPr/>
          <a:lstStyle/>
          <a:p>
            <a:fld id="{13F44AA5-DB92-42C3-A717-A60C9B81A1ED}" type="slidenum">
              <a:rPr lang="en-CA" smtClean="0"/>
              <a:pPr/>
              <a:t>136</a:t>
            </a:fld>
            <a:endParaRPr lang="en-CA" dirty="0"/>
          </a:p>
        </p:txBody>
      </p:sp>
    </p:spTree>
    <p:extLst>
      <p:ext uri="{BB962C8B-B14F-4D97-AF65-F5344CB8AC3E}">
        <p14:creationId xmlns:p14="http://schemas.microsoft.com/office/powerpoint/2010/main" val="503627507"/>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sz="quarter" idx="4294967295"/>
          </p:nvPr>
        </p:nvPicPr>
        <p:blipFill>
          <a:blip r:embed="rId2">
            <a:extLst>
              <a:ext uri="{28A0092B-C50C-407E-A947-70E740481C1C}">
                <a14:useLocalDpi xmlns:a14="http://schemas.microsoft.com/office/drawing/2010/main" val="0"/>
              </a:ext>
            </a:extLst>
          </a:blip>
          <a:srcRect/>
          <a:stretch>
            <a:fillRect/>
          </a:stretch>
        </p:blipFill>
        <p:spPr bwMode="auto">
          <a:xfrm>
            <a:off x="0" y="333375"/>
            <a:ext cx="9336088" cy="6599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7602062"/>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16" name="Text Box 4"/>
          <p:cNvSpPr txBox="1">
            <a:spLocks noChangeArrowheads="1"/>
          </p:cNvSpPr>
          <p:nvPr/>
        </p:nvSpPr>
        <p:spPr bwMode="auto">
          <a:xfrm>
            <a:off x="1295400" y="914400"/>
            <a:ext cx="6477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sz="4000" b="1" dirty="0">
                <a:latin typeface="Tahoma" pitchFamily="34" charset="0"/>
              </a:rPr>
              <a:t>Cash Flow Forecasting:</a:t>
            </a:r>
            <a:endParaRPr lang="en-US" sz="3200" dirty="0">
              <a:latin typeface="Times" pitchFamily="18" charset="0"/>
            </a:endParaRPr>
          </a:p>
        </p:txBody>
      </p:sp>
      <p:sp>
        <p:nvSpPr>
          <p:cNvPr id="602117" name="Rectangle 5"/>
          <p:cNvSpPr>
            <a:spLocks noChangeArrowheads="1"/>
          </p:cNvSpPr>
          <p:nvPr/>
        </p:nvSpPr>
        <p:spPr bwMode="auto">
          <a:xfrm>
            <a:off x="1219200" y="1905000"/>
            <a:ext cx="6781800" cy="1447800"/>
          </a:xfrm>
          <a:prstGeom prst="rect">
            <a:avLst/>
          </a:prstGeom>
          <a:solidFill>
            <a:schemeClr val="accent6">
              <a:lumMod val="75000"/>
            </a:schemeClr>
          </a:solidFill>
          <a:ln w="9525">
            <a:solidFill>
              <a:srgbClr val="F0EFE0"/>
            </a:solidFill>
            <a:miter lim="800000"/>
            <a:headEnd/>
            <a:tailEnd/>
          </a:ln>
          <a:effectLst/>
          <a:extLst/>
        </p:spPr>
        <p:txBody>
          <a:bodyPr wrap="none" anchor="ctr"/>
          <a:lstStyle/>
          <a:p>
            <a:pPr algn="ctr" eaLnBrk="0" fontAlgn="base" hangingPunct="0">
              <a:spcBef>
                <a:spcPct val="0"/>
              </a:spcBef>
              <a:spcAft>
                <a:spcPct val="0"/>
              </a:spcAft>
            </a:pPr>
            <a:r>
              <a:rPr lang="en-US" sz="2400" dirty="0">
                <a:solidFill>
                  <a:schemeClr val="bg1"/>
                </a:solidFill>
              </a:rPr>
              <a:t>… simply taking the words of the business plan </a:t>
            </a:r>
            <a:endParaRPr lang="en-US" sz="2400" dirty="0" smtClean="0">
              <a:solidFill>
                <a:schemeClr val="bg1"/>
              </a:solidFill>
            </a:endParaRPr>
          </a:p>
          <a:p>
            <a:pPr algn="ctr" eaLnBrk="0" fontAlgn="base" hangingPunct="0">
              <a:spcBef>
                <a:spcPct val="0"/>
              </a:spcBef>
              <a:spcAft>
                <a:spcPct val="0"/>
              </a:spcAft>
            </a:pPr>
            <a:r>
              <a:rPr lang="en-US" sz="2400" dirty="0" smtClean="0">
                <a:solidFill>
                  <a:schemeClr val="bg1"/>
                </a:solidFill>
              </a:rPr>
              <a:t>and translating </a:t>
            </a:r>
            <a:r>
              <a:rPr lang="en-US" sz="2400" dirty="0">
                <a:solidFill>
                  <a:schemeClr val="bg1"/>
                </a:solidFill>
              </a:rPr>
              <a:t>them into numbers.</a:t>
            </a:r>
          </a:p>
        </p:txBody>
      </p:sp>
      <p:sp>
        <p:nvSpPr>
          <p:cNvPr id="602118" name="Oval 6"/>
          <p:cNvSpPr>
            <a:spLocks noChangeArrowheads="1"/>
          </p:cNvSpPr>
          <p:nvPr/>
        </p:nvSpPr>
        <p:spPr bwMode="auto">
          <a:xfrm>
            <a:off x="1106905" y="3641725"/>
            <a:ext cx="6551195" cy="2029159"/>
          </a:xfrm>
          <a:prstGeom prst="ellipse">
            <a:avLst/>
          </a:prstGeom>
          <a:solidFill>
            <a:schemeClr val="accent6">
              <a:lumMod val="75000"/>
            </a:schemeClr>
          </a:solidFill>
          <a:ln w="9525">
            <a:solidFill>
              <a:srgbClr val="F0EFE0"/>
            </a:solidFill>
            <a:miter lim="800000"/>
            <a:headEnd/>
            <a:tailEnd/>
          </a:ln>
          <a:effectLst/>
          <a:extLst/>
        </p:spPr>
        <p:txBody>
          <a:bodyPr wrap="none" anchor="ctr"/>
          <a:lstStyle/>
          <a:p>
            <a:pPr algn="ctr" eaLnBrk="0" fontAlgn="base" hangingPunct="0">
              <a:spcBef>
                <a:spcPct val="0"/>
              </a:spcBef>
              <a:spcAft>
                <a:spcPct val="0"/>
              </a:spcAft>
            </a:pPr>
            <a:r>
              <a:rPr lang="en-US" sz="2400" dirty="0">
                <a:solidFill>
                  <a:schemeClr val="bg1"/>
                </a:solidFill>
              </a:rPr>
              <a:t>Actual money that is collected</a:t>
            </a:r>
          </a:p>
          <a:p>
            <a:pPr algn="ctr" eaLnBrk="0" fontAlgn="base" hangingPunct="0">
              <a:spcBef>
                <a:spcPct val="0"/>
              </a:spcBef>
              <a:spcAft>
                <a:spcPct val="0"/>
              </a:spcAft>
            </a:pPr>
            <a:r>
              <a:rPr lang="en-US" sz="2400" dirty="0">
                <a:solidFill>
                  <a:schemeClr val="bg1"/>
                </a:solidFill>
              </a:rPr>
              <a:t>from sales and actual money that is</a:t>
            </a:r>
          </a:p>
          <a:p>
            <a:pPr algn="ctr" eaLnBrk="0" fontAlgn="base" hangingPunct="0">
              <a:spcBef>
                <a:spcPct val="0"/>
              </a:spcBef>
              <a:spcAft>
                <a:spcPct val="0"/>
              </a:spcAft>
            </a:pPr>
            <a:r>
              <a:rPr lang="en-US" sz="2400" dirty="0">
                <a:solidFill>
                  <a:schemeClr val="bg1"/>
                </a:solidFill>
              </a:rPr>
              <a:t>paid out for expenses</a:t>
            </a:r>
          </a:p>
          <a:p>
            <a:pPr algn="ctr" eaLnBrk="0" fontAlgn="base" hangingPunct="0">
              <a:spcBef>
                <a:spcPct val="0"/>
              </a:spcBef>
              <a:spcAft>
                <a:spcPct val="0"/>
              </a:spcAft>
            </a:pPr>
            <a:r>
              <a:rPr lang="en-US" sz="2400" dirty="0">
                <a:solidFill>
                  <a:schemeClr val="bg1"/>
                </a:solidFill>
              </a:rPr>
              <a:t>on a monthly basis.</a:t>
            </a:r>
          </a:p>
        </p:txBody>
      </p:sp>
      <p:sp>
        <p:nvSpPr>
          <p:cNvPr id="2" name="Slide Number Placeholder 1"/>
          <p:cNvSpPr>
            <a:spLocks noGrp="1"/>
          </p:cNvSpPr>
          <p:nvPr>
            <p:ph type="sldNum" sz="quarter" idx="4"/>
          </p:nvPr>
        </p:nvSpPr>
        <p:spPr/>
        <p:txBody>
          <a:bodyPr/>
          <a:lstStyle/>
          <a:p>
            <a:fld id="{13F44AA5-DB92-42C3-A717-A60C9B81A1ED}" type="slidenum">
              <a:rPr lang="en-CA" smtClean="0"/>
              <a:pPr/>
              <a:t>138</a:t>
            </a:fld>
            <a:endParaRPr lang="en-CA" dirty="0"/>
          </a:p>
        </p:txBody>
      </p:sp>
    </p:spTree>
    <p:extLst>
      <p:ext uri="{BB962C8B-B14F-4D97-AF65-F5344CB8AC3E}">
        <p14:creationId xmlns:p14="http://schemas.microsoft.com/office/powerpoint/2010/main" val="3692828657"/>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8" name="Rectangle 2"/>
          <p:cNvSpPr>
            <a:spLocks noGrp="1" noChangeArrowheads="1"/>
          </p:cNvSpPr>
          <p:nvPr>
            <p:ph type="ctrTitle"/>
          </p:nvPr>
        </p:nvSpPr>
        <p:spPr/>
        <p:txBody>
          <a:bodyPr/>
          <a:lstStyle/>
          <a:p>
            <a:r>
              <a:rPr lang="en-US" dirty="0"/>
              <a:t>The Cash Flow Statement</a:t>
            </a:r>
          </a:p>
        </p:txBody>
      </p:sp>
      <p:sp>
        <p:nvSpPr>
          <p:cNvPr id="603139" name="Rectangle 3"/>
          <p:cNvSpPr>
            <a:spLocks noGrp="1" noChangeArrowheads="1"/>
          </p:cNvSpPr>
          <p:nvPr>
            <p:ph type="body" idx="4294967295"/>
          </p:nvPr>
        </p:nvSpPr>
        <p:spPr>
          <a:xfrm>
            <a:off x="152400" y="1117433"/>
            <a:ext cx="8991600" cy="3810000"/>
          </a:xfrm>
        </p:spPr>
        <p:txBody>
          <a:bodyPr>
            <a:normAutofit/>
          </a:bodyPr>
          <a:lstStyle/>
          <a:p>
            <a:pPr marL="609600" indent="-609600">
              <a:buFont typeface="Wingdings 3" pitchFamily="18" charset="2"/>
              <a:buNone/>
            </a:pPr>
            <a:r>
              <a:rPr lang="en-US" sz="2400" b="0" dirty="0"/>
              <a:t>There are three main sections in a cash </a:t>
            </a:r>
            <a:r>
              <a:rPr lang="en-US" sz="2400" b="0" dirty="0" smtClean="0"/>
              <a:t>flow statement:</a:t>
            </a:r>
          </a:p>
          <a:p>
            <a:pPr marL="609600" indent="-609600">
              <a:buFont typeface="Wingdings 3" pitchFamily="18" charset="2"/>
              <a:buNone/>
            </a:pPr>
            <a:endParaRPr lang="en-US" sz="1200" dirty="0"/>
          </a:p>
          <a:p>
            <a:pPr marL="609600" indent="-609600">
              <a:buFontTx/>
              <a:buAutoNum type="arabicPeriod"/>
            </a:pPr>
            <a:r>
              <a:rPr lang="en-US" sz="2400" b="1" dirty="0"/>
              <a:t>Sources of Cash (Cash Receipts/Revenues)</a:t>
            </a:r>
          </a:p>
          <a:p>
            <a:pPr lvl="1">
              <a:buClr>
                <a:schemeClr val="tx1"/>
              </a:buClr>
            </a:pPr>
            <a:r>
              <a:rPr lang="en-US" sz="2400" b="0" dirty="0" smtClean="0">
                <a:cs typeface="Tahoma" pitchFamily="34" charset="0"/>
              </a:rPr>
              <a:t>Cash </a:t>
            </a:r>
            <a:r>
              <a:rPr lang="en-US" sz="2400" b="0" dirty="0">
                <a:cs typeface="Tahoma" pitchFamily="34" charset="0"/>
              </a:rPr>
              <a:t>revenues</a:t>
            </a:r>
          </a:p>
          <a:p>
            <a:pPr lvl="1">
              <a:buClr>
                <a:schemeClr val="tx1"/>
              </a:buClr>
            </a:pPr>
            <a:r>
              <a:rPr lang="en-US" sz="2400" b="0" dirty="0" smtClean="0">
                <a:cs typeface="Tahoma" pitchFamily="34" charset="0"/>
              </a:rPr>
              <a:t>Loans</a:t>
            </a:r>
            <a:endParaRPr lang="en-US" sz="2400" b="0" dirty="0">
              <a:cs typeface="Tahoma" pitchFamily="34" charset="0"/>
            </a:endParaRPr>
          </a:p>
          <a:p>
            <a:pPr lvl="1">
              <a:buClr>
                <a:schemeClr val="tx1"/>
              </a:buClr>
            </a:pPr>
            <a:r>
              <a:rPr lang="en-US" sz="2400" b="0" dirty="0" smtClean="0">
                <a:cs typeface="Tahoma" pitchFamily="34" charset="0"/>
              </a:rPr>
              <a:t>Equity </a:t>
            </a:r>
            <a:r>
              <a:rPr lang="en-US" sz="2400" b="0" dirty="0">
                <a:cs typeface="Tahoma" pitchFamily="34" charset="0"/>
              </a:rPr>
              <a:t>Investment (Personal or Outside Source)</a:t>
            </a:r>
            <a:endParaRPr lang="en-US" sz="2400" b="0" dirty="0"/>
          </a:p>
          <a:p>
            <a:pPr marL="609600" indent="-609600">
              <a:buFont typeface="Wingdings 3" pitchFamily="18" charset="2"/>
              <a:buNone/>
            </a:pPr>
            <a:endParaRPr lang="en-US" sz="2000" dirty="0"/>
          </a:p>
        </p:txBody>
      </p:sp>
      <p:sp>
        <p:nvSpPr>
          <p:cNvPr id="2" name="Slide Number Placeholder 1"/>
          <p:cNvSpPr>
            <a:spLocks noGrp="1"/>
          </p:cNvSpPr>
          <p:nvPr>
            <p:ph type="sldNum" sz="quarter" idx="4"/>
          </p:nvPr>
        </p:nvSpPr>
        <p:spPr/>
        <p:txBody>
          <a:bodyPr/>
          <a:lstStyle/>
          <a:p>
            <a:fld id="{13F44AA5-DB92-42C3-A717-A60C9B81A1ED}" type="slidenum">
              <a:rPr lang="en-CA" smtClean="0"/>
              <a:pPr/>
              <a:t>139</a:t>
            </a:fld>
            <a:endParaRPr lang="en-CA" dirty="0"/>
          </a:p>
        </p:txBody>
      </p:sp>
    </p:spTree>
    <p:extLst>
      <p:ext uri="{BB962C8B-B14F-4D97-AF65-F5344CB8AC3E}">
        <p14:creationId xmlns:p14="http://schemas.microsoft.com/office/powerpoint/2010/main" val="21189283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317741"/>
            <a:ext cx="9144000" cy="4866487"/>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latin typeface="+mj-lt"/>
            </a:endParaRPr>
          </a:p>
        </p:txBody>
      </p:sp>
      <p:sp>
        <p:nvSpPr>
          <p:cNvPr id="3" name="Title 2"/>
          <p:cNvSpPr>
            <a:spLocks noGrp="1"/>
          </p:cNvSpPr>
          <p:nvPr>
            <p:ph type="ctrTitle"/>
          </p:nvPr>
        </p:nvSpPr>
        <p:spPr/>
        <p:txBody>
          <a:bodyPr/>
          <a:lstStyle/>
          <a:p>
            <a:r>
              <a:rPr lang="en-US"/>
              <a:t>Idea Generation Principles</a:t>
            </a:r>
          </a:p>
        </p:txBody>
      </p:sp>
      <p:sp>
        <p:nvSpPr>
          <p:cNvPr id="2" name="Content Placeholder 1"/>
          <p:cNvSpPr>
            <a:spLocks noGrp="1"/>
          </p:cNvSpPr>
          <p:nvPr>
            <p:ph idx="4294967295"/>
          </p:nvPr>
        </p:nvSpPr>
        <p:spPr>
          <a:xfrm>
            <a:off x="3470408" y="1850191"/>
            <a:ext cx="5673592" cy="5015624"/>
          </a:xfrm>
        </p:spPr>
        <p:txBody>
          <a:bodyPr/>
          <a:lstStyle/>
          <a:p>
            <a:pPr marL="0" indent="0">
              <a:buNone/>
            </a:pPr>
            <a:r>
              <a:rPr lang="en-US" sz="2400" dirty="0" smtClean="0">
                <a:solidFill>
                  <a:srgbClr val="FFFF00"/>
                </a:solidFill>
                <a:hlinkClick r:id="rId2"/>
              </a:rPr>
              <a:t>IKEA</a:t>
            </a:r>
            <a:r>
              <a:rPr lang="en-US" sz="2400" dirty="0" smtClean="0">
                <a:solidFill>
                  <a:srgbClr val="00B0F0"/>
                </a:solidFill>
              </a:rPr>
              <a:t> </a:t>
            </a:r>
            <a:r>
              <a:rPr lang="en-US" sz="2400" dirty="0" smtClean="0">
                <a:solidFill>
                  <a:schemeClr val="bg1"/>
                </a:solidFill>
              </a:rPr>
              <a:t>-</a:t>
            </a:r>
            <a:r>
              <a:rPr lang="en-US" sz="2400" dirty="0">
                <a:solidFill>
                  <a:schemeClr val="bg1"/>
                </a:solidFill>
              </a:rPr>
              <a:t> Ingvar Kamprad founded IKEA in 1943 at his Uncle Ernst’s kitchen table. IKEA was basically an acronym of his name </a:t>
            </a:r>
            <a:r>
              <a:rPr lang="en-US" sz="2400" b="1" dirty="0">
                <a:solidFill>
                  <a:schemeClr val="bg1"/>
                </a:solidFill>
              </a:rPr>
              <a:t>I</a:t>
            </a:r>
            <a:r>
              <a:rPr lang="en-US" sz="2400" dirty="0">
                <a:solidFill>
                  <a:schemeClr val="bg1"/>
                </a:solidFill>
              </a:rPr>
              <a:t>ngvar </a:t>
            </a:r>
            <a:r>
              <a:rPr lang="en-US" sz="2400" b="1" dirty="0">
                <a:solidFill>
                  <a:schemeClr val="bg1"/>
                </a:solidFill>
              </a:rPr>
              <a:t>K</a:t>
            </a:r>
            <a:r>
              <a:rPr lang="en-US" sz="2400" dirty="0">
                <a:solidFill>
                  <a:schemeClr val="bg1"/>
                </a:solidFill>
              </a:rPr>
              <a:t>amprad and </a:t>
            </a:r>
            <a:r>
              <a:rPr lang="en-US" sz="2400" b="1" dirty="0" err="1">
                <a:solidFill>
                  <a:schemeClr val="bg1"/>
                </a:solidFill>
              </a:rPr>
              <a:t>E</a:t>
            </a:r>
            <a:r>
              <a:rPr lang="en-US" sz="2400" dirty="0" err="1">
                <a:solidFill>
                  <a:schemeClr val="bg1"/>
                </a:solidFill>
              </a:rPr>
              <a:t>lmtaryd</a:t>
            </a:r>
            <a:r>
              <a:rPr lang="en-US" sz="2400" dirty="0">
                <a:solidFill>
                  <a:schemeClr val="bg1"/>
                </a:solidFill>
              </a:rPr>
              <a:t>, his family farm and the village </a:t>
            </a:r>
            <a:r>
              <a:rPr lang="en-US" sz="2400" b="1" dirty="0" err="1">
                <a:solidFill>
                  <a:schemeClr val="bg1"/>
                </a:solidFill>
              </a:rPr>
              <a:t>A</a:t>
            </a:r>
            <a:r>
              <a:rPr lang="en-US" sz="2400" dirty="0" err="1">
                <a:solidFill>
                  <a:schemeClr val="bg1"/>
                </a:solidFill>
              </a:rPr>
              <a:t>gunnaryd</a:t>
            </a:r>
            <a:r>
              <a:rPr lang="en-US" sz="2400" dirty="0">
                <a:solidFill>
                  <a:schemeClr val="bg1"/>
                </a:solidFill>
              </a:rPr>
              <a:t>. At first the business was typically mail-order and included only small household goods such as picture frames, wallets, nylon stockings, pens and wallets</a:t>
            </a:r>
            <a:r>
              <a:rPr lang="en-US" sz="2400" dirty="0" smtClean="0">
                <a:solidFill>
                  <a:schemeClr val="bg1"/>
                </a:solidFill>
              </a:rPr>
              <a:t>.</a:t>
            </a:r>
            <a:endParaRPr lang="en-US" sz="2400" dirty="0">
              <a:solidFill>
                <a:schemeClr val="bg1"/>
              </a:solidFill>
            </a:endParaRPr>
          </a:p>
        </p:txBody>
      </p:sp>
      <p:pic>
        <p:nvPicPr>
          <p:cNvPr id="2050" name="Picture 2" descr="https://upload.wikimedia.org/wikipedia/commons/thumb/c/c5/Ikea_logo.svg/354px-Ikea_logo.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30" y="3075885"/>
            <a:ext cx="3313348" cy="1188688"/>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4"/>
          </p:nvPr>
        </p:nvSpPr>
        <p:spPr/>
        <p:txBody>
          <a:bodyPr/>
          <a:lstStyle/>
          <a:p>
            <a:fld id="{13F44AA5-DB92-42C3-A717-A60C9B81A1ED}" type="slidenum">
              <a:rPr lang="en-CA" smtClean="0"/>
              <a:pPr/>
              <a:t>14</a:t>
            </a:fld>
            <a:endParaRPr lang="en-CA" dirty="0"/>
          </a:p>
        </p:txBody>
      </p:sp>
    </p:spTree>
    <p:extLst>
      <p:ext uri="{BB962C8B-B14F-4D97-AF65-F5344CB8AC3E}">
        <p14:creationId xmlns:p14="http://schemas.microsoft.com/office/powerpoint/2010/main" val="110084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build="p"/>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63" name="Rectangle 3"/>
          <p:cNvSpPr>
            <a:spLocks noGrp="1" noChangeArrowheads="1"/>
          </p:cNvSpPr>
          <p:nvPr>
            <p:ph type="body" idx="4294967295"/>
          </p:nvPr>
        </p:nvSpPr>
        <p:spPr>
          <a:xfrm>
            <a:off x="200526" y="1110915"/>
            <a:ext cx="8943474" cy="4572000"/>
          </a:xfrm>
        </p:spPr>
        <p:txBody>
          <a:bodyPr>
            <a:noAutofit/>
          </a:bodyPr>
          <a:lstStyle/>
          <a:p>
            <a:pPr marL="609600" indent="-609600">
              <a:buFont typeface="Wingdings 3" pitchFamily="18" charset="2"/>
              <a:buNone/>
            </a:pPr>
            <a:r>
              <a:rPr lang="en-US" sz="2400" b="1" dirty="0"/>
              <a:t>2</a:t>
            </a:r>
            <a:r>
              <a:rPr lang="en-US" sz="2400" dirty="0"/>
              <a:t>.  </a:t>
            </a:r>
            <a:r>
              <a:rPr lang="en-US" sz="2400" b="1" dirty="0" smtClean="0"/>
              <a:t>Uses </a:t>
            </a:r>
            <a:r>
              <a:rPr lang="en-US" sz="2400" b="1" dirty="0"/>
              <a:t>of Cash (Expenses or Disbursements)</a:t>
            </a:r>
          </a:p>
          <a:p>
            <a:pPr lvl="1">
              <a:spcBef>
                <a:spcPts val="1200"/>
              </a:spcBef>
              <a:buClr>
                <a:schemeClr val="tx1"/>
              </a:buClr>
            </a:pPr>
            <a:r>
              <a:rPr lang="en-US" sz="2400" b="0" dirty="0" smtClean="0">
                <a:cs typeface="Tahoma" pitchFamily="34" charset="0"/>
              </a:rPr>
              <a:t>Actual </a:t>
            </a:r>
            <a:r>
              <a:rPr lang="en-US" sz="2400" b="0" dirty="0">
                <a:cs typeface="Tahoma" pitchFamily="34" charset="0"/>
              </a:rPr>
              <a:t>Expenses that will be paid in that month</a:t>
            </a:r>
          </a:p>
          <a:p>
            <a:pPr lvl="1">
              <a:spcBef>
                <a:spcPts val="1200"/>
              </a:spcBef>
              <a:buClr>
                <a:schemeClr val="tx1"/>
              </a:buClr>
            </a:pPr>
            <a:r>
              <a:rPr lang="en-US" sz="2400" b="0" dirty="0" smtClean="0">
                <a:cs typeface="Tahoma" pitchFamily="34" charset="0"/>
              </a:rPr>
              <a:t>Start-up </a:t>
            </a:r>
            <a:r>
              <a:rPr lang="en-US" sz="2400" b="0" dirty="0">
                <a:cs typeface="Tahoma" pitchFamily="34" charset="0"/>
              </a:rPr>
              <a:t>Costs</a:t>
            </a:r>
          </a:p>
          <a:p>
            <a:pPr marL="609600" indent="-609600">
              <a:buClr>
                <a:schemeClr val="tx1"/>
              </a:buClr>
              <a:buFont typeface="Wingdings" pitchFamily="2" charset="2"/>
              <a:buNone/>
            </a:pPr>
            <a:endParaRPr lang="en-US" sz="2400" dirty="0">
              <a:cs typeface="Tahoma" pitchFamily="34" charset="0"/>
            </a:endParaRPr>
          </a:p>
          <a:p>
            <a:pPr marL="609600" indent="-609600">
              <a:buClr>
                <a:schemeClr val="tx1"/>
              </a:buClr>
              <a:buFont typeface="Wingdings" pitchFamily="2" charset="2"/>
              <a:buAutoNum type="arabicPeriod" startAt="3"/>
            </a:pPr>
            <a:r>
              <a:rPr lang="en-US" sz="2400" b="1" dirty="0">
                <a:cs typeface="Tahoma" pitchFamily="34" charset="0"/>
              </a:rPr>
              <a:t>Monthly Balance</a:t>
            </a:r>
          </a:p>
          <a:p>
            <a:pPr lvl="1">
              <a:spcBef>
                <a:spcPts val="1200"/>
              </a:spcBef>
              <a:buClr>
                <a:schemeClr val="tx1"/>
              </a:buClr>
            </a:pPr>
            <a:r>
              <a:rPr lang="en-US" sz="2400" b="0" dirty="0" smtClean="0">
                <a:cs typeface="Tahoma" pitchFamily="34" charset="0"/>
              </a:rPr>
              <a:t>You </a:t>
            </a:r>
            <a:r>
              <a:rPr lang="en-US" sz="2400" b="0" dirty="0">
                <a:cs typeface="Tahoma" pitchFamily="34" charset="0"/>
              </a:rPr>
              <a:t>can calculate how much cash you have left at the end of each month</a:t>
            </a:r>
          </a:p>
          <a:p>
            <a:pPr lvl="1">
              <a:spcBef>
                <a:spcPts val="1200"/>
              </a:spcBef>
              <a:buClr>
                <a:schemeClr val="tx1"/>
              </a:buClr>
            </a:pPr>
            <a:r>
              <a:rPr lang="en-US" sz="2400" b="0" dirty="0" smtClean="0">
                <a:cs typeface="Tahoma" pitchFamily="34" charset="0"/>
              </a:rPr>
              <a:t>Revenue </a:t>
            </a:r>
            <a:r>
              <a:rPr lang="en-US" sz="2400" b="0" dirty="0">
                <a:cs typeface="Tahoma" pitchFamily="34" charset="0"/>
              </a:rPr>
              <a:t>– Disbursements = Cash balance (monthly)</a:t>
            </a:r>
          </a:p>
          <a:p>
            <a:pPr lvl="1">
              <a:spcBef>
                <a:spcPts val="1200"/>
              </a:spcBef>
              <a:buClr>
                <a:schemeClr val="tx1"/>
              </a:buClr>
            </a:pPr>
            <a:r>
              <a:rPr lang="en-US" sz="2400" b="0" dirty="0" smtClean="0">
                <a:cs typeface="Tahoma" pitchFamily="34" charset="0"/>
              </a:rPr>
              <a:t>Add </a:t>
            </a:r>
            <a:r>
              <a:rPr lang="en-US" sz="2400" b="0" dirty="0">
                <a:cs typeface="Tahoma" pitchFamily="34" charset="0"/>
              </a:rPr>
              <a:t>your month end cash balances together to get a cumulative monthly total</a:t>
            </a:r>
          </a:p>
          <a:p>
            <a:pPr marL="609600" indent="-609600">
              <a:buClr>
                <a:schemeClr val="tx1"/>
              </a:buClr>
              <a:buFont typeface="Wingdings" pitchFamily="2" charset="2"/>
              <a:buNone/>
            </a:pPr>
            <a:r>
              <a:rPr lang="en-US" sz="2800" dirty="0">
                <a:cs typeface="Tahoma" pitchFamily="34" charset="0"/>
              </a:rPr>
              <a:t>	</a:t>
            </a:r>
            <a:endParaRPr lang="en-US" sz="2800" dirty="0"/>
          </a:p>
        </p:txBody>
      </p:sp>
      <p:sp>
        <p:nvSpPr>
          <p:cNvPr id="2" name="Slide Number Placeholder 1"/>
          <p:cNvSpPr>
            <a:spLocks noGrp="1"/>
          </p:cNvSpPr>
          <p:nvPr>
            <p:ph type="sldNum" sz="quarter" idx="4"/>
          </p:nvPr>
        </p:nvSpPr>
        <p:spPr/>
        <p:txBody>
          <a:bodyPr/>
          <a:lstStyle/>
          <a:p>
            <a:fld id="{13F44AA5-DB92-42C3-A717-A60C9B81A1ED}" type="slidenum">
              <a:rPr lang="en-CA" smtClean="0"/>
              <a:pPr/>
              <a:t>140</a:t>
            </a:fld>
            <a:endParaRPr lang="en-CA" dirty="0"/>
          </a:p>
        </p:txBody>
      </p:sp>
    </p:spTree>
    <p:extLst>
      <p:ext uri="{BB962C8B-B14F-4D97-AF65-F5344CB8AC3E}">
        <p14:creationId xmlns:p14="http://schemas.microsoft.com/office/powerpoint/2010/main" val="1435875679"/>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CA" dirty="0" smtClean="0"/>
              <a:t>Plus</a:t>
            </a:r>
            <a:endParaRPr lang="en-CA" dirty="0"/>
          </a:p>
        </p:txBody>
      </p:sp>
      <p:sp>
        <p:nvSpPr>
          <p:cNvPr id="601091" name="Rectangle 1027"/>
          <p:cNvSpPr>
            <a:spLocks noGrp="1" noChangeArrowheads="1"/>
          </p:cNvSpPr>
          <p:nvPr>
            <p:ph sz="quarter" idx="4294967295"/>
          </p:nvPr>
        </p:nvSpPr>
        <p:spPr>
          <a:xfrm>
            <a:off x="216568" y="1260560"/>
            <a:ext cx="8823158" cy="2305050"/>
          </a:xfrm>
        </p:spPr>
        <p:txBody>
          <a:bodyPr/>
          <a:lstStyle/>
          <a:p>
            <a:pPr marL="0" indent="0">
              <a:buNone/>
            </a:pPr>
            <a:r>
              <a:rPr lang="en-CA" sz="2400" b="1" dirty="0"/>
              <a:t>Justification of your Revenue &amp; Expenses </a:t>
            </a:r>
            <a:r>
              <a:rPr lang="en-CA" sz="2400" b="1" dirty="0" smtClean="0"/>
              <a:t>Projections</a:t>
            </a:r>
          </a:p>
          <a:p>
            <a:pPr marL="0" indent="0">
              <a:buNone/>
            </a:pPr>
            <a:endParaRPr lang="en-CA" sz="2400" dirty="0"/>
          </a:p>
          <a:p>
            <a:pPr>
              <a:spcBef>
                <a:spcPts val="1200"/>
              </a:spcBef>
            </a:pPr>
            <a:r>
              <a:rPr lang="en-CA" sz="2400" b="0" dirty="0" smtClean="0">
                <a:solidFill>
                  <a:schemeClr val="tx1"/>
                </a:solidFill>
              </a:rPr>
              <a:t>How </a:t>
            </a:r>
            <a:r>
              <a:rPr lang="en-CA" sz="2400" b="0" dirty="0">
                <a:solidFill>
                  <a:schemeClr val="tx1"/>
                </a:solidFill>
              </a:rPr>
              <a:t>did you come up with the </a:t>
            </a:r>
            <a:r>
              <a:rPr lang="en-CA" sz="2400" b="0" dirty="0" smtClean="0">
                <a:solidFill>
                  <a:schemeClr val="tx1"/>
                </a:solidFill>
              </a:rPr>
              <a:t>numbers?</a:t>
            </a:r>
            <a:endParaRPr lang="en-CA" sz="2400" b="0" dirty="0">
              <a:solidFill>
                <a:schemeClr val="tx1"/>
              </a:solidFill>
            </a:endParaRPr>
          </a:p>
          <a:p>
            <a:pPr>
              <a:spcBef>
                <a:spcPts val="1200"/>
              </a:spcBef>
            </a:pPr>
            <a:r>
              <a:rPr lang="en-CA" sz="2400" b="0" dirty="0" smtClean="0">
                <a:solidFill>
                  <a:schemeClr val="tx1"/>
                </a:solidFill>
              </a:rPr>
              <a:t>Include </a:t>
            </a:r>
            <a:r>
              <a:rPr lang="en-CA" sz="2400" b="0" dirty="0">
                <a:solidFill>
                  <a:schemeClr val="tx1"/>
                </a:solidFill>
              </a:rPr>
              <a:t>a page of </a:t>
            </a:r>
            <a:r>
              <a:rPr lang="en-CA" sz="2400" b="0" dirty="0" smtClean="0">
                <a:solidFill>
                  <a:schemeClr val="tx1"/>
                </a:solidFill>
              </a:rPr>
              <a:t>assumptions/footnotes.</a:t>
            </a:r>
            <a:endParaRPr lang="en-CA" sz="2400" b="0" dirty="0">
              <a:solidFill>
                <a:schemeClr val="tx1"/>
              </a:solidFill>
            </a:endParaRPr>
          </a:p>
          <a:p>
            <a:pPr>
              <a:spcBef>
                <a:spcPts val="1200"/>
              </a:spcBef>
            </a:pPr>
            <a:r>
              <a:rPr lang="en-CA" sz="2400" b="0" dirty="0" smtClean="0">
                <a:solidFill>
                  <a:schemeClr val="tx1"/>
                </a:solidFill>
              </a:rPr>
              <a:t>Be </a:t>
            </a:r>
            <a:r>
              <a:rPr lang="en-CA" sz="2400" b="0" dirty="0">
                <a:solidFill>
                  <a:schemeClr val="tx1"/>
                </a:solidFill>
              </a:rPr>
              <a:t>able to explain each account line in your cash </a:t>
            </a:r>
            <a:r>
              <a:rPr lang="en-CA" sz="2400" b="0" dirty="0" smtClean="0">
                <a:solidFill>
                  <a:schemeClr val="tx1"/>
                </a:solidFill>
              </a:rPr>
              <a:t>flow.</a:t>
            </a:r>
            <a:endParaRPr lang="en-CA" sz="2400" b="0" dirty="0">
              <a:solidFill>
                <a:schemeClr val="tx1"/>
              </a:solidFill>
            </a:endParaRPr>
          </a:p>
          <a:p>
            <a:endParaRPr lang="en-CA" sz="1800" dirty="0"/>
          </a:p>
        </p:txBody>
      </p:sp>
      <p:sp>
        <p:nvSpPr>
          <p:cNvPr id="3" name="Slide Number Placeholder 2"/>
          <p:cNvSpPr>
            <a:spLocks noGrp="1"/>
          </p:cNvSpPr>
          <p:nvPr>
            <p:ph type="sldNum" sz="quarter" idx="4"/>
          </p:nvPr>
        </p:nvSpPr>
        <p:spPr/>
        <p:txBody>
          <a:bodyPr/>
          <a:lstStyle/>
          <a:p>
            <a:fld id="{13F44AA5-DB92-42C3-A717-A60C9B81A1ED}" type="slidenum">
              <a:rPr lang="en-CA" smtClean="0"/>
              <a:pPr/>
              <a:t>141</a:t>
            </a:fld>
            <a:endParaRPr lang="en-CA" dirty="0"/>
          </a:p>
        </p:txBody>
      </p:sp>
    </p:spTree>
    <p:extLst>
      <p:ext uri="{BB962C8B-B14F-4D97-AF65-F5344CB8AC3E}">
        <p14:creationId xmlns:p14="http://schemas.microsoft.com/office/powerpoint/2010/main" val="3740497013"/>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8" name="Rectangle 2"/>
          <p:cNvSpPr>
            <a:spLocks noGrp="1" noChangeArrowheads="1"/>
          </p:cNvSpPr>
          <p:nvPr>
            <p:ph type="ctrTitle"/>
          </p:nvPr>
        </p:nvSpPr>
        <p:spPr/>
        <p:txBody>
          <a:bodyPr/>
          <a:lstStyle/>
          <a:p>
            <a:r>
              <a:rPr lang="en-US"/>
              <a:t>Projecting Disbursements</a:t>
            </a:r>
            <a:endParaRPr lang="en-CA"/>
          </a:p>
        </p:txBody>
      </p:sp>
      <p:sp>
        <p:nvSpPr>
          <p:cNvPr id="577539" name="Rectangle 3"/>
          <p:cNvSpPr>
            <a:spLocks noGrp="1" noChangeArrowheads="1"/>
          </p:cNvSpPr>
          <p:nvPr>
            <p:ph type="body" idx="4294967295"/>
          </p:nvPr>
        </p:nvSpPr>
        <p:spPr>
          <a:xfrm>
            <a:off x="465220" y="1042737"/>
            <a:ext cx="8678779" cy="4572000"/>
          </a:xfrm>
        </p:spPr>
        <p:txBody>
          <a:bodyPr>
            <a:normAutofit/>
          </a:bodyPr>
          <a:lstStyle/>
          <a:p>
            <a:pPr marL="0" indent="0">
              <a:buNone/>
            </a:pPr>
            <a:r>
              <a:rPr lang="en-US" sz="2400" b="1" dirty="0" smtClean="0"/>
              <a:t>Consider </a:t>
            </a:r>
            <a:r>
              <a:rPr lang="en-US" sz="2400" b="1" dirty="0"/>
              <a:t>the following factors when you are compiling </a:t>
            </a:r>
            <a:r>
              <a:rPr lang="en-US" sz="2400" b="1" dirty="0" smtClean="0"/>
              <a:t>your numbers:</a:t>
            </a:r>
          </a:p>
          <a:p>
            <a:pPr>
              <a:buFont typeface="Wingdings 3" pitchFamily="18" charset="2"/>
              <a:buNone/>
            </a:pPr>
            <a:endParaRPr lang="en-US" sz="2400" dirty="0"/>
          </a:p>
          <a:p>
            <a:pPr>
              <a:spcBef>
                <a:spcPts val="1200"/>
              </a:spcBef>
              <a:buFont typeface="+mj-lt"/>
              <a:buAutoNum type="arabicPeriod"/>
            </a:pPr>
            <a:r>
              <a:rPr lang="en-US" sz="2300" b="0" dirty="0" smtClean="0"/>
              <a:t>Include </a:t>
            </a:r>
            <a:r>
              <a:rPr lang="en-US" sz="2300" b="0" dirty="0"/>
              <a:t>all your start-up </a:t>
            </a:r>
            <a:r>
              <a:rPr lang="en-US" sz="2300" b="0" dirty="0" smtClean="0"/>
              <a:t>costs</a:t>
            </a:r>
          </a:p>
          <a:p>
            <a:pPr>
              <a:spcBef>
                <a:spcPts val="1200"/>
              </a:spcBef>
              <a:buFont typeface="+mj-lt"/>
              <a:buAutoNum type="arabicPeriod"/>
            </a:pPr>
            <a:r>
              <a:rPr lang="en-US" sz="2300" b="0" dirty="0" smtClean="0"/>
              <a:t>Promotional </a:t>
            </a:r>
            <a:r>
              <a:rPr lang="en-US" sz="2300" b="0" dirty="0"/>
              <a:t>Mix </a:t>
            </a:r>
            <a:r>
              <a:rPr lang="en-US" sz="2300" b="0" dirty="0" smtClean="0"/>
              <a:t>Activities– </a:t>
            </a:r>
            <a:r>
              <a:rPr lang="en-US" sz="2300" b="0" dirty="0"/>
              <a:t>will cause changes in your monthly expenses and </a:t>
            </a:r>
            <a:r>
              <a:rPr lang="en-US" sz="2300" b="0" dirty="0" smtClean="0"/>
              <a:t>sales.</a:t>
            </a:r>
          </a:p>
          <a:p>
            <a:pPr>
              <a:spcBef>
                <a:spcPts val="1200"/>
              </a:spcBef>
              <a:buFont typeface="+mj-lt"/>
              <a:buAutoNum type="arabicPeriod"/>
            </a:pPr>
            <a:r>
              <a:rPr lang="en-US" sz="2300" b="0" dirty="0" smtClean="0"/>
              <a:t>Straight </a:t>
            </a:r>
            <a:r>
              <a:rPr lang="en-US" sz="2300" b="0" dirty="0"/>
              <a:t>line approach – Your busy or slow periods should be reflected in your increasing or decreasing costs for those periods: avoid straight line/flat line of your expenses. </a:t>
            </a:r>
            <a:r>
              <a:rPr lang="en-US" sz="2300" b="0" dirty="0" smtClean="0"/>
              <a:t>Most </a:t>
            </a:r>
            <a:r>
              <a:rPr lang="en-US" sz="2300" b="0" dirty="0"/>
              <a:t>of your costs are rarely the same every month.</a:t>
            </a:r>
          </a:p>
          <a:p>
            <a:endParaRPr lang="en-US" sz="2000" dirty="0"/>
          </a:p>
          <a:p>
            <a:endParaRPr lang="en-CA" sz="2000" dirty="0"/>
          </a:p>
        </p:txBody>
      </p:sp>
      <p:sp>
        <p:nvSpPr>
          <p:cNvPr id="2" name="Slide Number Placeholder 1"/>
          <p:cNvSpPr>
            <a:spLocks noGrp="1"/>
          </p:cNvSpPr>
          <p:nvPr>
            <p:ph type="sldNum" sz="quarter" idx="4"/>
          </p:nvPr>
        </p:nvSpPr>
        <p:spPr/>
        <p:txBody>
          <a:bodyPr/>
          <a:lstStyle/>
          <a:p>
            <a:fld id="{13F44AA5-DB92-42C3-A717-A60C9B81A1ED}" type="slidenum">
              <a:rPr lang="en-CA" smtClean="0"/>
              <a:pPr/>
              <a:t>142</a:t>
            </a:fld>
            <a:endParaRPr lang="en-CA" dirty="0"/>
          </a:p>
        </p:txBody>
      </p:sp>
    </p:spTree>
    <p:extLst>
      <p:ext uri="{BB962C8B-B14F-4D97-AF65-F5344CB8AC3E}">
        <p14:creationId xmlns:p14="http://schemas.microsoft.com/office/powerpoint/2010/main" val="2860579356"/>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4" name="Rectangle 2"/>
          <p:cNvSpPr>
            <a:spLocks noGrp="1" noChangeArrowheads="1"/>
          </p:cNvSpPr>
          <p:nvPr>
            <p:ph type="ctrTitle"/>
          </p:nvPr>
        </p:nvSpPr>
        <p:spPr/>
        <p:txBody>
          <a:bodyPr>
            <a:normAutofit/>
          </a:bodyPr>
          <a:lstStyle/>
          <a:p>
            <a:r>
              <a:rPr lang="en-US" dirty="0" smtClean="0"/>
              <a:t>Projecting Revenue</a:t>
            </a:r>
            <a:endParaRPr lang="en-US" dirty="0"/>
          </a:p>
        </p:txBody>
      </p:sp>
      <p:sp>
        <p:nvSpPr>
          <p:cNvPr id="612355" name="Rectangle 3"/>
          <p:cNvSpPr>
            <a:spLocks noGrp="1" noChangeArrowheads="1"/>
          </p:cNvSpPr>
          <p:nvPr>
            <p:ph type="body" idx="4294967295"/>
          </p:nvPr>
        </p:nvSpPr>
        <p:spPr>
          <a:xfrm>
            <a:off x="379162" y="764705"/>
            <a:ext cx="8596396" cy="3579812"/>
          </a:xfrm>
        </p:spPr>
        <p:txBody>
          <a:bodyPr/>
          <a:lstStyle/>
          <a:p>
            <a:endParaRPr lang="en-US" sz="2400" dirty="0" smtClean="0"/>
          </a:p>
          <a:p>
            <a:pPr marL="0" indent="0">
              <a:buNone/>
            </a:pPr>
            <a:r>
              <a:rPr lang="en-US" sz="2400" b="0" dirty="0" smtClean="0"/>
              <a:t>Your </a:t>
            </a:r>
            <a:r>
              <a:rPr lang="en-US" sz="2400" b="0" dirty="0"/>
              <a:t>revenue projections are probably the most critical, yet difficult, aspects of completing an accurate cash flow statement. Consider the following factors when putting your numbers together:</a:t>
            </a:r>
          </a:p>
          <a:p>
            <a:endParaRPr lang="en-US" dirty="0"/>
          </a:p>
        </p:txBody>
      </p:sp>
      <p:sp>
        <p:nvSpPr>
          <p:cNvPr id="2" name="Slide Number Placeholder 1"/>
          <p:cNvSpPr>
            <a:spLocks noGrp="1"/>
          </p:cNvSpPr>
          <p:nvPr>
            <p:ph type="sldNum" sz="quarter" idx="4"/>
          </p:nvPr>
        </p:nvSpPr>
        <p:spPr/>
        <p:txBody>
          <a:bodyPr/>
          <a:lstStyle/>
          <a:p>
            <a:fld id="{13F44AA5-DB92-42C3-A717-A60C9B81A1ED}" type="slidenum">
              <a:rPr lang="en-CA" smtClean="0"/>
              <a:pPr/>
              <a:t>143</a:t>
            </a:fld>
            <a:endParaRPr lang="en-CA" dirty="0"/>
          </a:p>
        </p:txBody>
      </p:sp>
    </p:spTree>
    <p:extLst>
      <p:ext uri="{BB962C8B-B14F-4D97-AF65-F5344CB8AC3E}">
        <p14:creationId xmlns:p14="http://schemas.microsoft.com/office/powerpoint/2010/main" val="4119259068"/>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7" name="Rectangle 3"/>
          <p:cNvSpPr>
            <a:spLocks noGrp="1" noChangeArrowheads="1"/>
          </p:cNvSpPr>
          <p:nvPr>
            <p:ph type="body" idx="4294967295"/>
          </p:nvPr>
        </p:nvSpPr>
        <p:spPr>
          <a:xfrm>
            <a:off x="120316" y="1126958"/>
            <a:ext cx="8831179" cy="5731041"/>
          </a:xfrm>
        </p:spPr>
        <p:txBody>
          <a:bodyPr>
            <a:noAutofit/>
          </a:bodyPr>
          <a:lstStyle/>
          <a:p>
            <a:pPr>
              <a:spcBef>
                <a:spcPts val="1200"/>
              </a:spcBef>
              <a:buFont typeface="Marlett"/>
              <a:buChar char="h"/>
            </a:pPr>
            <a:r>
              <a:rPr lang="en-US" sz="2000" b="0" dirty="0" smtClean="0"/>
              <a:t>If </a:t>
            </a:r>
            <a:r>
              <a:rPr lang="en-US" sz="2000" b="0" dirty="0"/>
              <a:t>you have a sales history, go back and use those figures to help guide your projections</a:t>
            </a:r>
            <a:r>
              <a:rPr lang="en-US" sz="2000" b="0" dirty="0" smtClean="0"/>
              <a:t>.</a:t>
            </a:r>
            <a:endParaRPr lang="en-US" sz="2000" b="0" dirty="0"/>
          </a:p>
          <a:p>
            <a:pPr>
              <a:spcBef>
                <a:spcPts val="1200"/>
              </a:spcBef>
              <a:buFont typeface="Marlett"/>
              <a:buChar char="h"/>
            </a:pPr>
            <a:r>
              <a:rPr lang="en-US" sz="2000" b="0" dirty="0" smtClean="0"/>
              <a:t>Your </a:t>
            </a:r>
            <a:r>
              <a:rPr lang="en-US" sz="2000" b="0" dirty="0"/>
              <a:t>promotional mix activities can have a direct impact on your </a:t>
            </a:r>
            <a:r>
              <a:rPr lang="en-US" sz="2000" b="0" dirty="0" smtClean="0"/>
              <a:t>revenues.</a:t>
            </a:r>
            <a:endParaRPr lang="en-US" sz="2000" b="0" dirty="0"/>
          </a:p>
          <a:p>
            <a:pPr>
              <a:spcBef>
                <a:spcPts val="1200"/>
              </a:spcBef>
              <a:buFont typeface="Marlett"/>
              <a:buChar char="h"/>
            </a:pPr>
            <a:r>
              <a:rPr lang="en-US" sz="2000" b="0" dirty="0" smtClean="0"/>
              <a:t>Seasonality </a:t>
            </a:r>
            <a:r>
              <a:rPr lang="en-US" sz="2000" b="0" dirty="0"/>
              <a:t>factors may influence the increase or decrease of revenues</a:t>
            </a:r>
            <a:r>
              <a:rPr lang="en-US" sz="2000" b="0" dirty="0" smtClean="0"/>
              <a:t>.</a:t>
            </a:r>
            <a:endParaRPr lang="en-US" sz="2000" b="0" dirty="0"/>
          </a:p>
          <a:p>
            <a:pPr>
              <a:spcBef>
                <a:spcPts val="1200"/>
              </a:spcBef>
              <a:buFont typeface="Marlett"/>
              <a:buChar char="h"/>
            </a:pPr>
            <a:r>
              <a:rPr lang="en-US" sz="2000" b="0" dirty="0" smtClean="0"/>
              <a:t>Your </a:t>
            </a:r>
            <a:r>
              <a:rPr lang="en-US" sz="2000" b="0" dirty="0"/>
              <a:t>sales strategy, regarding volume/discount selling or penetration pricing can change your revenues</a:t>
            </a:r>
            <a:r>
              <a:rPr lang="en-US" sz="2000" b="0" dirty="0" smtClean="0"/>
              <a:t>.</a:t>
            </a:r>
            <a:endParaRPr lang="en-US" sz="2000" b="0" dirty="0"/>
          </a:p>
          <a:p>
            <a:pPr>
              <a:spcBef>
                <a:spcPts val="1200"/>
              </a:spcBef>
              <a:buFont typeface="Marlett"/>
              <a:buChar char="h"/>
            </a:pPr>
            <a:r>
              <a:rPr lang="en-US" sz="2000" b="0" dirty="0" smtClean="0"/>
              <a:t>Ensure </a:t>
            </a:r>
            <a:r>
              <a:rPr lang="en-US" sz="2000" b="0" dirty="0"/>
              <a:t>that your projected growth rate is realistic for a new business entering the market place</a:t>
            </a:r>
            <a:r>
              <a:rPr lang="en-US" sz="2000" b="0" dirty="0" smtClean="0"/>
              <a:t>.</a:t>
            </a:r>
            <a:endParaRPr lang="en-US" sz="2000" b="0" dirty="0"/>
          </a:p>
          <a:p>
            <a:pPr>
              <a:spcBef>
                <a:spcPts val="1200"/>
              </a:spcBef>
              <a:buFont typeface="Marlett"/>
              <a:buChar char="h"/>
            </a:pPr>
            <a:r>
              <a:rPr lang="en-US" sz="2000" b="0" dirty="0" smtClean="0"/>
              <a:t>Monitor </a:t>
            </a:r>
            <a:r>
              <a:rPr lang="en-US" sz="2000" b="0" dirty="0"/>
              <a:t>the competition- your revenues maybe influenced by their activity</a:t>
            </a:r>
            <a:r>
              <a:rPr lang="en-US" sz="2000" b="0" dirty="0" smtClean="0"/>
              <a:t>.</a:t>
            </a:r>
            <a:endParaRPr lang="en-US" sz="2000" b="0" dirty="0"/>
          </a:p>
          <a:p>
            <a:pPr>
              <a:spcBef>
                <a:spcPts val="1200"/>
              </a:spcBef>
              <a:buFont typeface="Marlett"/>
              <a:buChar char="h"/>
            </a:pPr>
            <a:r>
              <a:rPr lang="en-US" sz="2000" b="0" dirty="0" smtClean="0"/>
              <a:t>Continuously </a:t>
            </a:r>
            <a:r>
              <a:rPr lang="en-US" sz="2000" b="0" dirty="0"/>
              <a:t>monitor current market conditions so you may react to changes in the </a:t>
            </a:r>
            <a:r>
              <a:rPr lang="en-US" sz="2000" b="0" dirty="0" smtClean="0"/>
              <a:t>industry.</a:t>
            </a:r>
            <a:endParaRPr lang="en-US" sz="2000" b="0" dirty="0"/>
          </a:p>
          <a:p>
            <a:pPr>
              <a:spcBef>
                <a:spcPts val="1200"/>
              </a:spcBef>
              <a:buFont typeface="Marlett" pitchFamily="2" charset="2"/>
              <a:buChar char="h"/>
            </a:pPr>
            <a:r>
              <a:rPr lang="en-US" sz="2000" b="0" dirty="0"/>
              <a:t>Market Research (Trends, Gaps/Needs, Product/service, Target market, competition, Promotional mix</a:t>
            </a:r>
            <a:r>
              <a:rPr lang="en-US" sz="2000" b="0" dirty="0" smtClean="0"/>
              <a:t>)</a:t>
            </a:r>
            <a:endParaRPr lang="en-US" sz="2000" b="0" dirty="0"/>
          </a:p>
        </p:txBody>
      </p:sp>
      <p:sp>
        <p:nvSpPr>
          <p:cNvPr id="2" name="Slide Number Placeholder 1"/>
          <p:cNvSpPr>
            <a:spLocks noGrp="1"/>
          </p:cNvSpPr>
          <p:nvPr>
            <p:ph type="sldNum" sz="quarter" idx="4"/>
          </p:nvPr>
        </p:nvSpPr>
        <p:spPr/>
        <p:txBody>
          <a:bodyPr/>
          <a:lstStyle/>
          <a:p>
            <a:fld id="{13F44AA5-DB92-42C3-A717-A60C9B81A1ED}" type="slidenum">
              <a:rPr lang="en-CA" smtClean="0"/>
              <a:pPr/>
              <a:t>144</a:t>
            </a:fld>
            <a:endParaRPr lang="en-CA" dirty="0"/>
          </a:p>
        </p:txBody>
      </p:sp>
    </p:spTree>
    <p:extLst>
      <p:ext uri="{BB962C8B-B14F-4D97-AF65-F5344CB8AC3E}">
        <p14:creationId xmlns:p14="http://schemas.microsoft.com/office/powerpoint/2010/main" val="3941058609"/>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6" name="Rectangle 2"/>
          <p:cNvSpPr>
            <a:spLocks noGrp="1" noChangeArrowheads="1"/>
          </p:cNvSpPr>
          <p:nvPr>
            <p:ph type="ctrTitle"/>
          </p:nvPr>
        </p:nvSpPr>
        <p:spPr/>
        <p:txBody>
          <a:bodyPr/>
          <a:lstStyle/>
          <a:p>
            <a:r>
              <a:rPr lang="en-US" sz="2000" dirty="0" smtClean="0"/>
              <a:t>Factors Influencing </a:t>
            </a:r>
            <a:r>
              <a:rPr lang="en-US" dirty="0"/>
              <a:t>Y</a:t>
            </a:r>
            <a:r>
              <a:rPr lang="en-US" sz="2000" dirty="0" smtClean="0"/>
              <a:t>our Revenue Collection</a:t>
            </a:r>
            <a:endParaRPr lang="en-US" sz="2000" dirty="0"/>
          </a:p>
        </p:txBody>
      </p:sp>
      <p:sp>
        <p:nvSpPr>
          <p:cNvPr id="610307" name="Rectangle 3"/>
          <p:cNvSpPr>
            <a:spLocks noGrp="1" noChangeArrowheads="1"/>
          </p:cNvSpPr>
          <p:nvPr>
            <p:ph type="body" idx="4294967295"/>
          </p:nvPr>
        </p:nvSpPr>
        <p:spPr>
          <a:xfrm>
            <a:off x="419266" y="1188370"/>
            <a:ext cx="7521575" cy="3579812"/>
          </a:xfrm>
        </p:spPr>
        <p:txBody>
          <a:bodyPr>
            <a:normAutofit fontScale="70000" lnSpcReduction="20000"/>
          </a:bodyPr>
          <a:lstStyle/>
          <a:p>
            <a:r>
              <a:rPr lang="en-US" sz="3100" b="0" dirty="0" smtClean="0"/>
              <a:t>What </a:t>
            </a:r>
            <a:r>
              <a:rPr lang="en-US" sz="3100" b="0" dirty="0"/>
              <a:t>percentage of your sales will be cash?</a:t>
            </a:r>
          </a:p>
          <a:p>
            <a:pPr>
              <a:buFont typeface="Wingdings 3" pitchFamily="18" charset="2"/>
              <a:buNone/>
            </a:pPr>
            <a:r>
              <a:rPr lang="en-US" sz="3100" b="0" dirty="0"/>
              <a:t> </a:t>
            </a:r>
          </a:p>
          <a:p>
            <a:r>
              <a:rPr lang="en-US" sz="3100" b="0" dirty="0" smtClean="0"/>
              <a:t>What </a:t>
            </a:r>
            <a:r>
              <a:rPr lang="en-US" sz="3100" b="0" dirty="0"/>
              <a:t>percentage of your sales will be by credit? You must age your receivables to reflect when you actually get your money.</a:t>
            </a:r>
          </a:p>
          <a:p>
            <a:pPr>
              <a:buFont typeface="Wingdings 3" pitchFamily="18" charset="2"/>
              <a:buNone/>
            </a:pPr>
            <a:r>
              <a:rPr lang="en-US" sz="3100" b="0" dirty="0"/>
              <a:t> </a:t>
            </a:r>
          </a:p>
          <a:p>
            <a:r>
              <a:rPr lang="en-US" sz="3100" b="0" dirty="0" smtClean="0"/>
              <a:t>Will </a:t>
            </a:r>
            <a:r>
              <a:rPr lang="en-US" sz="3100" b="0" dirty="0"/>
              <a:t>you take deposits on orders?</a:t>
            </a:r>
          </a:p>
          <a:p>
            <a:pPr>
              <a:buFont typeface="Wingdings 3" pitchFamily="18" charset="2"/>
              <a:buNone/>
            </a:pPr>
            <a:r>
              <a:rPr lang="en-US" sz="3100" b="0" dirty="0"/>
              <a:t> 	</a:t>
            </a:r>
            <a:r>
              <a:rPr lang="en-US" sz="3100" b="0" dirty="0">
                <a:latin typeface="Wingdings" pitchFamily="2" charset="2"/>
              </a:rPr>
              <a:t>ü</a:t>
            </a:r>
            <a:r>
              <a:rPr lang="en-US" sz="3100" b="0" dirty="0"/>
              <a:t>   Customer Credit Rating</a:t>
            </a:r>
          </a:p>
          <a:p>
            <a:pPr>
              <a:buFont typeface="Wingdings 3" pitchFamily="18" charset="2"/>
              <a:buNone/>
            </a:pPr>
            <a:r>
              <a:rPr lang="en-US" sz="3100" b="0" dirty="0">
                <a:latin typeface="Wingdings" pitchFamily="2" charset="2"/>
              </a:rPr>
              <a:t>	ü</a:t>
            </a:r>
            <a:r>
              <a:rPr lang="en-US" sz="3100" b="0" dirty="0"/>
              <a:t>   New customers must make a deposit</a:t>
            </a:r>
          </a:p>
          <a:p>
            <a:pPr>
              <a:buFont typeface="Wingdings 3" pitchFamily="18" charset="2"/>
              <a:buNone/>
            </a:pPr>
            <a:r>
              <a:rPr lang="en-US" sz="3100" b="0" dirty="0">
                <a:latin typeface="Wingdings" pitchFamily="2" charset="2"/>
              </a:rPr>
              <a:t>	ü</a:t>
            </a:r>
            <a:r>
              <a:rPr lang="en-US" sz="3100" b="0" dirty="0"/>
              <a:t>   Amount ($) of the order</a:t>
            </a:r>
          </a:p>
          <a:p>
            <a:pPr>
              <a:buFont typeface="Wingdings 3" pitchFamily="18" charset="2"/>
              <a:buNone/>
            </a:pPr>
            <a:r>
              <a:rPr lang="en-US" sz="3100" b="0" dirty="0">
                <a:latin typeface="Wingdings" pitchFamily="2" charset="2"/>
              </a:rPr>
              <a:t>	ü</a:t>
            </a:r>
            <a:r>
              <a:rPr lang="en-US" sz="3100" b="0" dirty="0"/>
              <a:t>   Customers payment history with my company</a:t>
            </a:r>
          </a:p>
          <a:p>
            <a:endParaRPr lang="en-US" sz="1600" dirty="0"/>
          </a:p>
        </p:txBody>
      </p:sp>
      <p:sp>
        <p:nvSpPr>
          <p:cNvPr id="2" name="Slide Number Placeholder 1"/>
          <p:cNvSpPr>
            <a:spLocks noGrp="1"/>
          </p:cNvSpPr>
          <p:nvPr>
            <p:ph type="sldNum" sz="quarter" idx="4"/>
          </p:nvPr>
        </p:nvSpPr>
        <p:spPr/>
        <p:txBody>
          <a:bodyPr/>
          <a:lstStyle/>
          <a:p>
            <a:fld id="{13F44AA5-DB92-42C3-A717-A60C9B81A1ED}" type="slidenum">
              <a:rPr lang="en-CA" smtClean="0"/>
              <a:pPr/>
              <a:t>145</a:t>
            </a:fld>
            <a:endParaRPr lang="en-CA" dirty="0"/>
          </a:p>
        </p:txBody>
      </p:sp>
    </p:spTree>
    <p:extLst>
      <p:ext uri="{BB962C8B-B14F-4D97-AF65-F5344CB8AC3E}">
        <p14:creationId xmlns:p14="http://schemas.microsoft.com/office/powerpoint/2010/main" val="1507167346"/>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450" name="Rectangle 2"/>
          <p:cNvSpPr>
            <a:spLocks noGrp="1" noChangeArrowheads="1"/>
          </p:cNvSpPr>
          <p:nvPr>
            <p:ph type="ctrTitle"/>
          </p:nvPr>
        </p:nvSpPr>
        <p:spPr/>
        <p:txBody>
          <a:bodyPr/>
          <a:lstStyle/>
          <a:p>
            <a:r>
              <a:rPr lang="en-US" dirty="0" smtClean="0"/>
              <a:t>Calculating Your Revenues</a:t>
            </a:r>
            <a:endParaRPr lang="en-US" dirty="0"/>
          </a:p>
        </p:txBody>
      </p:sp>
      <p:sp>
        <p:nvSpPr>
          <p:cNvPr id="616451" name="Rectangle 3"/>
          <p:cNvSpPr>
            <a:spLocks noGrp="1" noChangeArrowheads="1"/>
          </p:cNvSpPr>
          <p:nvPr>
            <p:ph type="body" idx="4294967295"/>
          </p:nvPr>
        </p:nvSpPr>
        <p:spPr>
          <a:xfrm>
            <a:off x="387183" y="1068054"/>
            <a:ext cx="8604417" cy="4161672"/>
          </a:xfrm>
        </p:spPr>
        <p:txBody>
          <a:bodyPr>
            <a:normAutofit/>
          </a:bodyPr>
          <a:lstStyle/>
          <a:p>
            <a:pPr marL="0" indent="0">
              <a:buNone/>
            </a:pPr>
            <a:r>
              <a:rPr lang="en-US" sz="2600" dirty="0"/>
              <a:t>Generally, revenue projections are calculated from sourcing information from many places. Consider the following methods:</a:t>
            </a:r>
          </a:p>
          <a:p>
            <a:endParaRPr lang="en-US" sz="2600" dirty="0"/>
          </a:p>
          <a:p>
            <a:pPr>
              <a:spcBef>
                <a:spcPts val="1200"/>
              </a:spcBef>
            </a:pPr>
            <a:r>
              <a:rPr lang="en-US" sz="2600" b="0" dirty="0" smtClean="0"/>
              <a:t>Market </a:t>
            </a:r>
            <a:r>
              <a:rPr lang="en-US" sz="2600" b="0" dirty="0"/>
              <a:t>Research</a:t>
            </a:r>
          </a:p>
          <a:p>
            <a:pPr>
              <a:spcBef>
                <a:spcPts val="1200"/>
              </a:spcBef>
            </a:pPr>
            <a:r>
              <a:rPr lang="en-US" sz="2600" b="0" dirty="0" smtClean="0"/>
              <a:t>Maximum </a:t>
            </a:r>
            <a:r>
              <a:rPr lang="en-US" sz="2600" b="0" dirty="0"/>
              <a:t>Sales</a:t>
            </a:r>
          </a:p>
          <a:p>
            <a:pPr>
              <a:spcBef>
                <a:spcPts val="1200"/>
              </a:spcBef>
            </a:pPr>
            <a:r>
              <a:rPr lang="en-US" sz="2600" b="0" dirty="0" smtClean="0"/>
              <a:t>Industry </a:t>
            </a:r>
            <a:r>
              <a:rPr lang="en-US" sz="2600" b="0" dirty="0"/>
              <a:t>Projections</a:t>
            </a:r>
          </a:p>
          <a:p>
            <a:pPr>
              <a:spcBef>
                <a:spcPts val="1200"/>
              </a:spcBef>
            </a:pPr>
            <a:r>
              <a:rPr lang="en-US" sz="2600" b="0" dirty="0" smtClean="0"/>
              <a:t>Historical </a:t>
            </a:r>
            <a:r>
              <a:rPr lang="en-US" sz="2600" b="0" dirty="0"/>
              <a:t>Plus Projections – Monthly basis</a:t>
            </a:r>
          </a:p>
          <a:p>
            <a:pPr>
              <a:buFont typeface="Wingdings 3" pitchFamily="18" charset="2"/>
              <a:buNone/>
            </a:pPr>
            <a:endParaRPr lang="en-US" dirty="0"/>
          </a:p>
        </p:txBody>
      </p:sp>
      <p:sp>
        <p:nvSpPr>
          <p:cNvPr id="2" name="Slide Number Placeholder 1"/>
          <p:cNvSpPr>
            <a:spLocks noGrp="1"/>
          </p:cNvSpPr>
          <p:nvPr>
            <p:ph type="sldNum" sz="quarter" idx="4"/>
          </p:nvPr>
        </p:nvSpPr>
        <p:spPr/>
        <p:txBody>
          <a:bodyPr/>
          <a:lstStyle/>
          <a:p>
            <a:fld id="{13F44AA5-DB92-42C3-A717-A60C9B81A1ED}" type="slidenum">
              <a:rPr lang="en-CA" smtClean="0"/>
              <a:pPr/>
              <a:t>146</a:t>
            </a:fld>
            <a:endParaRPr lang="en-CA" dirty="0"/>
          </a:p>
        </p:txBody>
      </p:sp>
    </p:spTree>
    <p:extLst>
      <p:ext uri="{BB962C8B-B14F-4D97-AF65-F5344CB8AC3E}">
        <p14:creationId xmlns:p14="http://schemas.microsoft.com/office/powerpoint/2010/main" val="743018187"/>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Useful Starting Point</a:t>
            </a:r>
            <a:endParaRPr lang="en-US" dirty="0"/>
          </a:p>
        </p:txBody>
      </p:sp>
      <p:sp>
        <p:nvSpPr>
          <p:cNvPr id="3" name="Content Placeholder 2"/>
          <p:cNvSpPr>
            <a:spLocks noGrp="1"/>
          </p:cNvSpPr>
          <p:nvPr>
            <p:ph sz="quarter" idx="4294967295"/>
          </p:nvPr>
        </p:nvSpPr>
        <p:spPr>
          <a:xfrm>
            <a:off x="194678" y="1188370"/>
            <a:ext cx="8379827" cy="3579812"/>
          </a:xfrm>
        </p:spPr>
        <p:txBody>
          <a:bodyPr/>
          <a:lstStyle/>
          <a:p>
            <a:pPr marL="0" indent="0">
              <a:buNone/>
            </a:pPr>
            <a:r>
              <a:rPr lang="en-US" sz="2400" dirty="0" smtClean="0"/>
              <a:t>Industry Canada’s Small Business Profiles</a:t>
            </a:r>
          </a:p>
          <a:p>
            <a:pPr marL="777240" lvl="1" indent="-457200"/>
            <a:r>
              <a:rPr lang="en-US" sz="2400" dirty="0" smtClean="0">
                <a:hlinkClick r:id="rId2"/>
              </a:rPr>
              <a:t>https</a:t>
            </a:r>
            <a:r>
              <a:rPr lang="en-US" sz="2400" dirty="0">
                <a:hlinkClick r:id="rId2"/>
              </a:rPr>
              <a:t>://</a:t>
            </a:r>
            <a:r>
              <a:rPr lang="en-US" sz="2400" dirty="0" smtClean="0">
                <a:hlinkClick r:id="rId2"/>
              </a:rPr>
              <a:t>www.ic.gc.ca/eic/site/pp-pp.nsf/eng/home</a:t>
            </a:r>
            <a:r>
              <a:rPr lang="en-US" sz="2400" dirty="0" smtClean="0"/>
              <a:t> </a:t>
            </a:r>
            <a:endParaRPr lang="en-US" sz="2400" dirty="0"/>
          </a:p>
        </p:txBody>
      </p:sp>
      <p:sp>
        <p:nvSpPr>
          <p:cNvPr id="4" name="Slide Number Placeholder 3"/>
          <p:cNvSpPr>
            <a:spLocks noGrp="1"/>
          </p:cNvSpPr>
          <p:nvPr>
            <p:ph type="sldNum" sz="quarter" idx="4"/>
          </p:nvPr>
        </p:nvSpPr>
        <p:spPr/>
        <p:txBody>
          <a:bodyPr/>
          <a:lstStyle/>
          <a:p>
            <a:fld id="{13F44AA5-DB92-42C3-A717-A60C9B81A1ED}" type="slidenum">
              <a:rPr lang="en-CA" smtClean="0"/>
              <a:pPr/>
              <a:t>147</a:t>
            </a:fld>
            <a:endParaRPr lang="en-CA" dirty="0"/>
          </a:p>
        </p:txBody>
      </p:sp>
    </p:spTree>
    <p:extLst>
      <p:ext uri="{BB962C8B-B14F-4D97-AF65-F5344CB8AC3E}">
        <p14:creationId xmlns:p14="http://schemas.microsoft.com/office/powerpoint/2010/main" val="900378012"/>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234" name="Rectangle 2"/>
          <p:cNvSpPr>
            <a:spLocks noGrp="1" noChangeArrowheads="1"/>
          </p:cNvSpPr>
          <p:nvPr>
            <p:ph type="ctrTitle"/>
          </p:nvPr>
        </p:nvSpPr>
        <p:spPr/>
        <p:txBody>
          <a:bodyPr/>
          <a:lstStyle/>
          <a:p>
            <a:r>
              <a:rPr lang="en-US" dirty="0" smtClean="0"/>
              <a:t>Cash Flow Exercise</a:t>
            </a:r>
            <a:endParaRPr lang="en-US" dirty="0"/>
          </a:p>
        </p:txBody>
      </p:sp>
      <p:sp>
        <p:nvSpPr>
          <p:cNvPr id="607236" name="Rectangle 4"/>
          <p:cNvSpPr>
            <a:spLocks noGrp="1" noChangeArrowheads="1"/>
          </p:cNvSpPr>
          <p:nvPr>
            <p:ph type="body" sz="half" idx="4294967295"/>
          </p:nvPr>
        </p:nvSpPr>
        <p:spPr>
          <a:xfrm>
            <a:off x="353762" y="1077161"/>
            <a:ext cx="6480175" cy="5042902"/>
          </a:xfrm>
        </p:spPr>
        <p:txBody>
          <a:bodyPr>
            <a:normAutofit/>
          </a:bodyPr>
          <a:lstStyle/>
          <a:p>
            <a:pPr>
              <a:spcBef>
                <a:spcPts val="1200"/>
              </a:spcBef>
            </a:pPr>
            <a:r>
              <a:rPr lang="en-US" sz="2400" b="0" dirty="0"/>
              <a:t>Cash in bank - $</a:t>
            </a:r>
            <a:r>
              <a:rPr lang="en-US" sz="2400" b="0" dirty="0" smtClean="0"/>
              <a:t>3,790</a:t>
            </a:r>
            <a:endParaRPr lang="en-US" sz="2400" b="0" dirty="0"/>
          </a:p>
          <a:p>
            <a:pPr>
              <a:spcBef>
                <a:spcPts val="1200"/>
              </a:spcBef>
            </a:pPr>
            <a:r>
              <a:rPr lang="en-US" sz="2400" b="0" dirty="0"/>
              <a:t>Received loan - $</a:t>
            </a:r>
            <a:r>
              <a:rPr lang="en-US" sz="2400" b="0" dirty="0" smtClean="0"/>
              <a:t>5,000</a:t>
            </a:r>
          </a:p>
          <a:p>
            <a:pPr>
              <a:spcBef>
                <a:spcPts val="1200"/>
              </a:spcBef>
            </a:pPr>
            <a:r>
              <a:rPr lang="en-US" sz="2400" b="0" dirty="0" smtClean="0"/>
              <a:t>Sales are already recorded</a:t>
            </a:r>
          </a:p>
          <a:p>
            <a:pPr>
              <a:spcBef>
                <a:spcPts val="1200"/>
              </a:spcBef>
            </a:pPr>
            <a:r>
              <a:rPr lang="en-US" sz="2400" b="0" dirty="0" smtClean="0"/>
              <a:t>You must fill out expenses section and determine monthly and cumulative totals</a:t>
            </a:r>
          </a:p>
          <a:p>
            <a:pPr>
              <a:spcBef>
                <a:spcPts val="1200"/>
              </a:spcBef>
            </a:pPr>
            <a:r>
              <a:rPr lang="en-US" sz="2400" b="0" dirty="0" smtClean="0"/>
              <a:t>Use Excel Spreadsheet; exercise details to be handed out in class</a:t>
            </a:r>
            <a:endParaRPr lang="en-US" sz="2400" b="0" dirty="0"/>
          </a:p>
          <a:p>
            <a:pPr marL="82296" indent="0">
              <a:spcBef>
                <a:spcPts val="1200"/>
              </a:spcBef>
              <a:buNone/>
            </a:pPr>
            <a:endParaRPr lang="en-US" sz="2400" b="0" dirty="0" smtClean="0"/>
          </a:p>
          <a:p>
            <a:pPr marL="82296" indent="0">
              <a:spcBef>
                <a:spcPts val="1200"/>
              </a:spcBef>
              <a:buNone/>
            </a:pPr>
            <a:r>
              <a:rPr lang="en-US" sz="2400" b="0" dirty="0" smtClean="0"/>
              <a:t>Highest, </a:t>
            </a:r>
            <a:r>
              <a:rPr lang="en-US" sz="2400" b="0" u="sng" dirty="0"/>
              <a:t>REALISTIC</a:t>
            </a:r>
            <a:r>
              <a:rPr lang="en-US" sz="2400" b="0" dirty="0"/>
              <a:t> cash balance wins!</a:t>
            </a:r>
          </a:p>
        </p:txBody>
      </p:sp>
      <p:sp>
        <p:nvSpPr>
          <p:cNvPr id="2" name="Slide Number Placeholder 1"/>
          <p:cNvSpPr>
            <a:spLocks noGrp="1"/>
          </p:cNvSpPr>
          <p:nvPr>
            <p:ph type="sldNum" sz="quarter" idx="4"/>
          </p:nvPr>
        </p:nvSpPr>
        <p:spPr/>
        <p:txBody>
          <a:bodyPr/>
          <a:lstStyle/>
          <a:p>
            <a:fld id="{13F44AA5-DB92-42C3-A717-A60C9B81A1ED}" type="slidenum">
              <a:rPr lang="en-CA" smtClean="0"/>
              <a:pPr/>
              <a:t>148</a:t>
            </a:fld>
            <a:endParaRPr lang="en-CA" dirty="0"/>
          </a:p>
        </p:txBody>
      </p:sp>
    </p:spTree>
    <p:extLst>
      <p:ext uri="{BB962C8B-B14F-4D97-AF65-F5344CB8AC3E}">
        <p14:creationId xmlns:p14="http://schemas.microsoft.com/office/powerpoint/2010/main" val="73929779"/>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lide Number Placeholder 2"/>
          <p:cNvSpPr>
            <a:spLocks noGrp="1"/>
          </p:cNvSpPr>
          <p:nvPr>
            <p:ph type="sldNum" sz="quarter" idx="4"/>
          </p:nvPr>
        </p:nvSpPr>
        <p:spPr/>
        <p:txBody>
          <a:bodyPr/>
          <a:lstStyle/>
          <a:p>
            <a:fld id="{13F44AA5-DB92-42C3-A717-A60C9B81A1ED}" type="slidenum">
              <a:rPr lang="en-CA" smtClean="0"/>
              <a:pPr/>
              <a:t>149</a:t>
            </a:fld>
            <a:endParaRPr lang="en-CA" dirty="0"/>
          </a:p>
        </p:txBody>
      </p:sp>
      <p:graphicFrame>
        <p:nvGraphicFramePr>
          <p:cNvPr id="4" name="Table 3"/>
          <p:cNvGraphicFramePr>
            <a:graphicFrameLocks noGrp="1"/>
          </p:cNvGraphicFramePr>
          <p:nvPr>
            <p:extLst>
              <p:ext uri="{D42A27DB-BD31-4B8C-83A1-F6EECF244321}">
                <p14:modId xmlns:p14="http://schemas.microsoft.com/office/powerpoint/2010/main" val="1477550410"/>
              </p:ext>
            </p:extLst>
          </p:nvPr>
        </p:nvGraphicFramePr>
        <p:xfrm>
          <a:off x="685798" y="1113181"/>
          <a:ext cx="7861854" cy="5449091"/>
        </p:xfrm>
        <a:graphic>
          <a:graphicData uri="http://schemas.openxmlformats.org/drawingml/2006/table">
            <a:tbl>
              <a:tblPr>
                <a:tableStyleId>{5C22544A-7EE6-4342-B048-85BDC9FD1C3A}</a:tableStyleId>
              </a:tblPr>
              <a:tblGrid>
                <a:gridCol w="1075835">
                  <a:extLst>
                    <a:ext uri="{9D8B030D-6E8A-4147-A177-3AD203B41FA5}">
                      <a16:colId xmlns:a16="http://schemas.microsoft.com/office/drawing/2014/main" val="3979754898"/>
                    </a:ext>
                  </a:extLst>
                </a:gridCol>
                <a:gridCol w="1179277">
                  <a:extLst>
                    <a:ext uri="{9D8B030D-6E8A-4147-A177-3AD203B41FA5}">
                      <a16:colId xmlns:a16="http://schemas.microsoft.com/office/drawing/2014/main" val="3516758727"/>
                    </a:ext>
                  </a:extLst>
                </a:gridCol>
                <a:gridCol w="1611212">
                  <a:extLst>
                    <a:ext uri="{9D8B030D-6E8A-4147-A177-3AD203B41FA5}">
                      <a16:colId xmlns:a16="http://schemas.microsoft.com/office/drawing/2014/main" val="1244540059"/>
                    </a:ext>
                  </a:extLst>
                </a:gridCol>
                <a:gridCol w="3995530">
                  <a:extLst>
                    <a:ext uri="{9D8B030D-6E8A-4147-A177-3AD203B41FA5}">
                      <a16:colId xmlns:a16="http://schemas.microsoft.com/office/drawing/2014/main" val="39613195"/>
                    </a:ext>
                  </a:extLst>
                </a:gridCol>
              </a:tblGrid>
              <a:tr h="964643">
                <a:tc>
                  <a:txBody>
                    <a:bodyPr/>
                    <a:lstStyle/>
                    <a:p>
                      <a:r>
                        <a:rPr lang="en-CA" b="1" dirty="0" smtClean="0"/>
                        <a:t>GROUP</a:t>
                      </a:r>
                      <a:endParaRPr lang="en-US" b="1" dirty="0"/>
                    </a:p>
                  </a:txBody>
                  <a:tcPr/>
                </a:tc>
                <a:tc>
                  <a:txBody>
                    <a:bodyPr/>
                    <a:lstStyle/>
                    <a:p>
                      <a:pPr algn="ctr"/>
                      <a:r>
                        <a:rPr lang="en-CA" sz="1600" b="1" dirty="0" smtClean="0"/>
                        <a:t>(-) </a:t>
                      </a:r>
                      <a:endParaRPr lang="en-US" sz="1600" b="1" dirty="0"/>
                    </a:p>
                  </a:txBody>
                  <a:tcPr/>
                </a:tc>
                <a:tc>
                  <a:txBody>
                    <a:bodyPr/>
                    <a:lstStyle/>
                    <a:p>
                      <a:pPr algn="ctr"/>
                      <a:r>
                        <a:rPr lang="en-CA" sz="1600" b="1" dirty="0" smtClean="0"/>
                        <a:t>(-)</a:t>
                      </a:r>
                      <a:endParaRPr lang="en-CA" sz="1600" b="1" dirty="0" smtClean="0"/>
                    </a:p>
                  </a:txBody>
                  <a:tcPr/>
                </a:tc>
                <a:tc>
                  <a:txBody>
                    <a:bodyPr/>
                    <a:lstStyle/>
                    <a:p>
                      <a:pPr algn="ctr"/>
                      <a:r>
                        <a:rPr lang="en-CA" b="1" dirty="0" smtClean="0"/>
                        <a:t>ENDING</a:t>
                      </a:r>
                      <a:r>
                        <a:rPr lang="en-CA" b="1" baseline="0" dirty="0" smtClean="0"/>
                        <a:t> TOTAL</a:t>
                      </a:r>
                      <a:endParaRPr lang="en-US" b="1" dirty="0"/>
                    </a:p>
                  </a:txBody>
                  <a:tcPr/>
                </a:tc>
                <a:extLst>
                  <a:ext uri="{0D108BD9-81ED-4DB2-BD59-A6C34878D82A}">
                    <a16:rowId xmlns:a16="http://schemas.microsoft.com/office/drawing/2014/main" val="4150053423"/>
                  </a:ext>
                </a:extLst>
              </a:tr>
              <a:tr h="747408">
                <a:tc>
                  <a:txBody>
                    <a:bodyPr/>
                    <a:lstStyle/>
                    <a:p>
                      <a:r>
                        <a:rPr lang="en-CA" b="1" dirty="0" smtClean="0"/>
                        <a:t>1</a:t>
                      </a:r>
                      <a:endParaRPr lang="en-US" b="1"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435714949"/>
                  </a:ext>
                </a:extLst>
              </a:tr>
              <a:tr h="747408">
                <a:tc>
                  <a:txBody>
                    <a:bodyPr/>
                    <a:lstStyle/>
                    <a:p>
                      <a:r>
                        <a:rPr lang="en-CA" b="1" dirty="0" smtClean="0"/>
                        <a:t>2</a:t>
                      </a:r>
                      <a:endParaRPr lang="en-US" b="1" dirty="0"/>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950631414"/>
                  </a:ext>
                </a:extLst>
              </a:tr>
              <a:tr h="747408">
                <a:tc>
                  <a:txBody>
                    <a:bodyPr/>
                    <a:lstStyle/>
                    <a:p>
                      <a:r>
                        <a:rPr lang="en-CA" b="1" dirty="0" smtClean="0"/>
                        <a:t>3</a:t>
                      </a:r>
                      <a:endParaRPr lang="en-US" b="1" dirty="0"/>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211890430"/>
                  </a:ext>
                </a:extLst>
              </a:tr>
              <a:tr h="747408">
                <a:tc>
                  <a:txBody>
                    <a:bodyPr/>
                    <a:lstStyle/>
                    <a:p>
                      <a:r>
                        <a:rPr lang="en-CA" b="1" dirty="0" smtClean="0"/>
                        <a:t>4</a:t>
                      </a:r>
                      <a:endParaRPr lang="en-US" b="1" dirty="0"/>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4230790000"/>
                  </a:ext>
                </a:extLst>
              </a:tr>
              <a:tr h="747408">
                <a:tc>
                  <a:txBody>
                    <a:bodyPr/>
                    <a:lstStyle/>
                    <a:p>
                      <a:r>
                        <a:rPr lang="en-CA" b="1" dirty="0" smtClean="0"/>
                        <a:t>5</a:t>
                      </a:r>
                      <a:endParaRPr lang="en-US" b="1" dirty="0"/>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645353778"/>
                  </a:ext>
                </a:extLst>
              </a:tr>
              <a:tr h="747408">
                <a:tc>
                  <a:txBody>
                    <a:bodyPr/>
                    <a:lstStyle/>
                    <a:p>
                      <a:r>
                        <a:rPr lang="en-CA" b="1" dirty="0" smtClean="0"/>
                        <a:t>6</a:t>
                      </a:r>
                      <a:endParaRPr lang="en-US" b="1"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825329070"/>
                  </a:ext>
                </a:extLst>
              </a:tr>
            </a:tbl>
          </a:graphicData>
        </a:graphic>
      </p:graphicFrame>
    </p:spTree>
    <p:extLst>
      <p:ext uri="{BB962C8B-B14F-4D97-AF65-F5344CB8AC3E}">
        <p14:creationId xmlns:p14="http://schemas.microsoft.com/office/powerpoint/2010/main" val="74432622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1836818"/>
            <a:ext cx="9144000" cy="3996000"/>
          </a:xfrm>
          <a:prstGeom prst="rect">
            <a:avLst/>
          </a:prstGeom>
          <a:solidFill>
            <a:srgbClr val="ED1C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latin typeface="+mj-lt"/>
            </a:endParaRPr>
          </a:p>
        </p:txBody>
      </p:sp>
      <p:sp>
        <p:nvSpPr>
          <p:cNvPr id="3" name="Title 2"/>
          <p:cNvSpPr>
            <a:spLocks noGrp="1"/>
          </p:cNvSpPr>
          <p:nvPr>
            <p:ph type="ctrTitle"/>
          </p:nvPr>
        </p:nvSpPr>
        <p:spPr/>
        <p:txBody>
          <a:bodyPr/>
          <a:lstStyle/>
          <a:p>
            <a:r>
              <a:rPr lang="en-US"/>
              <a:t>Idea Generation Principles</a:t>
            </a:r>
          </a:p>
        </p:txBody>
      </p:sp>
      <p:pic>
        <p:nvPicPr>
          <p:cNvPr id="3074" name="Picture 2" descr="http://vignette1.wikia.nocookie.net/rare/images/c/ce/Nintendo_Logo.png/revision/latest?cb=2012111420185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3562" y="3344338"/>
            <a:ext cx="3578142" cy="88201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284300" y="2180001"/>
            <a:ext cx="975454" cy="3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latin typeface="+mj-lt"/>
            </a:endParaRPr>
          </a:p>
        </p:txBody>
      </p:sp>
      <p:sp>
        <p:nvSpPr>
          <p:cNvPr id="9" name="Rectangle 8"/>
          <p:cNvSpPr/>
          <p:nvPr/>
        </p:nvSpPr>
        <p:spPr>
          <a:xfrm>
            <a:off x="5399729" y="4027184"/>
            <a:ext cx="1021226" cy="277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latin typeface="+mj-lt"/>
            </a:endParaRPr>
          </a:p>
        </p:txBody>
      </p:sp>
      <p:sp>
        <p:nvSpPr>
          <p:cNvPr id="2" name="Content Placeholder 1"/>
          <p:cNvSpPr>
            <a:spLocks noGrp="1"/>
          </p:cNvSpPr>
          <p:nvPr>
            <p:ph idx="4294967295"/>
          </p:nvPr>
        </p:nvSpPr>
        <p:spPr>
          <a:xfrm>
            <a:off x="4210066" y="2174031"/>
            <a:ext cx="4679950" cy="3222625"/>
          </a:xfrm>
        </p:spPr>
        <p:txBody>
          <a:bodyPr/>
          <a:lstStyle/>
          <a:p>
            <a:pPr marL="0" indent="0">
              <a:buNone/>
            </a:pPr>
            <a:r>
              <a:rPr lang="en-US" sz="1700" dirty="0" smtClean="0">
                <a:solidFill>
                  <a:schemeClr val="bg1"/>
                </a:solidFill>
                <a:hlinkClick r:id="rId3"/>
              </a:rPr>
              <a:t>Nintendo</a:t>
            </a:r>
            <a:r>
              <a:rPr lang="en-US" sz="1700" dirty="0">
                <a:solidFill>
                  <a:schemeClr val="accent6"/>
                </a:solidFill>
              </a:rPr>
              <a:t>: </a:t>
            </a:r>
            <a:r>
              <a:rPr lang="en-US" sz="1700" dirty="0">
                <a:solidFill>
                  <a:schemeClr val="bg1"/>
                </a:solidFill>
              </a:rPr>
              <a:t>The Nintendo Corporation’s domination of the gaming industry didn’t start with their first video game console. They have actually established themselves 70 years before the first video game came to life, in the 19th century when they brought back the popularity of </a:t>
            </a:r>
            <a:r>
              <a:rPr lang="en-US" sz="1700" b="1" dirty="0">
                <a:solidFill>
                  <a:schemeClr val="bg1"/>
                </a:solidFill>
              </a:rPr>
              <a:t>card games</a:t>
            </a:r>
            <a:r>
              <a:rPr lang="en-US" sz="1700" dirty="0">
                <a:solidFill>
                  <a:schemeClr val="bg1"/>
                </a:solidFill>
              </a:rPr>
              <a:t> to Japan.  A new card game, </a:t>
            </a:r>
            <a:r>
              <a:rPr lang="en-US" sz="1700" dirty="0">
                <a:solidFill>
                  <a:schemeClr val="bg1"/>
                </a:solidFill>
                <a:hlinkClick r:id="rId4"/>
              </a:rPr>
              <a:t>Hanafuda</a:t>
            </a:r>
            <a:r>
              <a:rPr lang="en-US" sz="1700" dirty="0">
                <a:solidFill>
                  <a:schemeClr val="bg1"/>
                </a:solidFill>
              </a:rPr>
              <a:t>, was invented, by </a:t>
            </a:r>
            <a:r>
              <a:rPr lang="en-US" sz="1700" dirty="0" err="1">
                <a:solidFill>
                  <a:schemeClr val="bg1"/>
                </a:solidFill>
              </a:rPr>
              <a:t>Fusajiro</a:t>
            </a:r>
            <a:r>
              <a:rPr lang="en-US" sz="1700" dirty="0">
                <a:solidFill>
                  <a:schemeClr val="bg1"/>
                </a:solidFill>
              </a:rPr>
              <a:t> Yamauchi (Nintendo founder) which used images instead of numbers, making it difficult for gambling.</a:t>
            </a:r>
          </a:p>
        </p:txBody>
      </p:sp>
      <p:sp>
        <p:nvSpPr>
          <p:cNvPr id="5" name="Slide Number Placeholder 4"/>
          <p:cNvSpPr>
            <a:spLocks noGrp="1"/>
          </p:cNvSpPr>
          <p:nvPr>
            <p:ph type="sldNum" sz="quarter" idx="4"/>
          </p:nvPr>
        </p:nvSpPr>
        <p:spPr/>
        <p:txBody>
          <a:bodyPr/>
          <a:lstStyle/>
          <a:p>
            <a:fld id="{13F44AA5-DB92-42C3-A717-A60C9B81A1ED}" type="slidenum">
              <a:rPr lang="en-CA" smtClean="0"/>
              <a:pPr/>
              <a:t>15</a:t>
            </a:fld>
            <a:endParaRPr lang="en-CA" dirty="0"/>
          </a:p>
        </p:txBody>
      </p:sp>
    </p:spTree>
    <p:extLst>
      <p:ext uri="{BB962C8B-B14F-4D97-AF65-F5344CB8AC3E}">
        <p14:creationId xmlns:p14="http://schemas.microsoft.com/office/powerpoint/2010/main" val="2952986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Vertical)">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500"/>
                                        <p:tgtEl>
                                          <p:spTgt spid="2">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P spid="9" grpId="0" animBg="1"/>
      <p:bldP spid="2" grpId="0" build="p"/>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792854" y="4262589"/>
            <a:ext cx="6804248" cy="764704"/>
          </a:xfrm>
        </p:spPr>
        <p:txBody>
          <a:bodyPr/>
          <a:lstStyle/>
          <a:p>
            <a:r>
              <a:rPr lang="en-US" sz="3600" dirty="0" smtClean="0">
                <a:solidFill>
                  <a:schemeClr val="tx1"/>
                </a:solidFill>
              </a:rPr>
              <a:t>Concluding </a:t>
            </a:r>
            <a:r>
              <a:rPr lang="en-US" sz="3600" dirty="0">
                <a:solidFill>
                  <a:schemeClr val="tx1"/>
                </a:solidFill>
              </a:rPr>
              <a:t>Thoughts</a:t>
            </a:r>
            <a:r>
              <a:rPr lang="en-US" sz="3600" dirty="0" smtClean="0">
                <a:solidFill>
                  <a:schemeClr val="tx1"/>
                </a:solidFill>
              </a:rPr>
              <a:t>?</a:t>
            </a:r>
            <a:endParaRPr lang="en-US" sz="3600" dirty="0">
              <a:solidFill>
                <a:schemeClr val="tx1"/>
              </a:solidFill>
            </a:endParaRPr>
          </a:p>
        </p:txBody>
      </p:sp>
      <p:grpSp>
        <p:nvGrpSpPr>
          <p:cNvPr id="19" name="Group 18"/>
          <p:cNvGrpSpPr/>
          <p:nvPr/>
        </p:nvGrpSpPr>
        <p:grpSpPr>
          <a:xfrm>
            <a:off x="3793041" y="1766201"/>
            <a:ext cx="1550148" cy="1562662"/>
            <a:chOff x="3000376" y="1104901"/>
            <a:chExt cx="3146425" cy="3171825"/>
          </a:xfrm>
          <a:solidFill>
            <a:schemeClr val="accent1"/>
          </a:solidFill>
        </p:grpSpPr>
        <p:sp>
          <p:nvSpPr>
            <p:cNvPr id="9" name="Freeform 7"/>
            <p:cNvSpPr>
              <a:spLocks/>
            </p:cNvSpPr>
            <p:nvPr/>
          </p:nvSpPr>
          <p:spPr bwMode="auto">
            <a:xfrm>
              <a:off x="4449763" y="1104901"/>
              <a:ext cx="244475" cy="603250"/>
            </a:xfrm>
            <a:custGeom>
              <a:avLst/>
              <a:gdLst>
                <a:gd name="T0" fmla="*/ 70 w 120"/>
                <a:gd name="T1" fmla="*/ 0 h 294"/>
                <a:gd name="T2" fmla="*/ 91 w 120"/>
                <a:gd name="T3" fmla="*/ 10 h 294"/>
                <a:gd name="T4" fmla="*/ 119 w 120"/>
                <a:gd name="T5" fmla="*/ 57 h 294"/>
                <a:gd name="T6" fmla="*/ 118 w 120"/>
                <a:gd name="T7" fmla="*/ 242 h 294"/>
                <a:gd name="T8" fmla="*/ 62 w 120"/>
                <a:gd name="T9" fmla="*/ 294 h 294"/>
                <a:gd name="T10" fmla="*/ 4 w 120"/>
                <a:gd name="T11" fmla="*/ 244 h 294"/>
                <a:gd name="T12" fmla="*/ 2 w 120"/>
                <a:gd name="T13" fmla="*/ 222 h 294"/>
                <a:gd name="T14" fmla="*/ 2 w 120"/>
                <a:gd name="T15" fmla="*/ 79 h 294"/>
                <a:gd name="T16" fmla="*/ 52 w 120"/>
                <a:gd name="T17" fmla="*/ 0 h 294"/>
                <a:gd name="T18" fmla="*/ 70 w 120"/>
                <a:gd name="T19" fmla="*/ 0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0" h="294">
                  <a:moveTo>
                    <a:pt x="70" y="0"/>
                  </a:moveTo>
                  <a:cubicBezTo>
                    <a:pt x="77" y="3"/>
                    <a:pt x="85" y="5"/>
                    <a:pt x="91" y="10"/>
                  </a:cubicBezTo>
                  <a:cubicBezTo>
                    <a:pt x="108" y="21"/>
                    <a:pt x="118" y="37"/>
                    <a:pt x="119" y="57"/>
                  </a:cubicBezTo>
                  <a:cubicBezTo>
                    <a:pt x="119" y="119"/>
                    <a:pt x="120" y="181"/>
                    <a:pt x="118" y="242"/>
                  </a:cubicBezTo>
                  <a:cubicBezTo>
                    <a:pt x="116" y="273"/>
                    <a:pt x="91" y="293"/>
                    <a:pt x="62" y="294"/>
                  </a:cubicBezTo>
                  <a:cubicBezTo>
                    <a:pt x="32" y="294"/>
                    <a:pt x="8" y="274"/>
                    <a:pt x="4" y="244"/>
                  </a:cubicBezTo>
                  <a:cubicBezTo>
                    <a:pt x="3" y="237"/>
                    <a:pt x="2" y="229"/>
                    <a:pt x="2" y="222"/>
                  </a:cubicBezTo>
                  <a:cubicBezTo>
                    <a:pt x="2" y="174"/>
                    <a:pt x="3" y="127"/>
                    <a:pt x="2" y="79"/>
                  </a:cubicBezTo>
                  <a:cubicBezTo>
                    <a:pt x="0" y="41"/>
                    <a:pt x="12" y="12"/>
                    <a:pt x="52" y="0"/>
                  </a:cubicBezTo>
                  <a:cubicBezTo>
                    <a:pt x="58" y="0"/>
                    <a:pt x="64" y="0"/>
                    <a:pt x="7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 name="Freeform 8"/>
            <p:cNvSpPr>
              <a:spLocks/>
            </p:cNvSpPr>
            <p:nvPr/>
          </p:nvSpPr>
          <p:spPr bwMode="auto">
            <a:xfrm>
              <a:off x="3000376" y="2557463"/>
              <a:ext cx="603250" cy="244475"/>
            </a:xfrm>
            <a:custGeom>
              <a:avLst/>
              <a:gdLst>
                <a:gd name="T0" fmla="*/ 0 w 294"/>
                <a:gd name="T1" fmla="*/ 50 h 119"/>
                <a:gd name="T2" fmla="*/ 10 w 294"/>
                <a:gd name="T3" fmla="*/ 28 h 119"/>
                <a:gd name="T4" fmla="*/ 57 w 294"/>
                <a:gd name="T5" fmla="*/ 1 h 119"/>
                <a:gd name="T6" fmla="*/ 245 w 294"/>
                <a:gd name="T7" fmla="*/ 2 h 119"/>
                <a:gd name="T8" fmla="*/ 294 w 294"/>
                <a:gd name="T9" fmla="*/ 59 h 119"/>
                <a:gd name="T10" fmla="*/ 245 w 294"/>
                <a:gd name="T11" fmla="*/ 115 h 119"/>
                <a:gd name="T12" fmla="*/ 189 w 294"/>
                <a:gd name="T13" fmla="*/ 117 h 119"/>
                <a:gd name="T14" fmla="*/ 79 w 294"/>
                <a:gd name="T15" fmla="*/ 118 h 119"/>
                <a:gd name="T16" fmla="*/ 0 w 294"/>
                <a:gd name="T17" fmla="*/ 68 h 119"/>
                <a:gd name="T18" fmla="*/ 0 w 294"/>
                <a:gd name="T19" fmla="*/ 5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4" h="119">
                  <a:moveTo>
                    <a:pt x="0" y="50"/>
                  </a:moveTo>
                  <a:cubicBezTo>
                    <a:pt x="3" y="43"/>
                    <a:pt x="5" y="35"/>
                    <a:pt x="10" y="28"/>
                  </a:cubicBezTo>
                  <a:cubicBezTo>
                    <a:pt x="21" y="11"/>
                    <a:pt x="37" y="1"/>
                    <a:pt x="57" y="1"/>
                  </a:cubicBezTo>
                  <a:cubicBezTo>
                    <a:pt x="120" y="1"/>
                    <a:pt x="183" y="0"/>
                    <a:pt x="245" y="2"/>
                  </a:cubicBezTo>
                  <a:cubicBezTo>
                    <a:pt x="274" y="3"/>
                    <a:pt x="294" y="30"/>
                    <a:pt x="294" y="59"/>
                  </a:cubicBezTo>
                  <a:cubicBezTo>
                    <a:pt x="294" y="88"/>
                    <a:pt x="274" y="112"/>
                    <a:pt x="245" y="115"/>
                  </a:cubicBezTo>
                  <a:cubicBezTo>
                    <a:pt x="227" y="117"/>
                    <a:pt x="208" y="117"/>
                    <a:pt x="189" y="117"/>
                  </a:cubicBezTo>
                  <a:cubicBezTo>
                    <a:pt x="152" y="118"/>
                    <a:pt x="116" y="116"/>
                    <a:pt x="79" y="118"/>
                  </a:cubicBezTo>
                  <a:cubicBezTo>
                    <a:pt x="41" y="119"/>
                    <a:pt x="12" y="107"/>
                    <a:pt x="0" y="68"/>
                  </a:cubicBezTo>
                  <a:cubicBezTo>
                    <a:pt x="0" y="62"/>
                    <a:pt x="0" y="56"/>
                    <a:pt x="0" y="5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 name="Freeform 9"/>
            <p:cNvSpPr>
              <a:spLocks/>
            </p:cNvSpPr>
            <p:nvPr/>
          </p:nvSpPr>
          <p:spPr bwMode="auto">
            <a:xfrm>
              <a:off x="5545138" y="2554288"/>
              <a:ext cx="601663" cy="242888"/>
            </a:xfrm>
            <a:custGeom>
              <a:avLst/>
              <a:gdLst>
                <a:gd name="T0" fmla="*/ 294 w 294"/>
                <a:gd name="T1" fmla="*/ 70 h 119"/>
                <a:gd name="T2" fmla="*/ 284 w 294"/>
                <a:gd name="T3" fmla="*/ 91 h 119"/>
                <a:gd name="T4" fmla="*/ 237 w 294"/>
                <a:gd name="T5" fmla="*/ 119 h 119"/>
                <a:gd name="T6" fmla="*/ 48 w 294"/>
                <a:gd name="T7" fmla="*/ 117 h 119"/>
                <a:gd name="T8" fmla="*/ 0 w 294"/>
                <a:gd name="T9" fmla="*/ 60 h 119"/>
                <a:gd name="T10" fmla="*/ 48 w 294"/>
                <a:gd name="T11" fmla="*/ 4 h 119"/>
                <a:gd name="T12" fmla="*/ 105 w 294"/>
                <a:gd name="T13" fmla="*/ 2 h 119"/>
                <a:gd name="T14" fmla="*/ 214 w 294"/>
                <a:gd name="T15" fmla="*/ 2 h 119"/>
                <a:gd name="T16" fmla="*/ 294 w 294"/>
                <a:gd name="T17" fmla="*/ 52 h 119"/>
                <a:gd name="T18" fmla="*/ 294 w 294"/>
                <a:gd name="T19" fmla="*/ 7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4" h="119">
                  <a:moveTo>
                    <a:pt x="294" y="70"/>
                  </a:moveTo>
                  <a:cubicBezTo>
                    <a:pt x="290" y="77"/>
                    <a:pt x="288" y="85"/>
                    <a:pt x="284" y="91"/>
                  </a:cubicBezTo>
                  <a:cubicBezTo>
                    <a:pt x="273" y="108"/>
                    <a:pt x="257" y="118"/>
                    <a:pt x="237" y="119"/>
                  </a:cubicBezTo>
                  <a:cubicBezTo>
                    <a:pt x="174" y="119"/>
                    <a:pt x="111" y="119"/>
                    <a:pt x="48" y="117"/>
                  </a:cubicBezTo>
                  <a:cubicBezTo>
                    <a:pt x="20" y="116"/>
                    <a:pt x="0" y="90"/>
                    <a:pt x="0" y="60"/>
                  </a:cubicBezTo>
                  <a:cubicBezTo>
                    <a:pt x="0" y="32"/>
                    <a:pt x="20" y="8"/>
                    <a:pt x="48" y="4"/>
                  </a:cubicBezTo>
                  <a:cubicBezTo>
                    <a:pt x="67" y="2"/>
                    <a:pt x="86" y="2"/>
                    <a:pt x="105" y="2"/>
                  </a:cubicBezTo>
                  <a:cubicBezTo>
                    <a:pt x="141" y="2"/>
                    <a:pt x="178" y="3"/>
                    <a:pt x="214" y="2"/>
                  </a:cubicBezTo>
                  <a:cubicBezTo>
                    <a:pt x="253" y="0"/>
                    <a:pt x="281" y="12"/>
                    <a:pt x="294" y="52"/>
                  </a:cubicBezTo>
                  <a:cubicBezTo>
                    <a:pt x="294" y="58"/>
                    <a:pt x="294" y="64"/>
                    <a:pt x="294" y="7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Freeform 10"/>
            <p:cNvSpPr>
              <a:spLocks noEditPoints="1"/>
            </p:cNvSpPr>
            <p:nvPr/>
          </p:nvSpPr>
          <p:spPr bwMode="auto">
            <a:xfrm>
              <a:off x="3838576" y="1922463"/>
              <a:ext cx="1458913" cy="1720850"/>
            </a:xfrm>
            <a:custGeom>
              <a:avLst/>
              <a:gdLst>
                <a:gd name="T0" fmla="*/ 358 w 712"/>
                <a:gd name="T1" fmla="*/ 840 h 840"/>
                <a:gd name="T2" fmla="*/ 232 w 712"/>
                <a:gd name="T3" fmla="*/ 840 h 840"/>
                <a:gd name="T4" fmla="*/ 184 w 712"/>
                <a:gd name="T5" fmla="*/ 792 h 840"/>
                <a:gd name="T6" fmla="*/ 150 w 712"/>
                <a:gd name="T7" fmla="*/ 683 h 840"/>
                <a:gd name="T8" fmla="*/ 59 w 712"/>
                <a:gd name="T9" fmla="*/ 532 h 840"/>
                <a:gd name="T10" fmla="*/ 41 w 712"/>
                <a:gd name="T11" fmla="*/ 238 h 840"/>
                <a:gd name="T12" fmla="*/ 304 w 712"/>
                <a:gd name="T13" fmla="*/ 27 h 840"/>
                <a:gd name="T14" fmla="*/ 671 w 712"/>
                <a:gd name="T15" fmla="*/ 225 h 840"/>
                <a:gd name="T16" fmla="*/ 672 w 712"/>
                <a:gd name="T17" fmla="*/ 504 h 840"/>
                <a:gd name="T18" fmla="*/ 604 w 712"/>
                <a:gd name="T19" fmla="*/ 626 h 840"/>
                <a:gd name="T20" fmla="*/ 555 w 712"/>
                <a:gd name="T21" fmla="*/ 704 h 840"/>
                <a:gd name="T22" fmla="*/ 534 w 712"/>
                <a:gd name="T23" fmla="*/ 787 h 840"/>
                <a:gd name="T24" fmla="*/ 481 w 712"/>
                <a:gd name="T25" fmla="*/ 840 h 840"/>
                <a:gd name="T26" fmla="*/ 358 w 712"/>
                <a:gd name="T27" fmla="*/ 840 h 840"/>
                <a:gd name="T28" fmla="*/ 170 w 712"/>
                <a:gd name="T29" fmla="*/ 481 h 840"/>
                <a:gd name="T30" fmla="*/ 469 w 712"/>
                <a:gd name="T31" fmla="*/ 166 h 840"/>
                <a:gd name="T32" fmla="*/ 196 w 712"/>
                <a:gd name="T33" fmla="*/ 203 h 840"/>
                <a:gd name="T34" fmla="*/ 170 w 712"/>
                <a:gd name="T35" fmla="*/ 481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12" h="840">
                  <a:moveTo>
                    <a:pt x="358" y="840"/>
                  </a:moveTo>
                  <a:cubicBezTo>
                    <a:pt x="316" y="840"/>
                    <a:pt x="274" y="840"/>
                    <a:pt x="232" y="840"/>
                  </a:cubicBezTo>
                  <a:cubicBezTo>
                    <a:pt x="200" y="840"/>
                    <a:pt x="183" y="824"/>
                    <a:pt x="184" y="792"/>
                  </a:cubicBezTo>
                  <a:cubicBezTo>
                    <a:pt x="185" y="752"/>
                    <a:pt x="171" y="716"/>
                    <a:pt x="150" y="683"/>
                  </a:cubicBezTo>
                  <a:cubicBezTo>
                    <a:pt x="119" y="633"/>
                    <a:pt x="86" y="584"/>
                    <a:pt x="59" y="532"/>
                  </a:cubicBezTo>
                  <a:cubicBezTo>
                    <a:pt x="9" y="437"/>
                    <a:pt x="0" y="338"/>
                    <a:pt x="41" y="238"/>
                  </a:cubicBezTo>
                  <a:cubicBezTo>
                    <a:pt x="89" y="120"/>
                    <a:pt x="178" y="49"/>
                    <a:pt x="304" y="27"/>
                  </a:cubicBezTo>
                  <a:cubicBezTo>
                    <a:pt x="460" y="0"/>
                    <a:pt x="610" y="86"/>
                    <a:pt x="671" y="225"/>
                  </a:cubicBezTo>
                  <a:cubicBezTo>
                    <a:pt x="712" y="318"/>
                    <a:pt x="712" y="412"/>
                    <a:pt x="672" y="504"/>
                  </a:cubicBezTo>
                  <a:cubicBezTo>
                    <a:pt x="653" y="546"/>
                    <a:pt x="628" y="585"/>
                    <a:pt x="604" y="626"/>
                  </a:cubicBezTo>
                  <a:cubicBezTo>
                    <a:pt x="589" y="652"/>
                    <a:pt x="571" y="678"/>
                    <a:pt x="555" y="704"/>
                  </a:cubicBezTo>
                  <a:cubicBezTo>
                    <a:pt x="540" y="730"/>
                    <a:pt x="533" y="757"/>
                    <a:pt x="534" y="787"/>
                  </a:cubicBezTo>
                  <a:cubicBezTo>
                    <a:pt x="534" y="825"/>
                    <a:pt x="519" y="840"/>
                    <a:pt x="481" y="840"/>
                  </a:cubicBezTo>
                  <a:cubicBezTo>
                    <a:pt x="440" y="840"/>
                    <a:pt x="399" y="840"/>
                    <a:pt x="358" y="840"/>
                  </a:cubicBezTo>
                  <a:close/>
                  <a:moveTo>
                    <a:pt x="170" y="481"/>
                  </a:moveTo>
                  <a:cubicBezTo>
                    <a:pt x="178" y="287"/>
                    <a:pt x="280" y="185"/>
                    <a:pt x="469" y="166"/>
                  </a:cubicBezTo>
                  <a:cubicBezTo>
                    <a:pt x="393" y="118"/>
                    <a:pt x="274" y="123"/>
                    <a:pt x="196" y="203"/>
                  </a:cubicBezTo>
                  <a:cubicBezTo>
                    <a:pt x="122" y="279"/>
                    <a:pt x="111" y="397"/>
                    <a:pt x="170" y="4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 name="Freeform 11"/>
            <p:cNvSpPr>
              <a:spLocks/>
            </p:cNvSpPr>
            <p:nvPr/>
          </p:nvSpPr>
          <p:spPr bwMode="auto">
            <a:xfrm>
              <a:off x="4210051" y="3765551"/>
              <a:ext cx="723900" cy="511175"/>
            </a:xfrm>
            <a:custGeom>
              <a:avLst/>
              <a:gdLst>
                <a:gd name="T0" fmla="*/ 178 w 354"/>
                <a:gd name="T1" fmla="*/ 1 h 249"/>
                <a:gd name="T2" fmla="*/ 302 w 354"/>
                <a:gd name="T3" fmla="*/ 1 h 249"/>
                <a:gd name="T4" fmla="*/ 354 w 354"/>
                <a:gd name="T5" fmla="*/ 53 h 249"/>
                <a:gd name="T6" fmla="*/ 354 w 354"/>
                <a:gd name="T7" fmla="*/ 127 h 249"/>
                <a:gd name="T8" fmla="*/ 304 w 354"/>
                <a:gd name="T9" fmla="*/ 177 h 249"/>
                <a:gd name="T10" fmla="*/ 299 w 354"/>
                <a:gd name="T11" fmla="*/ 177 h 249"/>
                <a:gd name="T12" fmla="*/ 263 w 354"/>
                <a:gd name="T13" fmla="*/ 193 h 249"/>
                <a:gd name="T14" fmla="*/ 89 w 354"/>
                <a:gd name="T15" fmla="*/ 190 h 249"/>
                <a:gd name="T16" fmla="*/ 62 w 354"/>
                <a:gd name="T17" fmla="*/ 177 h 249"/>
                <a:gd name="T18" fmla="*/ 44 w 354"/>
                <a:gd name="T19" fmla="*/ 177 h 249"/>
                <a:gd name="T20" fmla="*/ 1 w 354"/>
                <a:gd name="T21" fmla="*/ 135 h 249"/>
                <a:gd name="T22" fmla="*/ 1 w 354"/>
                <a:gd name="T23" fmla="*/ 42 h 249"/>
                <a:gd name="T24" fmla="*/ 50 w 354"/>
                <a:gd name="T25" fmla="*/ 1 h 249"/>
                <a:gd name="T26" fmla="*/ 178 w 354"/>
                <a:gd name="T27" fmla="*/ 1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4" h="249">
                  <a:moveTo>
                    <a:pt x="178" y="1"/>
                  </a:moveTo>
                  <a:cubicBezTo>
                    <a:pt x="219" y="1"/>
                    <a:pt x="261" y="1"/>
                    <a:pt x="302" y="1"/>
                  </a:cubicBezTo>
                  <a:cubicBezTo>
                    <a:pt x="338" y="1"/>
                    <a:pt x="354" y="18"/>
                    <a:pt x="354" y="53"/>
                  </a:cubicBezTo>
                  <a:cubicBezTo>
                    <a:pt x="354" y="78"/>
                    <a:pt x="354" y="102"/>
                    <a:pt x="354" y="127"/>
                  </a:cubicBezTo>
                  <a:cubicBezTo>
                    <a:pt x="354" y="160"/>
                    <a:pt x="338" y="177"/>
                    <a:pt x="304" y="177"/>
                  </a:cubicBezTo>
                  <a:cubicBezTo>
                    <a:pt x="302" y="177"/>
                    <a:pt x="301" y="177"/>
                    <a:pt x="299" y="177"/>
                  </a:cubicBezTo>
                  <a:cubicBezTo>
                    <a:pt x="284" y="175"/>
                    <a:pt x="273" y="180"/>
                    <a:pt x="263" y="193"/>
                  </a:cubicBezTo>
                  <a:cubicBezTo>
                    <a:pt x="219" y="249"/>
                    <a:pt x="134" y="247"/>
                    <a:pt x="89" y="190"/>
                  </a:cubicBezTo>
                  <a:cubicBezTo>
                    <a:pt x="82" y="180"/>
                    <a:pt x="74" y="175"/>
                    <a:pt x="62" y="177"/>
                  </a:cubicBezTo>
                  <a:cubicBezTo>
                    <a:pt x="56" y="178"/>
                    <a:pt x="50" y="177"/>
                    <a:pt x="44" y="177"/>
                  </a:cubicBezTo>
                  <a:cubicBezTo>
                    <a:pt x="20" y="176"/>
                    <a:pt x="2" y="159"/>
                    <a:pt x="1" y="135"/>
                  </a:cubicBezTo>
                  <a:cubicBezTo>
                    <a:pt x="0" y="104"/>
                    <a:pt x="0" y="73"/>
                    <a:pt x="1" y="42"/>
                  </a:cubicBezTo>
                  <a:cubicBezTo>
                    <a:pt x="2" y="17"/>
                    <a:pt x="22" y="1"/>
                    <a:pt x="50" y="1"/>
                  </a:cubicBezTo>
                  <a:cubicBezTo>
                    <a:pt x="93" y="0"/>
                    <a:pt x="135" y="1"/>
                    <a:pt x="178"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4" name="Freeform 12"/>
            <p:cNvSpPr>
              <a:spLocks/>
            </p:cNvSpPr>
            <p:nvPr/>
          </p:nvSpPr>
          <p:spPr bwMode="auto">
            <a:xfrm>
              <a:off x="3416301" y="1514476"/>
              <a:ext cx="506413" cy="520700"/>
            </a:xfrm>
            <a:custGeom>
              <a:avLst/>
              <a:gdLst>
                <a:gd name="T0" fmla="*/ 247 w 247"/>
                <a:gd name="T1" fmla="*/ 184 h 254"/>
                <a:gd name="T2" fmla="*/ 216 w 247"/>
                <a:gd name="T3" fmla="*/ 242 h 254"/>
                <a:gd name="T4" fmla="*/ 156 w 247"/>
                <a:gd name="T5" fmla="*/ 239 h 254"/>
                <a:gd name="T6" fmla="*/ 145 w 247"/>
                <a:gd name="T7" fmla="*/ 231 h 254"/>
                <a:gd name="T8" fmla="*/ 23 w 247"/>
                <a:gd name="T9" fmla="*/ 109 h 254"/>
                <a:gd name="T10" fmla="*/ 20 w 247"/>
                <a:gd name="T11" fmla="*/ 29 h 254"/>
                <a:gd name="T12" fmla="*/ 105 w 247"/>
                <a:gd name="T13" fmla="*/ 26 h 254"/>
                <a:gd name="T14" fmla="*/ 231 w 247"/>
                <a:gd name="T15" fmla="*/ 152 h 254"/>
                <a:gd name="T16" fmla="*/ 247 w 247"/>
                <a:gd name="T17" fmla="*/ 184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 h="254">
                  <a:moveTo>
                    <a:pt x="247" y="184"/>
                  </a:moveTo>
                  <a:cubicBezTo>
                    <a:pt x="246" y="215"/>
                    <a:pt x="236" y="232"/>
                    <a:pt x="216" y="242"/>
                  </a:cubicBezTo>
                  <a:cubicBezTo>
                    <a:pt x="196" y="254"/>
                    <a:pt x="175" y="252"/>
                    <a:pt x="156" y="239"/>
                  </a:cubicBezTo>
                  <a:cubicBezTo>
                    <a:pt x="152" y="237"/>
                    <a:pt x="148" y="234"/>
                    <a:pt x="145" y="231"/>
                  </a:cubicBezTo>
                  <a:cubicBezTo>
                    <a:pt x="104" y="190"/>
                    <a:pt x="63" y="150"/>
                    <a:pt x="23" y="109"/>
                  </a:cubicBezTo>
                  <a:cubicBezTo>
                    <a:pt x="0" y="85"/>
                    <a:pt x="0" y="51"/>
                    <a:pt x="20" y="29"/>
                  </a:cubicBezTo>
                  <a:cubicBezTo>
                    <a:pt x="43" y="3"/>
                    <a:pt x="78" y="0"/>
                    <a:pt x="105" y="26"/>
                  </a:cubicBezTo>
                  <a:cubicBezTo>
                    <a:pt x="148" y="67"/>
                    <a:pt x="190" y="109"/>
                    <a:pt x="231" y="152"/>
                  </a:cubicBezTo>
                  <a:cubicBezTo>
                    <a:pt x="240" y="162"/>
                    <a:pt x="244" y="178"/>
                    <a:pt x="247" y="18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5" name="Freeform 13"/>
            <p:cNvSpPr>
              <a:spLocks/>
            </p:cNvSpPr>
            <p:nvPr/>
          </p:nvSpPr>
          <p:spPr bwMode="auto">
            <a:xfrm>
              <a:off x="5213351" y="1531938"/>
              <a:ext cx="514350" cy="522288"/>
            </a:xfrm>
            <a:custGeom>
              <a:avLst/>
              <a:gdLst>
                <a:gd name="T0" fmla="*/ 188 w 251"/>
                <a:gd name="T1" fmla="*/ 1 h 255"/>
                <a:gd name="T2" fmla="*/ 241 w 251"/>
                <a:gd name="T3" fmla="*/ 34 h 255"/>
                <a:gd name="T4" fmla="*/ 235 w 251"/>
                <a:gd name="T5" fmla="*/ 93 h 255"/>
                <a:gd name="T6" fmla="*/ 230 w 251"/>
                <a:gd name="T7" fmla="*/ 100 h 255"/>
                <a:gd name="T8" fmla="*/ 103 w 251"/>
                <a:gd name="T9" fmla="*/ 226 h 255"/>
                <a:gd name="T10" fmla="*/ 10 w 251"/>
                <a:gd name="T11" fmla="*/ 205 h 255"/>
                <a:gd name="T12" fmla="*/ 24 w 251"/>
                <a:gd name="T13" fmla="*/ 141 h 255"/>
                <a:gd name="T14" fmla="*/ 147 w 251"/>
                <a:gd name="T15" fmla="*/ 18 h 255"/>
                <a:gd name="T16" fmla="*/ 188 w 251"/>
                <a:gd name="T17" fmla="*/ 1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1" h="255">
                  <a:moveTo>
                    <a:pt x="188" y="1"/>
                  </a:moveTo>
                  <a:cubicBezTo>
                    <a:pt x="213" y="2"/>
                    <a:pt x="231" y="12"/>
                    <a:pt x="241" y="34"/>
                  </a:cubicBezTo>
                  <a:cubicBezTo>
                    <a:pt x="251" y="55"/>
                    <a:pt x="249" y="74"/>
                    <a:pt x="235" y="93"/>
                  </a:cubicBezTo>
                  <a:cubicBezTo>
                    <a:pt x="233" y="95"/>
                    <a:pt x="232" y="98"/>
                    <a:pt x="230" y="100"/>
                  </a:cubicBezTo>
                  <a:cubicBezTo>
                    <a:pt x="188" y="142"/>
                    <a:pt x="147" y="185"/>
                    <a:pt x="103" y="226"/>
                  </a:cubicBezTo>
                  <a:cubicBezTo>
                    <a:pt x="72" y="255"/>
                    <a:pt x="25" y="244"/>
                    <a:pt x="10" y="205"/>
                  </a:cubicBezTo>
                  <a:cubicBezTo>
                    <a:pt x="0" y="181"/>
                    <a:pt x="7" y="159"/>
                    <a:pt x="24" y="141"/>
                  </a:cubicBezTo>
                  <a:cubicBezTo>
                    <a:pt x="64" y="100"/>
                    <a:pt x="106" y="59"/>
                    <a:pt x="147" y="18"/>
                  </a:cubicBezTo>
                  <a:cubicBezTo>
                    <a:pt x="158" y="7"/>
                    <a:pt x="173" y="0"/>
                    <a:pt x="188"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6" name="Freeform 14"/>
            <p:cNvSpPr>
              <a:spLocks/>
            </p:cNvSpPr>
            <p:nvPr/>
          </p:nvSpPr>
          <p:spPr bwMode="auto">
            <a:xfrm>
              <a:off x="3421063" y="3303588"/>
              <a:ext cx="514350" cy="520700"/>
            </a:xfrm>
            <a:custGeom>
              <a:avLst/>
              <a:gdLst>
                <a:gd name="T0" fmla="*/ 61 w 251"/>
                <a:gd name="T1" fmla="*/ 254 h 254"/>
                <a:gd name="T2" fmla="*/ 10 w 251"/>
                <a:gd name="T3" fmla="*/ 221 h 254"/>
                <a:gd name="T4" fmla="*/ 16 w 251"/>
                <a:gd name="T5" fmla="*/ 161 h 254"/>
                <a:gd name="T6" fmla="*/ 24 w 251"/>
                <a:gd name="T7" fmla="*/ 150 h 254"/>
                <a:gd name="T8" fmla="*/ 142 w 251"/>
                <a:gd name="T9" fmla="*/ 33 h 254"/>
                <a:gd name="T10" fmla="*/ 240 w 251"/>
                <a:gd name="T11" fmla="*/ 49 h 254"/>
                <a:gd name="T12" fmla="*/ 226 w 251"/>
                <a:gd name="T13" fmla="*/ 114 h 254"/>
                <a:gd name="T14" fmla="*/ 104 w 251"/>
                <a:gd name="T15" fmla="*/ 236 h 254"/>
                <a:gd name="T16" fmla="*/ 61 w 251"/>
                <a:gd name="T17" fmla="*/ 254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1" h="254">
                  <a:moveTo>
                    <a:pt x="61" y="254"/>
                  </a:moveTo>
                  <a:cubicBezTo>
                    <a:pt x="38" y="253"/>
                    <a:pt x="20" y="243"/>
                    <a:pt x="10" y="221"/>
                  </a:cubicBezTo>
                  <a:cubicBezTo>
                    <a:pt x="0" y="200"/>
                    <a:pt x="2" y="180"/>
                    <a:pt x="16" y="161"/>
                  </a:cubicBezTo>
                  <a:cubicBezTo>
                    <a:pt x="18" y="157"/>
                    <a:pt x="21" y="154"/>
                    <a:pt x="24" y="150"/>
                  </a:cubicBezTo>
                  <a:cubicBezTo>
                    <a:pt x="63" y="111"/>
                    <a:pt x="102" y="72"/>
                    <a:pt x="142" y="33"/>
                  </a:cubicBezTo>
                  <a:cubicBezTo>
                    <a:pt x="175" y="0"/>
                    <a:pt x="223" y="8"/>
                    <a:pt x="240" y="49"/>
                  </a:cubicBezTo>
                  <a:cubicBezTo>
                    <a:pt x="251" y="74"/>
                    <a:pt x="244" y="96"/>
                    <a:pt x="226" y="114"/>
                  </a:cubicBezTo>
                  <a:cubicBezTo>
                    <a:pt x="186" y="155"/>
                    <a:pt x="145" y="195"/>
                    <a:pt x="104" y="236"/>
                  </a:cubicBezTo>
                  <a:cubicBezTo>
                    <a:pt x="92" y="248"/>
                    <a:pt x="78" y="254"/>
                    <a:pt x="61" y="25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7" name="Freeform 15"/>
            <p:cNvSpPr>
              <a:spLocks/>
            </p:cNvSpPr>
            <p:nvPr/>
          </p:nvSpPr>
          <p:spPr bwMode="auto">
            <a:xfrm>
              <a:off x="5211763" y="3313113"/>
              <a:ext cx="512763" cy="519113"/>
            </a:xfrm>
            <a:custGeom>
              <a:avLst/>
              <a:gdLst>
                <a:gd name="T0" fmla="*/ 248 w 251"/>
                <a:gd name="T1" fmla="*/ 192 h 253"/>
                <a:gd name="T2" fmla="*/ 216 w 251"/>
                <a:gd name="T3" fmla="*/ 243 h 253"/>
                <a:gd name="T4" fmla="*/ 156 w 251"/>
                <a:gd name="T5" fmla="*/ 238 h 253"/>
                <a:gd name="T6" fmla="*/ 144 w 251"/>
                <a:gd name="T7" fmla="*/ 228 h 253"/>
                <a:gd name="T8" fmla="*/ 27 w 251"/>
                <a:gd name="T9" fmla="*/ 111 h 253"/>
                <a:gd name="T10" fmla="*/ 20 w 251"/>
                <a:gd name="T11" fmla="*/ 29 h 253"/>
                <a:gd name="T12" fmla="*/ 106 w 251"/>
                <a:gd name="T13" fmla="*/ 25 h 253"/>
                <a:gd name="T14" fmla="*/ 231 w 251"/>
                <a:gd name="T15" fmla="*/ 151 h 253"/>
                <a:gd name="T16" fmla="*/ 251 w 251"/>
                <a:gd name="T17" fmla="*/ 190 h 253"/>
                <a:gd name="T18" fmla="*/ 248 w 251"/>
                <a:gd name="T19" fmla="*/ 192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253">
                  <a:moveTo>
                    <a:pt x="248" y="192"/>
                  </a:moveTo>
                  <a:cubicBezTo>
                    <a:pt x="246" y="215"/>
                    <a:pt x="237" y="232"/>
                    <a:pt x="216" y="243"/>
                  </a:cubicBezTo>
                  <a:cubicBezTo>
                    <a:pt x="195" y="253"/>
                    <a:pt x="175" y="251"/>
                    <a:pt x="156" y="238"/>
                  </a:cubicBezTo>
                  <a:cubicBezTo>
                    <a:pt x="152" y="235"/>
                    <a:pt x="148" y="231"/>
                    <a:pt x="144" y="228"/>
                  </a:cubicBezTo>
                  <a:cubicBezTo>
                    <a:pt x="105" y="189"/>
                    <a:pt x="66" y="150"/>
                    <a:pt x="27" y="111"/>
                  </a:cubicBezTo>
                  <a:cubicBezTo>
                    <a:pt x="2" y="86"/>
                    <a:pt x="0" y="52"/>
                    <a:pt x="20" y="29"/>
                  </a:cubicBezTo>
                  <a:cubicBezTo>
                    <a:pt x="44" y="2"/>
                    <a:pt x="79" y="0"/>
                    <a:pt x="106" y="25"/>
                  </a:cubicBezTo>
                  <a:cubicBezTo>
                    <a:pt x="149" y="66"/>
                    <a:pt x="191" y="108"/>
                    <a:pt x="231" y="151"/>
                  </a:cubicBezTo>
                  <a:cubicBezTo>
                    <a:pt x="241" y="161"/>
                    <a:pt x="245" y="177"/>
                    <a:pt x="251" y="190"/>
                  </a:cubicBezTo>
                  <a:cubicBezTo>
                    <a:pt x="250" y="191"/>
                    <a:pt x="249" y="192"/>
                    <a:pt x="248" y="19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0" name="Oval 19"/>
          <p:cNvSpPr/>
          <p:nvPr/>
        </p:nvSpPr>
        <p:spPr>
          <a:xfrm>
            <a:off x="3425115" y="1404532"/>
            <a:ext cx="2286000" cy="22860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white"/>
              </a:solidFill>
            </a:endParaRPr>
          </a:p>
        </p:txBody>
      </p:sp>
      <p:sp>
        <p:nvSpPr>
          <p:cNvPr id="2" name="Slide Number Placeholder 1"/>
          <p:cNvSpPr>
            <a:spLocks noGrp="1"/>
          </p:cNvSpPr>
          <p:nvPr>
            <p:ph type="sldNum" sz="quarter" idx="4"/>
          </p:nvPr>
        </p:nvSpPr>
        <p:spPr/>
        <p:txBody>
          <a:bodyPr/>
          <a:lstStyle/>
          <a:p>
            <a:fld id="{13F44AA5-DB92-42C3-A717-A60C9B81A1ED}" type="slidenum">
              <a:rPr lang="en-CA" smtClean="0"/>
              <a:pPr/>
              <a:t>150</a:t>
            </a:fld>
            <a:endParaRPr lang="en-CA" dirty="0"/>
          </a:p>
        </p:txBody>
      </p:sp>
    </p:spTree>
    <p:extLst>
      <p:ext uri="{BB962C8B-B14F-4D97-AF65-F5344CB8AC3E}">
        <p14:creationId xmlns:p14="http://schemas.microsoft.com/office/powerpoint/2010/main" val="708763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182188" y="2643470"/>
            <a:ext cx="4956100" cy="1754326"/>
          </a:xfrm>
          <a:prstGeom prst="rect">
            <a:avLst/>
          </a:prstGeom>
        </p:spPr>
        <p:txBody>
          <a:bodyPr wrap="none">
            <a:spAutoFit/>
          </a:bodyPr>
          <a:lstStyle/>
          <a:p>
            <a:pPr algn="ctr"/>
            <a:r>
              <a:rPr lang="en-US" sz="5400" dirty="0" smtClean="0"/>
              <a:t>Financing Your </a:t>
            </a:r>
          </a:p>
          <a:p>
            <a:pPr algn="ctr"/>
            <a:r>
              <a:rPr lang="en-US" sz="5400" dirty="0" smtClean="0"/>
              <a:t>Business</a:t>
            </a:r>
            <a:endParaRPr lang="en-US" sz="5400" dirty="0"/>
          </a:p>
        </p:txBody>
      </p:sp>
      <p:sp>
        <p:nvSpPr>
          <p:cNvPr id="2" name="Slide Number Placeholder 1"/>
          <p:cNvSpPr>
            <a:spLocks noGrp="1"/>
          </p:cNvSpPr>
          <p:nvPr>
            <p:ph type="sldNum" sz="quarter" idx="4"/>
          </p:nvPr>
        </p:nvSpPr>
        <p:spPr/>
        <p:txBody>
          <a:bodyPr/>
          <a:lstStyle/>
          <a:p>
            <a:fld id="{13F44AA5-DB92-42C3-A717-A60C9B81A1ED}" type="slidenum">
              <a:rPr lang="en-CA" smtClean="0"/>
              <a:pPr/>
              <a:t>151</a:t>
            </a:fld>
            <a:endParaRPr lang="en-CA" dirty="0"/>
          </a:p>
        </p:txBody>
      </p:sp>
    </p:spTree>
    <p:extLst>
      <p:ext uri="{BB962C8B-B14F-4D97-AF65-F5344CB8AC3E}">
        <p14:creationId xmlns:p14="http://schemas.microsoft.com/office/powerpoint/2010/main" val="2864187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88096" y="4572000"/>
            <a:ext cx="3455988" cy="2071141"/>
          </a:xfrm>
          <a:prstGeom prst="rect">
            <a:avLst/>
          </a:prstGeom>
        </p:spPr>
      </p:pic>
      <p:sp>
        <p:nvSpPr>
          <p:cNvPr id="3" name="Title 2"/>
          <p:cNvSpPr>
            <a:spLocks noGrp="1"/>
          </p:cNvSpPr>
          <p:nvPr>
            <p:ph type="ctrTitle"/>
          </p:nvPr>
        </p:nvSpPr>
        <p:spPr/>
        <p:txBody>
          <a:bodyPr/>
          <a:lstStyle/>
          <a:p>
            <a:r>
              <a:rPr lang="en-US" dirty="0" smtClean="0"/>
              <a:t>Where Do Entrepreneurs </a:t>
            </a:r>
            <a:r>
              <a:rPr lang="en-US" dirty="0"/>
              <a:t>G</a:t>
            </a:r>
            <a:r>
              <a:rPr lang="en-US" dirty="0" smtClean="0"/>
              <a:t>et </a:t>
            </a:r>
            <a:r>
              <a:rPr lang="en-US" dirty="0"/>
              <a:t>T</a:t>
            </a:r>
            <a:r>
              <a:rPr lang="en-US" dirty="0" smtClean="0"/>
              <a:t>heir </a:t>
            </a:r>
            <a:r>
              <a:rPr lang="en-US" dirty="0"/>
              <a:t>M</a:t>
            </a:r>
            <a:r>
              <a:rPr lang="en-US" dirty="0" smtClean="0"/>
              <a:t>oney?</a:t>
            </a:r>
            <a:endParaRPr lang="en-US" dirty="0"/>
          </a:p>
        </p:txBody>
      </p:sp>
      <p:sp>
        <p:nvSpPr>
          <p:cNvPr id="5" name="Rectangle 3"/>
          <p:cNvSpPr>
            <a:spLocks noGrp="1" noChangeArrowheads="1"/>
          </p:cNvSpPr>
          <p:nvPr>
            <p:ph idx="4294967295"/>
          </p:nvPr>
        </p:nvSpPr>
        <p:spPr>
          <a:xfrm>
            <a:off x="288758" y="1324370"/>
            <a:ext cx="8767010" cy="3579813"/>
          </a:xfrm>
        </p:spPr>
        <p:txBody>
          <a:bodyPr>
            <a:normAutofit/>
          </a:bodyPr>
          <a:lstStyle/>
          <a:p>
            <a:pPr marL="0" indent="0">
              <a:buNone/>
            </a:pPr>
            <a:r>
              <a:rPr lang="en-US" sz="2400" b="0" dirty="0" smtClean="0"/>
              <a:t>1. Their own money (owners equity or loans to the business.)</a:t>
            </a:r>
          </a:p>
          <a:p>
            <a:pPr marL="0" indent="0">
              <a:buNone/>
            </a:pPr>
            <a:endParaRPr lang="en-US" sz="2400" b="0" dirty="0"/>
          </a:p>
          <a:p>
            <a:pPr marL="0" indent="0">
              <a:buNone/>
            </a:pPr>
            <a:r>
              <a:rPr lang="en-US" sz="2400" b="0" dirty="0" smtClean="0"/>
              <a:t>2. Debt: </a:t>
            </a:r>
            <a:r>
              <a:rPr lang="en-US" sz="2400" b="0" dirty="0"/>
              <a:t>cash now for repayment (with interest) </a:t>
            </a:r>
            <a:r>
              <a:rPr lang="en-US" sz="2400" b="0" dirty="0" smtClean="0"/>
              <a:t>later.</a:t>
            </a:r>
            <a:endParaRPr lang="en-US" sz="2400" b="0" dirty="0"/>
          </a:p>
          <a:p>
            <a:endParaRPr lang="en-US" sz="2400" b="0" dirty="0" smtClean="0"/>
          </a:p>
          <a:p>
            <a:pPr marL="0" indent="0">
              <a:buNone/>
            </a:pPr>
            <a:r>
              <a:rPr lang="en-US" sz="2400" b="0" dirty="0"/>
              <a:t>3</a:t>
            </a:r>
            <a:r>
              <a:rPr lang="en-US" sz="2400" b="0" dirty="0" smtClean="0"/>
              <a:t>. Equity</a:t>
            </a:r>
            <a:r>
              <a:rPr lang="en-US" sz="2400" b="0" dirty="0"/>
              <a:t>: cash </a:t>
            </a:r>
            <a:r>
              <a:rPr lang="en-US" sz="2400" b="0" dirty="0" smtClean="0"/>
              <a:t>from others for </a:t>
            </a:r>
            <a:r>
              <a:rPr lang="en-US" sz="2400" b="0" dirty="0"/>
              <a:t>a piece of the </a:t>
            </a:r>
            <a:r>
              <a:rPr lang="en-US" sz="2400" b="0" dirty="0" smtClean="0"/>
              <a:t>business.</a:t>
            </a:r>
          </a:p>
          <a:p>
            <a:endParaRPr lang="en-US" sz="2400" b="0" dirty="0" smtClean="0"/>
          </a:p>
          <a:p>
            <a:pPr marL="0" indent="0">
              <a:buNone/>
            </a:pPr>
            <a:r>
              <a:rPr lang="en-US" sz="2400" b="0" dirty="0"/>
              <a:t>4</a:t>
            </a:r>
            <a:r>
              <a:rPr lang="en-US" sz="2400" b="0" dirty="0" smtClean="0"/>
              <a:t>. Bootstrapping: piecing it together on your own.</a:t>
            </a:r>
          </a:p>
          <a:p>
            <a:endParaRPr lang="en-US" sz="2000" b="0" dirty="0">
              <a:solidFill>
                <a:schemeClr val="tx2"/>
              </a:solidFill>
            </a:endParaRPr>
          </a:p>
          <a:p>
            <a:pPr marL="82296" indent="0">
              <a:buNone/>
            </a:pPr>
            <a:endParaRPr lang="en-US" sz="2000" b="0" dirty="0" smtClean="0">
              <a:solidFill>
                <a:schemeClr val="tx2"/>
              </a:solidFill>
            </a:endParaRPr>
          </a:p>
        </p:txBody>
      </p:sp>
      <p:pic>
        <p:nvPicPr>
          <p:cNvPr id="2052" name="Picture 4" descr="http://www.clipartbest.com/cliparts/dc7/jEk/dc7jEkRMi.png">
            <a:hlinkClick r:id="rId3" action="ppaction://hlinkfile"/>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35090" y="5173656"/>
            <a:ext cx="762000" cy="7620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4"/>
          </p:nvPr>
        </p:nvSpPr>
        <p:spPr/>
        <p:txBody>
          <a:bodyPr/>
          <a:lstStyle/>
          <a:p>
            <a:fld id="{13F44AA5-DB92-42C3-A717-A60C9B81A1ED}" type="slidenum">
              <a:rPr lang="en-CA" smtClean="0"/>
              <a:pPr/>
              <a:t>152</a:t>
            </a:fld>
            <a:endParaRPr lang="en-CA" dirty="0"/>
          </a:p>
        </p:txBody>
      </p:sp>
    </p:spTree>
    <p:extLst>
      <p:ext uri="{BB962C8B-B14F-4D97-AF65-F5344CB8AC3E}">
        <p14:creationId xmlns:p14="http://schemas.microsoft.com/office/powerpoint/2010/main" val="1423248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1. Personal Contribution</a:t>
            </a:r>
            <a:endParaRPr lang="en-CA" dirty="0"/>
          </a:p>
        </p:txBody>
      </p:sp>
      <p:sp>
        <p:nvSpPr>
          <p:cNvPr id="4" name="Slide Number Placeholder 3"/>
          <p:cNvSpPr>
            <a:spLocks noGrp="1"/>
          </p:cNvSpPr>
          <p:nvPr>
            <p:ph type="sldNum" sz="quarter" idx="4"/>
          </p:nvPr>
        </p:nvSpPr>
        <p:spPr/>
        <p:txBody>
          <a:bodyPr>
            <a:normAutofit/>
          </a:bodyPr>
          <a:lstStyle/>
          <a:p>
            <a:pPr>
              <a:defRPr/>
            </a:pPr>
            <a:fld id="{CDC21D96-4E37-43DF-838F-59CD9EA3F86F}" type="slidenum">
              <a:rPr lang="en-US" smtClean="0"/>
              <a:pPr>
                <a:defRPr/>
              </a:pPr>
              <a:t>153</a:t>
            </a:fld>
            <a:endParaRPr lang="en-US"/>
          </a:p>
        </p:txBody>
      </p:sp>
      <p:sp>
        <p:nvSpPr>
          <p:cNvPr id="3" name="Content Placeholder 2"/>
          <p:cNvSpPr>
            <a:spLocks noGrp="1"/>
          </p:cNvSpPr>
          <p:nvPr>
            <p:ph idx="4294967295"/>
          </p:nvPr>
        </p:nvSpPr>
        <p:spPr>
          <a:xfrm>
            <a:off x="339057" y="1212433"/>
            <a:ext cx="8347743" cy="3579812"/>
          </a:xfrm>
        </p:spPr>
        <p:txBody>
          <a:bodyPr/>
          <a:lstStyle/>
          <a:p>
            <a:pPr marL="0" indent="0">
              <a:buNone/>
            </a:pPr>
            <a:r>
              <a:rPr lang="en-US" sz="2400" b="1" dirty="0" smtClean="0"/>
              <a:t>Either in the form of either:</a:t>
            </a:r>
          </a:p>
          <a:p>
            <a:pPr lvl="1"/>
            <a:r>
              <a:rPr lang="en-US" sz="2200" b="0" dirty="0" smtClean="0"/>
              <a:t>Owners equity – to be drawn out at a later time.</a:t>
            </a:r>
          </a:p>
          <a:p>
            <a:pPr lvl="1"/>
            <a:r>
              <a:rPr lang="en-US" sz="2200" b="0" dirty="0" smtClean="0"/>
              <a:t>As a loan to the business – to be repaid at a later time.</a:t>
            </a:r>
            <a:endParaRPr lang="en-US" sz="2200" b="0" dirty="0"/>
          </a:p>
          <a:p>
            <a:endParaRPr lang="en-CA" b="0" dirty="0">
              <a:solidFill>
                <a:schemeClr val="tx2"/>
              </a:solidFill>
            </a:endParaRPr>
          </a:p>
        </p:txBody>
      </p:sp>
    </p:spTree>
    <p:extLst>
      <p:ext uri="{BB962C8B-B14F-4D97-AF65-F5344CB8AC3E}">
        <p14:creationId xmlns:p14="http://schemas.microsoft.com/office/powerpoint/2010/main" val="1650156996"/>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a:t>
            </a:r>
            <a:r>
              <a:rPr lang="en-US" dirty="0" smtClean="0"/>
              <a:t>. Debt</a:t>
            </a:r>
            <a:endParaRPr lang="en-CA" dirty="0"/>
          </a:p>
        </p:txBody>
      </p:sp>
      <p:sp>
        <p:nvSpPr>
          <p:cNvPr id="4" name="Slide Number Placeholder 3"/>
          <p:cNvSpPr>
            <a:spLocks noGrp="1"/>
          </p:cNvSpPr>
          <p:nvPr>
            <p:ph type="sldNum" sz="quarter" idx="4"/>
          </p:nvPr>
        </p:nvSpPr>
        <p:spPr/>
        <p:txBody>
          <a:bodyPr>
            <a:normAutofit/>
          </a:bodyPr>
          <a:lstStyle/>
          <a:p>
            <a:pPr>
              <a:defRPr/>
            </a:pPr>
            <a:fld id="{CDC21D96-4E37-43DF-838F-59CD9EA3F86F}" type="slidenum">
              <a:rPr lang="en-US" smtClean="0"/>
              <a:pPr>
                <a:defRPr/>
              </a:pPr>
              <a:t>154</a:t>
            </a:fld>
            <a:endParaRPr lang="en-US"/>
          </a:p>
        </p:txBody>
      </p:sp>
      <p:sp>
        <p:nvSpPr>
          <p:cNvPr id="3" name="Content Placeholder 2"/>
          <p:cNvSpPr>
            <a:spLocks noGrp="1"/>
          </p:cNvSpPr>
          <p:nvPr>
            <p:ph idx="4294967295"/>
          </p:nvPr>
        </p:nvSpPr>
        <p:spPr>
          <a:xfrm>
            <a:off x="306973" y="1132222"/>
            <a:ext cx="7521575" cy="3579812"/>
          </a:xfrm>
        </p:spPr>
        <p:txBody>
          <a:bodyPr/>
          <a:lstStyle/>
          <a:p>
            <a:pPr marL="0" indent="0">
              <a:buNone/>
            </a:pPr>
            <a:r>
              <a:rPr lang="en-US" sz="2400" b="1" dirty="0"/>
              <a:t>Debt: cash now for repayment (with interest) later</a:t>
            </a:r>
          </a:p>
          <a:p>
            <a:pPr lvl="1"/>
            <a:r>
              <a:rPr lang="en-US" sz="2200" dirty="0"/>
              <a:t>Loans</a:t>
            </a:r>
          </a:p>
          <a:p>
            <a:pPr lvl="1"/>
            <a:r>
              <a:rPr lang="en-US" sz="2200" dirty="0"/>
              <a:t>Lines of credit</a:t>
            </a:r>
          </a:p>
          <a:p>
            <a:pPr lvl="1"/>
            <a:r>
              <a:rPr lang="en-US" sz="2200" dirty="0"/>
              <a:t>Mortgages</a:t>
            </a:r>
          </a:p>
          <a:p>
            <a:pPr lvl="1"/>
            <a:r>
              <a:rPr lang="en-US" sz="2200" dirty="0"/>
              <a:t>Credit cards</a:t>
            </a:r>
          </a:p>
          <a:p>
            <a:pPr lvl="1"/>
            <a:r>
              <a:rPr lang="en-US" sz="2200" dirty="0"/>
              <a:t>Etc.</a:t>
            </a:r>
          </a:p>
          <a:p>
            <a:endParaRPr lang="en-CA" dirty="0">
              <a:solidFill>
                <a:schemeClr val="tx2"/>
              </a:solidFill>
            </a:endParaRPr>
          </a:p>
        </p:txBody>
      </p:sp>
    </p:spTree>
    <p:extLst>
      <p:ext uri="{BB962C8B-B14F-4D97-AF65-F5344CB8AC3E}">
        <p14:creationId xmlns:p14="http://schemas.microsoft.com/office/powerpoint/2010/main" val="4292737384"/>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Characteristics</a:t>
            </a:r>
            <a:endParaRPr lang="en-CA" dirty="0"/>
          </a:p>
        </p:txBody>
      </p:sp>
      <p:sp>
        <p:nvSpPr>
          <p:cNvPr id="4" name="Slide Number Placeholder 3"/>
          <p:cNvSpPr>
            <a:spLocks noGrp="1"/>
          </p:cNvSpPr>
          <p:nvPr>
            <p:ph type="sldNum" sz="quarter" idx="4"/>
          </p:nvPr>
        </p:nvSpPr>
        <p:spPr/>
        <p:txBody>
          <a:bodyPr>
            <a:normAutofit/>
          </a:bodyPr>
          <a:lstStyle/>
          <a:p>
            <a:pPr>
              <a:defRPr/>
            </a:pPr>
            <a:fld id="{CDC21D96-4E37-43DF-838F-59CD9EA3F86F}" type="slidenum">
              <a:rPr lang="en-US" smtClean="0"/>
              <a:pPr>
                <a:defRPr/>
              </a:pPr>
              <a:t>155</a:t>
            </a:fld>
            <a:endParaRPr lang="en-US"/>
          </a:p>
        </p:txBody>
      </p:sp>
      <p:sp>
        <p:nvSpPr>
          <p:cNvPr id="3" name="Content Placeholder 2"/>
          <p:cNvSpPr>
            <a:spLocks noGrp="1"/>
          </p:cNvSpPr>
          <p:nvPr>
            <p:ph idx="4294967295"/>
          </p:nvPr>
        </p:nvSpPr>
        <p:spPr>
          <a:xfrm>
            <a:off x="162594" y="1132223"/>
            <a:ext cx="8700669" cy="3579812"/>
          </a:xfrm>
        </p:spPr>
        <p:txBody>
          <a:bodyPr>
            <a:normAutofit/>
          </a:bodyPr>
          <a:lstStyle/>
          <a:p>
            <a:pPr>
              <a:spcBef>
                <a:spcPts val="1200"/>
              </a:spcBef>
            </a:pPr>
            <a:r>
              <a:rPr lang="en-US" sz="2400" b="0" dirty="0" smtClean="0"/>
              <a:t>Money lent to you with expectation of it being returned with interest.</a:t>
            </a:r>
          </a:p>
          <a:p>
            <a:pPr>
              <a:spcBef>
                <a:spcPts val="1200"/>
              </a:spcBef>
            </a:pPr>
            <a:r>
              <a:rPr lang="en-US" sz="2400" b="0" dirty="0" smtClean="0"/>
              <a:t>Terms are determined in advance.</a:t>
            </a:r>
          </a:p>
          <a:p>
            <a:pPr>
              <a:spcBef>
                <a:spcPts val="1200"/>
              </a:spcBef>
            </a:pPr>
            <a:r>
              <a:rPr lang="en-US" sz="2400" b="0" dirty="0" smtClean="0"/>
              <a:t>Different banks have different products – but they are all pretty similar.</a:t>
            </a:r>
          </a:p>
          <a:p>
            <a:pPr marL="457200" lvl="1" indent="0">
              <a:buNone/>
            </a:pPr>
            <a:endParaRPr lang="en-US" sz="2400" dirty="0" smtClean="0">
              <a:solidFill>
                <a:schemeClr val="tx2"/>
              </a:solidFill>
            </a:endParaRPr>
          </a:p>
        </p:txBody>
      </p:sp>
    </p:spTree>
    <p:extLst>
      <p:ext uri="{BB962C8B-B14F-4D97-AF65-F5344CB8AC3E}">
        <p14:creationId xmlns:p14="http://schemas.microsoft.com/office/powerpoint/2010/main" val="1044855827"/>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ctrTitle"/>
          </p:nvPr>
        </p:nvSpPr>
        <p:spPr/>
        <p:txBody>
          <a:bodyPr>
            <a:normAutofit/>
          </a:bodyPr>
          <a:lstStyle/>
          <a:p>
            <a:r>
              <a:rPr lang="en-US" dirty="0" smtClean="0"/>
              <a:t>Banks Consider the Following</a:t>
            </a:r>
            <a:endParaRPr lang="en-US" dirty="0"/>
          </a:p>
        </p:txBody>
      </p:sp>
      <p:sp>
        <p:nvSpPr>
          <p:cNvPr id="3" name="Slide Number Placeholder 2"/>
          <p:cNvSpPr>
            <a:spLocks noGrp="1"/>
          </p:cNvSpPr>
          <p:nvPr>
            <p:ph type="sldNum" sz="quarter" idx="4"/>
          </p:nvPr>
        </p:nvSpPr>
        <p:spPr/>
        <p:txBody>
          <a:bodyPr>
            <a:normAutofit/>
          </a:bodyPr>
          <a:lstStyle/>
          <a:p>
            <a:pPr>
              <a:defRPr/>
            </a:pPr>
            <a:fld id="{CDC21D96-4E37-43DF-838F-59CD9EA3F86F}" type="slidenum">
              <a:rPr lang="en-US" smtClean="0"/>
              <a:pPr>
                <a:defRPr/>
              </a:pPr>
              <a:t>156</a:t>
            </a:fld>
            <a:endParaRPr lang="en-US"/>
          </a:p>
        </p:txBody>
      </p:sp>
      <p:sp>
        <p:nvSpPr>
          <p:cNvPr id="90115" name="Rectangle 3"/>
          <p:cNvSpPr>
            <a:spLocks noGrp="1" noChangeArrowheads="1"/>
          </p:cNvSpPr>
          <p:nvPr>
            <p:ph idx="4294967295"/>
          </p:nvPr>
        </p:nvSpPr>
        <p:spPr>
          <a:xfrm>
            <a:off x="154572" y="987842"/>
            <a:ext cx="8917239" cy="5228473"/>
          </a:xfrm>
        </p:spPr>
        <p:txBody>
          <a:bodyPr>
            <a:normAutofit/>
          </a:bodyPr>
          <a:lstStyle/>
          <a:p>
            <a:pPr>
              <a:lnSpc>
                <a:spcPct val="90000"/>
              </a:lnSpc>
              <a:buFont typeface="Wingdings" pitchFamily="2" charset="2"/>
              <a:buNone/>
            </a:pPr>
            <a:r>
              <a:rPr lang="en-US" sz="2000" b="0" dirty="0"/>
              <a:t>1. </a:t>
            </a:r>
            <a:r>
              <a:rPr lang="en-US" sz="2000" b="1" dirty="0"/>
              <a:t>Repayment Ability</a:t>
            </a:r>
          </a:p>
          <a:p>
            <a:pPr lvl="1">
              <a:lnSpc>
                <a:spcPct val="90000"/>
              </a:lnSpc>
              <a:buFont typeface="Wingdings" pitchFamily="2" charset="2"/>
              <a:buNone/>
            </a:pPr>
            <a:r>
              <a:rPr lang="en-US" sz="1800" b="0" dirty="0"/>
              <a:t>	</a:t>
            </a:r>
            <a:r>
              <a:rPr lang="en-US" sz="2000" b="0" dirty="0"/>
              <a:t>What evidence exists to convince me I'm going to get paid back? Personal financial situation.</a:t>
            </a:r>
          </a:p>
          <a:p>
            <a:pPr>
              <a:lnSpc>
                <a:spcPct val="90000"/>
              </a:lnSpc>
              <a:buFont typeface="Wingdings" pitchFamily="2" charset="2"/>
              <a:buNone/>
            </a:pPr>
            <a:r>
              <a:rPr lang="en-US" sz="2000" b="0" dirty="0"/>
              <a:t>2. </a:t>
            </a:r>
            <a:r>
              <a:rPr lang="en-US" sz="2000" b="1" dirty="0"/>
              <a:t>Management</a:t>
            </a:r>
          </a:p>
          <a:p>
            <a:pPr lvl="1">
              <a:lnSpc>
                <a:spcPct val="90000"/>
              </a:lnSpc>
              <a:buFont typeface="Wingdings" pitchFamily="2" charset="2"/>
              <a:buNone/>
            </a:pPr>
            <a:r>
              <a:rPr lang="en-US" sz="1800" b="0" dirty="0"/>
              <a:t>	</a:t>
            </a:r>
            <a:r>
              <a:rPr lang="en-US" sz="2000" b="0" dirty="0"/>
              <a:t>What evidence exists that indicates that this person can manage his/her affairs well enough to allow the opportunity for payback? Credit history?</a:t>
            </a:r>
          </a:p>
          <a:p>
            <a:pPr>
              <a:lnSpc>
                <a:spcPct val="90000"/>
              </a:lnSpc>
              <a:buFont typeface="Wingdings" pitchFamily="2" charset="2"/>
              <a:buNone/>
            </a:pPr>
            <a:r>
              <a:rPr lang="en-US" sz="2000" b="0" dirty="0"/>
              <a:t>3. </a:t>
            </a:r>
            <a:r>
              <a:rPr lang="en-US" sz="2000" b="1" dirty="0" smtClean="0"/>
              <a:t>Personal Investment</a:t>
            </a:r>
            <a:r>
              <a:rPr lang="en-US" sz="2400" b="1" dirty="0" smtClean="0"/>
              <a:t> </a:t>
            </a:r>
            <a:endParaRPr lang="en-US" sz="2400" b="1" dirty="0"/>
          </a:p>
          <a:p>
            <a:pPr lvl="1">
              <a:lnSpc>
                <a:spcPct val="90000"/>
              </a:lnSpc>
              <a:buFont typeface="Wingdings" pitchFamily="2" charset="2"/>
              <a:buNone/>
            </a:pPr>
            <a:r>
              <a:rPr lang="en-US" sz="1800" b="0" dirty="0"/>
              <a:t>	</a:t>
            </a:r>
            <a:r>
              <a:rPr lang="en-US" sz="2000" b="0" dirty="0"/>
              <a:t>What evidence exists that this person has enough of a commitment to the business so that I'll be sure he/she wants to work hard to protect it? (If they protect theirs, they will be protecting mine!) Most lending institutions will require at least 25 percent cash/equity contributed to the total capital cost of the project.</a:t>
            </a:r>
          </a:p>
          <a:p>
            <a:pPr>
              <a:lnSpc>
                <a:spcPct val="90000"/>
              </a:lnSpc>
              <a:buFont typeface="Wingdings" pitchFamily="2" charset="2"/>
              <a:buNone/>
            </a:pPr>
            <a:r>
              <a:rPr lang="en-US" sz="2000" b="0" dirty="0"/>
              <a:t>4. </a:t>
            </a:r>
            <a:r>
              <a:rPr lang="en-US" sz="2000" b="1" dirty="0"/>
              <a:t>Security</a:t>
            </a:r>
          </a:p>
          <a:p>
            <a:pPr lvl="1">
              <a:lnSpc>
                <a:spcPct val="90000"/>
              </a:lnSpc>
              <a:buFont typeface="Wingdings" pitchFamily="2" charset="2"/>
              <a:buNone/>
            </a:pPr>
            <a:r>
              <a:rPr lang="en-US" sz="1800" b="0" dirty="0"/>
              <a:t>	</a:t>
            </a:r>
            <a:r>
              <a:rPr lang="en-US" sz="2000" b="0" dirty="0"/>
              <a:t>If all else (above) fails, what protection do I have to get my money back? What will it be worth when the business fails?</a:t>
            </a:r>
          </a:p>
          <a:p>
            <a:pPr>
              <a:lnSpc>
                <a:spcPct val="90000"/>
              </a:lnSpc>
              <a:buFont typeface="Wingdings" pitchFamily="2" charset="2"/>
              <a:buNone/>
            </a:pPr>
            <a:endParaRPr lang="en-US" sz="1600" b="0" dirty="0">
              <a:solidFill>
                <a:schemeClr val="tx2"/>
              </a:solidFill>
            </a:endParaRPr>
          </a:p>
        </p:txBody>
      </p:sp>
    </p:spTree>
    <p:extLst>
      <p:ext uri="{BB962C8B-B14F-4D97-AF65-F5344CB8AC3E}">
        <p14:creationId xmlns:p14="http://schemas.microsoft.com/office/powerpoint/2010/main" val="2815407703"/>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CA" dirty="0" smtClean="0"/>
              <a:t>Sources</a:t>
            </a:r>
            <a:endParaRPr lang="en-CA" dirty="0"/>
          </a:p>
        </p:txBody>
      </p:sp>
      <p:sp>
        <p:nvSpPr>
          <p:cNvPr id="2" name="Slide Number Placeholder 1"/>
          <p:cNvSpPr>
            <a:spLocks noGrp="1"/>
          </p:cNvSpPr>
          <p:nvPr>
            <p:ph type="sldNum" sz="quarter" idx="4"/>
          </p:nvPr>
        </p:nvSpPr>
        <p:spPr/>
        <p:txBody>
          <a:bodyPr>
            <a:normAutofit/>
          </a:bodyPr>
          <a:lstStyle/>
          <a:p>
            <a:pPr>
              <a:defRPr/>
            </a:pPr>
            <a:fld id="{CDC21D96-4E37-43DF-838F-59CD9EA3F86F}" type="slidenum">
              <a:rPr lang="en-US" smtClean="0"/>
              <a:pPr>
                <a:defRPr/>
              </a:pPr>
              <a:t>157</a:t>
            </a:fld>
            <a:endParaRPr lang="en-US"/>
          </a:p>
        </p:txBody>
      </p:sp>
      <p:sp>
        <p:nvSpPr>
          <p:cNvPr id="91139" name="Rectangle 3"/>
          <p:cNvSpPr>
            <a:spLocks noGrp="1" noChangeArrowheads="1"/>
          </p:cNvSpPr>
          <p:nvPr>
            <p:ph idx="4294967295"/>
          </p:nvPr>
        </p:nvSpPr>
        <p:spPr>
          <a:xfrm>
            <a:off x="685800" y="1143000"/>
            <a:ext cx="8001000" cy="4495800"/>
          </a:xfrm>
        </p:spPr>
        <p:txBody>
          <a:bodyPr>
            <a:normAutofit/>
          </a:bodyPr>
          <a:lstStyle/>
          <a:p>
            <a:pPr marL="0" indent="0">
              <a:lnSpc>
                <a:spcPct val="90000"/>
              </a:lnSpc>
              <a:buNone/>
            </a:pPr>
            <a:r>
              <a:rPr lang="en-US" sz="2400" dirty="0"/>
              <a:t>Canada Small Business </a:t>
            </a:r>
            <a:r>
              <a:rPr lang="en-US" sz="2400" dirty="0" smtClean="0"/>
              <a:t>Financing: </a:t>
            </a:r>
            <a:r>
              <a:rPr lang="en-US" sz="2400" dirty="0" smtClean="0">
                <a:hlinkClick r:id="rId2"/>
              </a:rPr>
              <a:t>http</a:t>
            </a:r>
            <a:r>
              <a:rPr lang="en-US" sz="2400" dirty="0">
                <a:hlinkClick r:id="rId2"/>
              </a:rPr>
              <a:t>://www.canadabusiness.ca/eng</a:t>
            </a:r>
            <a:r>
              <a:rPr lang="en-US" sz="2400" dirty="0" smtClean="0">
                <a:hlinkClick r:id="rId2"/>
              </a:rPr>
              <a:t>/</a:t>
            </a:r>
            <a:endParaRPr lang="en-US" sz="2400" dirty="0" smtClean="0"/>
          </a:p>
          <a:p>
            <a:pPr marL="0" indent="0">
              <a:lnSpc>
                <a:spcPct val="90000"/>
              </a:lnSpc>
              <a:buNone/>
            </a:pPr>
            <a:endParaRPr lang="en-US" sz="1800" dirty="0" smtClean="0"/>
          </a:p>
          <a:p>
            <a:pPr marL="0" indent="0">
              <a:lnSpc>
                <a:spcPct val="90000"/>
              </a:lnSpc>
              <a:buNone/>
            </a:pPr>
            <a:r>
              <a:rPr lang="en-US" sz="2400" dirty="0" smtClean="0"/>
              <a:t>Business </a:t>
            </a:r>
            <a:r>
              <a:rPr lang="en-US" sz="2400" dirty="0"/>
              <a:t>Development </a:t>
            </a:r>
            <a:r>
              <a:rPr lang="en-US" sz="2400" dirty="0" smtClean="0"/>
              <a:t>Bank: </a:t>
            </a:r>
            <a:r>
              <a:rPr lang="en-US" sz="2400" dirty="0" smtClean="0">
                <a:hlinkClick r:id="rId3"/>
              </a:rPr>
              <a:t>http</a:t>
            </a:r>
            <a:r>
              <a:rPr lang="en-US" sz="2400" dirty="0">
                <a:hlinkClick r:id="rId3"/>
              </a:rPr>
              <a:t>://</a:t>
            </a:r>
            <a:r>
              <a:rPr lang="en-US" sz="2400" dirty="0" smtClean="0">
                <a:hlinkClick r:id="rId3"/>
              </a:rPr>
              <a:t>www.bdc.ca/en/Pages/home.aspx</a:t>
            </a:r>
            <a:endParaRPr lang="en-US" sz="2400" dirty="0" smtClean="0"/>
          </a:p>
          <a:p>
            <a:pPr marL="0" indent="0">
              <a:lnSpc>
                <a:spcPct val="90000"/>
              </a:lnSpc>
              <a:buNone/>
            </a:pPr>
            <a:endParaRPr lang="en-US" sz="1800" dirty="0" smtClean="0"/>
          </a:p>
          <a:p>
            <a:pPr marL="0" indent="0">
              <a:lnSpc>
                <a:spcPct val="90000"/>
              </a:lnSpc>
              <a:buNone/>
            </a:pPr>
            <a:r>
              <a:rPr lang="en-US" sz="2400" dirty="0" smtClean="0"/>
              <a:t>Banks</a:t>
            </a:r>
            <a:r>
              <a:rPr lang="en-US" sz="2400" dirty="0"/>
              <a:t>:</a:t>
            </a:r>
          </a:p>
          <a:p>
            <a:pPr>
              <a:lnSpc>
                <a:spcPct val="90000"/>
              </a:lnSpc>
            </a:pPr>
            <a:r>
              <a:rPr lang="en-US" sz="2400" dirty="0">
                <a:hlinkClick r:id="rId4"/>
              </a:rPr>
              <a:t>http://</a:t>
            </a:r>
            <a:r>
              <a:rPr lang="en-US" sz="2400" dirty="0" smtClean="0">
                <a:hlinkClick r:id="rId4"/>
              </a:rPr>
              <a:t>www.royalbank.ca/busindex.html</a:t>
            </a:r>
            <a:endParaRPr lang="en-US" sz="2400" dirty="0" smtClean="0"/>
          </a:p>
          <a:p>
            <a:pPr>
              <a:lnSpc>
                <a:spcPct val="90000"/>
              </a:lnSpc>
            </a:pPr>
            <a:r>
              <a:rPr lang="en-US" sz="2400" dirty="0">
                <a:hlinkClick r:id="rId5"/>
              </a:rPr>
              <a:t>http://</a:t>
            </a:r>
            <a:r>
              <a:rPr lang="en-US" sz="2400" dirty="0" smtClean="0">
                <a:hlinkClick r:id="rId5"/>
              </a:rPr>
              <a:t>www.tdcanadatrust.com/products-services/banking/index-banking.jsp</a:t>
            </a:r>
            <a:endParaRPr lang="en-US" sz="2400" dirty="0" smtClean="0"/>
          </a:p>
          <a:p>
            <a:pPr>
              <a:lnSpc>
                <a:spcPct val="90000"/>
              </a:lnSpc>
            </a:pPr>
            <a:r>
              <a:rPr lang="en-US" sz="2400" dirty="0">
                <a:hlinkClick r:id="rId6"/>
              </a:rPr>
              <a:t>https://</a:t>
            </a:r>
            <a:r>
              <a:rPr lang="en-US" sz="2400" dirty="0" smtClean="0">
                <a:hlinkClick r:id="rId6"/>
              </a:rPr>
              <a:t>www.cibc.com/ca/small-business.html</a:t>
            </a:r>
            <a:endParaRPr lang="en-US" sz="2400" dirty="0" smtClean="0"/>
          </a:p>
          <a:p>
            <a:pPr>
              <a:lnSpc>
                <a:spcPct val="90000"/>
              </a:lnSpc>
            </a:pPr>
            <a:r>
              <a:rPr lang="en-US" sz="2400" dirty="0" smtClean="0">
                <a:hlinkClick r:id="rId7"/>
              </a:rPr>
              <a:t>www.bmo.ca</a:t>
            </a:r>
            <a:endParaRPr lang="en-US" sz="2400" dirty="0" smtClean="0"/>
          </a:p>
          <a:p>
            <a:pPr>
              <a:lnSpc>
                <a:spcPct val="90000"/>
              </a:lnSpc>
            </a:pPr>
            <a:endParaRPr lang="en-US" sz="2400" dirty="0" smtClean="0"/>
          </a:p>
          <a:p>
            <a:pPr marL="0" indent="0">
              <a:lnSpc>
                <a:spcPct val="90000"/>
              </a:lnSpc>
              <a:buNone/>
            </a:pPr>
            <a:endParaRPr lang="en-US" sz="2400" dirty="0" smtClean="0"/>
          </a:p>
        </p:txBody>
      </p:sp>
    </p:spTree>
    <p:extLst>
      <p:ext uri="{BB962C8B-B14F-4D97-AF65-F5344CB8AC3E}">
        <p14:creationId xmlns:p14="http://schemas.microsoft.com/office/powerpoint/2010/main" val="811019960"/>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a:t>
            </a:r>
            <a:r>
              <a:rPr lang="en-US" dirty="0" smtClean="0"/>
              <a:t>. Equity</a:t>
            </a:r>
            <a:endParaRPr lang="en-CA" dirty="0"/>
          </a:p>
        </p:txBody>
      </p:sp>
      <p:sp>
        <p:nvSpPr>
          <p:cNvPr id="4" name="Slide Number Placeholder 3"/>
          <p:cNvSpPr>
            <a:spLocks noGrp="1"/>
          </p:cNvSpPr>
          <p:nvPr>
            <p:ph type="sldNum" sz="quarter" idx="4"/>
          </p:nvPr>
        </p:nvSpPr>
        <p:spPr/>
        <p:txBody>
          <a:bodyPr>
            <a:normAutofit/>
          </a:bodyPr>
          <a:lstStyle/>
          <a:p>
            <a:pPr>
              <a:defRPr/>
            </a:pPr>
            <a:fld id="{CDC21D96-4E37-43DF-838F-59CD9EA3F86F}" type="slidenum">
              <a:rPr lang="en-US" smtClean="0"/>
              <a:pPr>
                <a:defRPr/>
              </a:pPr>
              <a:t>158</a:t>
            </a:fld>
            <a:endParaRPr lang="en-US"/>
          </a:p>
        </p:txBody>
      </p:sp>
      <p:sp>
        <p:nvSpPr>
          <p:cNvPr id="3" name="Content Placeholder 2"/>
          <p:cNvSpPr>
            <a:spLocks noGrp="1"/>
          </p:cNvSpPr>
          <p:nvPr>
            <p:ph idx="4294967295"/>
          </p:nvPr>
        </p:nvSpPr>
        <p:spPr>
          <a:xfrm>
            <a:off x="250825" y="1076075"/>
            <a:ext cx="8692649" cy="4538662"/>
          </a:xfrm>
        </p:spPr>
        <p:txBody>
          <a:bodyPr>
            <a:normAutofit/>
          </a:bodyPr>
          <a:lstStyle/>
          <a:p>
            <a:pPr marL="0" indent="0">
              <a:buNone/>
            </a:pPr>
            <a:r>
              <a:rPr lang="en-US" sz="2400" b="1" dirty="0"/>
              <a:t>Equity: cash for a piece of the business</a:t>
            </a:r>
          </a:p>
          <a:p>
            <a:pPr lvl="1"/>
            <a:r>
              <a:rPr lang="en-US" sz="2400" dirty="0"/>
              <a:t>Investment </a:t>
            </a:r>
            <a:endParaRPr lang="en-US" sz="2400" dirty="0" smtClean="0"/>
          </a:p>
          <a:p>
            <a:pPr lvl="2"/>
            <a:r>
              <a:rPr lang="en-US" sz="2400" dirty="0" smtClean="0"/>
              <a:t>Angel Investment</a:t>
            </a:r>
          </a:p>
          <a:p>
            <a:pPr lvl="2"/>
            <a:r>
              <a:rPr lang="en-US" sz="2400" dirty="0" smtClean="0"/>
              <a:t>Venture Capital</a:t>
            </a:r>
            <a:endParaRPr lang="en-US" sz="2400" dirty="0"/>
          </a:p>
          <a:p>
            <a:pPr lvl="1"/>
            <a:r>
              <a:rPr lang="en-US" sz="2400" dirty="0"/>
              <a:t>Share </a:t>
            </a:r>
            <a:r>
              <a:rPr lang="en-US" sz="2400" dirty="0" smtClean="0"/>
              <a:t>purchase (IPO)</a:t>
            </a:r>
          </a:p>
          <a:p>
            <a:pPr lvl="1"/>
            <a:r>
              <a:rPr lang="en-US" sz="2400" dirty="0" smtClean="0"/>
              <a:t>Friends and Family (“</a:t>
            </a:r>
            <a:r>
              <a:rPr lang="en-US" sz="2400" dirty="0"/>
              <a:t>love money</a:t>
            </a:r>
            <a:r>
              <a:rPr lang="en-US" sz="2400" dirty="0" smtClean="0"/>
              <a:t>”) – may also be considered a loan or charity!</a:t>
            </a:r>
            <a:endParaRPr lang="en-US" sz="2400" dirty="0"/>
          </a:p>
          <a:p>
            <a:pPr marL="68580" indent="0">
              <a:buNone/>
            </a:pPr>
            <a:endParaRPr lang="en-CA" sz="1800" dirty="0">
              <a:solidFill>
                <a:schemeClr val="tx2"/>
              </a:solidFill>
            </a:endParaRPr>
          </a:p>
        </p:txBody>
      </p:sp>
    </p:spTree>
    <p:extLst>
      <p:ext uri="{BB962C8B-B14F-4D97-AF65-F5344CB8AC3E}">
        <p14:creationId xmlns:p14="http://schemas.microsoft.com/office/powerpoint/2010/main" val="3767793699"/>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Venture Capital</a:t>
            </a:r>
            <a:endParaRPr lang="en-US" dirty="0"/>
          </a:p>
        </p:txBody>
      </p:sp>
      <p:sp>
        <p:nvSpPr>
          <p:cNvPr id="4" name="Slide Number Placeholder 3"/>
          <p:cNvSpPr>
            <a:spLocks noGrp="1"/>
          </p:cNvSpPr>
          <p:nvPr>
            <p:ph type="sldNum" sz="quarter" idx="4"/>
          </p:nvPr>
        </p:nvSpPr>
        <p:spPr/>
        <p:txBody>
          <a:bodyPr>
            <a:normAutofit/>
          </a:bodyPr>
          <a:lstStyle/>
          <a:p>
            <a:pPr>
              <a:defRPr/>
            </a:pPr>
            <a:fld id="{CDC21D96-4E37-43DF-838F-59CD9EA3F86F}" type="slidenum">
              <a:rPr lang="en-US" smtClean="0"/>
              <a:pPr>
                <a:defRPr/>
              </a:pPr>
              <a:t>159</a:t>
            </a:fld>
            <a:endParaRPr lang="en-US"/>
          </a:p>
        </p:txBody>
      </p:sp>
      <p:sp>
        <p:nvSpPr>
          <p:cNvPr id="3" name="Content Placeholder 2"/>
          <p:cNvSpPr>
            <a:spLocks noGrp="1"/>
          </p:cNvSpPr>
          <p:nvPr>
            <p:ph idx="4294967295"/>
          </p:nvPr>
        </p:nvSpPr>
        <p:spPr>
          <a:xfrm>
            <a:off x="136135" y="966997"/>
            <a:ext cx="8855465" cy="4070224"/>
          </a:xfrm>
        </p:spPr>
        <p:txBody>
          <a:bodyPr>
            <a:normAutofit/>
          </a:bodyPr>
          <a:lstStyle/>
          <a:p>
            <a:r>
              <a:rPr lang="en-US" sz="2400" b="0" dirty="0" smtClean="0"/>
              <a:t>Firms specifically designed to pool large sums of money and invest in risky asset class.</a:t>
            </a:r>
          </a:p>
          <a:p>
            <a:r>
              <a:rPr lang="en-US" sz="2400" b="0" dirty="0" smtClean="0"/>
              <a:t>Money for the fund comes from “Limited Partners.”</a:t>
            </a:r>
          </a:p>
          <a:p>
            <a:r>
              <a:rPr lang="en-US" sz="2400" b="0" dirty="0" smtClean="0"/>
              <a:t>Have to invest the money or return it.</a:t>
            </a:r>
          </a:p>
          <a:p>
            <a:r>
              <a:rPr lang="en-US" sz="2400" b="0" dirty="0" smtClean="0"/>
              <a:t>Specific business model for the fund with specific criteria related to things such as:</a:t>
            </a:r>
          </a:p>
          <a:p>
            <a:pPr lvl="1"/>
            <a:r>
              <a:rPr lang="en-US" sz="2200" dirty="0" smtClean="0"/>
              <a:t>Industry</a:t>
            </a:r>
          </a:p>
          <a:p>
            <a:pPr lvl="1"/>
            <a:r>
              <a:rPr lang="en-US" sz="2200" dirty="0" smtClean="0"/>
              <a:t>Type and size of deal</a:t>
            </a:r>
          </a:p>
          <a:p>
            <a:pPr lvl="1"/>
            <a:r>
              <a:rPr lang="en-US" sz="2200" dirty="0" smtClean="0"/>
              <a:t>Stage</a:t>
            </a:r>
            <a:endParaRPr lang="en-US" sz="2200" dirty="0"/>
          </a:p>
        </p:txBody>
      </p:sp>
      <p:pic>
        <p:nvPicPr>
          <p:cNvPr id="5" name="Picture 4">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1200" y="5198416"/>
            <a:ext cx="2429725" cy="1475326"/>
          </a:xfrm>
          <a:prstGeom prst="rect">
            <a:avLst/>
          </a:prstGeom>
        </p:spPr>
      </p:pic>
      <p:pic>
        <p:nvPicPr>
          <p:cNvPr id="6" name="Picture 4" descr="http://www.clipartbest.com/cliparts/dc7/jEk/dc7jEkRMi.png">
            <a:hlinkClick r:id="rId2"/>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5062" y="5555079"/>
            <a:ext cx="762000" cy="76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676790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FEEEA"/>
        </a:solidFill>
        <a:effectLst/>
      </p:bgPr>
    </p:bg>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764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4"/>
          </p:nvPr>
        </p:nvSpPr>
        <p:spPr/>
        <p:txBody>
          <a:bodyPr/>
          <a:lstStyle/>
          <a:p>
            <a:fld id="{13F44AA5-DB92-42C3-A717-A60C9B81A1ED}" type="slidenum">
              <a:rPr lang="en-CA" smtClean="0"/>
              <a:pPr/>
              <a:t>16</a:t>
            </a:fld>
            <a:endParaRPr lang="en-CA" dirty="0"/>
          </a:p>
        </p:txBody>
      </p:sp>
    </p:spTree>
    <p:extLst>
      <p:ext uri="{BB962C8B-B14F-4D97-AF65-F5344CB8AC3E}">
        <p14:creationId xmlns:p14="http://schemas.microsoft.com/office/powerpoint/2010/main" val="3333015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Venture Capital</a:t>
            </a:r>
            <a:endParaRPr lang="en-US" dirty="0"/>
          </a:p>
        </p:txBody>
      </p:sp>
      <p:sp>
        <p:nvSpPr>
          <p:cNvPr id="4" name="Slide Number Placeholder 3"/>
          <p:cNvSpPr>
            <a:spLocks noGrp="1"/>
          </p:cNvSpPr>
          <p:nvPr>
            <p:ph type="sldNum" sz="quarter" idx="4"/>
          </p:nvPr>
        </p:nvSpPr>
        <p:spPr/>
        <p:txBody>
          <a:bodyPr>
            <a:normAutofit/>
          </a:bodyPr>
          <a:lstStyle/>
          <a:p>
            <a:pPr>
              <a:defRPr/>
            </a:pPr>
            <a:fld id="{CDC21D96-4E37-43DF-838F-59CD9EA3F86F}" type="slidenum">
              <a:rPr lang="en-US" smtClean="0"/>
              <a:pPr>
                <a:defRPr/>
              </a:pPr>
              <a:t>160</a:t>
            </a:fld>
            <a:endParaRPr lang="en-US"/>
          </a:p>
        </p:txBody>
      </p:sp>
      <p:sp>
        <p:nvSpPr>
          <p:cNvPr id="3" name="Content Placeholder 2"/>
          <p:cNvSpPr>
            <a:spLocks noGrp="1"/>
          </p:cNvSpPr>
          <p:nvPr>
            <p:ph idx="4294967295"/>
          </p:nvPr>
        </p:nvSpPr>
        <p:spPr>
          <a:xfrm>
            <a:off x="290930" y="1011907"/>
            <a:ext cx="7521575" cy="3579812"/>
          </a:xfrm>
        </p:spPr>
        <p:txBody>
          <a:bodyPr>
            <a:noAutofit/>
          </a:bodyPr>
          <a:lstStyle/>
          <a:p>
            <a:pPr marL="0" indent="0">
              <a:buNone/>
            </a:pPr>
            <a:r>
              <a:rPr lang="en-US" sz="2400" b="1" dirty="0" smtClean="0"/>
              <a:t>Key Issues</a:t>
            </a:r>
          </a:p>
          <a:p>
            <a:r>
              <a:rPr lang="en-US" sz="2400" dirty="0" smtClean="0"/>
              <a:t>Process</a:t>
            </a:r>
          </a:p>
          <a:p>
            <a:pPr lvl="1"/>
            <a:r>
              <a:rPr lang="en-US" sz="2400" dirty="0" smtClean="0"/>
              <a:t>Due Diligence</a:t>
            </a:r>
          </a:p>
          <a:p>
            <a:pPr lvl="1"/>
            <a:r>
              <a:rPr lang="en-US" sz="2400" dirty="0" smtClean="0"/>
              <a:t>Valuation</a:t>
            </a:r>
          </a:p>
          <a:p>
            <a:pPr lvl="1"/>
            <a:r>
              <a:rPr lang="en-US" sz="2400" dirty="0" smtClean="0"/>
              <a:t>Term Sheet</a:t>
            </a:r>
          </a:p>
          <a:p>
            <a:pPr lvl="1"/>
            <a:r>
              <a:rPr lang="en-US" sz="2400" dirty="0" smtClean="0"/>
              <a:t>Exit</a:t>
            </a:r>
          </a:p>
          <a:p>
            <a:r>
              <a:rPr lang="en-US" sz="2400" dirty="0" smtClean="0"/>
              <a:t>Entrepreneur Considerations</a:t>
            </a:r>
          </a:p>
          <a:p>
            <a:pPr lvl="1"/>
            <a:r>
              <a:rPr lang="en-US" sz="2400" dirty="0" smtClean="0"/>
              <a:t>Ownership %</a:t>
            </a:r>
          </a:p>
          <a:p>
            <a:pPr lvl="1"/>
            <a:r>
              <a:rPr lang="en-US" sz="2400" dirty="0" smtClean="0"/>
              <a:t>Long term ownership (exit)</a:t>
            </a:r>
          </a:p>
          <a:p>
            <a:pPr lvl="1"/>
            <a:r>
              <a:rPr lang="en-US" sz="2400" dirty="0" smtClean="0"/>
              <a:t>Control </a:t>
            </a:r>
            <a:endParaRPr lang="en-US" sz="2400" dirty="0"/>
          </a:p>
        </p:txBody>
      </p:sp>
    </p:spTree>
    <p:extLst>
      <p:ext uri="{BB962C8B-B14F-4D97-AF65-F5344CB8AC3E}">
        <p14:creationId xmlns:p14="http://schemas.microsoft.com/office/powerpoint/2010/main" val="2407913717"/>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VC Explained</a:t>
            </a:r>
            <a:endParaRPr lang="en-US" dirty="0"/>
          </a:p>
        </p:txBody>
      </p:sp>
      <p:pic>
        <p:nvPicPr>
          <p:cNvPr id="4" name="Picture 3"/>
          <p:cNvPicPr>
            <a:picLocks noChangeAspect="1"/>
          </p:cNvPicPr>
          <p:nvPr/>
        </p:nvPicPr>
        <p:blipFill>
          <a:blip r:embed="rId2"/>
          <a:stretch>
            <a:fillRect/>
          </a:stretch>
        </p:blipFill>
        <p:spPr>
          <a:xfrm>
            <a:off x="3776060" y="3118302"/>
            <a:ext cx="1286175" cy="1002609"/>
          </a:xfrm>
          <a:prstGeom prst="rect">
            <a:avLst/>
          </a:prstGeom>
        </p:spPr>
      </p:pic>
      <p:pic>
        <p:nvPicPr>
          <p:cNvPr id="6" name="Picture 5"/>
          <p:cNvPicPr>
            <a:picLocks noChangeAspect="1"/>
          </p:cNvPicPr>
          <p:nvPr/>
        </p:nvPicPr>
        <p:blipFill>
          <a:blip r:embed="rId3"/>
          <a:stretch>
            <a:fillRect/>
          </a:stretch>
        </p:blipFill>
        <p:spPr>
          <a:xfrm>
            <a:off x="3184902" y="2476945"/>
            <a:ext cx="811440" cy="454407"/>
          </a:xfrm>
          <a:prstGeom prst="rect">
            <a:avLst/>
          </a:prstGeom>
        </p:spPr>
      </p:pic>
      <p:pic>
        <p:nvPicPr>
          <p:cNvPr id="7" name="Picture 6"/>
          <p:cNvPicPr>
            <a:picLocks noChangeAspect="1"/>
          </p:cNvPicPr>
          <p:nvPr/>
        </p:nvPicPr>
        <p:blipFill>
          <a:blip r:embed="rId4"/>
          <a:stretch>
            <a:fillRect/>
          </a:stretch>
        </p:blipFill>
        <p:spPr>
          <a:xfrm>
            <a:off x="4413167" y="2493627"/>
            <a:ext cx="737680" cy="414564"/>
          </a:xfrm>
          <a:prstGeom prst="rect">
            <a:avLst/>
          </a:prstGeom>
        </p:spPr>
      </p:pic>
      <p:pic>
        <p:nvPicPr>
          <p:cNvPr id="9" name="Picture 8"/>
          <p:cNvPicPr>
            <a:picLocks noChangeAspect="1"/>
          </p:cNvPicPr>
          <p:nvPr/>
        </p:nvPicPr>
        <p:blipFill>
          <a:blip r:embed="rId4"/>
          <a:stretch>
            <a:fillRect/>
          </a:stretch>
        </p:blipFill>
        <p:spPr>
          <a:xfrm>
            <a:off x="6077407" y="4195072"/>
            <a:ext cx="737680" cy="414564"/>
          </a:xfrm>
          <a:prstGeom prst="rect">
            <a:avLst/>
          </a:prstGeom>
        </p:spPr>
      </p:pic>
      <p:pic>
        <p:nvPicPr>
          <p:cNvPr id="10" name="Picture 9"/>
          <p:cNvPicPr>
            <a:picLocks noChangeAspect="1"/>
          </p:cNvPicPr>
          <p:nvPr/>
        </p:nvPicPr>
        <p:blipFill>
          <a:blip r:embed="rId4"/>
          <a:stretch>
            <a:fillRect/>
          </a:stretch>
        </p:blipFill>
        <p:spPr>
          <a:xfrm>
            <a:off x="4693395" y="4195072"/>
            <a:ext cx="737680" cy="414564"/>
          </a:xfrm>
          <a:prstGeom prst="rect">
            <a:avLst/>
          </a:prstGeom>
        </p:spPr>
      </p:pic>
      <p:pic>
        <p:nvPicPr>
          <p:cNvPr id="11" name="Picture 10"/>
          <p:cNvPicPr>
            <a:picLocks noChangeAspect="1"/>
          </p:cNvPicPr>
          <p:nvPr/>
        </p:nvPicPr>
        <p:blipFill>
          <a:blip r:embed="rId4"/>
          <a:stretch>
            <a:fillRect/>
          </a:stretch>
        </p:blipFill>
        <p:spPr>
          <a:xfrm>
            <a:off x="3240596" y="4195072"/>
            <a:ext cx="737680" cy="414564"/>
          </a:xfrm>
          <a:prstGeom prst="rect">
            <a:avLst/>
          </a:prstGeom>
        </p:spPr>
      </p:pic>
      <p:pic>
        <p:nvPicPr>
          <p:cNvPr id="12" name="Picture 11"/>
          <p:cNvPicPr>
            <a:picLocks noChangeAspect="1"/>
          </p:cNvPicPr>
          <p:nvPr/>
        </p:nvPicPr>
        <p:blipFill>
          <a:blip r:embed="rId4"/>
          <a:stretch>
            <a:fillRect/>
          </a:stretch>
        </p:blipFill>
        <p:spPr>
          <a:xfrm>
            <a:off x="1881614" y="4195072"/>
            <a:ext cx="737680" cy="414564"/>
          </a:xfrm>
          <a:prstGeom prst="rect">
            <a:avLst/>
          </a:prstGeom>
        </p:spPr>
      </p:pic>
      <p:pic>
        <p:nvPicPr>
          <p:cNvPr id="13" name="Picture 12"/>
          <p:cNvPicPr>
            <a:picLocks noChangeAspect="1"/>
          </p:cNvPicPr>
          <p:nvPr/>
        </p:nvPicPr>
        <p:blipFill>
          <a:blip r:embed="rId5"/>
          <a:stretch>
            <a:fillRect/>
          </a:stretch>
        </p:blipFill>
        <p:spPr>
          <a:xfrm>
            <a:off x="1987574" y="1359643"/>
            <a:ext cx="690129" cy="1125381"/>
          </a:xfrm>
          <a:prstGeom prst="rect">
            <a:avLst/>
          </a:prstGeom>
        </p:spPr>
      </p:pic>
      <p:pic>
        <p:nvPicPr>
          <p:cNvPr id="14" name="Picture 13"/>
          <p:cNvPicPr>
            <a:picLocks noChangeAspect="1"/>
          </p:cNvPicPr>
          <p:nvPr/>
        </p:nvPicPr>
        <p:blipFill>
          <a:blip r:embed="rId6"/>
          <a:stretch>
            <a:fillRect/>
          </a:stretch>
        </p:blipFill>
        <p:spPr>
          <a:xfrm>
            <a:off x="633809" y="4962685"/>
            <a:ext cx="1307224" cy="1307224"/>
          </a:xfrm>
          <a:prstGeom prst="rect">
            <a:avLst/>
          </a:prstGeom>
        </p:spPr>
      </p:pic>
      <p:pic>
        <p:nvPicPr>
          <p:cNvPr id="15" name="Picture 14"/>
          <p:cNvPicPr>
            <a:picLocks noChangeAspect="1"/>
          </p:cNvPicPr>
          <p:nvPr/>
        </p:nvPicPr>
        <p:blipFill>
          <a:blip r:embed="rId7"/>
          <a:stretch>
            <a:fillRect/>
          </a:stretch>
        </p:blipFill>
        <p:spPr>
          <a:xfrm>
            <a:off x="1489949" y="5035693"/>
            <a:ext cx="1188823" cy="1188823"/>
          </a:xfrm>
          <a:prstGeom prst="rect">
            <a:avLst/>
          </a:prstGeom>
        </p:spPr>
      </p:pic>
      <p:pic>
        <p:nvPicPr>
          <p:cNvPr id="16" name="Picture 15"/>
          <p:cNvPicPr>
            <a:picLocks noChangeAspect="1"/>
          </p:cNvPicPr>
          <p:nvPr/>
        </p:nvPicPr>
        <p:blipFill>
          <a:blip r:embed="rId7"/>
          <a:stretch>
            <a:fillRect/>
          </a:stretch>
        </p:blipFill>
        <p:spPr>
          <a:xfrm>
            <a:off x="2356204" y="5000586"/>
            <a:ext cx="1188823" cy="1188823"/>
          </a:xfrm>
          <a:prstGeom prst="rect">
            <a:avLst/>
          </a:prstGeom>
        </p:spPr>
      </p:pic>
      <p:pic>
        <p:nvPicPr>
          <p:cNvPr id="17" name="Picture 16"/>
          <p:cNvPicPr>
            <a:picLocks noChangeAspect="1"/>
          </p:cNvPicPr>
          <p:nvPr/>
        </p:nvPicPr>
        <p:blipFill>
          <a:blip r:embed="rId7"/>
          <a:stretch>
            <a:fillRect/>
          </a:stretch>
        </p:blipFill>
        <p:spPr>
          <a:xfrm>
            <a:off x="3163431" y="5023788"/>
            <a:ext cx="1188823" cy="1188823"/>
          </a:xfrm>
          <a:prstGeom prst="rect">
            <a:avLst/>
          </a:prstGeom>
        </p:spPr>
      </p:pic>
      <p:pic>
        <p:nvPicPr>
          <p:cNvPr id="18" name="Picture 17"/>
          <p:cNvPicPr>
            <a:picLocks noChangeAspect="1"/>
          </p:cNvPicPr>
          <p:nvPr/>
        </p:nvPicPr>
        <p:blipFill>
          <a:blip r:embed="rId7"/>
          <a:stretch>
            <a:fillRect/>
          </a:stretch>
        </p:blipFill>
        <p:spPr>
          <a:xfrm>
            <a:off x="4013675" y="5013634"/>
            <a:ext cx="1188823" cy="1188823"/>
          </a:xfrm>
          <a:prstGeom prst="rect">
            <a:avLst/>
          </a:prstGeom>
        </p:spPr>
      </p:pic>
      <p:pic>
        <p:nvPicPr>
          <p:cNvPr id="19" name="Picture 18"/>
          <p:cNvPicPr>
            <a:picLocks noChangeAspect="1"/>
          </p:cNvPicPr>
          <p:nvPr/>
        </p:nvPicPr>
        <p:blipFill>
          <a:blip r:embed="rId7"/>
          <a:stretch>
            <a:fillRect/>
          </a:stretch>
        </p:blipFill>
        <p:spPr>
          <a:xfrm>
            <a:off x="4766480" y="5017791"/>
            <a:ext cx="1188823" cy="1188823"/>
          </a:xfrm>
          <a:prstGeom prst="rect">
            <a:avLst/>
          </a:prstGeom>
        </p:spPr>
      </p:pic>
      <p:pic>
        <p:nvPicPr>
          <p:cNvPr id="20" name="Picture 19"/>
          <p:cNvPicPr>
            <a:picLocks noChangeAspect="1"/>
          </p:cNvPicPr>
          <p:nvPr/>
        </p:nvPicPr>
        <p:blipFill>
          <a:blip r:embed="rId7"/>
          <a:stretch>
            <a:fillRect/>
          </a:stretch>
        </p:blipFill>
        <p:spPr>
          <a:xfrm>
            <a:off x="5525945" y="5016019"/>
            <a:ext cx="1188823" cy="1188823"/>
          </a:xfrm>
          <a:prstGeom prst="rect">
            <a:avLst/>
          </a:prstGeom>
        </p:spPr>
      </p:pic>
      <p:pic>
        <p:nvPicPr>
          <p:cNvPr id="21" name="Picture 20"/>
          <p:cNvPicPr>
            <a:picLocks noChangeAspect="1"/>
          </p:cNvPicPr>
          <p:nvPr/>
        </p:nvPicPr>
        <p:blipFill>
          <a:blip r:embed="rId7"/>
          <a:stretch>
            <a:fillRect/>
          </a:stretch>
        </p:blipFill>
        <p:spPr>
          <a:xfrm>
            <a:off x="6278750" y="5021665"/>
            <a:ext cx="1188823" cy="1188823"/>
          </a:xfrm>
          <a:prstGeom prst="rect">
            <a:avLst/>
          </a:prstGeom>
        </p:spPr>
      </p:pic>
      <p:pic>
        <p:nvPicPr>
          <p:cNvPr id="22" name="Picture 21"/>
          <p:cNvPicPr>
            <a:picLocks noChangeAspect="1"/>
          </p:cNvPicPr>
          <p:nvPr/>
        </p:nvPicPr>
        <p:blipFill>
          <a:blip r:embed="rId7"/>
          <a:stretch>
            <a:fillRect/>
          </a:stretch>
        </p:blipFill>
        <p:spPr>
          <a:xfrm>
            <a:off x="7028636" y="5021666"/>
            <a:ext cx="1188823" cy="1188823"/>
          </a:xfrm>
          <a:prstGeom prst="rect">
            <a:avLst/>
          </a:prstGeom>
        </p:spPr>
      </p:pic>
      <p:pic>
        <p:nvPicPr>
          <p:cNvPr id="23" name="Picture 22"/>
          <p:cNvPicPr>
            <a:picLocks noChangeAspect="1"/>
          </p:cNvPicPr>
          <p:nvPr/>
        </p:nvPicPr>
        <p:blipFill>
          <a:blip r:embed="rId7"/>
          <a:stretch>
            <a:fillRect/>
          </a:stretch>
        </p:blipFill>
        <p:spPr>
          <a:xfrm>
            <a:off x="7900417" y="5035693"/>
            <a:ext cx="1225322" cy="1188823"/>
          </a:xfrm>
          <a:prstGeom prst="rect">
            <a:avLst/>
          </a:prstGeom>
        </p:spPr>
      </p:pic>
      <p:pic>
        <p:nvPicPr>
          <p:cNvPr id="24" name="Picture 23"/>
          <p:cNvPicPr>
            <a:picLocks noChangeAspect="1"/>
          </p:cNvPicPr>
          <p:nvPr/>
        </p:nvPicPr>
        <p:blipFill>
          <a:blip r:embed="rId8"/>
          <a:stretch>
            <a:fillRect/>
          </a:stretch>
        </p:blipFill>
        <p:spPr>
          <a:xfrm>
            <a:off x="5266825" y="1353915"/>
            <a:ext cx="810582" cy="1082169"/>
          </a:xfrm>
          <a:prstGeom prst="rect">
            <a:avLst/>
          </a:prstGeom>
        </p:spPr>
      </p:pic>
      <p:pic>
        <p:nvPicPr>
          <p:cNvPr id="25" name="Picture 24"/>
          <p:cNvPicPr>
            <a:picLocks noChangeAspect="1"/>
          </p:cNvPicPr>
          <p:nvPr/>
        </p:nvPicPr>
        <p:blipFill>
          <a:blip r:embed="rId9"/>
          <a:stretch>
            <a:fillRect/>
          </a:stretch>
        </p:blipFill>
        <p:spPr>
          <a:xfrm>
            <a:off x="3576602" y="1364539"/>
            <a:ext cx="1495906" cy="1120485"/>
          </a:xfrm>
          <a:prstGeom prst="rect">
            <a:avLst/>
          </a:prstGeom>
        </p:spPr>
      </p:pic>
      <p:cxnSp>
        <p:nvCxnSpPr>
          <p:cNvPr id="27" name="Straight Arrow Connector 26"/>
          <p:cNvCxnSpPr/>
          <p:nvPr/>
        </p:nvCxnSpPr>
        <p:spPr>
          <a:xfrm>
            <a:off x="2757127" y="2613216"/>
            <a:ext cx="668912" cy="641367"/>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pic>
        <p:nvPicPr>
          <p:cNvPr id="30" name="Picture 29"/>
          <p:cNvPicPr>
            <a:picLocks noChangeAspect="1"/>
          </p:cNvPicPr>
          <p:nvPr/>
        </p:nvPicPr>
        <p:blipFill>
          <a:blip r:embed="rId10"/>
          <a:stretch>
            <a:fillRect/>
          </a:stretch>
        </p:blipFill>
        <p:spPr>
          <a:xfrm rot="2461728">
            <a:off x="4100826" y="2419097"/>
            <a:ext cx="464172" cy="547060"/>
          </a:xfrm>
          <a:prstGeom prst="rect">
            <a:avLst/>
          </a:prstGeom>
        </p:spPr>
      </p:pic>
      <p:cxnSp>
        <p:nvCxnSpPr>
          <p:cNvPr id="33" name="Straight Arrow Connector 32"/>
          <p:cNvCxnSpPr/>
          <p:nvPr/>
        </p:nvCxnSpPr>
        <p:spPr>
          <a:xfrm>
            <a:off x="4946750" y="3904488"/>
            <a:ext cx="2240434" cy="100584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a:off x="1881614" y="3904488"/>
            <a:ext cx="1894446" cy="1096098"/>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a:off x="3978275" y="4230268"/>
            <a:ext cx="145669" cy="770318"/>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4744534" y="4167931"/>
            <a:ext cx="686541" cy="832655"/>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pic>
        <p:nvPicPr>
          <p:cNvPr id="40" name="Picture 39"/>
          <p:cNvPicPr>
            <a:picLocks noChangeAspect="1"/>
          </p:cNvPicPr>
          <p:nvPr/>
        </p:nvPicPr>
        <p:blipFill>
          <a:blip r:embed="rId11"/>
          <a:stretch>
            <a:fillRect/>
          </a:stretch>
        </p:blipFill>
        <p:spPr>
          <a:xfrm>
            <a:off x="5256612" y="3443058"/>
            <a:ext cx="928295" cy="452827"/>
          </a:xfrm>
          <a:prstGeom prst="rect">
            <a:avLst/>
          </a:prstGeom>
        </p:spPr>
      </p:pic>
      <p:sp>
        <p:nvSpPr>
          <p:cNvPr id="41" name="Rectangle 40"/>
          <p:cNvSpPr/>
          <p:nvPr/>
        </p:nvSpPr>
        <p:spPr>
          <a:xfrm>
            <a:off x="6456191" y="1638146"/>
            <a:ext cx="2729849" cy="203132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smtClean="0">
                <a:ln>
                  <a:noFill/>
                </a:ln>
                <a:solidFill>
                  <a:srgbClr val="2D2D2A"/>
                </a:solidFill>
                <a:effectLst/>
                <a:uLnTx/>
                <a:uFillTx/>
                <a:latin typeface="Arial" panose="020B0604020202020204"/>
                <a:ea typeface="+mn-ea"/>
                <a:cs typeface="+mn-cs"/>
              </a:rPr>
              <a:t>- Investment Thesis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smtClean="0">
                <a:ln>
                  <a:noFill/>
                </a:ln>
                <a:solidFill>
                  <a:srgbClr val="2D2D2A"/>
                </a:solidFill>
                <a:effectLst/>
                <a:uLnTx/>
                <a:uFillTx/>
                <a:latin typeface="Arial" panose="020B0604020202020204"/>
                <a:ea typeface="+mn-ea"/>
                <a:cs typeface="+mn-cs"/>
              </a:rPr>
              <a:t>- LP’s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2D2D2A"/>
                </a:solidFill>
                <a:effectLst/>
                <a:uLnTx/>
                <a:uFillTx/>
                <a:latin typeface="Arial" panose="020B0604020202020204"/>
                <a:ea typeface="+mn-ea"/>
                <a:cs typeface="+mn-cs"/>
              </a:rPr>
              <a:t>- Term Sheet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smtClean="0">
                <a:ln>
                  <a:noFill/>
                </a:ln>
                <a:solidFill>
                  <a:srgbClr val="2D2D2A"/>
                </a:solidFill>
                <a:effectLst/>
                <a:uLnTx/>
                <a:uFillTx/>
                <a:latin typeface="Arial" panose="020B0604020202020204"/>
                <a:ea typeface="+mn-ea"/>
                <a:cs typeface="+mn-cs"/>
              </a:rPr>
              <a:t>- Valuation</a:t>
            </a:r>
            <a:endParaRPr kumimoji="0" lang="en-CA" sz="1800" b="0" i="0" u="none" strike="noStrike" kern="1200" cap="none" spc="0" normalizeH="0" baseline="0" noProof="0" dirty="0">
              <a:ln>
                <a:noFill/>
              </a:ln>
              <a:solidFill>
                <a:srgbClr val="2D2D2A"/>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smtClean="0">
                <a:ln>
                  <a:noFill/>
                </a:ln>
                <a:solidFill>
                  <a:srgbClr val="2D2D2A"/>
                </a:solidFill>
                <a:effectLst/>
                <a:uLnTx/>
                <a:uFillTx/>
                <a:latin typeface="Arial" panose="020B0604020202020204"/>
                <a:ea typeface="+mn-ea"/>
                <a:cs typeface="+mn-cs"/>
              </a:rPr>
              <a:t>- Due </a:t>
            </a:r>
            <a:r>
              <a:rPr kumimoji="0" lang="en-CA" sz="1800" b="0" i="0" u="none" strike="noStrike" kern="1200" cap="none" spc="0" normalizeH="0" baseline="0" noProof="0" dirty="0">
                <a:ln>
                  <a:noFill/>
                </a:ln>
                <a:solidFill>
                  <a:srgbClr val="2D2D2A"/>
                </a:solidFill>
                <a:effectLst/>
                <a:uLnTx/>
                <a:uFillTx/>
                <a:latin typeface="Arial" panose="020B0604020202020204"/>
                <a:ea typeface="+mn-ea"/>
                <a:cs typeface="+mn-cs"/>
              </a:rPr>
              <a:t>Diligence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smtClean="0">
                <a:ln>
                  <a:noFill/>
                </a:ln>
                <a:solidFill>
                  <a:srgbClr val="2D2D2A"/>
                </a:solidFill>
                <a:effectLst/>
                <a:uLnTx/>
                <a:uFillTx/>
                <a:latin typeface="Arial" panose="020B0604020202020204"/>
                <a:ea typeface="+mn-ea"/>
                <a:cs typeface="+mn-cs"/>
              </a:rPr>
              <a:t>- Economics </a:t>
            </a:r>
            <a:r>
              <a:rPr kumimoji="0" lang="en-CA" sz="1800" b="0" i="0" u="none" strike="noStrike" kern="1200" cap="none" spc="0" normalizeH="0" baseline="0" noProof="0" dirty="0">
                <a:ln>
                  <a:noFill/>
                </a:ln>
                <a:solidFill>
                  <a:srgbClr val="2D2D2A"/>
                </a:solidFill>
                <a:effectLst/>
                <a:uLnTx/>
                <a:uFillTx/>
                <a:latin typeface="Arial" panose="020B0604020202020204"/>
                <a:ea typeface="+mn-ea"/>
                <a:cs typeface="+mn-cs"/>
              </a:rPr>
              <a:t>of the Deal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smtClean="0">
                <a:ln>
                  <a:noFill/>
                </a:ln>
                <a:solidFill>
                  <a:srgbClr val="2D2D2A"/>
                </a:solidFill>
                <a:effectLst/>
                <a:uLnTx/>
                <a:uFillTx/>
                <a:latin typeface="Arial" panose="020B0604020202020204"/>
                <a:ea typeface="+mn-ea"/>
                <a:cs typeface="+mn-cs"/>
              </a:rPr>
              <a:t>- Exit</a:t>
            </a:r>
            <a:endParaRPr kumimoji="0" lang="en-CA" sz="1800" b="0" i="0" u="none" strike="noStrike" kern="1200" cap="none" spc="0" normalizeH="0" baseline="0" noProof="0" dirty="0">
              <a:ln>
                <a:noFill/>
              </a:ln>
              <a:solidFill>
                <a:srgbClr val="2D2D2A"/>
              </a:solidFill>
              <a:effectLst/>
              <a:uLnTx/>
              <a:uFillTx/>
              <a:latin typeface="Arial" panose="020B0604020202020204"/>
              <a:ea typeface="+mn-ea"/>
              <a:cs typeface="+mn-cs"/>
            </a:endParaRPr>
          </a:p>
        </p:txBody>
      </p:sp>
      <p:cxnSp>
        <p:nvCxnSpPr>
          <p:cNvPr id="43" name="Straight Arrow Connector 42"/>
          <p:cNvCxnSpPr/>
          <p:nvPr/>
        </p:nvCxnSpPr>
        <p:spPr>
          <a:xfrm flipH="1">
            <a:off x="4920259" y="2289997"/>
            <a:ext cx="344543" cy="761327"/>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pic>
        <p:nvPicPr>
          <p:cNvPr id="45" name="Picture 44"/>
          <p:cNvPicPr>
            <a:picLocks noChangeAspect="1"/>
          </p:cNvPicPr>
          <p:nvPr/>
        </p:nvPicPr>
        <p:blipFill>
          <a:blip r:embed="rId12"/>
          <a:stretch>
            <a:fillRect/>
          </a:stretch>
        </p:blipFill>
        <p:spPr>
          <a:xfrm>
            <a:off x="2515556" y="4589661"/>
            <a:ext cx="542160" cy="446032"/>
          </a:xfrm>
          <a:prstGeom prst="rect">
            <a:avLst/>
          </a:prstGeom>
        </p:spPr>
      </p:pic>
      <p:pic>
        <p:nvPicPr>
          <p:cNvPr id="46" name="Picture 45"/>
          <p:cNvPicPr>
            <a:picLocks noChangeAspect="1"/>
          </p:cNvPicPr>
          <p:nvPr/>
        </p:nvPicPr>
        <p:blipFill>
          <a:blip r:embed="rId13"/>
          <a:stretch>
            <a:fillRect/>
          </a:stretch>
        </p:blipFill>
        <p:spPr>
          <a:xfrm>
            <a:off x="4243776" y="4549486"/>
            <a:ext cx="542591" cy="445047"/>
          </a:xfrm>
          <a:prstGeom prst="rect">
            <a:avLst/>
          </a:prstGeom>
        </p:spPr>
      </p:pic>
      <p:pic>
        <p:nvPicPr>
          <p:cNvPr id="47" name="Picture 46"/>
          <p:cNvPicPr>
            <a:picLocks noChangeAspect="1"/>
          </p:cNvPicPr>
          <p:nvPr/>
        </p:nvPicPr>
        <p:blipFill>
          <a:blip r:embed="rId13"/>
          <a:stretch>
            <a:fillRect/>
          </a:stretch>
        </p:blipFill>
        <p:spPr>
          <a:xfrm>
            <a:off x="5720759" y="4555581"/>
            <a:ext cx="542591" cy="445047"/>
          </a:xfrm>
          <a:prstGeom prst="rect">
            <a:avLst/>
          </a:prstGeom>
        </p:spPr>
      </p:pic>
      <p:pic>
        <p:nvPicPr>
          <p:cNvPr id="48" name="Picture 47"/>
          <p:cNvPicPr>
            <a:picLocks noChangeAspect="1"/>
          </p:cNvPicPr>
          <p:nvPr/>
        </p:nvPicPr>
        <p:blipFill>
          <a:blip r:embed="rId13"/>
          <a:stretch>
            <a:fillRect/>
          </a:stretch>
        </p:blipFill>
        <p:spPr>
          <a:xfrm>
            <a:off x="7461419" y="4549486"/>
            <a:ext cx="542591" cy="445047"/>
          </a:xfrm>
          <a:prstGeom prst="rect">
            <a:avLst/>
          </a:prstGeom>
        </p:spPr>
      </p:pic>
      <p:cxnSp>
        <p:nvCxnSpPr>
          <p:cNvPr id="5" name="Straight Connector 4"/>
          <p:cNvCxnSpPr/>
          <p:nvPr/>
        </p:nvCxnSpPr>
        <p:spPr>
          <a:xfrm>
            <a:off x="957943" y="5584371"/>
            <a:ext cx="6229241" cy="32658"/>
          </a:xfrm>
          <a:prstGeom prst="line">
            <a:avLst/>
          </a:prstGeom>
          <a:ln w="412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6190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5"/>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7"/>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2"/>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5"/>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1"/>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7"/>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39"/>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0"/>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33"/>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9"/>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p:txBody>
          <a:bodyPr/>
          <a:lstStyle/>
          <a:p>
            <a:r>
              <a:rPr lang="en-US" dirty="0" smtClean="0"/>
              <a:t>Angel Investors</a:t>
            </a:r>
            <a:endParaRPr lang="en-US" dirty="0"/>
          </a:p>
        </p:txBody>
      </p:sp>
      <p:sp>
        <p:nvSpPr>
          <p:cNvPr id="4" name="Slide Number Placeholder 3"/>
          <p:cNvSpPr>
            <a:spLocks noGrp="1"/>
          </p:cNvSpPr>
          <p:nvPr>
            <p:ph type="sldNum" sz="quarter" idx="4"/>
          </p:nvPr>
        </p:nvSpPr>
        <p:spPr/>
        <p:txBody>
          <a:bodyPr>
            <a:normAutofit/>
          </a:bodyPr>
          <a:lstStyle/>
          <a:p>
            <a:fld id="{9BD34394-6A3F-4B93-9A25-90D3D9719532}" type="slidenum">
              <a:rPr lang="en-US"/>
              <a:pPr/>
              <a:t>162</a:t>
            </a:fld>
            <a:endParaRPr lang="en-US"/>
          </a:p>
        </p:txBody>
      </p:sp>
      <p:sp>
        <p:nvSpPr>
          <p:cNvPr id="7171" name="Rectangle 3"/>
          <p:cNvSpPr>
            <a:spLocks noGrp="1" noChangeArrowheads="1"/>
          </p:cNvSpPr>
          <p:nvPr>
            <p:ph idx="4294967295"/>
          </p:nvPr>
        </p:nvSpPr>
        <p:spPr>
          <a:xfrm>
            <a:off x="266867" y="1186025"/>
            <a:ext cx="8676606" cy="4813721"/>
          </a:xfrm>
        </p:spPr>
        <p:txBody>
          <a:bodyPr>
            <a:normAutofit/>
          </a:bodyPr>
          <a:lstStyle/>
          <a:p>
            <a:pPr>
              <a:lnSpc>
                <a:spcPct val="90000"/>
              </a:lnSpc>
              <a:spcBef>
                <a:spcPts val="1200"/>
              </a:spcBef>
            </a:pPr>
            <a:r>
              <a:rPr lang="en-US" sz="2400" b="0" dirty="0" smtClean="0"/>
              <a:t>Typically </a:t>
            </a:r>
            <a:r>
              <a:rPr lang="en-US" sz="2400" b="0" dirty="0"/>
              <a:t>invest between </a:t>
            </a:r>
            <a:r>
              <a:rPr lang="en-US" sz="2400" b="0" dirty="0" smtClean="0"/>
              <a:t>$25,000 </a:t>
            </a:r>
            <a:r>
              <a:rPr lang="en-US" sz="2400" b="0" dirty="0"/>
              <a:t>- $</a:t>
            </a:r>
            <a:r>
              <a:rPr lang="en-US" sz="2400" b="0" dirty="0" smtClean="0"/>
              <a:t>100,000.</a:t>
            </a:r>
            <a:endParaRPr lang="en-US" sz="2400" b="0" dirty="0"/>
          </a:p>
          <a:p>
            <a:pPr>
              <a:lnSpc>
                <a:spcPct val="90000"/>
              </a:lnSpc>
              <a:spcBef>
                <a:spcPts val="1200"/>
              </a:spcBef>
            </a:pPr>
            <a:r>
              <a:rPr lang="en-US" sz="2400" b="0" dirty="0" smtClean="0"/>
              <a:t>Very </a:t>
            </a:r>
            <a:r>
              <a:rPr lang="en-US" sz="2400" b="0" dirty="0"/>
              <a:t>hands-on and usually have a passion for their </a:t>
            </a:r>
            <a:r>
              <a:rPr lang="en-US" sz="2400" b="0" dirty="0" smtClean="0"/>
              <a:t>projects.</a:t>
            </a:r>
            <a:endParaRPr lang="en-US" sz="2400" b="0" dirty="0"/>
          </a:p>
          <a:p>
            <a:pPr>
              <a:lnSpc>
                <a:spcPct val="90000"/>
              </a:lnSpc>
              <a:spcBef>
                <a:spcPts val="1200"/>
              </a:spcBef>
            </a:pPr>
            <a:r>
              <a:rPr lang="en-US" sz="2400" b="0" dirty="0" smtClean="0"/>
              <a:t>Deal requirements are not </a:t>
            </a:r>
            <a:r>
              <a:rPr lang="en-US" sz="2400" b="0" dirty="0"/>
              <a:t>as cut and dry as Venture </a:t>
            </a:r>
            <a:r>
              <a:rPr lang="en-US" sz="2400" b="0" dirty="0" smtClean="0"/>
              <a:t>Capitalists.</a:t>
            </a:r>
            <a:endParaRPr lang="en-US" sz="2400" b="0" dirty="0"/>
          </a:p>
          <a:p>
            <a:pPr>
              <a:lnSpc>
                <a:spcPct val="90000"/>
              </a:lnSpc>
              <a:spcBef>
                <a:spcPts val="1200"/>
              </a:spcBef>
            </a:pPr>
            <a:r>
              <a:rPr lang="en-US" sz="2400" b="0" dirty="0" smtClean="0"/>
              <a:t>Think </a:t>
            </a:r>
            <a:r>
              <a:rPr lang="en-US" sz="2400" b="0" dirty="0"/>
              <a:t>of what they do as a hobby – they </a:t>
            </a:r>
            <a:r>
              <a:rPr lang="en-US" sz="2400" b="0" u="sng" dirty="0"/>
              <a:t>do not</a:t>
            </a:r>
            <a:r>
              <a:rPr lang="en-US" sz="2400" b="0" dirty="0"/>
              <a:t> need to invest in a company, they </a:t>
            </a:r>
            <a:r>
              <a:rPr lang="en-US" sz="2400" b="0" u="sng" dirty="0"/>
              <a:t>choose </a:t>
            </a:r>
            <a:r>
              <a:rPr lang="en-US" sz="2400" b="0" u="sng" dirty="0" smtClean="0"/>
              <a:t>to.</a:t>
            </a:r>
            <a:endParaRPr lang="en-US" sz="2400" b="0" dirty="0"/>
          </a:p>
          <a:p>
            <a:pPr>
              <a:lnSpc>
                <a:spcPct val="90000"/>
              </a:lnSpc>
              <a:spcBef>
                <a:spcPts val="1200"/>
              </a:spcBef>
            </a:pPr>
            <a:r>
              <a:rPr lang="en-US" sz="2400" b="0" dirty="0" smtClean="0"/>
              <a:t>Investments </a:t>
            </a:r>
            <a:r>
              <a:rPr lang="en-US" sz="2400" b="0" dirty="0"/>
              <a:t>are often limited to their geographic </a:t>
            </a:r>
            <a:r>
              <a:rPr lang="en-US" sz="2400" b="0" dirty="0" smtClean="0"/>
              <a:t>reach.</a:t>
            </a:r>
            <a:endParaRPr lang="en-US" sz="2400" b="0" dirty="0"/>
          </a:p>
          <a:p>
            <a:pPr>
              <a:lnSpc>
                <a:spcPct val="90000"/>
              </a:lnSpc>
              <a:spcBef>
                <a:spcPts val="1200"/>
              </a:spcBef>
            </a:pPr>
            <a:r>
              <a:rPr lang="en-US" sz="2400" b="0" dirty="0" smtClean="0"/>
              <a:t>Tend to invest earlier but also looking </a:t>
            </a:r>
            <a:r>
              <a:rPr lang="en-US" sz="2400" b="0" dirty="0"/>
              <a:t>for investment where business is close to launch or </a:t>
            </a:r>
            <a:r>
              <a:rPr lang="en-US" sz="2400" b="0" dirty="0" smtClean="0"/>
              <a:t>release.</a:t>
            </a:r>
            <a:endParaRPr lang="en-US" sz="2400" b="0" dirty="0"/>
          </a:p>
        </p:txBody>
      </p:sp>
      <p:pic>
        <p:nvPicPr>
          <p:cNvPr id="2" name="Picture 1">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2200" y="5187160"/>
            <a:ext cx="2019965" cy="1607892"/>
          </a:xfrm>
          <a:prstGeom prst="rect">
            <a:avLst/>
          </a:prstGeom>
        </p:spPr>
      </p:pic>
      <p:pic>
        <p:nvPicPr>
          <p:cNvPr id="6" name="Picture 4" descr="http://www.clipartbest.com/cliparts/dc7/jEk/dc7jEkRMi.png">
            <a:hlinkClick r:id="rId2"/>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01182" y="5566057"/>
            <a:ext cx="762000" cy="76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5719431"/>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Angel Investing Explained</a:t>
            </a:r>
            <a:endParaRPr lang="en-US" dirty="0"/>
          </a:p>
        </p:txBody>
      </p:sp>
      <p:pic>
        <p:nvPicPr>
          <p:cNvPr id="4" name="Picture 3"/>
          <p:cNvPicPr>
            <a:picLocks noChangeAspect="1"/>
          </p:cNvPicPr>
          <p:nvPr/>
        </p:nvPicPr>
        <p:blipFill>
          <a:blip r:embed="rId2"/>
          <a:stretch>
            <a:fillRect/>
          </a:stretch>
        </p:blipFill>
        <p:spPr>
          <a:xfrm>
            <a:off x="3776060" y="3118302"/>
            <a:ext cx="1286175" cy="1002609"/>
          </a:xfrm>
          <a:prstGeom prst="rect">
            <a:avLst/>
          </a:prstGeom>
        </p:spPr>
      </p:pic>
      <p:pic>
        <p:nvPicPr>
          <p:cNvPr id="6" name="Picture 5"/>
          <p:cNvPicPr>
            <a:picLocks noChangeAspect="1"/>
          </p:cNvPicPr>
          <p:nvPr/>
        </p:nvPicPr>
        <p:blipFill>
          <a:blip r:embed="rId3"/>
          <a:stretch>
            <a:fillRect/>
          </a:stretch>
        </p:blipFill>
        <p:spPr>
          <a:xfrm>
            <a:off x="3184902" y="2476945"/>
            <a:ext cx="811440" cy="454407"/>
          </a:xfrm>
          <a:prstGeom prst="rect">
            <a:avLst/>
          </a:prstGeom>
        </p:spPr>
      </p:pic>
      <p:pic>
        <p:nvPicPr>
          <p:cNvPr id="7" name="Picture 6"/>
          <p:cNvPicPr>
            <a:picLocks noChangeAspect="1"/>
          </p:cNvPicPr>
          <p:nvPr/>
        </p:nvPicPr>
        <p:blipFill>
          <a:blip r:embed="rId4"/>
          <a:stretch>
            <a:fillRect/>
          </a:stretch>
        </p:blipFill>
        <p:spPr>
          <a:xfrm>
            <a:off x="4413167" y="2493627"/>
            <a:ext cx="737680" cy="414564"/>
          </a:xfrm>
          <a:prstGeom prst="rect">
            <a:avLst/>
          </a:prstGeom>
        </p:spPr>
      </p:pic>
      <p:pic>
        <p:nvPicPr>
          <p:cNvPr id="9" name="Picture 8"/>
          <p:cNvPicPr>
            <a:picLocks noChangeAspect="1"/>
          </p:cNvPicPr>
          <p:nvPr/>
        </p:nvPicPr>
        <p:blipFill>
          <a:blip r:embed="rId4"/>
          <a:stretch>
            <a:fillRect/>
          </a:stretch>
        </p:blipFill>
        <p:spPr>
          <a:xfrm>
            <a:off x="6077407" y="4195072"/>
            <a:ext cx="737680" cy="414564"/>
          </a:xfrm>
          <a:prstGeom prst="rect">
            <a:avLst/>
          </a:prstGeom>
        </p:spPr>
      </p:pic>
      <p:pic>
        <p:nvPicPr>
          <p:cNvPr id="10" name="Picture 9"/>
          <p:cNvPicPr>
            <a:picLocks noChangeAspect="1"/>
          </p:cNvPicPr>
          <p:nvPr/>
        </p:nvPicPr>
        <p:blipFill>
          <a:blip r:embed="rId4"/>
          <a:stretch>
            <a:fillRect/>
          </a:stretch>
        </p:blipFill>
        <p:spPr>
          <a:xfrm>
            <a:off x="4693395" y="4195072"/>
            <a:ext cx="737680" cy="414564"/>
          </a:xfrm>
          <a:prstGeom prst="rect">
            <a:avLst/>
          </a:prstGeom>
        </p:spPr>
      </p:pic>
      <p:pic>
        <p:nvPicPr>
          <p:cNvPr id="11" name="Picture 10"/>
          <p:cNvPicPr>
            <a:picLocks noChangeAspect="1"/>
          </p:cNvPicPr>
          <p:nvPr/>
        </p:nvPicPr>
        <p:blipFill>
          <a:blip r:embed="rId4"/>
          <a:stretch>
            <a:fillRect/>
          </a:stretch>
        </p:blipFill>
        <p:spPr>
          <a:xfrm>
            <a:off x="3240596" y="4195072"/>
            <a:ext cx="737680" cy="414564"/>
          </a:xfrm>
          <a:prstGeom prst="rect">
            <a:avLst/>
          </a:prstGeom>
        </p:spPr>
      </p:pic>
      <p:pic>
        <p:nvPicPr>
          <p:cNvPr id="12" name="Picture 11"/>
          <p:cNvPicPr>
            <a:picLocks noChangeAspect="1"/>
          </p:cNvPicPr>
          <p:nvPr/>
        </p:nvPicPr>
        <p:blipFill>
          <a:blip r:embed="rId4"/>
          <a:stretch>
            <a:fillRect/>
          </a:stretch>
        </p:blipFill>
        <p:spPr>
          <a:xfrm>
            <a:off x="1881614" y="4195072"/>
            <a:ext cx="737680" cy="414564"/>
          </a:xfrm>
          <a:prstGeom prst="rect">
            <a:avLst/>
          </a:prstGeom>
        </p:spPr>
      </p:pic>
      <p:pic>
        <p:nvPicPr>
          <p:cNvPr id="13" name="Picture 12"/>
          <p:cNvPicPr>
            <a:picLocks noChangeAspect="1"/>
          </p:cNvPicPr>
          <p:nvPr/>
        </p:nvPicPr>
        <p:blipFill>
          <a:blip r:embed="rId5"/>
          <a:stretch>
            <a:fillRect/>
          </a:stretch>
        </p:blipFill>
        <p:spPr>
          <a:xfrm>
            <a:off x="1987574" y="1359643"/>
            <a:ext cx="690129" cy="1125381"/>
          </a:xfrm>
          <a:prstGeom prst="rect">
            <a:avLst/>
          </a:prstGeom>
        </p:spPr>
      </p:pic>
      <p:pic>
        <p:nvPicPr>
          <p:cNvPr id="14" name="Picture 13"/>
          <p:cNvPicPr>
            <a:picLocks noChangeAspect="1"/>
          </p:cNvPicPr>
          <p:nvPr/>
        </p:nvPicPr>
        <p:blipFill>
          <a:blip r:embed="rId6"/>
          <a:stretch>
            <a:fillRect/>
          </a:stretch>
        </p:blipFill>
        <p:spPr>
          <a:xfrm>
            <a:off x="633809" y="4962685"/>
            <a:ext cx="1307224" cy="1307224"/>
          </a:xfrm>
          <a:prstGeom prst="rect">
            <a:avLst/>
          </a:prstGeom>
        </p:spPr>
      </p:pic>
      <p:pic>
        <p:nvPicPr>
          <p:cNvPr id="15" name="Picture 14"/>
          <p:cNvPicPr>
            <a:picLocks noChangeAspect="1"/>
          </p:cNvPicPr>
          <p:nvPr/>
        </p:nvPicPr>
        <p:blipFill>
          <a:blip r:embed="rId7"/>
          <a:stretch>
            <a:fillRect/>
          </a:stretch>
        </p:blipFill>
        <p:spPr>
          <a:xfrm>
            <a:off x="1489949" y="5035693"/>
            <a:ext cx="1188823" cy="1188823"/>
          </a:xfrm>
          <a:prstGeom prst="rect">
            <a:avLst/>
          </a:prstGeom>
        </p:spPr>
      </p:pic>
      <p:pic>
        <p:nvPicPr>
          <p:cNvPr id="16" name="Picture 15"/>
          <p:cNvPicPr>
            <a:picLocks noChangeAspect="1"/>
          </p:cNvPicPr>
          <p:nvPr/>
        </p:nvPicPr>
        <p:blipFill>
          <a:blip r:embed="rId7"/>
          <a:stretch>
            <a:fillRect/>
          </a:stretch>
        </p:blipFill>
        <p:spPr>
          <a:xfrm>
            <a:off x="2356204" y="5000586"/>
            <a:ext cx="1188823" cy="1188823"/>
          </a:xfrm>
          <a:prstGeom prst="rect">
            <a:avLst/>
          </a:prstGeom>
        </p:spPr>
      </p:pic>
      <p:pic>
        <p:nvPicPr>
          <p:cNvPr id="17" name="Picture 16"/>
          <p:cNvPicPr>
            <a:picLocks noChangeAspect="1"/>
          </p:cNvPicPr>
          <p:nvPr/>
        </p:nvPicPr>
        <p:blipFill>
          <a:blip r:embed="rId7"/>
          <a:stretch>
            <a:fillRect/>
          </a:stretch>
        </p:blipFill>
        <p:spPr>
          <a:xfrm>
            <a:off x="3163431" y="5023788"/>
            <a:ext cx="1188823" cy="1188823"/>
          </a:xfrm>
          <a:prstGeom prst="rect">
            <a:avLst/>
          </a:prstGeom>
        </p:spPr>
      </p:pic>
      <p:pic>
        <p:nvPicPr>
          <p:cNvPr id="18" name="Picture 17"/>
          <p:cNvPicPr>
            <a:picLocks noChangeAspect="1"/>
          </p:cNvPicPr>
          <p:nvPr/>
        </p:nvPicPr>
        <p:blipFill>
          <a:blip r:embed="rId7"/>
          <a:stretch>
            <a:fillRect/>
          </a:stretch>
        </p:blipFill>
        <p:spPr>
          <a:xfrm>
            <a:off x="4013675" y="5013634"/>
            <a:ext cx="1188823" cy="1188823"/>
          </a:xfrm>
          <a:prstGeom prst="rect">
            <a:avLst/>
          </a:prstGeom>
        </p:spPr>
      </p:pic>
      <p:pic>
        <p:nvPicPr>
          <p:cNvPr id="19" name="Picture 18"/>
          <p:cNvPicPr>
            <a:picLocks noChangeAspect="1"/>
          </p:cNvPicPr>
          <p:nvPr/>
        </p:nvPicPr>
        <p:blipFill>
          <a:blip r:embed="rId7"/>
          <a:stretch>
            <a:fillRect/>
          </a:stretch>
        </p:blipFill>
        <p:spPr>
          <a:xfrm>
            <a:off x="4766480" y="5017791"/>
            <a:ext cx="1188823" cy="1188823"/>
          </a:xfrm>
          <a:prstGeom prst="rect">
            <a:avLst/>
          </a:prstGeom>
        </p:spPr>
      </p:pic>
      <p:pic>
        <p:nvPicPr>
          <p:cNvPr id="20" name="Picture 19"/>
          <p:cNvPicPr>
            <a:picLocks noChangeAspect="1"/>
          </p:cNvPicPr>
          <p:nvPr/>
        </p:nvPicPr>
        <p:blipFill>
          <a:blip r:embed="rId7"/>
          <a:stretch>
            <a:fillRect/>
          </a:stretch>
        </p:blipFill>
        <p:spPr>
          <a:xfrm>
            <a:off x="5525945" y="5016019"/>
            <a:ext cx="1188823" cy="1188823"/>
          </a:xfrm>
          <a:prstGeom prst="rect">
            <a:avLst/>
          </a:prstGeom>
        </p:spPr>
      </p:pic>
      <p:pic>
        <p:nvPicPr>
          <p:cNvPr id="21" name="Picture 20"/>
          <p:cNvPicPr>
            <a:picLocks noChangeAspect="1"/>
          </p:cNvPicPr>
          <p:nvPr/>
        </p:nvPicPr>
        <p:blipFill>
          <a:blip r:embed="rId7"/>
          <a:stretch>
            <a:fillRect/>
          </a:stretch>
        </p:blipFill>
        <p:spPr>
          <a:xfrm>
            <a:off x="6278750" y="5021665"/>
            <a:ext cx="1188823" cy="1188823"/>
          </a:xfrm>
          <a:prstGeom prst="rect">
            <a:avLst/>
          </a:prstGeom>
        </p:spPr>
      </p:pic>
      <p:pic>
        <p:nvPicPr>
          <p:cNvPr id="22" name="Picture 21"/>
          <p:cNvPicPr>
            <a:picLocks noChangeAspect="1"/>
          </p:cNvPicPr>
          <p:nvPr/>
        </p:nvPicPr>
        <p:blipFill>
          <a:blip r:embed="rId7"/>
          <a:stretch>
            <a:fillRect/>
          </a:stretch>
        </p:blipFill>
        <p:spPr>
          <a:xfrm>
            <a:off x="7028636" y="5021666"/>
            <a:ext cx="1188823" cy="1188823"/>
          </a:xfrm>
          <a:prstGeom prst="rect">
            <a:avLst/>
          </a:prstGeom>
        </p:spPr>
      </p:pic>
      <p:pic>
        <p:nvPicPr>
          <p:cNvPr id="23" name="Picture 22"/>
          <p:cNvPicPr>
            <a:picLocks noChangeAspect="1"/>
          </p:cNvPicPr>
          <p:nvPr/>
        </p:nvPicPr>
        <p:blipFill>
          <a:blip r:embed="rId7"/>
          <a:stretch>
            <a:fillRect/>
          </a:stretch>
        </p:blipFill>
        <p:spPr>
          <a:xfrm>
            <a:off x="7900417" y="5035693"/>
            <a:ext cx="1225322" cy="1188823"/>
          </a:xfrm>
          <a:prstGeom prst="rect">
            <a:avLst/>
          </a:prstGeom>
        </p:spPr>
      </p:pic>
      <p:pic>
        <p:nvPicPr>
          <p:cNvPr id="24" name="Picture 23"/>
          <p:cNvPicPr>
            <a:picLocks noChangeAspect="1"/>
          </p:cNvPicPr>
          <p:nvPr/>
        </p:nvPicPr>
        <p:blipFill>
          <a:blip r:embed="rId8"/>
          <a:stretch>
            <a:fillRect/>
          </a:stretch>
        </p:blipFill>
        <p:spPr>
          <a:xfrm>
            <a:off x="5266825" y="1353915"/>
            <a:ext cx="810582" cy="1082169"/>
          </a:xfrm>
          <a:prstGeom prst="rect">
            <a:avLst/>
          </a:prstGeom>
        </p:spPr>
      </p:pic>
      <p:pic>
        <p:nvPicPr>
          <p:cNvPr id="25" name="Picture 24"/>
          <p:cNvPicPr>
            <a:picLocks noChangeAspect="1"/>
          </p:cNvPicPr>
          <p:nvPr/>
        </p:nvPicPr>
        <p:blipFill>
          <a:blip r:embed="rId9"/>
          <a:stretch>
            <a:fillRect/>
          </a:stretch>
        </p:blipFill>
        <p:spPr>
          <a:xfrm>
            <a:off x="3576602" y="1364539"/>
            <a:ext cx="1495906" cy="1120485"/>
          </a:xfrm>
          <a:prstGeom prst="rect">
            <a:avLst/>
          </a:prstGeom>
        </p:spPr>
      </p:pic>
      <p:cxnSp>
        <p:nvCxnSpPr>
          <p:cNvPr id="27" name="Straight Arrow Connector 26"/>
          <p:cNvCxnSpPr/>
          <p:nvPr/>
        </p:nvCxnSpPr>
        <p:spPr>
          <a:xfrm>
            <a:off x="2757127" y="2613216"/>
            <a:ext cx="668912" cy="641367"/>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pic>
        <p:nvPicPr>
          <p:cNvPr id="30" name="Picture 29"/>
          <p:cNvPicPr>
            <a:picLocks noChangeAspect="1"/>
          </p:cNvPicPr>
          <p:nvPr/>
        </p:nvPicPr>
        <p:blipFill>
          <a:blip r:embed="rId10"/>
          <a:stretch>
            <a:fillRect/>
          </a:stretch>
        </p:blipFill>
        <p:spPr>
          <a:xfrm rot="2461728">
            <a:off x="4100826" y="2419097"/>
            <a:ext cx="464172" cy="547060"/>
          </a:xfrm>
          <a:prstGeom prst="rect">
            <a:avLst/>
          </a:prstGeom>
        </p:spPr>
      </p:pic>
      <p:cxnSp>
        <p:nvCxnSpPr>
          <p:cNvPr id="33" name="Straight Arrow Connector 32"/>
          <p:cNvCxnSpPr/>
          <p:nvPr/>
        </p:nvCxnSpPr>
        <p:spPr>
          <a:xfrm>
            <a:off x="4946750" y="3904488"/>
            <a:ext cx="2240434" cy="100584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a:off x="1881614" y="3904488"/>
            <a:ext cx="1894446" cy="1096098"/>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a:off x="3978275" y="4230268"/>
            <a:ext cx="145669" cy="770318"/>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4744534" y="4167931"/>
            <a:ext cx="686541" cy="832655"/>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pic>
        <p:nvPicPr>
          <p:cNvPr id="40" name="Picture 39"/>
          <p:cNvPicPr>
            <a:picLocks noChangeAspect="1"/>
          </p:cNvPicPr>
          <p:nvPr/>
        </p:nvPicPr>
        <p:blipFill>
          <a:blip r:embed="rId11"/>
          <a:stretch>
            <a:fillRect/>
          </a:stretch>
        </p:blipFill>
        <p:spPr>
          <a:xfrm>
            <a:off x="5256612" y="3443058"/>
            <a:ext cx="928295" cy="452827"/>
          </a:xfrm>
          <a:prstGeom prst="rect">
            <a:avLst/>
          </a:prstGeom>
        </p:spPr>
      </p:pic>
      <p:sp>
        <p:nvSpPr>
          <p:cNvPr id="41" name="Rectangle 40"/>
          <p:cNvSpPr/>
          <p:nvPr/>
        </p:nvSpPr>
        <p:spPr>
          <a:xfrm>
            <a:off x="6456191" y="1638146"/>
            <a:ext cx="2729849" cy="203132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smtClean="0">
                <a:ln>
                  <a:noFill/>
                </a:ln>
                <a:solidFill>
                  <a:srgbClr val="2D2D2A"/>
                </a:solidFill>
                <a:effectLst/>
                <a:uLnTx/>
                <a:uFillTx/>
                <a:latin typeface="Arial" panose="020B0604020202020204"/>
                <a:ea typeface="+mn-ea"/>
                <a:cs typeface="+mn-cs"/>
              </a:rPr>
              <a:t>- Investment Thesis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smtClean="0">
                <a:ln>
                  <a:noFill/>
                </a:ln>
                <a:solidFill>
                  <a:srgbClr val="2D2D2A"/>
                </a:solidFill>
                <a:effectLst/>
                <a:uLnTx/>
                <a:uFillTx/>
                <a:latin typeface="Arial" panose="020B0604020202020204"/>
                <a:ea typeface="+mn-ea"/>
                <a:cs typeface="+mn-cs"/>
              </a:rPr>
              <a:t>- LP’s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2D2D2A"/>
                </a:solidFill>
                <a:effectLst/>
                <a:uLnTx/>
                <a:uFillTx/>
                <a:latin typeface="Arial" panose="020B0604020202020204"/>
                <a:ea typeface="+mn-ea"/>
                <a:cs typeface="+mn-cs"/>
              </a:rPr>
              <a:t>- Term Sheet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smtClean="0">
                <a:ln>
                  <a:noFill/>
                </a:ln>
                <a:solidFill>
                  <a:srgbClr val="2D2D2A"/>
                </a:solidFill>
                <a:effectLst/>
                <a:uLnTx/>
                <a:uFillTx/>
                <a:latin typeface="Arial" panose="020B0604020202020204"/>
                <a:ea typeface="+mn-ea"/>
                <a:cs typeface="+mn-cs"/>
              </a:rPr>
              <a:t>- Valuation</a:t>
            </a:r>
            <a:endParaRPr kumimoji="0" lang="en-CA" sz="1800" b="0" i="0" u="none" strike="noStrike" kern="1200" cap="none" spc="0" normalizeH="0" baseline="0" noProof="0" dirty="0">
              <a:ln>
                <a:noFill/>
              </a:ln>
              <a:solidFill>
                <a:srgbClr val="2D2D2A"/>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smtClean="0">
                <a:ln>
                  <a:noFill/>
                </a:ln>
                <a:solidFill>
                  <a:srgbClr val="2D2D2A"/>
                </a:solidFill>
                <a:effectLst/>
                <a:uLnTx/>
                <a:uFillTx/>
                <a:latin typeface="Arial" panose="020B0604020202020204"/>
                <a:ea typeface="+mn-ea"/>
                <a:cs typeface="+mn-cs"/>
              </a:rPr>
              <a:t>- Due </a:t>
            </a:r>
            <a:r>
              <a:rPr kumimoji="0" lang="en-CA" sz="1800" b="0" i="0" u="none" strike="noStrike" kern="1200" cap="none" spc="0" normalizeH="0" baseline="0" noProof="0" dirty="0">
                <a:ln>
                  <a:noFill/>
                </a:ln>
                <a:solidFill>
                  <a:srgbClr val="2D2D2A"/>
                </a:solidFill>
                <a:effectLst/>
                <a:uLnTx/>
                <a:uFillTx/>
                <a:latin typeface="Arial" panose="020B0604020202020204"/>
                <a:ea typeface="+mn-ea"/>
                <a:cs typeface="+mn-cs"/>
              </a:rPr>
              <a:t>Diligence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smtClean="0">
                <a:ln>
                  <a:noFill/>
                </a:ln>
                <a:solidFill>
                  <a:srgbClr val="2D2D2A"/>
                </a:solidFill>
                <a:effectLst/>
                <a:uLnTx/>
                <a:uFillTx/>
                <a:latin typeface="Arial" panose="020B0604020202020204"/>
                <a:ea typeface="+mn-ea"/>
                <a:cs typeface="+mn-cs"/>
              </a:rPr>
              <a:t>- Economics </a:t>
            </a:r>
            <a:r>
              <a:rPr kumimoji="0" lang="en-CA" sz="1800" b="0" i="0" u="none" strike="noStrike" kern="1200" cap="none" spc="0" normalizeH="0" baseline="0" noProof="0" dirty="0">
                <a:ln>
                  <a:noFill/>
                </a:ln>
                <a:solidFill>
                  <a:srgbClr val="2D2D2A"/>
                </a:solidFill>
                <a:effectLst/>
                <a:uLnTx/>
                <a:uFillTx/>
                <a:latin typeface="Arial" panose="020B0604020202020204"/>
                <a:ea typeface="+mn-ea"/>
                <a:cs typeface="+mn-cs"/>
              </a:rPr>
              <a:t>of the Deal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smtClean="0">
                <a:ln>
                  <a:noFill/>
                </a:ln>
                <a:solidFill>
                  <a:srgbClr val="2D2D2A"/>
                </a:solidFill>
                <a:effectLst/>
                <a:uLnTx/>
                <a:uFillTx/>
                <a:latin typeface="Arial" panose="020B0604020202020204"/>
                <a:ea typeface="+mn-ea"/>
                <a:cs typeface="+mn-cs"/>
              </a:rPr>
              <a:t>- Exit</a:t>
            </a:r>
            <a:endParaRPr kumimoji="0" lang="en-CA" sz="1800" b="0" i="0" u="none" strike="noStrike" kern="1200" cap="none" spc="0" normalizeH="0" baseline="0" noProof="0" dirty="0">
              <a:ln>
                <a:noFill/>
              </a:ln>
              <a:solidFill>
                <a:srgbClr val="2D2D2A"/>
              </a:solidFill>
              <a:effectLst/>
              <a:uLnTx/>
              <a:uFillTx/>
              <a:latin typeface="Arial" panose="020B0604020202020204"/>
              <a:ea typeface="+mn-ea"/>
              <a:cs typeface="+mn-cs"/>
            </a:endParaRPr>
          </a:p>
        </p:txBody>
      </p:sp>
      <p:cxnSp>
        <p:nvCxnSpPr>
          <p:cNvPr id="43" name="Straight Arrow Connector 42"/>
          <p:cNvCxnSpPr/>
          <p:nvPr/>
        </p:nvCxnSpPr>
        <p:spPr>
          <a:xfrm flipH="1">
            <a:off x="4920259" y="2289997"/>
            <a:ext cx="344543" cy="761327"/>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pic>
        <p:nvPicPr>
          <p:cNvPr id="45" name="Picture 44"/>
          <p:cNvPicPr>
            <a:picLocks noChangeAspect="1"/>
          </p:cNvPicPr>
          <p:nvPr/>
        </p:nvPicPr>
        <p:blipFill>
          <a:blip r:embed="rId12"/>
          <a:stretch>
            <a:fillRect/>
          </a:stretch>
        </p:blipFill>
        <p:spPr>
          <a:xfrm>
            <a:off x="2515556" y="4589661"/>
            <a:ext cx="542160" cy="446032"/>
          </a:xfrm>
          <a:prstGeom prst="rect">
            <a:avLst/>
          </a:prstGeom>
        </p:spPr>
      </p:pic>
      <p:pic>
        <p:nvPicPr>
          <p:cNvPr id="46" name="Picture 45"/>
          <p:cNvPicPr>
            <a:picLocks noChangeAspect="1"/>
          </p:cNvPicPr>
          <p:nvPr/>
        </p:nvPicPr>
        <p:blipFill>
          <a:blip r:embed="rId13"/>
          <a:stretch>
            <a:fillRect/>
          </a:stretch>
        </p:blipFill>
        <p:spPr>
          <a:xfrm>
            <a:off x="4243776" y="4549486"/>
            <a:ext cx="542591" cy="445047"/>
          </a:xfrm>
          <a:prstGeom prst="rect">
            <a:avLst/>
          </a:prstGeom>
        </p:spPr>
      </p:pic>
      <p:pic>
        <p:nvPicPr>
          <p:cNvPr id="47" name="Picture 46"/>
          <p:cNvPicPr>
            <a:picLocks noChangeAspect="1"/>
          </p:cNvPicPr>
          <p:nvPr/>
        </p:nvPicPr>
        <p:blipFill>
          <a:blip r:embed="rId13"/>
          <a:stretch>
            <a:fillRect/>
          </a:stretch>
        </p:blipFill>
        <p:spPr>
          <a:xfrm>
            <a:off x="5720759" y="4555581"/>
            <a:ext cx="542591" cy="445047"/>
          </a:xfrm>
          <a:prstGeom prst="rect">
            <a:avLst/>
          </a:prstGeom>
        </p:spPr>
      </p:pic>
      <p:pic>
        <p:nvPicPr>
          <p:cNvPr id="48" name="Picture 47"/>
          <p:cNvPicPr>
            <a:picLocks noChangeAspect="1"/>
          </p:cNvPicPr>
          <p:nvPr/>
        </p:nvPicPr>
        <p:blipFill>
          <a:blip r:embed="rId13"/>
          <a:stretch>
            <a:fillRect/>
          </a:stretch>
        </p:blipFill>
        <p:spPr>
          <a:xfrm>
            <a:off x="7461419" y="4549486"/>
            <a:ext cx="542591" cy="445047"/>
          </a:xfrm>
          <a:prstGeom prst="rect">
            <a:avLst/>
          </a:prstGeom>
        </p:spPr>
      </p:pic>
      <p:pic>
        <p:nvPicPr>
          <p:cNvPr id="3" name="Picture 2"/>
          <p:cNvPicPr>
            <a:picLocks noChangeAspect="1"/>
          </p:cNvPicPr>
          <p:nvPr/>
        </p:nvPicPr>
        <p:blipFill>
          <a:blip r:embed="rId14"/>
          <a:stretch>
            <a:fillRect/>
          </a:stretch>
        </p:blipFill>
        <p:spPr>
          <a:xfrm>
            <a:off x="1881660" y="1477182"/>
            <a:ext cx="990742" cy="990742"/>
          </a:xfrm>
          <a:prstGeom prst="rect">
            <a:avLst/>
          </a:prstGeom>
        </p:spPr>
      </p:pic>
      <p:pic>
        <p:nvPicPr>
          <p:cNvPr id="5" name="Picture 4"/>
          <p:cNvPicPr>
            <a:picLocks noChangeAspect="1"/>
          </p:cNvPicPr>
          <p:nvPr/>
        </p:nvPicPr>
        <p:blipFill>
          <a:blip r:embed="rId15"/>
          <a:stretch>
            <a:fillRect/>
          </a:stretch>
        </p:blipFill>
        <p:spPr>
          <a:xfrm>
            <a:off x="3335762" y="2447245"/>
            <a:ext cx="1640938" cy="1651066"/>
          </a:xfrm>
          <a:prstGeom prst="rect">
            <a:avLst/>
          </a:prstGeom>
        </p:spPr>
      </p:pic>
      <p:pic>
        <p:nvPicPr>
          <p:cNvPr id="8" name="Picture 7"/>
          <p:cNvPicPr>
            <a:picLocks noChangeAspect="1"/>
          </p:cNvPicPr>
          <p:nvPr/>
        </p:nvPicPr>
        <p:blipFill>
          <a:blip r:embed="rId15"/>
          <a:stretch>
            <a:fillRect/>
          </a:stretch>
        </p:blipFill>
        <p:spPr>
          <a:xfrm>
            <a:off x="3869146" y="1449354"/>
            <a:ext cx="987638" cy="993734"/>
          </a:xfrm>
          <a:prstGeom prst="rect">
            <a:avLst/>
          </a:prstGeom>
        </p:spPr>
      </p:pic>
      <p:pic>
        <p:nvPicPr>
          <p:cNvPr id="26" name="Picture 25"/>
          <p:cNvPicPr>
            <a:picLocks noChangeAspect="1"/>
          </p:cNvPicPr>
          <p:nvPr/>
        </p:nvPicPr>
        <p:blipFill>
          <a:blip r:embed="rId15"/>
          <a:stretch>
            <a:fillRect/>
          </a:stretch>
        </p:blipFill>
        <p:spPr>
          <a:xfrm>
            <a:off x="5303074" y="3118302"/>
            <a:ext cx="912277" cy="917908"/>
          </a:xfrm>
          <a:prstGeom prst="rect">
            <a:avLst/>
          </a:prstGeom>
        </p:spPr>
      </p:pic>
      <p:cxnSp>
        <p:nvCxnSpPr>
          <p:cNvPr id="29" name="Straight Connector 28"/>
          <p:cNvCxnSpPr/>
          <p:nvPr/>
        </p:nvCxnSpPr>
        <p:spPr>
          <a:xfrm flipV="1">
            <a:off x="6382512" y="2075688"/>
            <a:ext cx="905256" cy="82296"/>
          </a:xfrm>
          <a:prstGeom prst="line">
            <a:avLst/>
          </a:prstGeom>
          <a:ln w="476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6590439" y="1774996"/>
            <a:ext cx="2076090" cy="114252"/>
          </a:xfrm>
          <a:prstGeom prst="line">
            <a:avLst/>
          </a:prstGeom>
          <a:ln w="476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957943" y="5584371"/>
            <a:ext cx="6229241" cy="32658"/>
          </a:xfrm>
          <a:prstGeom prst="line">
            <a:avLst/>
          </a:prstGeom>
          <a:ln w="412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6626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ctrTitle"/>
          </p:nvPr>
        </p:nvSpPr>
        <p:spPr/>
        <p:txBody>
          <a:bodyPr>
            <a:normAutofit/>
          </a:bodyPr>
          <a:lstStyle/>
          <a:p>
            <a:r>
              <a:rPr lang="en-US" dirty="0" smtClean="0"/>
              <a:t>Decision </a:t>
            </a:r>
            <a:r>
              <a:rPr lang="en-US" dirty="0"/>
              <a:t>Criteria for Investors</a:t>
            </a:r>
          </a:p>
        </p:txBody>
      </p:sp>
      <p:sp>
        <p:nvSpPr>
          <p:cNvPr id="54" name="Slide Number Placeholder 2"/>
          <p:cNvSpPr>
            <a:spLocks noGrp="1"/>
          </p:cNvSpPr>
          <p:nvPr>
            <p:ph type="sldNum" sz="quarter" idx="4"/>
          </p:nvPr>
        </p:nvSpPr>
        <p:spPr/>
        <p:txBody>
          <a:bodyPr>
            <a:normAutofit/>
          </a:bodyPr>
          <a:lstStyle/>
          <a:p>
            <a:fld id="{60D611AD-4B8F-49CB-A44D-CF2DC32D66A1}" type="slidenum">
              <a:rPr lang="en-US"/>
              <a:pPr/>
              <a:t>164</a:t>
            </a:fld>
            <a:endParaRPr lang="en-US"/>
          </a:p>
        </p:txBody>
      </p:sp>
      <p:graphicFrame>
        <p:nvGraphicFramePr>
          <p:cNvPr id="11268" name="Group 4"/>
          <p:cNvGraphicFramePr>
            <a:graphicFrameLocks noGrp="1"/>
          </p:cNvGraphicFramePr>
          <p:nvPr>
            <p:extLst>
              <p:ext uri="{D42A27DB-BD31-4B8C-83A1-F6EECF244321}">
                <p14:modId xmlns:p14="http://schemas.microsoft.com/office/powerpoint/2010/main" val="1273242254"/>
              </p:ext>
            </p:extLst>
          </p:nvPr>
        </p:nvGraphicFramePr>
        <p:xfrm>
          <a:off x="1319462" y="1121565"/>
          <a:ext cx="5902325" cy="4248531"/>
        </p:xfrm>
        <a:graphic>
          <a:graphicData uri="http://schemas.openxmlformats.org/drawingml/2006/table">
            <a:tbl>
              <a:tblPr/>
              <a:tblGrid>
                <a:gridCol w="3702247">
                  <a:extLst>
                    <a:ext uri="{9D8B030D-6E8A-4147-A177-3AD203B41FA5}">
                      <a16:colId xmlns:a16="http://schemas.microsoft.com/office/drawing/2014/main" val="20000"/>
                    </a:ext>
                  </a:extLst>
                </a:gridCol>
                <a:gridCol w="1159860">
                  <a:extLst>
                    <a:ext uri="{9D8B030D-6E8A-4147-A177-3AD203B41FA5}">
                      <a16:colId xmlns:a16="http://schemas.microsoft.com/office/drawing/2014/main" val="20001"/>
                    </a:ext>
                  </a:extLst>
                </a:gridCol>
                <a:gridCol w="1040218">
                  <a:extLst>
                    <a:ext uri="{9D8B030D-6E8A-4147-A177-3AD203B41FA5}">
                      <a16:colId xmlns:a16="http://schemas.microsoft.com/office/drawing/2014/main" val="20002"/>
                    </a:ext>
                  </a:extLst>
                </a:gridCol>
              </a:tblGrid>
              <a:tr h="683293">
                <a:tc>
                  <a:txBody>
                    <a:bodyPr/>
                    <a:lstStyle/>
                    <a:p>
                      <a:pPr marL="0" marR="0" lvl="0" indent="0" algn="l" defTabSz="914400" rtl="0" eaLnBrk="1" fontAlgn="base" latinLnBrk="0" hangingPunct="1">
                        <a:lnSpc>
                          <a:spcPct val="60000"/>
                        </a:lnSpc>
                        <a:spcBef>
                          <a:spcPct val="20000"/>
                        </a:spcBef>
                        <a:spcAft>
                          <a:spcPct val="0"/>
                        </a:spcAft>
                        <a:buClr>
                          <a:srgbClr val="CC6600"/>
                        </a:buClr>
                        <a:buSzTx/>
                        <a:buFontTx/>
                        <a:buNone/>
                        <a:tabLst/>
                      </a:pPr>
                      <a:endParaRPr kumimoji="0" lang="en-US" sz="1800" b="0" i="0" u="none" strike="noStrike" cap="none" normalizeH="0" baseline="0" dirty="0" smtClean="0">
                        <a:ln>
                          <a:noFill/>
                        </a:ln>
                        <a:solidFill>
                          <a:srgbClr val="17365D"/>
                        </a:solidFill>
                        <a:effectLst/>
                        <a:latin typeface="+mj-lt"/>
                      </a:endParaRPr>
                    </a:p>
                  </a:txBody>
                  <a:tcPr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80000"/>
                        </a:lnSpc>
                        <a:spcBef>
                          <a:spcPct val="20000"/>
                        </a:spcBef>
                        <a:spcAft>
                          <a:spcPct val="0"/>
                        </a:spcAft>
                        <a:buClr>
                          <a:srgbClr val="CC6600"/>
                        </a:buClr>
                        <a:buSzTx/>
                        <a:buFontTx/>
                        <a:buNone/>
                        <a:tabLst/>
                      </a:pPr>
                      <a:r>
                        <a:rPr kumimoji="0" lang="en-US" sz="1800" b="1" i="0" u="none" strike="noStrike" cap="none" normalizeH="0" baseline="0" smtClean="0">
                          <a:ln>
                            <a:noFill/>
                          </a:ln>
                          <a:solidFill>
                            <a:srgbClr val="17365D"/>
                          </a:solidFill>
                          <a:effectLst/>
                          <a:latin typeface="+mj-lt"/>
                        </a:rPr>
                        <a:t>Rank by Angels</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80000"/>
                        </a:lnSpc>
                        <a:spcBef>
                          <a:spcPct val="20000"/>
                        </a:spcBef>
                        <a:spcAft>
                          <a:spcPct val="0"/>
                        </a:spcAft>
                        <a:buClr>
                          <a:srgbClr val="CC6600"/>
                        </a:buClr>
                        <a:buSzTx/>
                        <a:buFontTx/>
                        <a:buNone/>
                        <a:tabLst/>
                      </a:pPr>
                      <a:r>
                        <a:rPr kumimoji="0" lang="en-US" sz="1800" b="1" i="0" u="none" strike="noStrike" cap="none" normalizeH="0" baseline="0" smtClean="0">
                          <a:ln>
                            <a:noFill/>
                          </a:ln>
                          <a:solidFill>
                            <a:srgbClr val="17365D"/>
                          </a:solidFill>
                          <a:effectLst/>
                          <a:latin typeface="+mj-lt"/>
                        </a:rPr>
                        <a:t>Rank by VC</a:t>
                      </a:r>
                    </a:p>
                  </a:txBody>
                  <a:tcPr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0"/>
                  </a:ext>
                </a:extLst>
              </a:tr>
              <a:tr h="391018">
                <a:tc>
                  <a:txBody>
                    <a:bodyPr/>
                    <a:lstStyle/>
                    <a:p>
                      <a:pPr marL="0" marR="0" lvl="0" indent="0" algn="l" defTabSz="914400" rtl="0" eaLnBrk="1" fontAlgn="base" latinLnBrk="0" hangingPunct="1">
                        <a:lnSpc>
                          <a:spcPct val="60000"/>
                        </a:lnSpc>
                        <a:spcBef>
                          <a:spcPct val="20000"/>
                        </a:spcBef>
                        <a:spcAft>
                          <a:spcPct val="0"/>
                        </a:spcAft>
                        <a:buClr>
                          <a:srgbClr val="CC6600"/>
                        </a:buClr>
                        <a:buSzTx/>
                        <a:buFontTx/>
                        <a:buNone/>
                        <a:tabLst/>
                      </a:pPr>
                      <a:r>
                        <a:rPr kumimoji="0" lang="en-US" sz="1800" b="0" i="0" u="none" strike="noStrike" cap="none" normalizeH="0" baseline="0" smtClean="0">
                          <a:ln>
                            <a:noFill/>
                          </a:ln>
                          <a:solidFill>
                            <a:srgbClr val="17365D"/>
                          </a:solidFill>
                          <a:effectLst/>
                          <a:latin typeface="+mj-lt"/>
                        </a:rPr>
                        <a:t>Enthusiasm of entrepreneur</a:t>
                      </a:r>
                    </a:p>
                  </a:txBody>
                  <a:tcPr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60000"/>
                        </a:lnSpc>
                        <a:spcBef>
                          <a:spcPct val="20000"/>
                        </a:spcBef>
                        <a:spcAft>
                          <a:spcPct val="0"/>
                        </a:spcAft>
                        <a:buClr>
                          <a:srgbClr val="CC6600"/>
                        </a:buClr>
                        <a:buSzTx/>
                        <a:buFontTx/>
                        <a:buNone/>
                        <a:tabLst/>
                      </a:pPr>
                      <a:r>
                        <a:rPr kumimoji="0" lang="en-US" sz="1800" b="0" i="0" u="none" strike="noStrike" cap="none" normalizeH="0" baseline="0" smtClean="0">
                          <a:ln>
                            <a:noFill/>
                          </a:ln>
                          <a:solidFill>
                            <a:srgbClr val="17365D"/>
                          </a:solidFill>
                          <a:effectLst/>
                          <a:latin typeface="+mj-lt"/>
                        </a:rPr>
                        <a:t>1</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60000"/>
                        </a:lnSpc>
                        <a:spcBef>
                          <a:spcPct val="20000"/>
                        </a:spcBef>
                        <a:spcAft>
                          <a:spcPct val="0"/>
                        </a:spcAft>
                        <a:buClr>
                          <a:srgbClr val="CC6600"/>
                        </a:buClr>
                        <a:buSzTx/>
                        <a:buFontTx/>
                        <a:buNone/>
                        <a:tabLst/>
                      </a:pPr>
                      <a:r>
                        <a:rPr kumimoji="0" lang="en-US" sz="1800" b="0" i="0" u="none" strike="noStrike" cap="none" normalizeH="0" baseline="0" smtClean="0">
                          <a:ln>
                            <a:noFill/>
                          </a:ln>
                          <a:solidFill>
                            <a:srgbClr val="17365D"/>
                          </a:solidFill>
                          <a:effectLst/>
                          <a:latin typeface="+mj-lt"/>
                        </a:rPr>
                        <a:t>1</a:t>
                      </a:r>
                    </a:p>
                  </a:txBody>
                  <a:tcPr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r h="442363">
                <a:tc>
                  <a:txBody>
                    <a:bodyPr/>
                    <a:lstStyle/>
                    <a:p>
                      <a:pPr marL="0" marR="0" lvl="0" indent="0" algn="l" defTabSz="914400" rtl="0" eaLnBrk="1" fontAlgn="base" latinLnBrk="0" hangingPunct="1">
                        <a:lnSpc>
                          <a:spcPct val="60000"/>
                        </a:lnSpc>
                        <a:spcBef>
                          <a:spcPct val="20000"/>
                        </a:spcBef>
                        <a:spcAft>
                          <a:spcPct val="0"/>
                        </a:spcAft>
                        <a:buClr>
                          <a:srgbClr val="CC6600"/>
                        </a:buClr>
                        <a:buSzTx/>
                        <a:buFontTx/>
                        <a:buNone/>
                        <a:tabLst/>
                      </a:pPr>
                      <a:r>
                        <a:rPr kumimoji="0" lang="en-US" sz="1800" b="0" i="0" u="none" strike="noStrike" cap="none" normalizeH="0" baseline="0" smtClean="0">
                          <a:ln>
                            <a:noFill/>
                          </a:ln>
                          <a:solidFill>
                            <a:srgbClr val="17365D"/>
                          </a:solidFill>
                          <a:effectLst/>
                          <a:latin typeface="+mj-lt"/>
                        </a:rPr>
                        <a:t>Trustworthiness of entrepreneur</a:t>
                      </a:r>
                    </a:p>
                  </a:txBody>
                  <a:tcPr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60000"/>
                        </a:lnSpc>
                        <a:spcBef>
                          <a:spcPct val="20000"/>
                        </a:spcBef>
                        <a:spcAft>
                          <a:spcPct val="0"/>
                        </a:spcAft>
                        <a:buClr>
                          <a:srgbClr val="CC6600"/>
                        </a:buClr>
                        <a:buSzTx/>
                        <a:buFontTx/>
                        <a:buNone/>
                        <a:tabLst/>
                      </a:pPr>
                      <a:r>
                        <a:rPr kumimoji="0" lang="en-US" sz="1800" b="0" i="0" u="none" strike="noStrike" cap="none" normalizeH="0" baseline="0" smtClean="0">
                          <a:ln>
                            <a:noFill/>
                          </a:ln>
                          <a:solidFill>
                            <a:srgbClr val="17365D"/>
                          </a:solidFill>
                          <a:effectLst/>
                          <a:latin typeface="+mj-lt"/>
                        </a:rPr>
                        <a:t>2</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60000"/>
                        </a:lnSpc>
                        <a:spcBef>
                          <a:spcPct val="20000"/>
                        </a:spcBef>
                        <a:spcAft>
                          <a:spcPct val="0"/>
                        </a:spcAft>
                        <a:buClr>
                          <a:srgbClr val="CC6600"/>
                        </a:buClr>
                        <a:buSzTx/>
                        <a:buFontTx/>
                        <a:buNone/>
                        <a:tabLst/>
                      </a:pPr>
                      <a:r>
                        <a:rPr kumimoji="0" lang="en-US" sz="1800" b="0" i="0" u="none" strike="noStrike" cap="none" normalizeH="0" baseline="0" smtClean="0">
                          <a:ln>
                            <a:noFill/>
                          </a:ln>
                          <a:solidFill>
                            <a:srgbClr val="17365D"/>
                          </a:solidFill>
                          <a:effectLst/>
                          <a:latin typeface="+mj-lt"/>
                        </a:rPr>
                        <a:t>2</a:t>
                      </a:r>
                    </a:p>
                  </a:txBody>
                  <a:tcPr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2"/>
                  </a:ext>
                </a:extLst>
              </a:tr>
              <a:tr h="322557">
                <a:tc>
                  <a:txBody>
                    <a:bodyPr/>
                    <a:lstStyle/>
                    <a:p>
                      <a:pPr marL="0" marR="0" lvl="0" indent="0" algn="l" defTabSz="914400" rtl="0" eaLnBrk="1" fontAlgn="base" latinLnBrk="0" hangingPunct="1">
                        <a:lnSpc>
                          <a:spcPct val="60000"/>
                        </a:lnSpc>
                        <a:spcBef>
                          <a:spcPct val="20000"/>
                        </a:spcBef>
                        <a:spcAft>
                          <a:spcPct val="0"/>
                        </a:spcAft>
                        <a:buClr>
                          <a:srgbClr val="CC6600"/>
                        </a:buClr>
                        <a:buSzTx/>
                        <a:buFontTx/>
                        <a:buNone/>
                        <a:tabLst/>
                      </a:pPr>
                      <a:r>
                        <a:rPr kumimoji="0" lang="en-US" sz="1800" b="0" i="0" u="none" strike="noStrike" cap="none" normalizeH="0" baseline="0" smtClean="0">
                          <a:ln>
                            <a:noFill/>
                          </a:ln>
                          <a:solidFill>
                            <a:srgbClr val="17365D"/>
                          </a:solidFill>
                          <a:effectLst/>
                          <a:latin typeface="+mj-lt"/>
                        </a:rPr>
                        <a:t>Sales potential of product</a:t>
                      </a:r>
                    </a:p>
                  </a:txBody>
                  <a:tcPr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60000"/>
                        </a:lnSpc>
                        <a:spcBef>
                          <a:spcPct val="20000"/>
                        </a:spcBef>
                        <a:spcAft>
                          <a:spcPct val="0"/>
                        </a:spcAft>
                        <a:buClr>
                          <a:srgbClr val="CC6600"/>
                        </a:buClr>
                        <a:buSzTx/>
                        <a:buFontTx/>
                        <a:buNone/>
                        <a:tabLst/>
                      </a:pPr>
                      <a:r>
                        <a:rPr kumimoji="0" lang="en-US" sz="1800" b="0" i="0" u="none" strike="noStrike" cap="none" normalizeH="0" baseline="0" smtClean="0">
                          <a:ln>
                            <a:noFill/>
                          </a:ln>
                          <a:solidFill>
                            <a:srgbClr val="17365D"/>
                          </a:solidFill>
                          <a:effectLst/>
                          <a:latin typeface="+mj-lt"/>
                        </a:rPr>
                        <a:t>3</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60000"/>
                        </a:lnSpc>
                        <a:spcBef>
                          <a:spcPct val="20000"/>
                        </a:spcBef>
                        <a:spcAft>
                          <a:spcPct val="0"/>
                        </a:spcAft>
                        <a:buClr>
                          <a:srgbClr val="CC6600"/>
                        </a:buClr>
                        <a:buSzTx/>
                        <a:buFontTx/>
                        <a:buNone/>
                        <a:tabLst/>
                      </a:pPr>
                      <a:r>
                        <a:rPr kumimoji="0" lang="en-US" sz="1800" b="0" i="0" u="none" strike="noStrike" cap="none" normalizeH="0" baseline="0" smtClean="0">
                          <a:ln>
                            <a:noFill/>
                          </a:ln>
                          <a:solidFill>
                            <a:srgbClr val="17365D"/>
                          </a:solidFill>
                          <a:effectLst/>
                          <a:latin typeface="+mj-lt"/>
                        </a:rPr>
                        <a:t>6</a:t>
                      </a:r>
                    </a:p>
                  </a:txBody>
                  <a:tcPr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3"/>
                  </a:ext>
                </a:extLst>
              </a:tr>
              <a:tr h="323873">
                <a:tc>
                  <a:txBody>
                    <a:bodyPr/>
                    <a:lstStyle/>
                    <a:p>
                      <a:pPr marL="0" marR="0" lvl="0" indent="0" algn="l" defTabSz="914400" rtl="0" eaLnBrk="1" fontAlgn="base" latinLnBrk="0" hangingPunct="1">
                        <a:lnSpc>
                          <a:spcPct val="60000"/>
                        </a:lnSpc>
                        <a:spcBef>
                          <a:spcPct val="20000"/>
                        </a:spcBef>
                        <a:spcAft>
                          <a:spcPct val="0"/>
                        </a:spcAft>
                        <a:buClr>
                          <a:srgbClr val="CC6600"/>
                        </a:buClr>
                        <a:buSzTx/>
                        <a:buFontTx/>
                        <a:buNone/>
                        <a:tabLst/>
                      </a:pPr>
                      <a:r>
                        <a:rPr kumimoji="0" lang="en-US" sz="1800" b="0" i="0" u="none" strike="noStrike" cap="none" normalizeH="0" baseline="0" smtClean="0">
                          <a:ln>
                            <a:noFill/>
                          </a:ln>
                          <a:solidFill>
                            <a:srgbClr val="17365D"/>
                          </a:solidFill>
                          <a:effectLst/>
                          <a:latin typeface="+mj-lt"/>
                        </a:rPr>
                        <a:t>Expertise of entrepreneur</a:t>
                      </a:r>
                    </a:p>
                  </a:txBody>
                  <a:tcPr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60000"/>
                        </a:lnSpc>
                        <a:spcBef>
                          <a:spcPct val="20000"/>
                        </a:spcBef>
                        <a:spcAft>
                          <a:spcPct val="0"/>
                        </a:spcAft>
                        <a:buClr>
                          <a:srgbClr val="CC6600"/>
                        </a:buClr>
                        <a:buSzTx/>
                        <a:buFontTx/>
                        <a:buNone/>
                        <a:tabLst/>
                      </a:pPr>
                      <a:r>
                        <a:rPr kumimoji="0" lang="en-US" sz="1800" b="0" i="0" u="none" strike="noStrike" cap="none" normalizeH="0" baseline="0" smtClean="0">
                          <a:ln>
                            <a:noFill/>
                          </a:ln>
                          <a:solidFill>
                            <a:srgbClr val="17365D"/>
                          </a:solidFill>
                          <a:effectLst/>
                          <a:latin typeface="+mj-lt"/>
                        </a:rPr>
                        <a:t>4</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60000"/>
                        </a:lnSpc>
                        <a:spcBef>
                          <a:spcPct val="20000"/>
                        </a:spcBef>
                        <a:spcAft>
                          <a:spcPct val="0"/>
                        </a:spcAft>
                        <a:buClr>
                          <a:srgbClr val="CC6600"/>
                        </a:buClr>
                        <a:buSzTx/>
                        <a:buFontTx/>
                        <a:buNone/>
                        <a:tabLst/>
                      </a:pPr>
                      <a:r>
                        <a:rPr kumimoji="0" lang="en-US" sz="1800" b="0" i="0" u="none" strike="noStrike" cap="none" normalizeH="0" baseline="0" smtClean="0">
                          <a:ln>
                            <a:noFill/>
                          </a:ln>
                          <a:solidFill>
                            <a:srgbClr val="17365D"/>
                          </a:solidFill>
                          <a:effectLst/>
                          <a:latin typeface="+mj-lt"/>
                        </a:rPr>
                        <a:t>5</a:t>
                      </a:r>
                    </a:p>
                  </a:txBody>
                  <a:tcPr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4"/>
                  </a:ext>
                </a:extLst>
              </a:tr>
              <a:tr h="377852">
                <a:tc>
                  <a:txBody>
                    <a:bodyPr/>
                    <a:lstStyle/>
                    <a:p>
                      <a:pPr marL="0" marR="0" lvl="0" indent="0" algn="l" defTabSz="914400" rtl="0" eaLnBrk="1" fontAlgn="base" latinLnBrk="0" hangingPunct="1">
                        <a:lnSpc>
                          <a:spcPct val="60000"/>
                        </a:lnSpc>
                        <a:spcBef>
                          <a:spcPct val="20000"/>
                        </a:spcBef>
                        <a:spcAft>
                          <a:spcPct val="0"/>
                        </a:spcAft>
                        <a:buClr>
                          <a:srgbClr val="CC6600"/>
                        </a:buClr>
                        <a:buSzTx/>
                        <a:buFontTx/>
                        <a:buNone/>
                        <a:tabLst/>
                      </a:pPr>
                      <a:r>
                        <a:rPr kumimoji="0" lang="en-US" sz="1800" b="0" i="0" u="none" strike="noStrike" cap="none" normalizeH="0" baseline="0" smtClean="0">
                          <a:ln>
                            <a:noFill/>
                          </a:ln>
                          <a:solidFill>
                            <a:srgbClr val="17365D"/>
                          </a:solidFill>
                          <a:effectLst/>
                          <a:latin typeface="+mj-lt"/>
                        </a:rPr>
                        <a:t>Liked entrepreneur upon meeting</a:t>
                      </a:r>
                    </a:p>
                  </a:txBody>
                  <a:tcPr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60000"/>
                        </a:lnSpc>
                        <a:spcBef>
                          <a:spcPct val="20000"/>
                        </a:spcBef>
                        <a:spcAft>
                          <a:spcPct val="0"/>
                        </a:spcAft>
                        <a:buClr>
                          <a:srgbClr val="CC6600"/>
                        </a:buClr>
                        <a:buSzTx/>
                        <a:buFontTx/>
                        <a:buNone/>
                        <a:tabLst/>
                      </a:pPr>
                      <a:r>
                        <a:rPr kumimoji="0" lang="en-US" sz="1800" b="0" i="0" u="none" strike="noStrike" cap="none" normalizeH="0" baseline="0" smtClean="0">
                          <a:ln>
                            <a:noFill/>
                          </a:ln>
                          <a:solidFill>
                            <a:srgbClr val="17365D"/>
                          </a:solidFill>
                          <a:effectLst/>
                          <a:latin typeface="+mj-lt"/>
                        </a:rPr>
                        <a:t>5</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60000"/>
                        </a:lnSpc>
                        <a:spcBef>
                          <a:spcPct val="20000"/>
                        </a:spcBef>
                        <a:spcAft>
                          <a:spcPct val="0"/>
                        </a:spcAft>
                        <a:buClr>
                          <a:srgbClr val="CC6600"/>
                        </a:buClr>
                        <a:buSzTx/>
                        <a:buFontTx/>
                        <a:buNone/>
                        <a:tabLst/>
                      </a:pPr>
                      <a:r>
                        <a:rPr kumimoji="0" lang="en-US" sz="1800" b="0" i="0" u="none" strike="noStrike" cap="none" normalizeH="0" baseline="0" smtClean="0">
                          <a:ln>
                            <a:noFill/>
                          </a:ln>
                          <a:solidFill>
                            <a:srgbClr val="17365D"/>
                          </a:solidFill>
                          <a:effectLst/>
                          <a:latin typeface="+mj-lt"/>
                        </a:rPr>
                        <a:t>7</a:t>
                      </a:r>
                    </a:p>
                  </a:txBody>
                  <a:tcPr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5"/>
                  </a:ext>
                </a:extLst>
              </a:tr>
              <a:tr h="323873">
                <a:tc>
                  <a:txBody>
                    <a:bodyPr/>
                    <a:lstStyle/>
                    <a:p>
                      <a:pPr marL="0" marR="0" lvl="0" indent="0" algn="l" defTabSz="914400" rtl="0" eaLnBrk="1" fontAlgn="base" latinLnBrk="0" hangingPunct="1">
                        <a:lnSpc>
                          <a:spcPct val="60000"/>
                        </a:lnSpc>
                        <a:spcBef>
                          <a:spcPct val="20000"/>
                        </a:spcBef>
                        <a:spcAft>
                          <a:spcPct val="0"/>
                        </a:spcAft>
                        <a:buClr>
                          <a:srgbClr val="CC6600"/>
                        </a:buClr>
                        <a:buSzTx/>
                        <a:buFontTx/>
                        <a:buNone/>
                        <a:tabLst/>
                      </a:pPr>
                      <a:r>
                        <a:rPr kumimoji="0" lang="en-US" sz="1800" b="0" i="0" u="none" strike="noStrike" cap="none" normalizeH="0" baseline="0" dirty="0" smtClean="0">
                          <a:ln>
                            <a:noFill/>
                          </a:ln>
                          <a:solidFill>
                            <a:srgbClr val="17365D"/>
                          </a:solidFill>
                          <a:effectLst/>
                          <a:latin typeface="+mj-lt"/>
                        </a:rPr>
                        <a:t>Growth potential of market</a:t>
                      </a:r>
                    </a:p>
                  </a:txBody>
                  <a:tcPr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60000"/>
                        </a:lnSpc>
                        <a:spcBef>
                          <a:spcPct val="20000"/>
                        </a:spcBef>
                        <a:spcAft>
                          <a:spcPct val="0"/>
                        </a:spcAft>
                        <a:buClr>
                          <a:srgbClr val="CC6600"/>
                        </a:buClr>
                        <a:buSzTx/>
                        <a:buFontTx/>
                        <a:buNone/>
                        <a:tabLst/>
                      </a:pPr>
                      <a:r>
                        <a:rPr kumimoji="0" lang="en-US" sz="1800" b="0" i="0" u="none" strike="noStrike" cap="none" normalizeH="0" baseline="0" smtClean="0">
                          <a:ln>
                            <a:noFill/>
                          </a:ln>
                          <a:solidFill>
                            <a:srgbClr val="17365D"/>
                          </a:solidFill>
                          <a:effectLst/>
                          <a:latin typeface="+mj-lt"/>
                        </a:rPr>
                        <a:t>6</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60000"/>
                        </a:lnSpc>
                        <a:spcBef>
                          <a:spcPct val="20000"/>
                        </a:spcBef>
                        <a:spcAft>
                          <a:spcPct val="0"/>
                        </a:spcAft>
                        <a:buClr>
                          <a:srgbClr val="CC6600"/>
                        </a:buClr>
                        <a:buSzTx/>
                        <a:buFontTx/>
                        <a:buNone/>
                        <a:tabLst/>
                      </a:pPr>
                      <a:r>
                        <a:rPr kumimoji="0" lang="en-US" sz="1800" b="0" i="0" u="none" strike="noStrike" cap="none" normalizeH="0" baseline="0" smtClean="0">
                          <a:ln>
                            <a:noFill/>
                          </a:ln>
                          <a:solidFill>
                            <a:srgbClr val="17365D"/>
                          </a:solidFill>
                          <a:effectLst/>
                          <a:latin typeface="+mj-lt"/>
                        </a:rPr>
                        <a:t>3</a:t>
                      </a:r>
                    </a:p>
                  </a:txBody>
                  <a:tcPr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6"/>
                  </a:ext>
                </a:extLst>
              </a:tr>
              <a:tr h="294909">
                <a:tc>
                  <a:txBody>
                    <a:bodyPr/>
                    <a:lstStyle/>
                    <a:p>
                      <a:pPr marL="0" marR="0" lvl="0" indent="0" algn="l" defTabSz="914400" rtl="0" eaLnBrk="1" fontAlgn="base" latinLnBrk="0" hangingPunct="1">
                        <a:lnSpc>
                          <a:spcPct val="60000"/>
                        </a:lnSpc>
                        <a:spcBef>
                          <a:spcPct val="20000"/>
                        </a:spcBef>
                        <a:spcAft>
                          <a:spcPct val="0"/>
                        </a:spcAft>
                        <a:buClr>
                          <a:srgbClr val="CC6600"/>
                        </a:buClr>
                        <a:buSzTx/>
                        <a:buFontTx/>
                        <a:buNone/>
                        <a:tabLst/>
                      </a:pPr>
                      <a:r>
                        <a:rPr kumimoji="0" lang="en-US" sz="1800" b="0" i="0" u="none" strike="noStrike" cap="none" normalizeH="0" baseline="0" smtClean="0">
                          <a:ln>
                            <a:noFill/>
                          </a:ln>
                          <a:solidFill>
                            <a:srgbClr val="17365D"/>
                          </a:solidFill>
                          <a:effectLst/>
                          <a:latin typeface="+mj-lt"/>
                        </a:rPr>
                        <a:t>Quality of product</a:t>
                      </a:r>
                    </a:p>
                  </a:txBody>
                  <a:tcPr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60000"/>
                        </a:lnSpc>
                        <a:spcBef>
                          <a:spcPct val="20000"/>
                        </a:spcBef>
                        <a:spcAft>
                          <a:spcPct val="0"/>
                        </a:spcAft>
                        <a:buClr>
                          <a:srgbClr val="CC6600"/>
                        </a:buClr>
                        <a:buSzTx/>
                        <a:buFontTx/>
                        <a:buNone/>
                        <a:tabLst/>
                      </a:pPr>
                      <a:r>
                        <a:rPr kumimoji="0" lang="en-US" sz="1800" b="0" i="0" u="none" strike="noStrike" cap="none" normalizeH="0" baseline="0" smtClean="0">
                          <a:ln>
                            <a:noFill/>
                          </a:ln>
                          <a:solidFill>
                            <a:srgbClr val="17365D"/>
                          </a:solidFill>
                          <a:effectLst/>
                          <a:latin typeface="+mj-lt"/>
                        </a:rPr>
                        <a:t>7</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60000"/>
                        </a:lnSpc>
                        <a:spcBef>
                          <a:spcPct val="20000"/>
                        </a:spcBef>
                        <a:spcAft>
                          <a:spcPct val="0"/>
                        </a:spcAft>
                        <a:buClr>
                          <a:srgbClr val="CC6600"/>
                        </a:buClr>
                        <a:buSzTx/>
                        <a:buFontTx/>
                        <a:buNone/>
                        <a:tabLst/>
                      </a:pPr>
                      <a:r>
                        <a:rPr kumimoji="0" lang="en-US" sz="1800" b="0" i="0" u="none" strike="noStrike" cap="none" normalizeH="0" baseline="0" smtClean="0">
                          <a:ln>
                            <a:noFill/>
                          </a:ln>
                          <a:solidFill>
                            <a:srgbClr val="17365D"/>
                          </a:solidFill>
                          <a:effectLst/>
                          <a:latin typeface="+mj-lt"/>
                        </a:rPr>
                        <a:t>10</a:t>
                      </a:r>
                    </a:p>
                  </a:txBody>
                  <a:tcPr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7"/>
                  </a:ext>
                </a:extLst>
              </a:tr>
              <a:tr h="442363">
                <a:tc>
                  <a:txBody>
                    <a:bodyPr/>
                    <a:lstStyle/>
                    <a:p>
                      <a:pPr marL="0" marR="0" lvl="0" indent="0" algn="l" defTabSz="914400" rtl="0" eaLnBrk="1" fontAlgn="base" latinLnBrk="0" hangingPunct="1">
                        <a:lnSpc>
                          <a:spcPct val="60000"/>
                        </a:lnSpc>
                        <a:spcBef>
                          <a:spcPct val="20000"/>
                        </a:spcBef>
                        <a:spcAft>
                          <a:spcPct val="0"/>
                        </a:spcAft>
                        <a:buClr>
                          <a:srgbClr val="CC6600"/>
                        </a:buClr>
                        <a:buSzTx/>
                        <a:buFontTx/>
                        <a:buNone/>
                        <a:tabLst/>
                      </a:pPr>
                      <a:r>
                        <a:rPr kumimoji="0" lang="en-US" sz="1800" b="0" i="0" u="none" strike="noStrike" cap="none" normalizeH="0" baseline="0" smtClean="0">
                          <a:ln>
                            <a:noFill/>
                          </a:ln>
                          <a:solidFill>
                            <a:srgbClr val="17365D"/>
                          </a:solidFill>
                          <a:effectLst/>
                          <a:latin typeface="+mj-lt"/>
                        </a:rPr>
                        <a:t>Perceived investor financial rewards</a:t>
                      </a:r>
                    </a:p>
                  </a:txBody>
                  <a:tcPr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60000"/>
                        </a:lnSpc>
                        <a:spcBef>
                          <a:spcPct val="20000"/>
                        </a:spcBef>
                        <a:spcAft>
                          <a:spcPct val="0"/>
                        </a:spcAft>
                        <a:buClr>
                          <a:srgbClr val="CC6600"/>
                        </a:buClr>
                        <a:buSzTx/>
                        <a:buFontTx/>
                        <a:buNone/>
                        <a:tabLst/>
                      </a:pPr>
                      <a:r>
                        <a:rPr kumimoji="0" lang="en-US" sz="1800" b="0" i="0" u="none" strike="noStrike" cap="none" normalizeH="0" baseline="0" dirty="0" smtClean="0">
                          <a:ln>
                            <a:noFill/>
                          </a:ln>
                          <a:solidFill>
                            <a:srgbClr val="17365D"/>
                          </a:solidFill>
                          <a:effectLst/>
                          <a:latin typeface="+mj-lt"/>
                        </a:rPr>
                        <a:t>8</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60000"/>
                        </a:lnSpc>
                        <a:spcBef>
                          <a:spcPct val="20000"/>
                        </a:spcBef>
                        <a:spcAft>
                          <a:spcPct val="0"/>
                        </a:spcAft>
                        <a:buClr>
                          <a:srgbClr val="CC6600"/>
                        </a:buClr>
                        <a:buSzTx/>
                        <a:buFontTx/>
                        <a:buNone/>
                        <a:tabLst/>
                      </a:pPr>
                      <a:r>
                        <a:rPr kumimoji="0" lang="en-US" sz="1800" b="0" i="0" u="none" strike="noStrike" cap="none" normalizeH="0" baseline="0" smtClean="0">
                          <a:ln>
                            <a:noFill/>
                          </a:ln>
                          <a:solidFill>
                            <a:srgbClr val="17365D"/>
                          </a:solidFill>
                          <a:effectLst/>
                          <a:latin typeface="+mj-lt"/>
                        </a:rPr>
                        <a:t>4</a:t>
                      </a:r>
                    </a:p>
                  </a:txBody>
                  <a:tcPr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8"/>
                  </a:ext>
                </a:extLst>
              </a:tr>
              <a:tr h="322557">
                <a:tc>
                  <a:txBody>
                    <a:bodyPr/>
                    <a:lstStyle/>
                    <a:p>
                      <a:pPr marL="0" marR="0" lvl="0" indent="0" algn="l" defTabSz="914400" rtl="0" eaLnBrk="1" fontAlgn="base" latinLnBrk="0" hangingPunct="1">
                        <a:lnSpc>
                          <a:spcPct val="60000"/>
                        </a:lnSpc>
                        <a:spcBef>
                          <a:spcPct val="20000"/>
                        </a:spcBef>
                        <a:spcAft>
                          <a:spcPct val="0"/>
                        </a:spcAft>
                        <a:buClr>
                          <a:srgbClr val="CC6600"/>
                        </a:buClr>
                        <a:buSzTx/>
                        <a:buFontTx/>
                        <a:buNone/>
                        <a:tabLst/>
                      </a:pPr>
                      <a:r>
                        <a:rPr kumimoji="0" lang="en-US" sz="1800" b="0" i="0" u="none" strike="noStrike" cap="none" normalizeH="0" baseline="0" smtClean="0">
                          <a:ln>
                            <a:noFill/>
                          </a:ln>
                          <a:solidFill>
                            <a:srgbClr val="17365D"/>
                          </a:solidFill>
                          <a:effectLst/>
                          <a:latin typeface="+mj-lt"/>
                        </a:rPr>
                        <a:t>Niche market</a:t>
                      </a:r>
                    </a:p>
                  </a:txBody>
                  <a:tcPr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60000"/>
                        </a:lnSpc>
                        <a:spcBef>
                          <a:spcPct val="20000"/>
                        </a:spcBef>
                        <a:spcAft>
                          <a:spcPct val="0"/>
                        </a:spcAft>
                        <a:buClr>
                          <a:srgbClr val="CC6600"/>
                        </a:buClr>
                        <a:buSzTx/>
                        <a:buFontTx/>
                        <a:buNone/>
                        <a:tabLst/>
                      </a:pPr>
                      <a:r>
                        <a:rPr kumimoji="0" lang="en-US" sz="1800" b="0" i="0" u="none" strike="noStrike" cap="none" normalizeH="0" baseline="0" smtClean="0">
                          <a:ln>
                            <a:noFill/>
                          </a:ln>
                          <a:solidFill>
                            <a:srgbClr val="17365D"/>
                          </a:solidFill>
                          <a:effectLst/>
                          <a:latin typeface="+mj-lt"/>
                        </a:rPr>
                        <a:t>9</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60000"/>
                        </a:lnSpc>
                        <a:spcBef>
                          <a:spcPct val="20000"/>
                        </a:spcBef>
                        <a:spcAft>
                          <a:spcPct val="0"/>
                        </a:spcAft>
                        <a:buClr>
                          <a:srgbClr val="CC6600"/>
                        </a:buClr>
                        <a:buSzTx/>
                        <a:buFontTx/>
                        <a:buNone/>
                        <a:tabLst/>
                      </a:pPr>
                      <a:r>
                        <a:rPr kumimoji="0" lang="en-US" sz="1800" b="0" i="0" u="none" strike="noStrike" cap="none" normalizeH="0" baseline="0" smtClean="0">
                          <a:ln>
                            <a:noFill/>
                          </a:ln>
                          <a:solidFill>
                            <a:srgbClr val="17365D"/>
                          </a:solidFill>
                          <a:effectLst/>
                          <a:latin typeface="+mj-lt"/>
                        </a:rPr>
                        <a:t>16</a:t>
                      </a:r>
                    </a:p>
                  </a:txBody>
                  <a:tcPr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9"/>
                  </a:ext>
                </a:extLst>
              </a:tr>
              <a:tr h="323873">
                <a:tc>
                  <a:txBody>
                    <a:bodyPr/>
                    <a:lstStyle/>
                    <a:p>
                      <a:pPr marL="0" marR="0" lvl="0" indent="0" algn="l" defTabSz="914400" rtl="0" eaLnBrk="1" fontAlgn="base" latinLnBrk="0" hangingPunct="1">
                        <a:lnSpc>
                          <a:spcPct val="60000"/>
                        </a:lnSpc>
                        <a:spcBef>
                          <a:spcPct val="20000"/>
                        </a:spcBef>
                        <a:spcAft>
                          <a:spcPct val="0"/>
                        </a:spcAft>
                        <a:buClr>
                          <a:srgbClr val="CC6600"/>
                        </a:buClr>
                        <a:buSzTx/>
                        <a:buFontTx/>
                        <a:buNone/>
                        <a:tabLst/>
                      </a:pPr>
                      <a:r>
                        <a:rPr kumimoji="0" lang="en-US" sz="1800" b="0" i="0" u="none" strike="noStrike" cap="none" normalizeH="0" baseline="0" dirty="0" smtClean="0">
                          <a:ln>
                            <a:noFill/>
                          </a:ln>
                          <a:solidFill>
                            <a:srgbClr val="17365D"/>
                          </a:solidFill>
                          <a:effectLst/>
                          <a:latin typeface="+mj-lt"/>
                        </a:rPr>
                        <a:t>Track record of entrepreneur</a:t>
                      </a:r>
                    </a:p>
                  </a:txBody>
                  <a:tcPr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60000"/>
                        </a:lnSpc>
                        <a:spcBef>
                          <a:spcPct val="20000"/>
                        </a:spcBef>
                        <a:spcAft>
                          <a:spcPct val="0"/>
                        </a:spcAft>
                        <a:buClr>
                          <a:srgbClr val="CC6600"/>
                        </a:buClr>
                        <a:buSzTx/>
                        <a:buFontTx/>
                        <a:buNone/>
                        <a:tabLst/>
                      </a:pPr>
                      <a:r>
                        <a:rPr kumimoji="0" lang="en-US" sz="1800" b="0" i="0" u="none" strike="noStrike" cap="none" normalizeH="0" baseline="0" smtClean="0">
                          <a:ln>
                            <a:noFill/>
                          </a:ln>
                          <a:solidFill>
                            <a:srgbClr val="17365D"/>
                          </a:solidFill>
                          <a:effectLst/>
                          <a:latin typeface="+mj-lt"/>
                        </a:rPr>
                        <a:t>10</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60000"/>
                        </a:lnSpc>
                        <a:spcBef>
                          <a:spcPct val="20000"/>
                        </a:spcBef>
                        <a:spcAft>
                          <a:spcPct val="0"/>
                        </a:spcAft>
                        <a:buClr>
                          <a:srgbClr val="CC6600"/>
                        </a:buClr>
                        <a:buSzTx/>
                        <a:buFontTx/>
                        <a:buNone/>
                        <a:tabLst/>
                      </a:pPr>
                      <a:r>
                        <a:rPr kumimoji="0" lang="en-US" sz="1800" b="0" i="0" u="none" strike="noStrike" cap="none" normalizeH="0" baseline="0" dirty="0" smtClean="0">
                          <a:ln>
                            <a:noFill/>
                          </a:ln>
                          <a:solidFill>
                            <a:srgbClr val="17365D"/>
                          </a:solidFill>
                          <a:effectLst/>
                          <a:latin typeface="+mj-lt"/>
                        </a:rPr>
                        <a:t>11</a:t>
                      </a:r>
                    </a:p>
                  </a:txBody>
                  <a:tcPr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0"/>
                  </a:ext>
                </a:extLst>
              </a:tr>
            </a:tbl>
          </a:graphicData>
        </a:graphic>
      </p:graphicFrame>
      <p:sp>
        <p:nvSpPr>
          <p:cNvPr id="11318" name="Text Box 54"/>
          <p:cNvSpPr txBox="1">
            <a:spLocks noChangeArrowheads="1"/>
          </p:cNvSpPr>
          <p:nvPr/>
        </p:nvSpPr>
        <p:spPr bwMode="auto">
          <a:xfrm>
            <a:off x="4176601" y="5588585"/>
            <a:ext cx="31305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sz="1200" dirty="0">
                <a:solidFill>
                  <a:srgbClr val="000000"/>
                </a:solidFill>
                <a:latin typeface="Arial" charset="0"/>
              </a:rPr>
              <a:t>* </a:t>
            </a:r>
            <a:r>
              <a:rPr lang="en-US" sz="1200" i="1" dirty="0" smtClean="0">
                <a:solidFill>
                  <a:srgbClr val="000000"/>
                </a:solidFill>
                <a:latin typeface="Arial" charset="0"/>
              </a:rPr>
              <a:t>Angel Investing</a:t>
            </a:r>
            <a:r>
              <a:rPr lang="en-US" sz="1200" dirty="0" smtClean="0">
                <a:solidFill>
                  <a:srgbClr val="000000"/>
                </a:solidFill>
                <a:latin typeface="Arial" charset="0"/>
              </a:rPr>
              <a:t>,  </a:t>
            </a:r>
            <a:r>
              <a:rPr lang="en-US" sz="1200" dirty="0" err="1">
                <a:solidFill>
                  <a:srgbClr val="000000"/>
                </a:solidFill>
                <a:latin typeface="Arial" charset="0"/>
              </a:rPr>
              <a:t>Osnabrugge</a:t>
            </a:r>
            <a:r>
              <a:rPr lang="en-US" sz="1200" dirty="0">
                <a:solidFill>
                  <a:srgbClr val="000000"/>
                </a:solidFill>
                <a:latin typeface="Arial" charset="0"/>
              </a:rPr>
              <a:t> &amp; Robinson</a:t>
            </a:r>
          </a:p>
        </p:txBody>
      </p:sp>
    </p:spTree>
    <p:extLst>
      <p:ext uri="{BB962C8B-B14F-4D97-AF65-F5344CB8AC3E}">
        <p14:creationId xmlns:p14="http://schemas.microsoft.com/office/powerpoint/2010/main" val="2735332790"/>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ctrTitle"/>
          </p:nvPr>
        </p:nvSpPr>
        <p:spPr/>
        <p:txBody>
          <a:bodyPr>
            <a:normAutofit/>
          </a:bodyPr>
          <a:lstStyle/>
          <a:p>
            <a:r>
              <a:rPr lang="en-US" dirty="0"/>
              <a:t>The Funding Food Chain</a:t>
            </a:r>
          </a:p>
        </p:txBody>
      </p:sp>
      <p:sp>
        <p:nvSpPr>
          <p:cNvPr id="30" name="Slide Number Placeholder 2"/>
          <p:cNvSpPr>
            <a:spLocks noGrp="1"/>
          </p:cNvSpPr>
          <p:nvPr>
            <p:ph type="sldNum" sz="quarter" idx="4"/>
          </p:nvPr>
        </p:nvSpPr>
        <p:spPr/>
        <p:txBody>
          <a:bodyPr>
            <a:normAutofit/>
          </a:bodyPr>
          <a:lstStyle/>
          <a:p>
            <a:fld id="{464A3C66-F3C2-4C11-AC43-E74B8EE2CD90}" type="slidenum">
              <a:rPr lang="en-US"/>
              <a:pPr/>
              <a:t>165</a:t>
            </a:fld>
            <a:endParaRPr lang="en-US"/>
          </a:p>
        </p:txBody>
      </p:sp>
      <p:grpSp>
        <p:nvGrpSpPr>
          <p:cNvPr id="2" name="Group 1"/>
          <p:cNvGrpSpPr/>
          <p:nvPr/>
        </p:nvGrpSpPr>
        <p:grpSpPr>
          <a:xfrm>
            <a:off x="983038" y="1382381"/>
            <a:ext cx="6889750" cy="4648200"/>
            <a:chOff x="2143125" y="1219200"/>
            <a:chExt cx="6889750" cy="4648200"/>
          </a:xfrm>
        </p:grpSpPr>
        <p:sp>
          <p:nvSpPr>
            <p:cNvPr id="16387" name="Rectangle 3"/>
            <p:cNvSpPr>
              <a:spLocks noChangeArrowheads="1"/>
            </p:cNvSpPr>
            <p:nvPr/>
          </p:nvSpPr>
          <p:spPr bwMode="auto">
            <a:xfrm>
              <a:off x="2338388" y="1219200"/>
              <a:ext cx="6694487" cy="3340100"/>
            </a:xfrm>
            <a:prstGeom prst="rect">
              <a:avLst/>
            </a:prstGeom>
            <a:noFill/>
            <a:ln w="57150" cmpd="thinThick">
              <a:solidFill>
                <a:schemeClr val="bg2"/>
              </a:solidFill>
              <a:miter lim="800000"/>
              <a:headEnd/>
              <a:tailEnd/>
            </a:ln>
            <a:effectLst/>
            <a:extLst>
              <a:ext uri="{909E8E84-426E-40DD-AFC4-6F175D3DCCD1}">
                <a14:hiddenFill xmlns:a14="http://schemas.microsoft.com/office/drawing/2010/main">
                  <a:solidFill>
                    <a:srgbClr val="79BEC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CA" sz="2400">
                <a:solidFill>
                  <a:srgbClr val="000000"/>
                </a:solidFill>
                <a:latin typeface="Times New Roman" charset="0"/>
              </a:endParaRPr>
            </a:p>
          </p:txBody>
        </p:sp>
        <p:sp>
          <p:nvSpPr>
            <p:cNvPr id="16388" name="Arc 4"/>
            <p:cNvSpPr>
              <a:spLocks/>
            </p:cNvSpPr>
            <p:nvPr/>
          </p:nvSpPr>
          <p:spPr bwMode="auto">
            <a:xfrm>
              <a:off x="2401888" y="1590675"/>
              <a:ext cx="6354762" cy="2882900"/>
            </a:xfrm>
            <a:custGeom>
              <a:avLst/>
              <a:gdLst>
                <a:gd name="G0" fmla="+- 0 0 0"/>
                <a:gd name="G1" fmla="+- 0 0 0"/>
                <a:gd name="G2" fmla="+- 21600 0 0"/>
                <a:gd name="T0" fmla="*/ 21600 w 21600"/>
                <a:gd name="T1" fmla="*/ 0 h 21600"/>
                <a:gd name="T2" fmla="*/ 0 w 21600"/>
                <a:gd name="T3" fmla="*/ 21600 h 21600"/>
                <a:gd name="T4" fmla="*/ 0 w 21600"/>
                <a:gd name="T5" fmla="*/ 0 h 21600"/>
              </a:gdLst>
              <a:ahLst/>
              <a:cxnLst>
                <a:cxn ang="0">
                  <a:pos x="T0" y="T1"/>
                </a:cxn>
                <a:cxn ang="0">
                  <a:pos x="T2" y="T3"/>
                </a:cxn>
                <a:cxn ang="0">
                  <a:pos x="T4" y="T5"/>
                </a:cxn>
              </a:cxnLst>
              <a:rect l="0" t="0" r="r" b="b"/>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38100" cap="rnd">
              <a:solidFill>
                <a:srgbClr val="CC6600"/>
              </a:solidFill>
              <a:round/>
              <a:headEnd type="stealth"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CA" sz="2400">
                <a:solidFill>
                  <a:srgbClr val="000000"/>
                </a:solidFill>
                <a:latin typeface="Times New Roman" charset="0"/>
              </a:endParaRPr>
            </a:p>
          </p:txBody>
        </p:sp>
        <p:sp>
          <p:nvSpPr>
            <p:cNvPr id="16389" name="Rectangle 5"/>
            <p:cNvSpPr>
              <a:spLocks noChangeArrowheads="1"/>
            </p:cNvSpPr>
            <p:nvPr/>
          </p:nvSpPr>
          <p:spPr bwMode="auto">
            <a:xfrm>
              <a:off x="2463921" y="4699000"/>
              <a:ext cx="631584" cy="397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eaLnBrk="0" fontAlgn="base" hangingPunct="0">
                <a:spcBef>
                  <a:spcPct val="0"/>
                </a:spcBef>
                <a:spcAft>
                  <a:spcPct val="0"/>
                </a:spcAft>
              </a:pPr>
              <a:r>
                <a:rPr lang="en-US" sz="1000" b="1" dirty="0">
                  <a:solidFill>
                    <a:srgbClr val="000000"/>
                  </a:solidFill>
                  <a:latin typeface="Tahoma" pitchFamily="34" charset="0"/>
                </a:rPr>
                <a:t>Seed </a:t>
              </a:r>
            </a:p>
            <a:p>
              <a:pPr algn="ctr" eaLnBrk="0" fontAlgn="base" hangingPunct="0">
                <a:spcBef>
                  <a:spcPct val="0"/>
                </a:spcBef>
                <a:spcAft>
                  <a:spcPct val="0"/>
                </a:spcAft>
              </a:pPr>
              <a:r>
                <a:rPr lang="en-US" sz="1000" b="1" dirty="0">
                  <a:solidFill>
                    <a:srgbClr val="000000"/>
                  </a:solidFill>
                  <a:latin typeface="Tahoma" pitchFamily="34" charset="0"/>
                </a:rPr>
                <a:t>Capital</a:t>
              </a:r>
            </a:p>
          </p:txBody>
        </p:sp>
        <p:sp>
          <p:nvSpPr>
            <p:cNvPr id="16390" name="Rectangle 6"/>
            <p:cNvSpPr>
              <a:spLocks noChangeArrowheads="1"/>
            </p:cNvSpPr>
            <p:nvPr/>
          </p:nvSpPr>
          <p:spPr bwMode="auto">
            <a:xfrm>
              <a:off x="6096000" y="1676400"/>
              <a:ext cx="1336675" cy="100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lgn="ctr" eaLnBrk="0" fontAlgn="base" hangingPunct="0">
                <a:spcBef>
                  <a:spcPct val="0"/>
                </a:spcBef>
                <a:spcAft>
                  <a:spcPct val="0"/>
                </a:spcAft>
              </a:pPr>
              <a:r>
                <a:rPr lang="en-US" sz="1600" b="1" dirty="0">
                  <a:solidFill>
                    <a:srgbClr val="CC6600"/>
                  </a:solidFill>
                  <a:latin typeface="Tahoma" pitchFamily="34" charset="0"/>
                </a:rPr>
                <a:t>Financing</a:t>
              </a:r>
              <a:endParaRPr lang="en-US" sz="4400" b="1" dirty="0">
                <a:solidFill>
                  <a:srgbClr val="CC6600"/>
                </a:solidFill>
                <a:latin typeface="Tahoma" pitchFamily="34" charset="0"/>
              </a:endParaRPr>
            </a:p>
            <a:p>
              <a:pPr algn="ctr" eaLnBrk="0" fontAlgn="base" hangingPunct="0">
                <a:spcBef>
                  <a:spcPct val="0"/>
                </a:spcBef>
                <a:spcAft>
                  <a:spcPct val="0"/>
                </a:spcAft>
              </a:pPr>
              <a:r>
                <a:rPr lang="en-US" sz="4400" b="1" dirty="0">
                  <a:solidFill>
                    <a:srgbClr val="CC6600"/>
                  </a:solidFill>
                  <a:latin typeface="Tahoma" pitchFamily="34" charset="0"/>
                </a:rPr>
                <a:t>$</a:t>
              </a:r>
            </a:p>
          </p:txBody>
        </p:sp>
        <p:sp>
          <p:nvSpPr>
            <p:cNvPr id="16391" name="Rectangle 7"/>
            <p:cNvSpPr>
              <a:spLocks noChangeArrowheads="1"/>
            </p:cNvSpPr>
            <p:nvPr/>
          </p:nvSpPr>
          <p:spPr bwMode="auto">
            <a:xfrm>
              <a:off x="3399716" y="4692650"/>
              <a:ext cx="803106" cy="397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eaLnBrk="0" fontAlgn="base" hangingPunct="0">
                <a:spcBef>
                  <a:spcPct val="0"/>
                </a:spcBef>
                <a:spcAft>
                  <a:spcPct val="0"/>
                </a:spcAft>
              </a:pPr>
              <a:r>
                <a:rPr lang="en-US" sz="1000" b="1">
                  <a:solidFill>
                    <a:srgbClr val="000000"/>
                  </a:solidFill>
                  <a:latin typeface="Tahoma" pitchFamily="34" charset="0"/>
                </a:rPr>
                <a:t>Start Up</a:t>
              </a:r>
            </a:p>
            <a:p>
              <a:pPr algn="ctr" eaLnBrk="0" fontAlgn="base" hangingPunct="0">
                <a:spcBef>
                  <a:spcPct val="0"/>
                </a:spcBef>
                <a:spcAft>
                  <a:spcPct val="0"/>
                </a:spcAft>
              </a:pPr>
              <a:r>
                <a:rPr lang="en-US" sz="1000" b="1">
                  <a:solidFill>
                    <a:srgbClr val="000000"/>
                  </a:solidFill>
                  <a:latin typeface="Tahoma" pitchFamily="34" charset="0"/>
                </a:rPr>
                <a:t>Financing</a:t>
              </a:r>
            </a:p>
          </p:txBody>
        </p:sp>
        <p:sp>
          <p:nvSpPr>
            <p:cNvPr id="16392" name="Rectangle 8"/>
            <p:cNvSpPr>
              <a:spLocks noChangeArrowheads="1"/>
            </p:cNvSpPr>
            <p:nvPr/>
          </p:nvSpPr>
          <p:spPr bwMode="auto">
            <a:xfrm>
              <a:off x="4483608" y="4692650"/>
              <a:ext cx="551434" cy="397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eaLnBrk="0" fontAlgn="base" hangingPunct="0">
                <a:spcBef>
                  <a:spcPct val="0"/>
                </a:spcBef>
                <a:spcAft>
                  <a:spcPct val="0"/>
                </a:spcAft>
              </a:pPr>
              <a:r>
                <a:rPr lang="en-US" sz="1000" b="1" dirty="0">
                  <a:solidFill>
                    <a:srgbClr val="000000"/>
                  </a:solidFill>
                  <a:latin typeface="Tahoma" pitchFamily="34" charset="0"/>
                </a:rPr>
                <a:t>First </a:t>
              </a:r>
            </a:p>
            <a:p>
              <a:pPr algn="ctr" eaLnBrk="0" fontAlgn="base" hangingPunct="0">
                <a:spcBef>
                  <a:spcPct val="0"/>
                </a:spcBef>
                <a:spcAft>
                  <a:spcPct val="0"/>
                </a:spcAft>
              </a:pPr>
              <a:r>
                <a:rPr lang="en-US" sz="1000" b="1" dirty="0">
                  <a:solidFill>
                    <a:srgbClr val="000000"/>
                  </a:solidFill>
                  <a:latin typeface="Tahoma" pitchFamily="34" charset="0"/>
                </a:rPr>
                <a:t>Stage</a:t>
              </a:r>
            </a:p>
          </p:txBody>
        </p:sp>
        <p:sp>
          <p:nvSpPr>
            <p:cNvPr id="16393" name="Rectangle 9"/>
            <p:cNvSpPr>
              <a:spLocks noChangeArrowheads="1"/>
            </p:cNvSpPr>
            <p:nvPr/>
          </p:nvSpPr>
          <p:spPr bwMode="auto">
            <a:xfrm>
              <a:off x="5434048" y="4692650"/>
              <a:ext cx="649218" cy="397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eaLnBrk="0" fontAlgn="base" hangingPunct="0">
                <a:spcBef>
                  <a:spcPct val="0"/>
                </a:spcBef>
                <a:spcAft>
                  <a:spcPct val="0"/>
                </a:spcAft>
              </a:pPr>
              <a:r>
                <a:rPr lang="en-US" sz="1000" b="1" dirty="0">
                  <a:solidFill>
                    <a:srgbClr val="000000"/>
                  </a:solidFill>
                  <a:latin typeface="Tahoma" pitchFamily="34" charset="0"/>
                </a:rPr>
                <a:t>Second</a:t>
              </a:r>
            </a:p>
            <a:p>
              <a:pPr algn="ctr" eaLnBrk="0" fontAlgn="base" hangingPunct="0">
                <a:spcBef>
                  <a:spcPct val="0"/>
                </a:spcBef>
                <a:spcAft>
                  <a:spcPct val="0"/>
                </a:spcAft>
              </a:pPr>
              <a:r>
                <a:rPr lang="en-US" sz="1000" b="1" dirty="0">
                  <a:solidFill>
                    <a:srgbClr val="000000"/>
                  </a:solidFill>
                  <a:latin typeface="Tahoma" pitchFamily="34" charset="0"/>
                </a:rPr>
                <a:t>Stage</a:t>
              </a:r>
            </a:p>
          </p:txBody>
        </p:sp>
        <p:sp>
          <p:nvSpPr>
            <p:cNvPr id="16394" name="Rectangle 10"/>
            <p:cNvSpPr>
              <a:spLocks noChangeArrowheads="1"/>
            </p:cNvSpPr>
            <p:nvPr/>
          </p:nvSpPr>
          <p:spPr bwMode="auto">
            <a:xfrm>
              <a:off x="6302959" y="4714875"/>
              <a:ext cx="864020" cy="243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eaLnBrk="0" fontAlgn="base" hangingPunct="0">
                <a:spcBef>
                  <a:spcPct val="0"/>
                </a:spcBef>
                <a:spcAft>
                  <a:spcPct val="0"/>
                </a:spcAft>
              </a:pPr>
              <a:r>
                <a:rPr lang="en-US" sz="1000" b="1" dirty="0">
                  <a:solidFill>
                    <a:srgbClr val="000000"/>
                  </a:solidFill>
                  <a:latin typeface="Tahoma" pitchFamily="34" charset="0"/>
                </a:rPr>
                <a:t>Mezzanine</a:t>
              </a:r>
            </a:p>
          </p:txBody>
        </p:sp>
        <p:sp>
          <p:nvSpPr>
            <p:cNvPr id="16395" name="Rectangle 11"/>
            <p:cNvSpPr>
              <a:spLocks noChangeArrowheads="1"/>
            </p:cNvSpPr>
            <p:nvPr/>
          </p:nvSpPr>
          <p:spPr bwMode="auto">
            <a:xfrm>
              <a:off x="7377991" y="4714875"/>
              <a:ext cx="803106" cy="397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eaLnBrk="0" fontAlgn="base" hangingPunct="0">
                <a:spcBef>
                  <a:spcPct val="0"/>
                </a:spcBef>
                <a:spcAft>
                  <a:spcPct val="0"/>
                </a:spcAft>
              </a:pPr>
              <a:r>
                <a:rPr lang="en-US" sz="1000" b="1" dirty="0">
                  <a:solidFill>
                    <a:srgbClr val="000000"/>
                  </a:solidFill>
                  <a:latin typeface="Tahoma" pitchFamily="34" charset="0"/>
                </a:rPr>
                <a:t>Bridge</a:t>
              </a:r>
            </a:p>
            <a:p>
              <a:pPr algn="ctr" eaLnBrk="0" fontAlgn="base" hangingPunct="0">
                <a:spcBef>
                  <a:spcPct val="0"/>
                </a:spcBef>
                <a:spcAft>
                  <a:spcPct val="0"/>
                </a:spcAft>
              </a:pPr>
              <a:r>
                <a:rPr lang="en-US" sz="1000" b="1" dirty="0">
                  <a:solidFill>
                    <a:srgbClr val="000000"/>
                  </a:solidFill>
                  <a:latin typeface="Tahoma" pitchFamily="34" charset="0"/>
                </a:rPr>
                <a:t>Financing</a:t>
              </a:r>
            </a:p>
          </p:txBody>
        </p:sp>
        <p:sp>
          <p:nvSpPr>
            <p:cNvPr id="16397" name="Rectangle 13"/>
            <p:cNvSpPr>
              <a:spLocks noChangeArrowheads="1"/>
            </p:cNvSpPr>
            <p:nvPr/>
          </p:nvSpPr>
          <p:spPr bwMode="auto">
            <a:xfrm>
              <a:off x="2143125" y="4618038"/>
              <a:ext cx="514350"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eaLnBrk="0" fontAlgn="base" hangingPunct="0">
                <a:spcBef>
                  <a:spcPct val="0"/>
                </a:spcBef>
                <a:spcAft>
                  <a:spcPct val="0"/>
                </a:spcAft>
              </a:pPr>
              <a:r>
                <a:rPr lang="en-US" sz="900" b="1">
                  <a:solidFill>
                    <a:srgbClr val="000000"/>
                  </a:solidFill>
                  <a:latin typeface="Tahoma" pitchFamily="34" charset="0"/>
                </a:rPr>
                <a:t>Types</a:t>
              </a:r>
            </a:p>
          </p:txBody>
        </p:sp>
        <p:sp>
          <p:nvSpPr>
            <p:cNvPr id="16398" name="Rectangle 14"/>
            <p:cNvSpPr>
              <a:spLocks noChangeArrowheads="1"/>
            </p:cNvSpPr>
            <p:nvPr/>
          </p:nvSpPr>
          <p:spPr bwMode="auto">
            <a:xfrm>
              <a:off x="2149475" y="5130800"/>
              <a:ext cx="633413"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eaLnBrk="0" fontAlgn="base" hangingPunct="0">
                <a:spcBef>
                  <a:spcPct val="0"/>
                </a:spcBef>
                <a:spcAft>
                  <a:spcPct val="0"/>
                </a:spcAft>
              </a:pPr>
              <a:r>
                <a:rPr lang="en-US" sz="900" b="1">
                  <a:solidFill>
                    <a:srgbClr val="000000"/>
                  </a:solidFill>
                  <a:latin typeface="Tahoma" pitchFamily="34" charset="0"/>
                </a:rPr>
                <a:t>Sources</a:t>
              </a:r>
            </a:p>
          </p:txBody>
        </p:sp>
        <p:sp>
          <p:nvSpPr>
            <p:cNvPr id="16399" name="Rectangle 15"/>
            <p:cNvSpPr>
              <a:spLocks noChangeArrowheads="1"/>
            </p:cNvSpPr>
            <p:nvPr/>
          </p:nvSpPr>
          <p:spPr bwMode="auto">
            <a:xfrm>
              <a:off x="2305231" y="5251450"/>
              <a:ext cx="947376" cy="551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eaLnBrk="0" fontAlgn="base" hangingPunct="0">
                <a:spcBef>
                  <a:spcPct val="0"/>
                </a:spcBef>
                <a:spcAft>
                  <a:spcPct val="0"/>
                </a:spcAft>
              </a:pPr>
              <a:r>
                <a:rPr lang="en-US" sz="1000" b="1" dirty="0">
                  <a:solidFill>
                    <a:srgbClr val="000000"/>
                  </a:solidFill>
                  <a:latin typeface="Tahoma" pitchFamily="34" charset="0"/>
                </a:rPr>
                <a:t>Personal</a:t>
              </a:r>
            </a:p>
            <a:p>
              <a:pPr algn="ctr" eaLnBrk="0" fontAlgn="base" hangingPunct="0">
                <a:spcBef>
                  <a:spcPct val="0"/>
                </a:spcBef>
                <a:spcAft>
                  <a:spcPct val="0"/>
                </a:spcAft>
              </a:pPr>
              <a:r>
                <a:rPr lang="en-US" sz="1000" b="1" dirty="0">
                  <a:solidFill>
                    <a:srgbClr val="000000"/>
                  </a:solidFill>
                  <a:latin typeface="Tahoma" pitchFamily="34" charset="0"/>
                </a:rPr>
                <a:t>Love Money</a:t>
              </a:r>
            </a:p>
            <a:p>
              <a:pPr algn="ctr" eaLnBrk="0" fontAlgn="base" hangingPunct="0">
                <a:spcBef>
                  <a:spcPct val="0"/>
                </a:spcBef>
                <a:spcAft>
                  <a:spcPct val="0"/>
                </a:spcAft>
              </a:pPr>
              <a:r>
                <a:rPr lang="en-US" sz="1000" b="1" dirty="0">
                  <a:solidFill>
                    <a:srgbClr val="000000"/>
                  </a:solidFill>
                  <a:latin typeface="Tahoma" pitchFamily="34" charset="0"/>
                </a:rPr>
                <a:t>Angels</a:t>
              </a:r>
            </a:p>
          </p:txBody>
        </p:sp>
        <p:sp>
          <p:nvSpPr>
            <p:cNvPr id="16400" name="Rectangle 16"/>
            <p:cNvSpPr>
              <a:spLocks noChangeArrowheads="1"/>
            </p:cNvSpPr>
            <p:nvPr/>
          </p:nvSpPr>
          <p:spPr bwMode="auto">
            <a:xfrm>
              <a:off x="3497468" y="5245100"/>
              <a:ext cx="613952" cy="243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eaLnBrk="0" fontAlgn="base" hangingPunct="0">
                <a:spcBef>
                  <a:spcPct val="0"/>
                </a:spcBef>
                <a:spcAft>
                  <a:spcPct val="0"/>
                </a:spcAft>
              </a:pPr>
              <a:r>
                <a:rPr lang="en-US" sz="1000" b="1" dirty="0">
                  <a:solidFill>
                    <a:srgbClr val="000000"/>
                  </a:solidFill>
                  <a:latin typeface="Tahoma" pitchFamily="34" charset="0"/>
                </a:rPr>
                <a:t>Angels</a:t>
              </a:r>
            </a:p>
          </p:txBody>
        </p:sp>
        <p:sp>
          <p:nvSpPr>
            <p:cNvPr id="16401" name="Rectangle 17"/>
            <p:cNvSpPr>
              <a:spLocks noChangeArrowheads="1"/>
            </p:cNvSpPr>
            <p:nvPr/>
          </p:nvSpPr>
          <p:spPr bwMode="auto">
            <a:xfrm>
              <a:off x="4455524" y="5245100"/>
              <a:ext cx="613952" cy="243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eaLnBrk="0" fontAlgn="base" hangingPunct="0">
                <a:spcBef>
                  <a:spcPct val="0"/>
                </a:spcBef>
                <a:spcAft>
                  <a:spcPct val="0"/>
                </a:spcAft>
              </a:pPr>
              <a:r>
                <a:rPr lang="en-US" sz="1000" b="1" dirty="0" smtClean="0">
                  <a:solidFill>
                    <a:srgbClr val="000000"/>
                  </a:solidFill>
                  <a:latin typeface="Tahoma" pitchFamily="34" charset="0"/>
                </a:rPr>
                <a:t>Angels</a:t>
              </a:r>
              <a:endParaRPr lang="en-US" sz="1000" b="1" dirty="0">
                <a:solidFill>
                  <a:srgbClr val="000000"/>
                </a:solidFill>
                <a:latin typeface="Tahoma" pitchFamily="34" charset="0"/>
              </a:endParaRPr>
            </a:p>
          </p:txBody>
        </p:sp>
        <p:sp>
          <p:nvSpPr>
            <p:cNvPr id="16402" name="Rectangle 18"/>
            <p:cNvSpPr>
              <a:spLocks noChangeArrowheads="1"/>
            </p:cNvSpPr>
            <p:nvPr/>
          </p:nvSpPr>
          <p:spPr bwMode="auto">
            <a:xfrm>
              <a:off x="6407755" y="5245100"/>
              <a:ext cx="695704" cy="397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eaLnBrk="0" fontAlgn="base" hangingPunct="0">
                <a:spcBef>
                  <a:spcPct val="0"/>
                </a:spcBef>
                <a:spcAft>
                  <a:spcPct val="0"/>
                </a:spcAft>
              </a:pPr>
              <a:r>
                <a:rPr lang="en-US" sz="1000" b="1" dirty="0">
                  <a:solidFill>
                    <a:srgbClr val="000000"/>
                  </a:solidFill>
                  <a:latin typeface="Tahoma" pitchFamily="34" charset="0"/>
                </a:rPr>
                <a:t>Venture</a:t>
              </a:r>
            </a:p>
            <a:p>
              <a:pPr algn="ctr" eaLnBrk="0" fontAlgn="base" hangingPunct="0">
                <a:spcBef>
                  <a:spcPct val="0"/>
                </a:spcBef>
                <a:spcAft>
                  <a:spcPct val="0"/>
                </a:spcAft>
              </a:pPr>
              <a:r>
                <a:rPr lang="en-US" sz="1000" b="1" dirty="0" smtClean="0">
                  <a:solidFill>
                    <a:srgbClr val="000000"/>
                  </a:solidFill>
                  <a:latin typeface="Tahoma" pitchFamily="34" charset="0"/>
                </a:rPr>
                <a:t>Capital</a:t>
              </a:r>
              <a:endParaRPr lang="en-US" sz="1000" b="1" dirty="0">
                <a:solidFill>
                  <a:srgbClr val="000000"/>
                </a:solidFill>
                <a:latin typeface="Tahoma" pitchFamily="34" charset="0"/>
              </a:endParaRPr>
            </a:p>
          </p:txBody>
        </p:sp>
        <p:sp>
          <p:nvSpPr>
            <p:cNvPr id="16403" name="Rectangle 19"/>
            <p:cNvSpPr>
              <a:spLocks noChangeArrowheads="1"/>
            </p:cNvSpPr>
            <p:nvPr/>
          </p:nvSpPr>
          <p:spPr bwMode="auto">
            <a:xfrm>
              <a:off x="5414773" y="5245100"/>
              <a:ext cx="695704" cy="397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eaLnBrk="0" fontAlgn="base" hangingPunct="0">
                <a:spcBef>
                  <a:spcPct val="0"/>
                </a:spcBef>
                <a:spcAft>
                  <a:spcPct val="0"/>
                </a:spcAft>
              </a:pPr>
              <a:r>
                <a:rPr lang="en-US" sz="1000" b="1" dirty="0" smtClean="0">
                  <a:solidFill>
                    <a:srgbClr val="000000"/>
                  </a:solidFill>
                  <a:latin typeface="Tahoma" pitchFamily="34" charset="0"/>
                </a:rPr>
                <a:t>Venture</a:t>
              </a:r>
              <a:endParaRPr lang="en-US" sz="1000" b="1" dirty="0">
                <a:solidFill>
                  <a:srgbClr val="000000"/>
                </a:solidFill>
                <a:latin typeface="Tahoma" pitchFamily="34" charset="0"/>
              </a:endParaRPr>
            </a:p>
            <a:p>
              <a:pPr algn="ctr" eaLnBrk="0" fontAlgn="base" hangingPunct="0">
                <a:spcBef>
                  <a:spcPct val="0"/>
                </a:spcBef>
                <a:spcAft>
                  <a:spcPct val="0"/>
                </a:spcAft>
              </a:pPr>
              <a:r>
                <a:rPr lang="en-US" sz="1000" b="1" dirty="0">
                  <a:solidFill>
                    <a:srgbClr val="000000"/>
                  </a:solidFill>
                  <a:latin typeface="Tahoma" pitchFamily="34" charset="0"/>
                </a:rPr>
                <a:t>Capital</a:t>
              </a:r>
            </a:p>
          </p:txBody>
        </p:sp>
        <p:sp>
          <p:nvSpPr>
            <p:cNvPr id="16404" name="Rectangle 20"/>
            <p:cNvSpPr>
              <a:spLocks noChangeArrowheads="1"/>
            </p:cNvSpPr>
            <p:nvPr/>
          </p:nvSpPr>
          <p:spPr bwMode="auto">
            <a:xfrm>
              <a:off x="7430899" y="5245100"/>
              <a:ext cx="695704" cy="551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eaLnBrk="0" fontAlgn="base" hangingPunct="0">
                <a:spcBef>
                  <a:spcPct val="0"/>
                </a:spcBef>
                <a:spcAft>
                  <a:spcPct val="0"/>
                </a:spcAft>
              </a:pPr>
              <a:r>
                <a:rPr lang="en-US" sz="1000" b="1" dirty="0">
                  <a:solidFill>
                    <a:srgbClr val="000000"/>
                  </a:solidFill>
                  <a:latin typeface="Tahoma" pitchFamily="34" charset="0"/>
                </a:rPr>
                <a:t>Venture</a:t>
              </a:r>
            </a:p>
            <a:p>
              <a:pPr algn="ctr" eaLnBrk="0" fontAlgn="base" hangingPunct="0">
                <a:spcBef>
                  <a:spcPct val="0"/>
                </a:spcBef>
                <a:spcAft>
                  <a:spcPct val="0"/>
                </a:spcAft>
              </a:pPr>
              <a:r>
                <a:rPr lang="en-US" sz="1000" b="1" dirty="0">
                  <a:solidFill>
                    <a:srgbClr val="000000"/>
                  </a:solidFill>
                  <a:latin typeface="Tahoma" pitchFamily="34" charset="0"/>
                </a:rPr>
                <a:t>Capital</a:t>
              </a:r>
            </a:p>
            <a:p>
              <a:pPr algn="ctr" eaLnBrk="0" fontAlgn="base" hangingPunct="0">
                <a:spcBef>
                  <a:spcPct val="0"/>
                </a:spcBef>
                <a:spcAft>
                  <a:spcPct val="0"/>
                </a:spcAft>
              </a:pPr>
              <a:r>
                <a:rPr lang="en-US" sz="1000" b="1" dirty="0">
                  <a:solidFill>
                    <a:srgbClr val="000000"/>
                  </a:solidFill>
                  <a:latin typeface="Tahoma" pitchFamily="34" charset="0"/>
                </a:rPr>
                <a:t>Banks</a:t>
              </a:r>
            </a:p>
          </p:txBody>
        </p:sp>
        <p:sp>
          <p:nvSpPr>
            <p:cNvPr id="16405" name="Rectangle 21"/>
            <p:cNvSpPr>
              <a:spLocks noChangeArrowheads="1"/>
            </p:cNvSpPr>
            <p:nvPr/>
          </p:nvSpPr>
          <p:spPr bwMode="auto">
            <a:xfrm>
              <a:off x="8389447" y="4692650"/>
              <a:ext cx="429606" cy="243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eaLnBrk="0" fontAlgn="base" hangingPunct="0">
                <a:spcBef>
                  <a:spcPct val="0"/>
                </a:spcBef>
                <a:spcAft>
                  <a:spcPct val="0"/>
                </a:spcAft>
              </a:pPr>
              <a:r>
                <a:rPr lang="en-US" sz="1000" b="1" dirty="0">
                  <a:solidFill>
                    <a:srgbClr val="000000"/>
                  </a:solidFill>
                  <a:latin typeface="Tahoma" pitchFamily="34" charset="0"/>
                </a:rPr>
                <a:t>IPO</a:t>
              </a:r>
            </a:p>
          </p:txBody>
        </p:sp>
        <p:sp>
          <p:nvSpPr>
            <p:cNvPr id="16406" name="Rectangle 22"/>
            <p:cNvSpPr>
              <a:spLocks noChangeArrowheads="1"/>
            </p:cNvSpPr>
            <p:nvPr/>
          </p:nvSpPr>
          <p:spPr bwMode="auto">
            <a:xfrm>
              <a:off x="8225941" y="5245100"/>
              <a:ext cx="756618" cy="397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eaLnBrk="0" fontAlgn="base" hangingPunct="0">
                <a:spcBef>
                  <a:spcPct val="0"/>
                </a:spcBef>
                <a:spcAft>
                  <a:spcPct val="0"/>
                </a:spcAft>
              </a:pPr>
              <a:r>
                <a:rPr lang="en-US" sz="1000" b="1" dirty="0">
                  <a:solidFill>
                    <a:srgbClr val="000000"/>
                  </a:solidFill>
                  <a:latin typeface="Tahoma" pitchFamily="34" charset="0"/>
                </a:rPr>
                <a:t>Financial</a:t>
              </a:r>
            </a:p>
            <a:p>
              <a:pPr algn="ctr" eaLnBrk="0" fontAlgn="base" hangingPunct="0">
                <a:spcBef>
                  <a:spcPct val="0"/>
                </a:spcBef>
                <a:spcAft>
                  <a:spcPct val="0"/>
                </a:spcAft>
              </a:pPr>
              <a:r>
                <a:rPr lang="en-US" sz="1000" b="1" dirty="0">
                  <a:solidFill>
                    <a:srgbClr val="000000"/>
                  </a:solidFill>
                  <a:latin typeface="Tahoma" pitchFamily="34" charset="0"/>
                </a:rPr>
                <a:t>Markets</a:t>
              </a:r>
            </a:p>
          </p:txBody>
        </p:sp>
        <p:sp>
          <p:nvSpPr>
            <p:cNvPr id="16413" name="Rectangle 29"/>
            <p:cNvSpPr>
              <a:spLocks noChangeArrowheads="1"/>
            </p:cNvSpPr>
            <p:nvPr/>
          </p:nvSpPr>
          <p:spPr bwMode="auto">
            <a:xfrm>
              <a:off x="2209800" y="4648200"/>
              <a:ext cx="6781800" cy="457200"/>
            </a:xfrm>
            <a:prstGeom prst="rect">
              <a:avLst/>
            </a:prstGeom>
            <a:noFill/>
            <a:ln w="12700" cap="rnd">
              <a:solidFill>
                <a:schemeClr val="folHlink"/>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CA" sz="2400">
                <a:solidFill>
                  <a:srgbClr val="000000"/>
                </a:solidFill>
                <a:latin typeface="Times New Roman" charset="0"/>
              </a:endParaRPr>
            </a:p>
          </p:txBody>
        </p:sp>
        <p:sp>
          <p:nvSpPr>
            <p:cNvPr id="16414" name="Rectangle 30"/>
            <p:cNvSpPr>
              <a:spLocks noChangeArrowheads="1"/>
            </p:cNvSpPr>
            <p:nvPr/>
          </p:nvSpPr>
          <p:spPr bwMode="auto">
            <a:xfrm>
              <a:off x="2209800" y="5181600"/>
              <a:ext cx="6781800" cy="685800"/>
            </a:xfrm>
            <a:prstGeom prst="rect">
              <a:avLst/>
            </a:prstGeom>
            <a:noFill/>
            <a:ln w="12700" cap="rnd">
              <a:solidFill>
                <a:schemeClr val="folHlink"/>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CA" sz="2400">
                <a:solidFill>
                  <a:srgbClr val="000000"/>
                </a:solidFill>
                <a:latin typeface="Times New Roman" charset="0"/>
              </a:endParaRPr>
            </a:p>
          </p:txBody>
        </p:sp>
      </p:grpSp>
    </p:spTree>
    <p:extLst>
      <p:ext uri="{BB962C8B-B14F-4D97-AF65-F5344CB8AC3E}">
        <p14:creationId xmlns:p14="http://schemas.microsoft.com/office/powerpoint/2010/main" val="2346610807"/>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normAutofit/>
          </a:bodyPr>
          <a:lstStyle/>
          <a:p>
            <a:pPr>
              <a:defRPr/>
            </a:pPr>
            <a:fld id="{14EF95FA-1D0F-4632-B811-3DBBD9B2ED98}" type="slidenum">
              <a:rPr lang="en-US" smtClean="0"/>
              <a:pPr>
                <a:defRPr/>
              </a:pPr>
              <a:t>166</a:t>
            </a:fld>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518" y="1459832"/>
            <a:ext cx="8534400" cy="44375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04686828"/>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ctrTitle"/>
          </p:nvPr>
        </p:nvSpPr>
        <p:spPr/>
        <p:txBody>
          <a:bodyPr/>
          <a:lstStyle/>
          <a:p>
            <a:r>
              <a:rPr lang="en-US" dirty="0" smtClean="0"/>
              <a:t>More Information</a:t>
            </a:r>
            <a:endParaRPr lang="en-US" dirty="0"/>
          </a:p>
        </p:txBody>
      </p:sp>
      <p:sp>
        <p:nvSpPr>
          <p:cNvPr id="4" name="Slide Number Placeholder 3"/>
          <p:cNvSpPr>
            <a:spLocks noGrp="1"/>
          </p:cNvSpPr>
          <p:nvPr>
            <p:ph type="sldNum" sz="quarter" idx="4"/>
          </p:nvPr>
        </p:nvSpPr>
        <p:spPr/>
        <p:txBody>
          <a:bodyPr>
            <a:normAutofit/>
          </a:bodyPr>
          <a:lstStyle/>
          <a:p>
            <a:fld id="{DF11D1B8-E571-4A5C-B6C2-4581000AB41D}" type="slidenum">
              <a:rPr lang="en-US"/>
              <a:pPr/>
              <a:t>167</a:t>
            </a:fld>
            <a:endParaRPr lang="en-US"/>
          </a:p>
        </p:txBody>
      </p:sp>
      <p:sp>
        <p:nvSpPr>
          <p:cNvPr id="14339" name="Rectangle 3"/>
          <p:cNvSpPr>
            <a:spLocks noGrp="1" noChangeArrowheads="1"/>
          </p:cNvSpPr>
          <p:nvPr>
            <p:ph idx="4294967295"/>
          </p:nvPr>
        </p:nvSpPr>
        <p:spPr>
          <a:xfrm>
            <a:off x="403225" y="1300664"/>
            <a:ext cx="8604417" cy="3579812"/>
          </a:xfrm>
        </p:spPr>
        <p:txBody>
          <a:bodyPr>
            <a:normAutofit/>
          </a:bodyPr>
          <a:lstStyle/>
          <a:p>
            <a:pPr>
              <a:spcBef>
                <a:spcPts val="1200"/>
              </a:spcBef>
            </a:pPr>
            <a:r>
              <a:rPr lang="en-US" sz="2000" dirty="0"/>
              <a:t>Canadian Venture Capital Association (</a:t>
            </a:r>
            <a:r>
              <a:rPr lang="en-US" sz="2000" dirty="0" smtClean="0">
                <a:hlinkClick r:id="rId2"/>
              </a:rPr>
              <a:t>www.cvca.ca</a:t>
            </a:r>
            <a:r>
              <a:rPr lang="en-US" sz="2000" dirty="0" smtClean="0"/>
              <a:t>)</a:t>
            </a:r>
            <a:endParaRPr lang="en-US" sz="2000" dirty="0"/>
          </a:p>
          <a:p>
            <a:pPr>
              <a:spcBef>
                <a:spcPts val="1200"/>
              </a:spcBef>
            </a:pPr>
            <a:r>
              <a:rPr lang="en-US" sz="2000" dirty="0"/>
              <a:t>National Venture Capital Association (</a:t>
            </a:r>
            <a:r>
              <a:rPr lang="en-US" sz="2000" dirty="0">
                <a:hlinkClick r:id="rId3"/>
              </a:rPr>
              <a:t>www.nvca.org</a:t>
            </a:r>
            <a:r>
              <a:rPr lang="en-US" sz="2000" dirty="0" smtClean="0"/>
              <a:t>)</a:t>
            </a:r>
          </a:p>
          <a:p>
            <a:pPr>
              <a:spcBef>
                <a:spcPts val="1200"/>
              </a:spcBef>
            </a:pPr>
            <a:r>
              <a:rPr lang="en-US" sz="2000" dirty="0" smtClean="0">
                <a:hlinkClick r:id="rId4"/>
              </a:rPr>
              <a:t>BDC Venture</a:t>
            </a:r>
            <a:endParaRPr lang="en-US" sz="2000" dirty="0" smtClean="0"/>
          </a:p>
          <a:p>
            <a:pPr>
              <a:spcBef>
                <a:spcPts val="1200"/>
              </a:spcBef>
            </a:pPr>
            <a:r>
              <a:rPr lang="en-US" sz="2000" dirty="0">
                <a:hlinkClick r:id="rId5"/>
              </a:rPr>
              <a:t>http://www.angelinvestor.ca</a:t>
            </a:r>
            <a:r>
              <a:rPr lang="en-US" sz="2000" dirty="0" smtClean="0">
                <a:hlinkClick r:id="rId5"/>
              </a:rPr>
              <a:t>/</a:t>
            </a:r>
            <a:endParaRPr lang="en-US" sz="2000" dirty="0" smtClean="0"/>
          </a:p>
          <a:p>
            <a:pPr>
              <a:spcBef>
                <a:spcPts val="1200"/>
              </a:spcBef>
            </a:pPr>
            <a:r>
              <a:rPr lang="en-US" sz="2000" dirty="0" smtClean="0"/>
              <a:t>What I learned, pitch deck</a:t>
            </a:r>
            <a:r>
              <a:rPr lang="en-US" sz="2000" dirty="0"/>
              <a:t>: </a:t>
            </a:r>
            <a:r>
              <a:rPr lang="en-US" sz="2000" dirty="0">
                <a:hlinkClick r:id="rId6"/>
              </a:rPr>
              <a:t>http://www.techvibes.com/blog/investor-deck-transparency-and-lessons-learned-2014-01-16?goback=%2Egde_5037848_member_5829679035365490689#%</a:t>
            </a:r>
            <a:r>
              <a:rPr lang="en-US" sz="2000" dirty="0" smtClean="0">
                <a:hlinkClick r:id="rId6"/>
              </a:rPr>
              <a:t>21</a:t>
            </a:r>
            <a:r>
              <a:rPr lang="en-US" sz="2000" dirty="0" smtClean="0"/>
              <a:t> </a:t>
            </a:r>
          </a:p>
          <a:p>
            <a:endParaRPr lang="en-US" dirty="0" smtClean="0">
              <a:solidFill>
                <a:schemeClr val="tx2"/>
              </a:solidFill>
            </a:endParaRPr>
          </a:p>
          <a:p>
            <a:endParaRPr lang="en-US" dirty="0">
              <a:solidFill>
                <a:schemeClr val="tx2"/>
              </a:solidFill>
            </a:endParaRPr>
          </a:p>
        </p:txBody>
      </p:sp>
    </p:spTree>
    <p:extLst>
      <p:ext uri="{BB962C8B-B14F-4D97-AF65-F5344CB8AC3E}">
        <p14:creationId xmlns:p14="http://schemas.microsoft.com/office/powerpoint/2010/main" val="3273301429"/>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ctrTitle"/>
          </p:nvPr>
        </p:nvSpPr>
        <p:spPr/>
        <p:txBody>
          <a:bodyPr/>
          <a:lstStyle/>
          <a:p>
            <a:r>
              <a:rPr lang="en-US" dirty="0"/>
              <a:t>4</a:t>
            </a:r>
            <a:r>
              <a:rPr lang="en-US" dirty="0" smtClean="0"/>
              <a:t>. Bootstrapping</a:t>
            </a:r>
            <a:endParaRPr lang="en-US" dirty="0"/>
          </a:p>
        </p:txBody>
      </p:sp>
      <p:sp>
        <p:nvSpPr>
          <p:cNvPr id="2" name="Slide Number Placeholder 1"/>
          <p:cNvSpPr>
            <a:spLocks noGrp="1"/>
          </p:cNvSpPr>
          <p:nvPr>
            <p:ph type="sldNum" sz="quarter" idx="4"/>
          </p:nvPr>
        </p:nvSpPr>
        <p:spPr/>
        <p:txBody>
          <a:bodyPr>
            <a:normAutofit/>
          </a:bodyPr>
          <a:lstStyle/>
          <a:p>
            <a:pPr>
              <a:defRPr/>
            </a:pPr>
            <a:fld id="{CDC21D96-4E37-43DF-838F-59CD9EA3F86F}" type="slidenum">
              <a:rPr lang="en-US" smtClean="0"/>
              <a:pPr>
                <a:defRPr/>
              </a:pPr>
              <a:t>168</a:t>
            </a:fld>
            <a:endParaRPr lang="en-US"/>
          </a:p>
        </p:txBody>
      </p:sp>
      <p:sp>
        <p:nvSpPr>
          <p:cNvPr id="22531" name="Rectangle 3"/>
          <p:cNvSpPr>
            <a:spLocks noGrp="1" noChangeArrowheads="1"/>
          </p:cNvSpPr>
          <p:nvPr>
            <p:ph idx="4294967295"/>
          </p:nvPr>
        </p:nvSpPr>
        <p:spPr>
          <a:xfrm>
            <a:off x="355098" y="1284622"/>
            <a:ext cx="7521575" cy="3579812"/>
          </a:xfrm>
        </p:spPr>
        <p:txBody>
          <a:bodyPr>
            <a:normAutofit/>
          </a:bodyPr>
          <a:lstStyle/>
          <a:p>
            <a:pPr marL="425196" lvl="1" indent="-342900">
              <a:spcBef>
                <a:spcPts val="1200"/>
              </a:spcBef>
              <a:buSzPct val="100000"/>
            </a:pPr>
            <a:r>
              <a:rPr lang="en-US" sz="2400" dirty="0" smtClean="0"/>
              <a:t>Piecing </a:t>
            </a:r>
            <a:r>
              <a:rPr lang="en-US" sz="2400" dirty="0"/>
              <a:t>it together on your </a:t>
            </a:r>
            <a:r>
              <a:rPr lang="en-US" sz="2400" dirty="0" smtClean="0"/>
              <a:t>own!</a:t>
            </a:r>
          </a:p>
          <a:p>
            <a:pPr marL="425196" lvl="1" indent="-342900">
              <a:spcBef>
                <a:spcPts val="1200"/>
              </a:spcBef>
              <a:buSzPct val="100000"/>
            </a:pPr>
            <a:r>
              <a:rPr lang="en-US" sz="2400" dirty="0" smtClean="0"/>
              <a:t>A </a:t>
            </a:r>
            <a:r>
              <a:rPr lang="en-US" sz="2400" dirty="0"/>
              <a:t>means of financing a company through the creative acquisition and use of resources without raising cash from independent </a:t>
            </a:r>
            <a:r>
              <a:rPr lang="en-US" sz="2400" dirty="0" smtClean="0"/>
              <a:t>investors.</a:t>
            </a:r>
            <a:endParaRPr lang="en-US" sz="2400" dirty="0"/>
          </a:p>
          <a:p>
            <a:pPr marL="365760" lvl="1" indent="-283464">
              <a:spcBef>
                <a:spcPts val="600"/>
              </a:spcBef>
              <a:buSzPct val="80000"/>
              <a:buNone/>
            </a:pPr>
            <a:endParaRPr lang="en-US" sz="2400" dirty="0">
              <a:solidFill>
                <a:schemeClr val="tx2"/>
              </a:solidFill>
            </a:endParaRPr>
          </a:p>
          <a:p>
            <a:pPr>
              <a:buFontTx/>
              <a:buNone/>
            </a:pPr>
            <a:endParaRPr lang="en-US" sz="4800" dirty="0"/>
          </a:p>
        </p:txBody>
      </p:sp>
    </p:spTree>
    <p:extLst>
      <p:ext uri="{BB962C8B-B14F-4D97-AF65-F5344CB8AC3E}">
        <p14:creationId xmlns:p14="http://schemas.microsoft.com/office/powerpoint/2010/main" val="2424192244"/>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normAutofit/>
          </a:bodyPr>
          <a:lstStyle/>
          <a:p>
            <a:pPr>
              <a:defRPr/>
            </a:pPr>
            <a:fld id="{CDC21D96-4E37-43DF-838F-59CD9EA3F86F}" type="slidenum">
              <a:rPr lang="en-US" smtClean="0"/>
              <a:pPr>
                <a:defRPr/>
              </a:pPr>
              <a:t>169</a:t>
            </a:fld>
            <a:endParaRPr lang="en-US"/>
          </a:p>
        </p:txBody>
      </p:sp>
      <p:sp>
        <p:nvSpPr>
          <p:cNvPr id="3" name="Content Placeholder 2"/>
          <p:cNvSpPr>
            <a:spLocks noGrp="1"/>
          </p:cNvSpPr>
          <p:nvPr>
            <p:ph idx="4294967295"/>
          </p:nvPr>
        </p:nvSpPr>
        <p:spPr>
          <a:xfrm>
            <a:off x="571667" y="1348791"/>
            <a:ext cx="7521575" cy="3579812"/>
          </a:xfrm>
        </p:spPr>
        <p:txBody>
          <a:bodyPr>
            <a:normAutofit/>
          </a:bodyPr>
          <a:lstStyle/>
          <a:p>
            <a:pPr marL="68580" indent="0">
              <a:buNone/>
            </a:pPr>
            <a:r>
              <a:rPr lang="en-US" sz="2400" b="1" dirty="0" smtClean="0"/>
              <a:t>Q: </a:t>
            </a:r>
            <a:r>
              <a:rPr lang="en-US" sz="2400" dirty="0" smtClean="0"/>
              <a:t>What were some strategies you used during the Cash Flow exercise that helped you preserve your “cash” and bank account balance?</a:t>
            </a:r>
            <a:endParaRPr lang="en-US" sz="2400" dirty="0"/>
          </a:p>
        </p:txBody>
      </p:sp>
    </p:spTree>
    <p:extLst>
      <p:ext uri="{BB962C8B-B14F-4D97-AF65-F5344CB8AC3E}">
        <p14:creationId xmlns:p14="http://schemas.microsoft.com/office/powerpoint/2010/main" val="180405234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Idea Generation Principles</a:t>
            </a:r>
          </a:p>
        </p:txBody>
      </p:sp>
      <p:sp>
        <p:nvSpPr>
          <p:cNvPr id="26" name="Content Placeholder 1"/>
          <p:cNvSpPr txBox="1">
            <a:spLocks/>
          </p:cNvSpPr>
          <p:nvPr/>
        </p:nvSpPr>
        <p:spPr>
          <a:xfrm>
            <a:off x="3966882" y="1550288"/>
            <a:ext cx="4827494" cy="4662254"/>
          </a:xfrm>
          <a:prstGeom prst="rect">
            <a:avLst/>
          </a:prstGeom>
        </p:spPr>
        <p:txBody>
          <a:bodyPr/>
          <a:lstStyle>
            <a:lvl1pPr marL="0" indent="0" algn="l" defTabSz="914400" rtl="0" eaLnBrk="1" latinLnBrk="0" hangingPunct="1">
              <a:lnSpc>
                <a:spcPct val="120000"/>
              </a:lnSpc>
              <a:spcBef>
                <a:spcPts val="600"/>
              </a:spcBef>
              <a:spcAft>
                <a:spcPts val="1200"/>
              </a:spcAft>
              <a:buFont typeface="Calibri" panose="020F0502020204030204" pitchFamily="34" charset="0"/>
              <a:buChar char="​"/>
              <a:defRPr lang="en-US" sz="1800" i="0" kern="1200" dirty="0" smtClean="0">
                <a:solidFill>
                  <a:schemeClr val="tx2"/>
                </a:solidFill>
                <a:latin typeface="+mj-lt"/>
                <a:ea typeface="+mn-ea"/>
                <a:cs typeface="+mn-cs"/>
              </a:defRPr>
            </a:lvl1pPr>
            <a:lvl2pPr marL="0" indent="0" algn="l" defTabSz="914400" rtl="0" eaLnBrk="1" latinLnBrk="0" hangingPunct="1">
              <a:lnSpc>
                <a:spcPct val="100000"/>
              </a:lnSpc>
              <a:spcBef>
                <a:spcPts val="0"/>
              </a:spcBef>
              <a:spcAft>
                <a:spcPts val="600"/>
              </a:spcAft>
              <a:buFont typeface="Calibri" panose="020F0502020204030204" pitchFamily="34" charset="0"/>
              <a:buChar char="​"/>
              <a:defRPr sz="1500" i="1" kern="1200">
                <a:solidFill>
                  <a:schemeClr val="tx2"/>
                </a:solidFill>
                <a:latin typeface="+mn-lt"/>
                <a:ea typeface="+mn-ea"/>
                <a:cs typeface="+mn-cs"/>
              </a:defRPr>
            </a:lvl2pPr>
            <a:lvl3pPr marL="0" indent="0" algn="l" defTabSz="914400" rtl="0" eaLnBrk="1" latinLnBrk="0" hangingPunct="1">
              <a:lnSpc>
                <a:spcPct val="120000"/>
              </a:lnSpc>
              <a:spcBef>
                <a:spcPts val="600"/>
              </a:spcBef>
              <a:spcAft>
                <a:spcPts val="600"/>
              </a:spcAft>
              <a:buFont typeface="Calibri" panose="020F0502020204030204" pitchFamily="34" charset="0"/>
              <a:buChar char="​"/>
              <a:defRPr sz="1100" kern="1200">
                <a:solidFill>
                  <a:schemeClr val="tx2"/>
                </a:solidFill>
                <a:latin typeface="+mj-lt"/>
                <a:ea typeface="+mn-ea"/>
                <a:cs typeface="+mn-cs"/>
              </a:defRPr>
            </a:lvl3pPr>
            <a:lvl4pPr marL="0" indent="0" algn="l" defTabSz="914400" rtl="0" eaLnBrk="1" latinLnBrk="0" hangingPunct="1">
              <a:lnSpc>
                <a:spcPct val="110000"/>
              </a:lnSpc>
              <a:spcBef>
                <a:spcPts val="0"/>
              </a:spcBef>
              <a:buFont typeface="Calibri" panose="020F0502020204030204" pitchFamily="34" charset="0"/>
              <a:buChar char="​"/>
              <a:defRPr sz="1100" i="1" kern="1200">
                <a:solidFill>
                  <a:schemeClr val="accent2"/>
                </a:solidFill>
                <a:latin typeface="+mn-lt"/>
                <a:ea typeface="+mn-ea"/>
                <a:cs typeface="+mn-cs"/>
              </a:defRPr>
            </a:lvl4pPr>
            <a:lvl5pPr marL="0" indent="0" algn="l" defTabSz="914400" rtl="0" eaLnBrk="1" latinLnBrk="0" hangingPunct="1">
              <a:lnSpc>
                <a:spcPct val="150000"/>
              </a:lnSpc>
              <a:spcBef>
                <a:spcPts val="0"/>
              </a:spcBef>
              <a:buFont typeface="Calibri" panose="020F0502020204030204" pitchFamily="34" charset="0"/>
              <a:buChar char="​"/>
              <a:defRPr sz="700" kern="1200">
                <a:solidFill>
                  <a:schemeClr val="tx2"/>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None/>
            </a:pPr>
            <a:r>
              <a:rPr lang="en-US" sz="1600" spc="-100" dirty="0">
                <a:solidFill>
                  <a:srgbClr val="D2533C"/>
                </a:solidFill>
                <a:hlinkClick r:id="rId2"/>
              </a:rPr>
              <a:t>Netflix </a:t>
            </a:r>
            <a:r>
              <a:rPr lang="en-US" sz="1600" dirty="0"/>
              <a:t>: The genesis of Netflix came in 1997 when I got this late fee, about $40, for Apollo 13. I remember the fee because I was embarrassed about it. That was back in the VHS days, and it got me thinking that there's a big market out there. </a:t>
            </a:r>
          </a:p>
          <a:p>
            <a:pPr>
              <a:buNone/>
            </a:pPr>
            <a:r>
              <a:rPr lang="en-US" sz="1600" dirty="0"/>
              <a:t>So I started to investigate the idea of how to create a movie-rental business by mail. I didn't know about DVDs, and then a friend of mine told me they were coming. I ran out to Tower Records in Santa Cruz, Calif., and mailed CDs to myself, just a disc in an envelope. It was a long 24 hours until the mail arrived back at my house, and I ripped them open and they were all in great shape. That was the big excitement point. </a:t>
            </a:r>
          </a:p>
        </p:txBody>
      </p:sp>
      <p:pic>
        <p:nvPicPr>
          <p:cNvPr id="4111" name="Picture 15" descr="https://pr.netflix.com/customcontentgroup/667/Netflix_Web_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731" y="2962181"/>
            <a:ext cx="3233084" cy="1616542"/>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4"/>
          </p:nvPr>
        </p:nvSpPr>
        <p:spPr/>
        <p:txBody>
          <a:bodyPr/>
          <a:lstStyle/>
          <a:p>
            <a:fld id="{13F44AA5-DB92-42C3-A717-A60C9B81A1ED}" type="slidenum">
              <a:rPr lang="en-CA" smtClean="0"/>
              <a:pPr/>
              <a:t>17</a:t>
            </a:fld>
            <a:endParaRPr lang="en-CA" dirty="0"/>
          </a:p>
        </p:txBody>
      </p:sp>
    </p:spTree>
    <p:extLst>
      <p:ext uri="{BB962C8B-B14F-4D97-AF65-F5344CB8AC3E}">
        <p14:creationId xmlns:p14="http://schemas.microsoft.com/office/powerpoint/2010/main" val="3941653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ctrTitle"/>
          </p:nvPr>
        </p:nvSpPr>
        <p:spPr/>
        <p:txBody>
          <a:bodyPr/>
          <a:lstStyle/>
          <a:p>
            <a:r>
              <a:rPr lang="en-US"/>
              <a:t>Advantages</a:t>
            </a:r>
          </a:p>
        </p:txBody>
      </p:sp>
      <p:sp>
        <p:nvSpPr>
          <p:cNvPr id="2" name="Slide Number Placeholder 1"/>
          <p:cNvSpPr>
            <a:spLocks noGrp="1"/>
          </p:cNvSpPr>
          <p:nvPr>
            <p:ph type="sldNum" sz="quarter" idx="4"/>
          </p:nvPr>
        </p:nvSpPr>
        <p:spPr/>
        <p:txBody>
          <a:bodyPr>
            <a:normAutofit/>
          </a:bodyPr>
          <a:lstStyle/>
          <a:p>
            <a:pPr>
              <a:defRPr/>
            </a:pPr>
            <a:fld id="{CDC21D96-4E37-43DF-838F-59CD9EA3F86F}" type="slidenum">
              <a:rPr lang="en-US" smtClean="0"/>
              <a:pPr>
                <a:defRPr/>
              </a:pPr>
              <a:t>170</a:t>
            </a:fld>
            <a:endParaRPr lang="en-US"/>
          </a:p>
        </p:txBody>
      </p:sp>
      <p:sp>
        <p:nvSpPr>
          <p:cNvPr id="31747" name="Rectangle 3"/>
          <p:cNvSpPr>
            <a:spLocks noGrp="1" noChangeArrowheads="1"/>
          </p:cNvSpPr>
          <p:nvPr>
            <p:ph idx="4294967295"/>
          </p:nvPr>
        </p:nvSpPr>
        <p:spPr>
          <a:xfrm>
            <a:off x="144379" y="1100138"/>
            <a:ext cx="8799096" cy="3579812"/>
          </a:xfrm>
        </p:spPr>
        <p:txBody>
          <a:bodyPr>
            <a:noAutofit/>
          </a:bodyPr>
          <a:lstStyle/>
          <a:p>
            <a:pPr>
              <a:spcBef>
                <a:spcPts val="1200"/>
              </a:spcBef>
              <a:buFont typeface="Arial" panose="020B0604020202020204" pitchFamily="34" charset="0"/>
              <a:buChar char="•"/>
            </a:pPr>
            <a:r>
              <a:rPr lang="en-US" sz="2400" b="0" i="0" dirty="0"/>
              <a:t>It forces you to concentrate on selling to bring cash into the </a:t>
            </a:r>
            <a:r>
              <a:rPr lang="en-US" sz="2400" b="0" i="0" dirty="0" smtClean="0"/>
              <a:t>business.</a:t>
            </a:r>
          </a:p>
          <a:p>
            <a:pPr>
              <a:spcBef>
                <a:spcPts val="1200"/>
              </a:spcBef>
              <a:buFont typeface="Arial" panose="020B0604020202020204" pitchFamily="34" charset="0"/>
              <a:buChar char="•"/>
            </a:pPr>
            <a:r>
              <a:rPr lang="en-US" sz="2400" b="0" dirty="0" smtClean="0"/>
              <a:t>Minimizes expenses, l</a:t>
            </a:r>
            <a:r>
              <a:rPr lang="en-US" sz="2400" b="0" i="0" dirty="0" smtClean="0"/>
              <a:t>essens </a:t>
            </a:r>
            <a:r>
              <a:rPr lang="en-US" sz="2400" b="0" i="0" dirty="0"/>
              <a:t>the need for </a:t>
            </a:r>
            <a:r>
              <a:rPr lang="en-US" sz="2400" b="0" i="0" dirty="0" smtClean="0"/>
              <a:t>cash.</a:t>
            </a:r>
          </a:p>
          <a:p>
            <a:pPr>
              <a:spcBef>
                <a:spcPts val="1200"/>
              </a:spcBef>
              <a:buFont typeface="Arial" panose="020B0604020202020204" pitchFamily="34" charset="0"/>
              <a:buChar char="•"/>
            </a:pPr>
            <a:r>
              <a:rPr lang="en-US" sz="2400" b="0" i="0" dirty="0" smtClean="0"/>
              <a:t>Founders </a:t>
            </a:r>
            <a:r>
              <a:rPr lang="en-US" sz="2400" b="0" i="0" dirty="0"/>
              <a:t>retain greater authority, control and </a:t>
            </a:r>
            <a:r>
              <a:rPr lang="en-US" sz="2400" b="0" i="0" dirty="0" smtClean="0"/>
              <a:t>flexibility.</a:t>
            </a:r>
            <a:endParaRPr lang="en-US" sz="2400" b="0" i="0" dirty="0"/>
          </a:p>
          <a:p>
            <a:pPr>
              <a:spcBef>
                <a:spcPts val="1200"/>
              </a:spcBef>
              <a:buFont typeface="Arial" panose="020B0604020202020204" pitchFamily="34" charset="0"/>
              <a:buChar char="•"/>
            </a:pPr>
            <a:r>
              <a:rPr lang="en-US" sz="2400" b="0" i="0" dirty="0"/>
              <a:t>Equity is expensive especially at </a:t>
            </a:r>
            <a:r>
              <a:rPr lang="en-US" sz="2400" b="0" i="0" dirty="0" smtClean="0"/>
              <a:t>startup.</a:t>
            </a:r>
            <a:endParaRPr lang="en-US" sz="2400" b="0" i="0" dirty="0"/>
          </a:p>
          <a:p>
            <a:pPr>
              <a:spcBef>
                <a:spcPts val="1200"/>
              </a:spcBef>
              <a:buFont typeface="Arial" panose="020B0604020202020204" pitchFamily="34" charset="0"/>
              <a:buChar char="•"/>
            </a:pPr>
            <a:r>
              <a:rPr lang="en-US" sz="2400" b="0" dirty="0" smtClean="0"/>
              <a:t>Better p</a:t>
            </a:r>
            <a:r>
              <a:rPr lang="en-US" sz="2400" b="0" i="0" dirty="0" smtClean="0"/>
              <a:t>ositions </a:t>
            </a:r>
            <a:r>
              <a:rPr lang="en-US" sz="2400" b="0" i="0" dirty="0"/>
              <a:t>the company for external financing in the </a:t>
            </a:r>
            <a:r>
              <a:rPr lang="en-US" sz="2400" b="0" i="0" dirty="0" smtClean="0"/>
              <a:t>future if necessary.</a:t>
            </a:r>
            <a:endParaRPr lang="en-US" sz="2400" b="0" i="0" dirty="0"/>
          </a:p>
        </p:txBody>
      </p:sp>
    </p:spTree>
    <p:extLst>
      <p:ext uri="{BB962C8B-B14F-4D97-AF65-F5344CB8AC3E}">
        <p14:creationId xmlns:p14="http://schemas.microsoft.com/office/powerpoint/2010/main" val="3065551880"/>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ctrTitle"/>
          </p:nvPr>
        </p:nvSpPr>
        <p:spPr/>
        <p:txBody>
          <a:bodyPr/>
          <a:lstStyle/>
          <a:p>
            <a:r>
              <a:rPr lang="en-US"/>
              <a:t>Disadvantages</a:t>
            </a:r>
          </a:p>
        </p:txBody>
      </p:sp>
      <p:sp>
        <p:nvSpPr>
          <p:cNvPr id="2" name="Slide Number Placeholder 1"/>
          <p:cNvSpPr>
            <a:spLocks noGrp="1"/>
          </p:cNvSpPr>
          <p:nvPr>
            <p:ph type="sldNum" sz="quarter" idx="4"/>
          </p:nvPr>
        </p:nvSpPr>
        <p:spPr/>
        <p:txBody>
          <a:bodyPr>
            <a:normAutofit/>
          </a:bodyPr>
          <a:lstStyle/>
          <a:p>
            <a:pPr>
              <a:defRPr/>
            </a:pPr>
            <a:fld id="{CDC21D96-4E37-43DF-838F-59CD9EA3F86F}" type="slidenum">
              <a:rPr lang="en-US" smtClean="0"/>
              <a:pPr>
                <a:defRPr/>
              </a:pPr>
              <a:t>171</a:t>
            </a:fld>
            <a:endParaRPr lang="en-US"/>
          </a:p>
        </p:txBody>
      </p:sp>
      <p:sp>
        <p:nvSpPr>
          <p:cNvPr id="32771" name="Rectangle 3"/>
          <p:cNvSpPr>
            <a:spLocks noGrp="1" noChangeArrowheads="1"/>
          </p:cNvSpPr>
          <p:nvPr>
            <p:ph idx="4294967295"/>
          </p:nvPr>
        </p:nvSpPr>
        <p:spPr>
          <a:xfrm>
            <a:off x="178636" y="1011907"/>
            <a:ext cx="8788901" cy="3579812"/>
          </a:xfrm>
        </p:spPr>
        <p:txBody>
          <a:bodyPr>
            <a:normAutofit/>
          </a:bodyPr>
          <a:lstStyle/>
          <a:p>
            <a:pPr marL="457200" indent="-457200">
              <a:spcBef>
                <a:spcPts val="1200"/>
              </a:spcBef>
              <a:buFontTx/>
              <a:buChar char="•"/>
            </a:pPr>
            <a:r>
              <a:rPr lang="en-US" sz="2400" b="0" i="0" dirty="0"/>
              <a:t>May not generate enough cash to grow at the desired </a:t>
            </a:r>
            <a:r>
              <a:rPr lang="en-US" sz="2400" b="0" i="0" dirty="0" smtClean="0"/>
              <a:t>rate.</a:t>
            </a:r>
            <a:endParaRPr lang="en-US" sz="2400" b="0" i="0" dirty="0"/>
          </a:p>
          <a:p>
            <a:pPr marL="457200" indent="-457200">
              <a:spcBef>
                <a:spcPts val="1200"/>
              </a:spcBef>
              <a:buFontTx/>
              <a:buChar char="•"/>
            </a:pPr>
            <a:r>
              <a:rPr lang="en-US" sz="2400" b="0" i="0" dirty="0"/>
              <a:t>Limits potential sales, market share and overall competitive </a:t>
            </a:r>
            <a:r>
              <a:rPr lang="en-US" sz="2400" b="0" i="0" dirty="0" smtClean="0"/>
              <a:t>position.</a:t>
            </a:r>
            <a:endParaRPr lang="en-US" sz="2400" b="0" i="0" dirty="0"/>
          </a:p>
          <a:p>
            <a:pPr marL="457200" indent="-457200">
              <a:spcBef>
                <a:spcPts val="1200"/>
              </a:spcBef>
              <a:buFontTx/>
              <a:buChar char="•"/>
            </a:pPr>
            <a:r>
              <a:rPr lang="en-US" sz="2400" b="0" i="0" dirty="0"/>
              <a:t>Provides insufficient support for high growth and capital intensive </a:t>
            </a:r>
            <a:r>
              <a:rPr lang="en-US" sz="2400" b="0" i="0" dirty="0" smtClean="0"/>
              <a:t>businesses.</a:t>
            </a:r>
            <a:endParaRPr lang="en-US" sz="2400" b="0" i="0" dirty="0"/>
          </a:p>
          <a:p>
            <a:pPr marL="457200" indent="-457200">
              <a:spcBef>
                <a:spcPct val="100000"/>
              </a:spcBef>
            </a:pPr>
            <a:endParaRPr lang="en-US" sz="2400" b="0" i="0" dirty="0">
              <a:solidFill>
                <a:schemeClr val="tx2"/>
              </a:solidFill>
            </a:endParaRPr>
          </a:p>
        </p:txBody>
      </p:sp>
    </p:spTree>
    <p:extLst>
      <p:ext uri="{BB962C8B-B14F-4D97-AF65-F5344CB8AC3E}">
        <p14:creationId xmlns:p14="http://schemas.microsoft.com/office/powerpoint/2010/main" val="3774531171"/>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ctrTitle"/>
          </p:nvPr>
        </p:nvSpPr>
        <p:spPr/>
        <p:txBody>
          <a:bodyPr/>
          <a:lstStyle/>
          <a:p>
            <a:r>
              <a:rPr lang="en-US" dirty="0"/>
              <a:t>Strategies for </a:t>
            </a:r>
            <a:r>
              <a:rPr lang="en-US" dirty="0" smtClean="0"/>
              <a:t>Success</a:t>
            </a:r>
            <a:endParaRPr lang="en-US" dirty="0"/>
          </a:p>
        </p:txBody>
      </p:sp>
      <p:sp>
        <p:nvSpPr>
          <p:cNvPr id="3" name="Slide Number Placeholder 2"/>
          <p:cNvSpPr>
            <a:spLocks noGrp="1"/>
          </p:cNvSpPr>
          <p:nvPr>
            <p:ph type="sldNum" sz="quarter" idx="4"/>
          </p:nvPr>
        </p:nvSpPr>
        <p:spPr/>
        <p:txBody>
          <a:bodyPr>
            <a:normAutofit/>
          </a:bodyPr>
          <a:lstStyle/>
          <a:p>
            <a:pPr>
              <a:defRPr/>
            </a:pPr>
            <a:fld id="{CDC21D96-4E37-43DF-838F-59CD9EA3F86F}" type="slidenum">
              <a:rPr lang="en-US" smtClean="0"/>
              <a:pPr>
                <a:defRPr/>
              </a:pPr>
              <a:t>172</a:t>
            </a:fld>
            <a:endParaRPr lang="en-US"/>
          </a:p>
        </p:txBody>
      </p:sp>
    </p:spTree>
    <p:extLst>
      <p:ext uri="{BB962C8B-B14F-4D97-AF65-F5344CB8AC3E}">
        <p14:creationId xmlns:p14="http://schemas.microsoft.com/office/powerpoint/2010/main" val="2799174902"/>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Leverage Government Programs</a:t>
            </a:r>
            <a:endParaRPr lang="en-US" dirty="0"/>
          </a:p>
        </p:txBody>
      </p:sp>
      <p:sp>
        <p:nvSpPr>
          <p:cNvPr id="4" name="Slide Number Placeholder 3"/>
          <p:cNvSpPr>
            <a:spLocks noGrp="1"/>
          </p:cNvSpPr>
          <p:nvPr>
            <p:ph type="sldNum" sz="quarter" idx="4"/>
          </p:nvPr>
        </p:nvSpPr>
        <p:spPr/>
        <p:txBody>
          <a:bodyPr>
            <a:normAutofit/>
          </a:bodyPr>
          <a:lstStyle/>
          <a:p>
            <a:pPr>
              <a:defRPr/>
            </a:pPr>
            <a:fld id="{CDC21D96-4E37-43DF-838F-59CD9EA3F86F}" type="slidenum">
              <a:rPr lang="en-US" smtClean="0"/>
              <a:pPr>
                <a:defRPr/>
              </a:pPr>
              <a:t>173</a:t>
            </a:fld>
            <a:endParaRPr lang="en-US"/>
          </a:p>
        </p:txBody>
      </p:sp>
      <p:sp>
        <p:nvSpPr>
          <p:cNvPr id="3" name="Content Placeholder 2"/>
          <p:cNvSpPr>
            <a:spLocks noGrp="1"/>
          </p:cNvSpPr>
          <p:nvPr>
            <p:ph idx="4294967295"/>
          </p:nvPr>
        </p:nvSpPr>
        <p:spPr>
          <a:xfrm>
            <a:off x="427289" y="1097498"/>
            <a:ext cx="7521575" cy="3579812"/>
          </a:xfrm>
        </p:spPr>
        <p:txBody>
          <a:bodyPr/>
          <a:lstStyle/>
          <a:p>
            <a:pPr>
              <a:spcBef>
                <a:spcPts val="1200"/>
              </a:spcBef>
            </a:pPr>
            <a:r>
              <a:rPr lang="en-US" sz="2400" dirty="0" smtClean="0"/>
              <a:t>IRAP (Industrial </a:t>
            </a:r>
            <a:r>
              <a:rPr lang="en-US" sz="2400" dirty="0"/>
              <a:t>R</a:t>
            </a:r>
            <a:r>
              <a:rPr lang="en-US" sz="2400" dirty="0" smtClean="0"/>
              <a:t>esearch Assistance Program)</a:t>
            </a:r>
          </a:p>
          <a:p>
            <a:pPr>
              <a:spcBef>
                <a:spcPts val="1200"/>
              </a:spcBef>
            </a:pPr>
            <a:r>
              <a:rPr lang="en-US" sz="2400" dirty="0" smtClean="0"/>
              <a:t>SR&amp;ED Tax Credits (Scientific Research and Experimental Development)</a:t>
            </a:r>
          </a:p>
          <a:p>
            <a:pPr>
              <a:spcBef>
                <a:spcPts val="1200"/>
              </a:spcBef>
            </a:pPr>
            <a:r>
              <a:rPr lang="en-US" sz="2400" dirty="0" smtClean="0"/>
              <a:t>Other Federal and Provincial Programs</a:t>
            </a:r>
          </a:p>
        </p:txBody>
      </p:sp>
      <p:sp>
        <p:nvSpPr>
          <p:cNvPr id="5" name="TextBox 4"/>
          <p:cNvSpPr txBox="1"/>
          <p:nvPr/>
        </p:nvSpPr>
        <p:spPr>
          <a:xfrm>
            <a:off x="593558" y="4226338"/>
            <a:ext cx="8183394" cy="2246769"/>
          </a:xfrm>
          <a:prstGeom prst="rect">
            <a:avLst/>
          </a:prstGeom>
          <a:noFill/>
          <a:ln>
            <a:solidFill>
              <a:schemeClr val="accent1"/>
            </a:solidFill>
          </a:ln>
        </p:spPr>
        <p:txBody>
          <a:bodyPr wrap="none" rtlCol="0">
            <a:spAutoFit/>
          </a:bodyPr>
          <a:lstStyle/>
          <a:p>
            <a:pPr marL="285750" indent="-285750" fontAlgn="base">
              <a:spcBef>
                <a:spcPct val="0"/>
              </a:spcBef>
              <a:spcAft>
                <a:spcPct val="0"/>
              </a:spcAft>
              <a:buFont typeface="Arial" panose="020B0604020202020204" pitchFamily="34" charset="0"/>
              <a:buChar char="•"/>
            </a:pPr>
            <a:r>
              <a:rPr lang="en-US" sz="1400" dirty="0" smtClean="0">
                <a:solidFill>
                  <a:srgbClr val="000000"/>
                </a:solidFill>
                <a:hlinkClick r:id="rId2"/>
              </a:rPr>
              <a:t>http</a:t>
            </a:r>
            <a:r>
              <a:rPr lang="en-US" sz="1400" dirty="0">
                <a:solidFill>
                  <a:srgbClr val="000000"/>
                </a:solidFill>
                <a:hlinkClick r:id="rId2"/>
              </a:rPr>
              <a:t>://</a:t>
            </a:r>
            <a:r>
              <a:rPr lang="en-US" sz="1400" dirty="0" smtClean="0">
                <a:solidFill>
                  <a:srgbClr val="000000"/>
                </a:solidFill>
                <a:hlinkClick r:id="rId2"/>
              </a:rPr>
              <a:t>www.nrc-cnrc.gc.ca/eng/irap/index.html</a:t>
            </a:r>
            <a:endParaRPr lang="en-US" sz="1400" dirty="0" smtClean="0">
              <a:solidFill>
                <a:srgbClr val="000000"/>
              </a:solidFill>
            </a:endParaRPr>
          </a:p>
          <a:p>
            <a:pPr marL="285750" indent="-285750" fontAlgn="base">
              <a:spcBef>
                <a:spcPct val="0"/>
              </a:spcBef>
              <a:spcAft>
                <a:spcPct val="0"/>
              </a:spcAft>
              <a:buFont typeface="Arial" panose="020B0604020202020204" pitchFamily="34" charset="0"/>
              <a:buChar char="•"/>
            </a:pPr>
            <a:r>
              <a:rPr lang="en-US" sz="1400" dirty="0">
                <a:solidFill>
                  <a:srgbClr val="000000"/>
                </a:solidFill>
                <a:hlinkClick r:id="rId3"/>
              </a:rPr>
              <a:t>http://</a:t>
            </a:r>
            <a:r>
              <a:rPr lang="en-US" sz="1400" dirty="0" smtClean="0">
                <a:solidFill>
                  <a:srgbClr val="000000"/>
                </a:solidFill>
                <a:hlinkClick r:id="rId3"/>
              </a:rPr>
              <a:t>www.cra-arc.gc.ca/txcrdt/sred-rsde/menu-eng.html</a:t>
            </a:r>
            <a:endParaRPr lang="en-US" sz="1400" dirty="0">
              <a:solidFill>
                <a:srgbClr val="000000"/>
              </a:solidFill>
            </a:endParaRPr>
          </a:p>
          <a:p>
            <a:pPr marL="285750" indent="-285750" fontAlgn="base">
              <a:spcBef>
                <a:spcPct val="0"/>
              </a:spcBef>
              <a:spcAft>
                <a:spcPct val="0"/>
              </a:spcAft>
              <a:buFont typeface="Arial" panose="020B0604020202020204" pitchFamily="34" charset="0"/>
              <a:buChar char="•"/>
            </a:pPr>
            <a:endParaRPr lang="en-US" sz="1400" dirty="0" smtClean="0">
              <a:solidFill>
                <a:srgbClr val="000000"/>
              </a:solidFill>
              <a:hlinkClick r:id="rId4"/>
            </a:endParaRPr>
          </a:p>
          <a:p>
            <a:pPr marL="285750" indent="-285750" fontAlgn="base">
              <a:spcBef>
                <a:spcPct val="0"/>
              </a:spcBef>
              <a:spcAft>
                <a:spcPct val="0"/>
              </a:spcAft>
              <a:buFont typeface="Arial" panose="020B0604020202020204" pitchFamily="34" charset="0"/>
              <a:buChar char="•"/>
            </a:pPr>
            <a:r>
              <a:rPr lang="en-US" sz="1400" dirty="0" smtClean="0">
                <a:solidFill>
                  <a:srgbClr val="000000"/>
                </a:solidFill>
                <a:hlinkClick r:id="rId4"/>
              </a:rPr>
              <a:t>http</a:t>
            </a:r>
            <a:r>
              <a:rPr lang="en-US" sz="1400" dirty="0">
                <a:solidFill>
                  <a:srgbClr val="000000"/>
                </a:solidFill>
                <a:hlinkClick r:id="rId4"/>
              </a:rPr>
              <a:t>://</a:t>
            </a:r>
            <a:r>
              <a:rPr lang="en-US" sz="1400" dirty="0" smtClean="0">
                <a:solidFill>
                  <a:srgbClr val="000000"/>
                </a:solidFill>
                <a:hlinkClick r:id="rId4"/>
              </a:rPr>
              <a:t>www.novascotiabusiness.com/en/home/businesssupport/resourcesandfunding/default.aspx</a:t>
            </a:r>
            <a:r>
              <a:rPr lang="en-US" sz="1400" dirty="0" smtClean="0">
                <a:solidFill>
                  <a:srgbClr val="000000"/>
                </a:solidFill>
              </a:rPr>
              <a:t> </a:t>
            </a:r>
          </a:p>
          <a:p>
            <a:pPr marL="285750" indent="-285750" fontAlgn="base">
              <a:spcBef>
                <a:spcPct val="0"/>
              </a:spcBef>
              <a:spcAft>
                <a:spcPct val="0"/>
              </a:spcAft>
              <a:buFont typeface="Arial" panose="020B0604020202020204" pitchFamily="34" charset="0"/>
              <a:buChar char="•"/>
            </a:pPr>
            <a:r>
              <a:rPr lang="en-US" sz="1400" dirty="0">
                <a:solidFill>
                  <a:srgbClr val="000000"/>
                </a:solidFill>
                <a:hlinkClick r:id="rId5"/>
              </a:rPr>
              <a:t>http://</a:t>
            </a:r>
            <a:r>
              <a:rPr lang="en-US" sz="1400" dirty="0" smtClean="0">
                <a:solidFill>
                  <a:srgbClr val="000000"/>
                </a:solidFill>
                <a:hlinkClick r:id="rId5"/>
              </a:rPr>
              <a:t>www.acoa-apeca.gc.ca/eng/ImLookingFor/ProgramInformation/Pages/Home.aspx</a:t>
            </a:r>
            <a:r>
              <a:rPr lang="en-US" sz="1400" dirty="0" smtClean="0">
                <a:solidFill>
                  <a:srgbClr val="000000"/>
                </a:solidFill>
              </a:rPr>
              <a:t> </a:t>
            </a:r>
          </a:p>
          <a:p>
            <a:pPr marL="285750" indent="-285750" fontAlgn="base">
              <a:spcBef>
                <a:spcPct val="0"/>
              </a:spcBef>
              <a:spcAft>
                <a:spcPct val="0"/>
              </a:spcAft>
              <a:buFont typeface="Arial" panose="020B0604020202020204" pitchFamily="34" charset="0"/>
              <a:buChar char="•"/>
            </a:pPr>
            <a:endParaRPr lang="en-US" sz="1400" dirty="0" smtClean="0">
              <a:solidFill>
                <a:srgbClr val="000000"/>
              </a:solidFill>
              <a:hlinkClick r:id="rId6"/>
            </a:endParaRPr>
          </a:p>
          <a:p>
            <a:pPr marL="285750" indent="-285750" fontAlgn="base">
              <a:spcBef>
                <a:spcPct val="0"/>
              </a:spcBef>
              <a:spcAft>
                <a:spcPct val="0"/>
              </a:spcAft>
              <a:buFont typeface="Arial" panose="020B0604020202020204" pitchFamily="34" charset="0"/>
              <a:buChar char="•"/>
            </a:pPr>
            <a:r>
              <a:rPr lang="en-US" sz="1400" dirty="0" smtClean="0">
                <a:solidFill>
                  <a:srgbClr val="000000"/>
                </a:solidFill>
                <a:hlinkClick r:id="rId6"/>
              </a:rPr>
              <a:t>http</a:t>
            </a:r>
            <a:r>
              <a:rPr lang="en-US" sz="1400" dirty="0">
                <a:solidFill>
                  <a:srgbClr val="000000"/>
                </a:solidFill>
                <a:hlinkClick r:id="rId6"/>
              </a:rPr>
              <a:t>://</a:t>
            </a:r>
            <a:r>
              <a:rPr lang="en-US" sz="1400" dirty="0" smtClean="0">
                <a:solidFill>
                  <a:srgbClr val="000000"/>
                </a:solidFill>
                <a:hlinkClick r:id="rId6"/>
              </a:rPr>
              <a:t>www.feddevontario.gc.ca/eic/site/723.nsf/eng/h_00122.html</a:t>
            </a:r>
            <a:endParaRPr lang="en-US" sz="1400" dirty="0" smtClean="0">
              <a:solidFill>
                <a:srgbClr val="000000"/>
              </a:solidFill>
            </a:endParaRPr>
          </a:p>
          <a:p>
            <a:pPr marL="285750" indent="-285750" fontAlgn="base">
              <a:spcBef>
                <a:spcPct val="0"/>
              </a:spcBef>
              <a:spcAft>
                <a:spcPct val="0"/>
              </a:spcAft>
              <a:buFont typeface="Arial" panose="020B0604020202020204" pitchFamily="34" charset="0"/>
              <a:buChar char="•"/>
            </a:pPr>
            <a:r>
              <a:rPr lang="en-US" sz="1400" dirty="0">
                <a:solidFill>
                  <a:srgbClr val="000000"/>
                </a:solidFill>
                <a:hlinkClick r:id="rId7"/>
              </a:rPr>
              <a:t>http://www.oce-ontario.org</a:t>
            </a:r>
            <a:r>
              <a:rPr lang="en-US" sz="1400" dirty="0" smtClean="0">
                <a:solidFill>
                  <a:srgbClr val="000000"/>
                </a:solidFill>
                <a:hlinkClick r:id="rId7"/>
              </a:rPr>
              <a:t>/</a:t>
            </a:r>
            <a:endParaRPr lang="en-US" sz="1400" dirty="0" smtClean="0">
              <a:solidFill>
                <a:srgbClr val="000000"/>
              </a:solidFill>
            </a:endParaRPr>
          </a:p>
          <a:p>
            <a:pPr marL="285750" indent="-285750" fontAlgn="base">
              <a:spcBef>
                <a:spcPct val="0"/>
              </a:spcBef>
              <a:spcAft>
                <a:spcPct val="0"/>
              </a:spcAft>
              <a:buFont typeface="Arial" panose="020B0604020202020204" pitchFamily="34" charset="0"/>
              <a:buChar char="•"/>
            </a:pPr>
            <a:r>
              <a:rPr lang="en-US" sz="1400" dirty="0">
                <a:solidFill>
                  <a:srgbClr val="000000"/>
                </a:solidFill>
                <a:hlinkClick r:id="rId8"/>
              </a:rPr>
              <a:t>http://www.marsdd.com/funding/investment-accelerator-fund</a:t>
            </a:r>
            <a:r>
              <a:rPr lang="en-US" sz="1400" dirty="0" smtClean="0">
                <a:solidFill>
                  <a:srgbClr val="000000"/>
                </a:solidFill>
                <a:hlinkClick r:id="rId8"/>
              </a:rPr>
              <a:t>/</a:t>
            </a:r>
            <a:endParaRPr lang="en-US" sz="1400" dirty="0" smtClean="0">
              <a:solidFill>
                <a:srgbClr val="000000"/>
              </a:solidFill>
            </a:endParaRPr>
          </a:p>
          <a:p>
            <a:pPr marL="285750" indent="-285750" fontAlgn="base">
              <a:spcBef>
                <a:spcPct val="0"/>
              </a:spcBef>
              <a:spcAft>
                <a:spcPct val="0"/>
              </a:spcAft>
              <a:buFont typeface="Arial" panose="020B0604020202020204" pitchFamily="34" charset="0"/>
              <a:buChar char="•"/>
            </a:pPr>
            <a:r>
              <a:rPr lang="en-US" sz="1400" dirty="0" smtClean="0">
                <a:solidFill>
                  <a:srgbClr val="000000"/>
                </a:solidFill>
              </a:rPr>
              <a:t> </a:t>
            </a:r>
          </a:p>
        </p:txBody>
      </p:sp>
    </p:spTree>
    <p:extLst>
      <p:ext uri="{BB962C8B-B14F-4D97-AF65-F5344CB8AC3E}">
        <p14:creationId xmlns:p14="http://schemas.microsoft.com/office/powerpoint/2010/main" val="2342741092"/>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ctrTitle"/>
          </p:nvPr>
        </p:nvSpPr>
        <p:spPr/>
        <p:txBody>
          <a:bodyPr/>
          <a:lstStyle/>
          <a:p>
            <a:r>
              <a:rPr lang="en-US" dirty="0"/>
              <a:t>Get </a:t>
            </a:r>
            <a:r>
              <a:rPr lang="en-US" dirty="0" smtClean="0"/>
              <a:t>Operational </a:t>
            </a:r>
            <a:r>
              <a:rPr lang="en-US" dirty="0"/>
              <a:t>Q</a:t>
            </a:r>
            <a:r>
              <a:rPr lang="en-US" dirty="0" smtClean="0"/>
              <a:t>uickly</a:t>
            </a:r>
            <a:endParaRPr lang="en-US" dirty="0"/>
          </a:p>
        </p:txBody>
      </p:sp>
      <p:sp>
        <p:nvSpPr>
          <p:cNvPr id="2" name="Slide Number Placeholder 1"/>
          <p:cNvSpPr>
            <a:spLocks noGrp="1"/>
          </p:cNvSpPr>
          <p:nvPr>
            <p:ph type="sldNum" sz="quarter" idx="4"/>
          </p:nvPr>
        </p:nvSpPr>
        <p:spPr/>
        <p:txBody>
          <a:bodyPr>
            <a:normAutofit/>
          </a:bodyPr>
          <a:lstStyle/>
          <a:p>
            <a:pPr>
              <a:defRPr/>
            </a:pPr>
            <a:fld id="{CDC21D96-4E37-43DF-838F-59CD9EA3F86F}" type="slidenum">
              <a:rPr lang="en-US" smtClean="0"/>
              <a:pPr>
                <a:defRPr/>
              </a:pPr>
              <a:t>174</a:t>
            </a:fld>
            <a:endParaRPr lang="en-US"/>
          </a:p>
        </p:txBody>
      </p:sp>
      <p:sp>
        <p:nvSpPr>
          <p:cNvPr id="39939" name="Rectangle 3"/>
          <p:cNvSpPr>
            <a:spLocks noGrp="1" noChangeArrowheads="1"/>
          </p:cNvSpPr>
          <p:nvPr>
            <p:ph idx="4294967295"/>
          </p:nvPr>
        </p:nvSpPr>
        <p:spPr>
          <a:xfrm>
            <a:off x="475415" y="1220455"/>
            <a:ext cx="8363785" cy="3579812"/>
          </a:xfrm>
        </p:spPr>
        <p:txBody>
          <a:bodyPr>
            <a:normAutofit/>
          </a:bodyPr>
          <a:lstStyle/>
          <a:p>
            <a:r>
              <a:rPr lang="en-US" sz="2400" b="0" i="0" dirty="0"/>
              <a:t>Get up and running rather than waiting for the home </a:t>
            </a:r>
            <a:r>
              <a:rPr lang="en-US" sz="2400" b="0" i="0" dirty="0" smtClean="0"/>
              <a:t>run.</a:t>
            </a:r>
            <a:endParaRPr lang="en-US" sz="2400" dirty="0"/>
          </a:p>
          <a:p>
            <a:r>
              <a:rPr lang="en-US" sz="2400" b="0" i="0" dirty="0" smtClean="0"/>
              <a:t>Look </a:t>
            </a:r>
            <a:r>
              <a:rPr lang="en-US" sz="2400" b="0" i="0" dirty="0"/>
              <a:t>for cash generating products or services, i.e. </a:t>
            </a:r>
            <a:r>
              <a:rPr lang="en-US" sz="2400" b="0" dirty="0" smtClean="0"/>
              <a:t>consulting by day.</a:t>
            </a:r>
            <a:endParaRPr lang="en-US" sz="2400" dirty="0"/>
          </a:p>
          <a:p>
            <a:r>
              <a:rPr lang="en-US" sz="2400" b="0" i="0" dirty="0" smtClean="0"/>
              <a:t>Take </a:t>
            </a:r>
            <a:r>
              <a:rPr lang="en-US" sz="2400" b="0" i="0" dirty="0"/>
              <a:t>on opportunities that might not be part of the </a:t>
            </a:r>
            <a:r>
              <a:rPr lang="en-US" sz="2400" b="0" i="0" dirty="0" smtClean="0"/>
              <a:t>strategic plan.</a:t>
            </a:r>
            <a:endParaRPr lang="en-US" sz="2400" dirty="0"/>
          </a:p>
          <a:p>
            <a:r>
              <a:rPr lang="en-US" sz="2400" b="0" i="0" dirty="0" smtClean="0"/>
              <a:t>A </a:t>
            </a:r>
            <a:r>
              <a:rPr lang="en-US" sz="2400" b="0" i="0" dirty="0"/>
              <a:t>business that is making money builds </a:t>
            </a:r>
            <a:r>
              <a:rPr lang="en-US" sz="2400" b="0" i="0" dirty="0" smtClean="0"/>
              <a:t>credibility.</a:t>
            </a:r>
          </a:p>
          <a:p>
            <a:pPr marL="457200" indent="-457200">
              <a:buFontTx/>
              <a:buChar char="•"/>
            </a:pPr>
            <a:endParaRPr lang="en-US" sz="2400" b="0" i="0" dirty="0"/>
          </a:p>
        </p:txBody>
      </p:sp>
    </p:spTree>
    <p:extLst>
      <p:ext uri="{BB962C8B-B14F-4D97-AF65-F5344CB8AC3E}">
        <p14:creationId xmlns:p14="http://schemas.microsoft.com/office/powerpoint/2010/main" val="1070197896"/>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ctrTitle"/>
          </p:nvPr>
        </p:nvSpPr>
        <p:spPr/>
        <p:txBody>
          <a:bodyPr/>
          <a:lstStyle/>
          <a:p>
            <a:r>
              <a:rPr lang="en-US" dirty="0"/>
              <a:t>Go </a:t>
            </a:r>
            <a:r>
              <a:rPr lang="en-US" dirty="0" smtClean="0"/>
              <a:t>Find </a:t>
            </a:r>
            <a:r>
              <a:rPr lang="en-US" dirty="0"/>
              <a:t>a </a:t>
            </a:r>
            <a:r>
              <a:rPr lang="en-US" dirty="0" smtClean="0"/>
              <a:t>Customer</a:t>
            </a:r>
            <a:endParaRPr lang="en-US" dirty="0"/>
          </a:p>
        </p:txBody>
      </p:sp>
      <p:sp>
        <p:nvSpPr>
          <p:cNvPr id="2" name="Slide Number Placeholder 1"/>
          <p:cNvSpPr>
            <a:spLocks noGrp="1"/>
          </p:cNvSpPr>
          <p:nvPr>
            <p:ph type="sldNum" sz="quarter" idx="4"/>
          </p:nvPr>
        </p:nvSpPr>
        <p:spPr/>
        <p:txBody>
          <a:bodyPr>
            <a:normAutofit/>
          </a:bodyPr>
          <a:lstStyle/>
          <a:p>
            <a:pPr>
              <a:defRPr/>
            </a:pPr>
            <a:fld id="{CDC21D96-4E37-43DF-838F-59CD9EA3F86F}" type="slidenum">
              <a:rPr lang="en-US" smtClean="0"/>
              <a:pPr>
                <a:defRPr/>
              </a:pPr>
              <a:t>175</a:t>
            </a:fld>
            <a:endParaRPr lang="en-US"/>
          </a:p>
        </p:txBody>
      </p:sp>
      <p:sp>
        <p:nvSpPr>
          <p:cNvPr id="40963" name="Rectangle 3"/>
          <p:cNvSpPr>
            <a:spLocks noGrp="1" noChangeArrowheads="1"/>
          </p:cNvSpPr>
          <p:nvPr>
            <p:ph idx="4294967295"/>
          </p:nvPr>
        </p:nvSpPr>
        <p:spPr>
          <a:xfrm>
            <a:off x="98425" y="1076075"/>
            <a:ext cx="8588375" cy="3579812"/>
          </a:xfrm>
        </p:spPr>
        <p:txBody>
          <a:bodyPr>
            <a:normAutofit/>
          </a:bodyPr>
          <a:lstStyle/>
          <a:p>
            <a:pPr lvl="1">
              <a:spcBef>
                <a:spcPts val="1200"/>
              </a:spcBef>
              <a:buFont typeface="Arial" panose="020B0604020202020204" pitchFamily="34" charset="0"/>
              <a:buChar char="•"/>
            </a:pPr>
            <a:r>
              <a:rPr lang="en-US" sz="2400" dirty="0"/>
              <a:t>Reach out to customers from day </a:t>
            </a:r>
            <a:r>
              <a:rPr lang="en-US" sz="2400" dirty="0" smtClean="0"/>
              <a:t>one.</a:t>
            </a:r>
          </a:p>
          <a:p>
            <a:pPr lvl="1">
              <a:spcBef>
                <a:spcPts val="1200"/>
              </a:spcBef>
              <a:buFont typeface="Arial" panose="020B0604020202020204" pitchFamily="34" charset="0"/>
              <a:buChar char="•"/>
            </a:pPr>
            <a:r>
              <a:rPr lang="en-US" sz="2400" dirty="0" smtClean="0"/>
              <a:t>Get </a:t>
            </a:r>
            <a:r>
              <a:rPr lang="en-US" sz="2400" dirty="0"/>
              <a:t>out and sell </a:t>
            </a:r>
            <a:r>
              <a:rPr lang="en-US" sz="2400" dirty="0" smtClean="0"/>
              <a:t>(perhaps before </a:t>
            </a:r>
            <a:r>
              <a:rPr lang="en-US" sz="2400" dirty="0"/>
              <a:t>the product is </a:t>
            </a:r>
            <a:r>
              <a:rPr lang="en-US" sz="2400" dirty="0" smtClean="0"/>
              <a:t>ready.)</a:t>
            </a:r>
            <a:endParaRPr lang="en-US" sz="2400" dirty="0"/>
          </a:p>
          <a:p>
            <a:pPr lvl="1">
              <a:spcBef>
                <a:spcPts val="1200"/>
              </a:spcBef>
              <a:buFont typeface="Arial" panose="020B0604020202020204" pitchFamily="34" charset="0"/>
              <a:buChar char="•"/>
            </a:pPr>
            <a:r>
              <a:rPr lang="en-US" sz="2400" dirty="0"/>
              <a:t>Use personal passion and salesmanship to substitute for big marketing </a:t>
            </a:r>
            <a:r>
              <a:rPr lang="en-US" sz="2400" dirty="0" smtClean="0"/>
              <a:t>budgets.</a:t>
            </a:r>
            <a:endParaRPr lang="en-US" sz="2400" dirty="0"/>
          </a:p>
          <a:p>
            <a:pPr lvl="1">
              <a:spcBef>
                <a:spcPts val="1200"/>
              </a:spcBef>
              <a:buFont typeface="Arial" panose="020B0604020202020204" pitchFamily="34" charset="0"/>
              <a:buChar char="•"/>
            </a:pPr>
            <a:r>
              <a:rPr lang="en-US" sz="2400" dirty="0"/>
              <a:t>Offer products with tangible advantages over </a:t>
            </a:r>
            <a:r>
              <a:rPr lang="en-US" sz="2400" dirty="0" smtClean="0"/>
              <a:t>competitors.</a:t>
            </a:r>
            <a:endParaRPr lang="en-US" sz="2400" dirty="0"/>
          </a:p>
        </p:txBody>
      </p:sp>
    </p:spTree>
    <p:extLst>
      <p:ext uri="{BB962C8B-B14F-4D97-AF65-F5344CB8AC3E}">
        <p14:creationId xmlns:p14="http://schemas.microsoft.com/office/powerpoint/2010/main" val="1513448663"/>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ctrTitle"/>
          </p:nvPr>
        </p:nvSpPr>
        <p:spPr/>
        <p:txBody>
          <a:bodyPr/>
          <a:lstStyle/>
          <a:p>
            <a:r>
              <a:rPr lang="en-US" dirty="0"/>
              <a:t>Focus on </a:t>
            </a:r>
            <a:r>
              <a:rPr lang="en-US" dirty="0" smtClean="0"/>
              <a:t>Cash</a:t>
            </a:r>
            <a:endParaRPr lang="en-US" dirty="0"/>
          </a:p>
        </p:txBody>
      </p:sp>
      <p:sp>
        <p:nvSpPr>
          <p:cNvPr id="2" name="Slide Number Placeholder 1"/>
          <p:cNvSpPr>
            <a:spLocks noGrp="1"/>
          </p:cNvSpPr>
          <p:nvPr>
            <p:ph type="sldNum" sz="quarter" idx="4"/>
          </p:nvPr>
        </p:nvSpPr>
        <p:spPr/>
        <p:txBody>
          <a:bodyPr>
            <a:normAutofit/>
          </a:bodyPr>
          <a:lstStyle/>
          <a:p>
            <a:pPr>
              <a:defRPr/>
            </a:pPr>
            <a:fld id="{CDC21D96-4E37-43DF-838F-59CD9EA3F86F}" type="slidenum">
              <a:rPr lang="en-US" smtClean="0"/>
              <a:pPr>
                <a:defRPr/>
              </a:pPr>
              <a:t>176</a:t>
            </a:fld>
            <a:endParaRPr lang="en-US"/>
          </a:p>
        </p:txBody>
      </p:sp>
      <p:sp>
        <p:nvSpPr>
          <p:cNvPr id="46083" name="Rectangle 3"/>
          <p:cNvSpPr>
            <a:spLocks noGrp="1" noChangeArrowheads="1"/>
          </p:cNvSpPr>
          <p:nvPr>
            <p:ph idx="4294967295"/>
          </p:nvPr>
        </p:nvSpPr>
        <p:spPr>
          <a:xfrm>
            <a:off x="98425" y="1212433"/>
            <a:ext cx="8812964" cy="4025314"/>
          </a:xfrm>
        </p:spPr>
        <p:txBody>
          <a:bodyPr>
            <a:normAutofit/>
          </a:bodyPr>
          <a:lstStyle/>
          <a:p>
            <a:pPr lvl="1">
              <a:spcBef>
                <a:spcPts val="1200"/>
              </a:spcBef>
              <a:buFont typeface="Arial" panose="020B0604020202020204" pitchFamily="34" charset="0"/>
              <a:buChar char="•"/>
            </a:pPr>
            <a:r>
              <a:rPr lang="en-US" sz="2400" dirty="0"/>
              <a:t>Cash is king – not profits, market share or other </a:t>
            </a:r>
            <a:r>
              <a:rPr lang="en-US" sz="2400" dirty="0" smtClean="0"/>
              <a:t>metrics.</a:t>
            </a:r>
            <a:endParaRPr lang="en-US" sz="2400" dirty="0"/>
          </a:p>
          <a:p>
            <a:pPr lvl="1">
              <a:spcBef>
                <a:spcPts val="1200"/>
              </a:spcBef>
              <a:buFont typeface="Arial" panose="020B0604020202020204" pitchFamily="34" charset="0"/>
              <a:buChar char="•"/>
            </a:pPr>
            <a:r>
              <a:rPr lang="en-US" sz="2400" dirty="0"/>
              <a:t>Create healthy margins from day </a:t>
            </a:r>
            <a:r>
              <a:rPr lang="en-US" sz="2400" dirty="0" smtClean="0"/>
              <a:t>one.</a:t>
            </a:r>
            <a:endParaRPr lang="en-US" sz="2400" dirty="0"/>
          </a:p>
          <a:p>
            <a:pPr lvl="1">
              <a:spcBef>
                <a:spcPts val="1200"/>
              </a:spcBef>
              <a:buFont typeface="Arial" panose="020B0604020202020204" pitchFamily="34" charset="0"/>
              <a:buChar char="•"/>
            </a:pPr>
            <a:r>
              <a:rPr lang="en-US" sz="2400" dirty="0"/>
              <a:t>Say </a:t>
            </a:r>
            <a:r>
              <a:rPr lang="en-US" sz="2400" dirty="0" smtClean="0"/>
              <a:t>“no” </a:t>
            </a:r>
            <a:r>
              <a:rPr lang="en-US" sz="2400" dirty="0"/>
              <a:t>to loss making strategies to build market share or a customer </a:t>
            </a:r>
            <a:r>
              <a:rPr lang="en-US" sz="2400" dirty="0" smtClean="0"/>
              <a:t>base.</a:t>
            </a:r>
          </a:p>
          <a:p>
            <a:pPr lvl="1">
              <a:spcBef>
                <a:spcPts val="1200"/>
              </a:spcBef>
              <a:buFont typeface="Arial" panose="020B0604020202020204" pitchFamily="34" charset="0"/>
              <a:buChar char="•"/>
            </a:pPr>
            <a:r>
              <a:rPr lang="en-US" sz="2400" dirty="0"/>
              <a:t>Understand </a:t>
            </a:r>
            <a:r>
              <a:rPr lang="en-US" sz="2400" dirty="0" smtClean="0"/>
              <a:t>your cash </a:t>
            </a:r>
            <a:r>
              <a:rPr lang="en-US" sz="2400" dirty="0"/>
              <a:t>flow – cash position, monthly burn, </a:t>
            </a:r>
            <a:r>
              <a:rPr lang="en-US" sz="2400" dirty="0" smtClean="0"/>
              <a:t>timelines. </a:t>
            </a:r>
            <a:endParaRPr lang="en-US" sz="2400" dirty="0"/>
          </a:p>
          <a:p>
            <a:pPr lvl="1">
              <a:buFont typeface="Arial" panose="020B0604020202020204" pitchFamily="34" charset="0"/>
              <a:buChar char="•"/>
            </a:pPr>
            <a:endParaRPr lang="en-US" sz="2400" dirty="0">
              <a:solidFill>
                <a:schemeClr val="tx2"/>
              </a:solidFill>
            </a:endParaRPr>
          </a:p>
        </p:txBody>
      </p:sp>
    </p:spTree>
    <p:extLst>
      <p:ext uri="{BB962C8B-B14F-4D97-AF65-F5344CB8AC3E}">
        <p14:creationId xmlns:p14="http://schemas.microsoft.com/office/powerpoint/2010/main" val="2286284573"/>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ctrTitle"/>
          </p:nvPr>
        </p:nvSpPr>
        <p:spPr/>
        <p:txBody>
          <a:bodyPr/>
          <a:lstStyle/>
          <a:p>
            <a:r>
              <a:rPr lang="en-US" dirty="0"/>
              <a:t>Form </a:t>
            </a:r>
            <a:r>
              <a:rPr lang="en-US" dirty="0" smtClean="0"/>
              <a:t>Alliances </a:t>
            </a:r>
            <a:r>
              <a:rPr lang="en-US" dirty="0"/>
              <a:t>F</a:t>
            </a:r>
            <a:r>
              <a:rPr lang="en-US" dirty="0" smtClean="0"/>
              <a:t>or</a:t>
            </a:r>
            <a:endParaRPr lang="en-US" dirty="0"/>
          </a:p>
        </p:txBody>
      </p:sp>
      <p:sp>
        <p:nvSpPr>
          <p:cNvPr id="2" name="Slide Number Placeholder 1"/>
          <p:cNvSpPr>
            <a:spLocks noGrp="1"/>
          </p:cNvSpPr>
          <p:nvPr>
            <p:ph type="sldNum" sz="quarter" idx="4"/>
          </p:nvPr>
        </p:nvSpPr>
        <p:spPr/>
        <p:txBody>
          <a:bodyPr>
            <a:normAutofit/>
          </a:bodyPr>
          <a:lstStyle/>
          <a:p>
            <a:pPr>
              <a:defRPr/>
            </a:pPr>
            <a:fld id="{CDC21D96-4E37-43DF-838F-59CD9EA3F86F}" type="slidenum">
              <a:rPr lang="en-US" smtClean="0"/>
              <a:pPr>
                <a:defRPr/>
              </a:pPr>
              <a:t>177</a:t>
            </a:fld>
            <a:endParaRPr lang="en-US"/>
          </a:p>
        </p:txBody>
      </p:sp>
      <p:sp>
        <p:nvSpPr>
          <p:cNvPr id="47107" name="Rectangle 3"/>
          <p:cNvSpPr>
            <a:spLocks noGrp="1" noChangeArrowheads="1"/>
          </p:cNvSpPr>
          <p:nvPr>
            <p:ph idx="4294967295"/>
          </p:nvPr>
        </p:nvSpPr>
        <p:spPr>
          <a:xfrm>
            <a:off x="98425" y="1092117"/>
            <a:ext cx="7521575" cy="4161672"/>
          </a:xfrm>
        </p:spPr>
        <p:txBody>
          <a:bodyPr>
            <a:normAutofit/>
          </a:bodyPr>
          <a:lstStyle/>
          <a:p>
            <a:pPr lvl="1">
              <a:spcBef>
                <a:spcPts val="1200"/>
              </a:spcBef>
              <a:buFont typeface="Arial" panose="020B0604020202020204" pitchFamily="34" charset="0"/>
              <a:buChar char="•"/>
            </a:pPr>
            <a:r>
              <a:rPr lang="en-US" sz="2400" dirty="0"/>
              <a:t>Market penetration</a:t>
            </a:r>
          </a:p>
          <a:p>
            <a:pPr lvl="1">
              <a:spcBef>
                <a:spcPts val="1200"/>
              </a:spcBef>
              <a:buFont typeface="Arial" panose="020B0604020202020204" pitchFamily="34" charset="0"/>
              <a:buChar char="•"/>
            </a:pPr>
            <a:r>
              <a:rPr lang="en-US" sz="2400" dirty="0"/>
              <a:t>Sales/marketing channels</a:t>
            </a:r>
          </a:p>
          <a:p>
            <a:pPr lvl="1">
              <a:spcBef>
                <a:spcPts val="1200"/>
              </a:spcBef>
              <a:buFont typeface="Arial" panose="020B0604020202020204" pitchFamily="34" charset="0"/>
              <a:buChar char="•"/>
            </a:pPr>
            <a:r>
              <a:rPr lang="en-US" sz="2400" dirty="0"/>
              <a:t>Product credibility</a:t>
            </a:r>
          </a:p>
          <a:p>
            <a:pPr lvl="1">
              <a:spcBef>
                <a:spcPts val="1200"/>
              </a:spcBef>
              <a:buFont typeface="Arial" panose="020B0604020202020204" pitchFamily="34" charset="0"/>
              <a:buChar char="•"/>
            </a:pPr>
            <a:r>
              <a:rPr lang="en-US" sz="2400" dirty="0"/>
              <a:t>Joint bidding on projects</a:t>
            </a:r>
          </a:p>
          <a:p>
            <a:pPr lvl="1">
              <a:spcBef>
                <a:spcPts val="1200"/>
              </a:spcBef>
              <a:buFont typeface="Arial" panose="020B0604020202020204" pitchFamily="34" charset="0"/>
              <a:buChar char="•"/>
            </a:pPr>
            <a:r>
              <a:rPr lang="en-US" sz="2400" dirty="0"/>
              <a:t>Accelerate time to market</a:t>
            </a:r>
          </a:p>
          <a:p>
            <a:pPr lvl="1">
              <a:spcBef>
                <a:spcPts val="1200"/>
              </a:spcBef>
              <a:buFont typeface="Arial" panose="020B0604020202020204" pitchFamily="34" charset="0"/>
              <a:buChar char="•"/>
            </a:pPr>
            <a:r>
              <a:rPr lang="en-US" sz="2400" dirty="0"/>
              <a:t>Geographic expansion</a:t>
            </a:r>
          </a:p>
          <a:p>
            <a:pPr lvl="1">
              <a:spcBef>
                <a:spcPts val="1200"/>
              </a:spcBef>
              <a:buFont typeface="Arial" panose="020B0604020202020204" pitchFamily="34" charset="0"/>
              <a:buChar char="•"/>
            </a:pPr>
            <a:r>
              <a:rPr lang="en-US" sz="2400" dirty="0"/>
              <a:t>Business experience</a:t>
            </a:r>
          </a:p>
          <a:p>
            <a:pPr lvl="1">
              <a:spcBef>
                <a:spcPts val="1200"/>
              </a:spcBef>
              <a:buFont typeface="Arial" panose="020B0604020202020204" pitchFamily="34" charset="0"/>
              <a:buChar char="•"/>
            </a:pPr>
            <a:r>
              <a:rPr lang="en-US" sz="2400" dirty="0"/>
              <a:t>Enhance company status</a:t>
            </a:r>
          </a:p>
        </p:txBody>
      </p:sp>
    </p:spTree>
    <p:extLst>
      <p:ext uri="{BB962C8B-B14F-4D97-AF65-F5344CB8AC3E}">
        <p14:creationId xmlns:p14="http://schemas.microsoft.com/office/powerpoint/2010/main" val="491018764"/>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4" name="Rectangle 2"/>
          <p:cNvSpPr>
            <a:spLocks noGrp="1" noChangeArrowheads="1"/>
          </p:cNvSpPr>
          <p:nvPr>
            <p:ph type="ctrTitle"/>
          </p:nvPr>
        </p:nvSpPr>
        <p:spPr/>
        <p:txBody>
          <a:bodyPr>
            <a:normAutofit/>
          </a:bodyPr>
          <a:lstStyle/>
          <a:p>
            <a:r>
              <a:rPr lang="en-US" dirty="0" smtClean="0"/>
              <a:t>Work with Customers</a:t>
            </a:r>
            <a:endParaRPr lang="en-US" dirty="0"/>
          </a:p>
        </p:txBody>
      </p:sp>
      <p:sp>
        <p:nvSpPr>
          <p:cNvPr id="2" name="Slide Number Placeholder 1"/>
          <p:cNvSpPr>
            <a:spLocks noGrp="1"/>
          </p:cNvSpPr>
          <p:nvPr>
            <p:ph type="sldNum" sz="quarter" idx="4"/>
          </p:nvPr>
        </p:nvSpPr>
        <p:spPr/>
        <p:txBody>
          <a:bodyPr>
            <a:normAutofit/>
          </a:bodyPr>
          <a:lstStyle/>
          <a:p>
            <a:pPr>
              <a:defRPr/>
            </a:pPr>
            <a:fld id="{CDC21D96-4E37-43DF-838F-59CD9EA3F86F}" type="slidenum">
              <a:rPr lang="en-US" smtClean="0"/>
              <a:pPr>
                <a:defRPr/>
              </a:pPr>
              <a:t>178</a:t>
            </a:fld>
            <a:endParaRPr lang="en-US"/>
          </a:p>
        </p:txBody>
      </p:sp>
      <p:sp>
        <p:nvSpPr>
          <p:cNvPr id="33795" name="Rectangle 3"/>
          <p:cNvSpPr>
            <a:spLocks noGrp="1" noChangeArrowheads="1"/>
          </p:cNvSpPr>
          <p:nvPr>
            <p:ph idx="4294967295"/>
          </p:nvPr>
        </p:nvSpPr>
        <p:spPr>
          <a:xfrm>
            <a:off x="0" y="1035970"/>
            <a:ext cx="8582526" cy="4113546"/>
          </a:xfrm>
        </p:spPr>
        <p:txBody>
          <a:bodyPr>
            <a:normAutofit/>
          </a:bodyPr>
          <a:lstStyle/>
          <a:p>
            <a:pPr lvl="1">
              <a:spcBef>
                <a:spcPts val="1200"/>
              </a:spcBef>
            </a:pPr>
            <a:r>
              <a:rPr lang="en-US" sz="2400" dirty="0" smtClean="0"/>
              <a:t>Ask </a:t>
            </a:r>
            <a:r>
              <a:rPr lang="en-US" sz="2400" dirty="0"/>
              <a:t>customers to prepay fees or provide </a:t>
            </a:r>
            <a:r>
              <a:rPr lang="en-US" sz="2400" dirty="0" smtClean="0"/>
              <a:t>advances.</a:t>
            </a:r>
            <a:endParaRPr lang="en-US" sz="2400" dirty="0"/>
          </a:p>
          <a:p>
            <a:pPr lvl="1">
              <a:spcBef>
                <a:spcPts val="1200"/>
              </a:spcBef>
            </a:pPr>
            <a:r>
              <a:rPr lang="en-US" sz="2400" dirty="0"/>
              <a:t>Get customers to fund customization work  (and let you own the IP</a:t>
            </a:r>
            <a:r>
              <a:rPr lang="en-US" sz="2400" dirty="0" smtClean="0"/>
              <a:t>).</a:t>
            </a:r>
            <a:endParaRPr lang="en-US" sz="2400" dirty="0"/>
          </a:p>
          <a:p>
            <a:pPr lvl="1">
              <a:spcBef>
                <a:spcPts val="1200"/>
              </a:spcBef>
            </a:pPr>
            <a:r>
              <a:rPr lang="en-US" sz="2400" dirty="0"/>
              <a:t>Deliver invoices with the goods, pay attention to </a:t>
            </a:r>
            <a:r>
              <a:rPr lang="en-US" sz="2400" dirty="0" smtClean="0"/>
              <a:t>collections.</a:t>
            </a:r>
            <a:endParaRPr lang="en-US" sz="2400" dirty="0"/>
          </a:p>
          <a:p>
            <a:pPr lvl="1">
              <a:spcBef>
                <a:spcPts val="1200"/>
              </a:spcBef>
            </a:pPr>
            <a:r>
              <a:rPr lang="en-US" sz="2400" dirty="0"/>
              <a:t>Don’t do business with dead beats and </a:t>
            </a:r>
            <a:r>
              <a:rPr lang="en-US" sz="2400" dirty="0" smtClean="0"/>
              <a:t>dreamers.</a:t>
            </a:r>
            <a:endParaRPr lang="en-US" sz="2400" dirty="0"/>
          </a:p>
          <a:p>
            <a:pPr lvl="1">
              <a:spcBef>
                <a:spcPts val="1200"/>
              </a:spcBef>
            </a:pPr>
            <a:r>
              <a:rPr lang="en-US" sz="2400" dirty="0"/>
              <a:t>Market with no money – website, biz cards, tradeshows, cold </a:t>
            </a:r>
            <a:r>
              <a:rPr lang="en-US" sz="2400" dirty="0" smtClean="0"/>
              <a:t>calls.</a:t>
            </a:r>
            <a:endParaRPr lang="en-US" sz="2400" dirty="0"/>
          </a:p>
        </p:txBody>
      </p:sp>
    </p:spTree>
    <p:extLst>
      <p:ext uri="{BB962C8B-B14F-4D97-AF65-F5344CB8AC3E}">
        <p14:creationId xmlns:p14="http://schemas.microsoft.com/office/powerpoint/2010/main" val="561932293"/>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2"/>
          <p:cNvSpPr>
            <a:spLocks noGrp="1" noChangeArrowheads="1"/>
          </p:cNvSpPr>
          <p:nvPr>
            <p:ph type="ctrTitle"/>
          </p:nvPr>
        </p:nvSpPr>
        <p:spPr/>
        <p:txBody>
          <a:bodyPr/>
          <a:lstStyle/>
          <a:p>
            <a:r>
              <a:rPr lang="en-US" dirty="0"/>
              <a:t>Work with </a:t>
            </a:r>
            <a:r>
              <a:rPr lang="en-US" dirty="0" smtClean="0"/>
              <a:t>Suppliers </a:t>
            </a:r>
            <a:endParaRPr lang="en-US" sz="2600" dirty="0"/>
          </a:p>
        </p:txBody>
      </p:sp>
      <p:sp>
        <p:nvSpPr>
          <p:cNvPr id="2" name="Slide Number Placeholder 1"/>
          <p:cNvSpPr>
            <a:spLocks noGrp="1"/>
          </p:cNvSpPr>
          <p:nvPr>
            <p:ph type="sldNum" sz="quarter" idx="4"/>
          </p:nvPr>
        </p:nvSpPr>
        <p:spPr/>
        <p:txBody>
          <a:bodyPr>
            <a:normAutofit/>
          </a:bodyPr>
          <a:lstStyle/>
          <a:p>
            <a:pPr>
              <a:defRPr/>
            </a:pPr>
            <a:fld id="{CDC21D96-4E37-43DF-838F-59CD9EA3F86F}" type="slidenum">
              <a:rPr lang="en-US" smtClean="0"/>
              <a:pPr>
                <a:defRPr/>
              </a:pPr>
              <a:t>179</a:t>
            </a:fld>
            <a:endParaRPr lang="en-US"/>
          </a:p>
        </p:txBody>
      </p:sp>
      <p:sp>
        <p:nvSpPr>
          <p:cNvPr id="34819" name="Rectangle 3"/>
          <p:cNvSpPr>
            <a:spLocks noGrp="1" noChangeArrowheads="1"/>
          </p:cNvSpPr>
          <p:nvPr>
            <p:ph idx="4294967295"/>
          </p:nvPr>
        </p:nvSpPr>
        <p:spPr>
          <a:xfrm>
            <a:off x="98425" y="995865"/>
            <a:ext cx="7962733" cy="3579812"/>
          </a:xfrm>
        </p:spPr>
        <p:txBody>
          <a:bodyPr>
            <a:normAutofit/>
          </a:bodyPr>
          <a:lstStyle/>
          <a:p>
            <a:pPr lvl="1">
              <a:spcBef>
                <a:spcPts val="1200"/>
              </a:spcBef>
            </a:pPr>
            <a:r>
              <a:rPr lang="en-US" sz="2400" dirty="0" smtClean="0"/>
              <a:t>Ask </a:t>
            </a:r>
            <a:r>
              <a:rPr lang="en-US" sz="2400" dirty="0"/>
              <a:t>for </a:t>
            </a:r>
            <a:r>
              <a:rPr lang="en-US" sz="2400" dirty="0" smtClean="0"/>
              <a:t>credit.</a:t>
            </a:r>
            <a:endParaRPr lang="en-US" sz="2400" dirty="0"/>
          </a:p>
          <a:p>
            <a:pPr lvl="1">
              <a:spcBef>
                <a:spcPts val="1200"/>
              </a:spcBef>
            </a:pPr>
            <a:r>
              <a:rPr lang="en-US" sz="2400" dirty="0"/>
              <a:t>Deal with service providers for low </a:t>
            </a:r>
            <a:r>
              <a:rPr lang="en-US" sz="2400" dirty="0" smtClean="0"/>
              <a:t>rates.</a:t>
            </a:r>
            <a:endParaRPr lang="en-US" sz="2400" dirty="0"/>
          </a:p>
          <a:p>
            <a:pPr lvl="1">
              <a:spcBef>
                <a:spcPts val="1200"/>
              </a:spcBef>
            </a:pPr>
            <a:r>
              <a:rPr lang="en-US" sz="2400" dirty="0"/>
              <a:t>Make use of below market rent </a:t>
            </a:r>
            <a:r>
              <a:rPr lang="en-US" sz="2400" dirty="0" smtClean="0"/>
              <a:t>space.</a:t>
            </a:r>
            <a:endParaRPr lang="en-US" sz="2400" dirty="0"/>
          </a:p>
          <a:p>
            <a:pPr lvl="1">
              <a:spcBef>
                <a:spcPts val="1200"/>
              </a:spcBef>
            </a:pPr>
            <a:r>
              <a:rPr lang="en-US" sz="2400" dirty="0"/>
              <a:t>Barter your products or </a:t>
            </a:r>
            <a:r>
              <a:rPr lang="en-US" sz="2400" dirty="0" smtClean="0"/>
              <a:t>services.</a:t>
            </a:r>
            <a:endParaRPr lang="en-US" sz="2400" dirty="0"/>
          </a:p>
          <a:p>
            <a:pPr lvl="1">
              <a:spcBef>
                <a:spcPts val="1200"/>
              </a:spcBef>
            </a:pPr>
            <a:r>
              <a:rPr lang="en-US" sz="2400" dirty="0"/>
              <a:t>Don’t abuse </a:t>
            </a:r>
            <a:r>
              <a:rPr lang="en-US" sz="2400" dirty="0" smtClean="0"/>
              <a:t>them.</a:t>
            </a:r>
            <a:endParaRPr lang="en-US" sz="2400" dirty="0"/>
          </a:p>
          <a:p>
            <a:pPr>
              <a:spcBef>
                <a:spcPct val="100000"/>
              </a:spcBef>
            </a:pPr>
            <a:endParaRPr lang="en-US" sz="2400" dirty="0">
              <a:solidFill>
                <a:schemeClr val="tx2"/>
              </a:solidFill>
            </a:endParaRPr>
          </a:p>
        </p:txBody>
      </p:sp>
    </p:spTree>
    <p:extLst>
      <p:ext uri="{BB962C8B-B14F-4D97-AF65-F5344CB8AC3E}">
        <p14:creationId xmlns:p14="http://schemas.microsoft.com/office/powerpoint/2010/main" val="128933663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a:t>Idea Generation Principles</a:t>
            </a:r>
          </a:p>
        </p:txBody>
      </p:sp>
      <p:sp>
        <p:nvSpPr>
          <p:cNvPr id="6" name="Rectangle 5"/>
          <p:cNvSpPr/>
          <p:nvPr/>
        </p:nvSpPr>
        <p:spPr>
          <a:xfrm>
            <a:off x="0" y="1734719"/>
            <a:ext cx="9144000" cy="59167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white"/>
              </a:solidFill>
            </a:endParaRPr>
          </a:p>
        </p:txBody>
      </p:sp>
      <p:sp>
        <p:nvSpPr>
          <p:cNvPr id="7" name="Oval 6"/>
          <p:cNvSpPr/>
          <p:nvPr/>
        </p:nvSpPr>
        <p:spPr>
          <a:xfrm>
            <a:off x="457731" y="1485947"/>
            <a:ext cx="1095888" cy="1095888"/>
          </a:xfrm>
          <a:prstGeom prst="ellipse">
            <a:avLst/>
          </a:prstGeom>
          <a:solidFill>
            <a:schemeClr val="accent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600" smtClean="0">
                <a:solidFill>
                  <a:prstClr val="white"/>
                </a:solidFill>
              </a:rPr>
              <a:t>C</a:t>
            </a:r>
            <a:endParaRPr lang="en-US" sz="3600" dirty="0" err="1" smtClean="0">
              <a:solidFill>
                <a:prstClr val="white"/>
              </a:solidFill>
            </a:endParaRPr>
          </a:p>
        </p:txBody>
      </p:sp>
      <p:sp>
        <p:nvSpPr>
          <p:cNvPr id="19" name="Rectangle 18"/>
          <p:cNvSpPr/>
          <p:nvPr/>
        </p:nvSpPr>
        <p:spPr>
          <a:xfrm>
            <a:off x="2156607" y="1707388"/>
            <a:ext cx="6585933" cy="646331"/>
          </a:xfrm>
          <a:prstGeom prst="rect">
            <a:avLst/>
          </a:prstGeom>
        </p:spPr>
        <p:txBody>
          <a:bodyPr wrap="square" anchor="ctr">
            <a:spAutoFit/>
          </a:bodyPr>
          <a:lstStyle/>
          <a:p>
            <a:r>
              <a:rPr lang="en-US">
                <a:solidFill>
                  <a:prstClr val="white"/>
                </a:solidFill>
              </a:rPr>
              <a:t>Ideas can come from anywhere, most often we see good business ideas starting with one (or more) of the following:</a:t>
            </a:r>
          </a:p>
        </p:txBody>
      </p:sp>
      <p:sp>
        <p:nvSpPr>
          <p:cNvPr id="2" name="Rectangle 1"/>
          <p:cNvSpPr/>
          <p:nvPr/>
        </p:nvSpPr>
        <p:spPr>
          <a:xfrm>
            <a:off x="2156607" y="2507872"/>
            <a:ext cx="2736647" cy="584775"/>
          </a:xfrm>
          <a:prstGeom prst="rect">
            <a:avLst/>
          </a:prstGeom>
        </p:spPr>
        <p:txBody>
          <a:bodyPr wrap="none">
            <a:spAutoFit/>
          </a:bodyPr>
          <a:lstStyle/>
          <a:p>
            <a:r>
              <a:rPr lang="en-US" sz="3200" dirty="0">
                <a:solidFill>
                  <a:schemeClr val="accent5"/>
                </a:solidFill>
              </a:rPr>
              <a:t>Personal Pain</a:t>
            </a:r>
          </a:p>
        </p:txBody>
      </p:sp>
      <p:sp>
        <p:nvSpPr>
          <p:cNvPr id="4" name="Rectangle 3"/>
          <p:cNvSpPr/>
          <p:nvPr/>
        </p:nvSpPr>
        <p:spPr>
          <a:xfrm>
            <a:off x="2156607" y="3106240"/>
            <a:ext cx="3890809" cy="369332"/>
          </a:xfrm>
          <a:prstGeom prst="rect">
            <a:avLst/>
          </a:prstGeom>
        </p:spPr>
        <p:txBody>
          <a:bodyPr wrap="none">
            <a:spAutoFit/>
          </a:bodyPr>
          <a:lstStyle/>
          <a:p>
            <a:r>
              <a:rPr lang="en-US">
                <a:solidFill>
                  <a:schemeClr val="tx1">
                    <a:lumMod val="90000"/>
                    <a:lumOff val="10000"/>
                  </a:schemeClr>
                </a:solidFill>
              </a:rPr>
              <a:t>I have a problem that needs solving.</a:t>
            </a:r>
          </a:p>
        </p:txBody>
      </p:sp>
      <p:pic>
        <p:nvPicPr>
          <p:cNvPr id="5122" name="Picture 2" descr="http://static1.squarespace.com/static/50a3bec7e4b01d89010fbbcc/t/518123ace4b05640e82d7b55/1367417773901/Shopify-2010-black.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017" y="4746635"/>
            <a:ext cx="2717846" cy="745828"/>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p:cNvGrpSpPr/>
          <p:nvPr/>
        </p:nvGrpSpPr>
        <p:grpSpPr>
          <a:xfrm>
            <a:off x="3762003" y="4377357"/>
            <a:ext cx="1788833" cy="1563023"/>
            <a:chOff x="3762003" y="4377357"/>
            <a:chExt cx="1788833" cy="1563023"/>
          </a:xfrm>
        </p:grpSpPr>
        <p:grpSp>
          <p:nvGrpSpPr>
            <p:cNvPr id="18" name="Group 17"/>
            <p:cNvGrpSpPr/>
            <p:nvPr/>
          </p:nvGrpSpPr>
          <p:grpSpPr>
            <a:xfrm>
              <a:off x="3762003" y="4377357"/>
              <a:ext cx="1788833" cy="832896"/>
              <a:chOff x="3654425" y="4003675"/>
              <a:chExt cx="3600451" cy="1676401"/>
            </a:xfrm>
            <a:solidFill>
              <a:schemeClr val="accent5"/>
            </a:solidFill>
          </p:grpSpPr>
          <p:sp>
            <p:nvSpPr>
              <p:cNvPr id="11" name="Freeform 6"/>
              <p:cNvSpPr>
                <a:spLocks/>
              </p:cNvSpPr>
              <p:nvPr/>
            </p:nvSpPr>
            <p:spPr bwMode="auto">
              <a:xfrm>
                <a:off x="4738688" y="4875213"/>
                <a:ext cx="1820863" cy="804863"/>
              </a:xfrm>
              <a:custGeom>
                <a:avLst/>
                <a:gdLst>
                  <a:gd name="T0" fmla="*/ 140 w 484"/>
                  <a:gd name="T1" fmla="*/ 164 h 213"/>
                  <a:gd name="T2" fmla="*/ 90 w 484"/>
                  <a:gd name="T3" fmla="*/ 164 h 213"/>
                  <a:gd name="T4" fmla="*/ 72 w 484"/>
                  <a:gd name="T5" fmla="*/ 151 h 213"/>
                  <a:gd name="T6" fmla="*/ 0 w 484"/>
                  <a:gd name="T7" fmla="*/ 22 h 213"/>
                  <a:gd name="T8" fmla="*/ 25 w 484"/>
                  <a:gd name="T9" fmla="*/ 2 h 213"/>
                  <a:gd name="T10" fmla="*/ 24 w 484"/>
                  <a:gd name="T11" fmla="*/ 8 h 213"/>
                  <a:gd name="T12" fmla="*/ 95 w 484"/>
                  <a:gd name="T13" fmla="*/ 33 h 213"/>
                  <a:gd name="T14" fmla="*/ 164 w 484"/>
                  <a:gd name="T15" fmla="*/ 0 h 213"/>
                  <a:gd name="T16" fmla="*/ 207 w 484"/>
                  <a:gd name="T17" fmla="*/ 39 h 213"/>
                  <a:gd name="T18" fmla="*/ 252 w 484"/>
                  <a:gd name="T19" fmla="*/ 40 h 213"/>
                  <a:gd name="T20" fmla="*/ 374 w 484"/>
                  <a:gd name="T21" fmla="*/ 35 h 213"/>
                  <a:gd name="T22" fmla="*/ 407 w 484"/>
                  <a:gd name="T23" fmla="*/ 35 h 213"/>
                  <a:gd name="T24" fmla="*/ 482 w 484"/>
                  <a:gd name="T25" fmla="*/ 194 h 213"/>
                  <a:gd name="T26" fmla="*/ 464 w 484"/>
                  <a:gd name="T27" fmla="*/ 212 h 213"/>
                  <a:gd name="T28" fmla="*/ 156 w 484"/>
                  <a:gd name="T29" fmla="*/ 212 h 213"/>
                  <a:gd name="T30" fmla="*/ 137 w 484"/>
                  <a:gd name="T31" fmla="*/ 192 h 213"/>
                  <a:gd name="T32" fmla="*/ 140 w 484"/>
                  <a:gd name="T33" fmla="*/ 164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84" h="213">
                    <a:moveTo>
                      <a:pt x="140" y="164"/>
                    </a:moveTo>
                    <a:cubicBezTo>
                      <a:pt x="123" y="164"/>
                      <a:pt x="106" y="163"/>
                      <a:pt x="90" y="164"/>
                    </a:cubicBezTo>
                    <a:cubicBezTo>
                      <a:pt x="80" y="164"/>
                      <a:pt x="74" y="162"/>
                      <a:pt x="72" y="151"/>
                    </a:cubicBezTo>
                    <a:cubicBezTo>
                      <a:pt x="59" y="102"/>
                      <a:pt x="38" y="59"/>
                      <a:pt x="0" y="22"/>
                    </a:cubicBezTo>
                    <a:cubicBezTo>
                      <a:pt x="9" y="15"/>
                      <a:pt x="17" y="8"/>
                      <a:pt x="25" y="2"/>
                    </a:cubicBezTo>
                    <a:cubicBezTo>
                      <a:pt x="25" y="4"/>
                      <a:pt x="25" y="6"/>
                      <a:pt x="24" y="8"/>
                    </a:cubicBezTo>
                    <a:cubicBezTo>
                      <a:pt x="48" y="16"/>
                      <a:pt x="71" y="29"/>
                      <a:pt x="95" y="33"/>
                    </a:cubicBezTo>
                    <a:cubicBezTo>
                      <a:pt x="122" y="38"/>
                      <a:pt x="143" y="20"/>
                      <a:pt x="164" y="0"/>
                    </a:cubicBezTo>
                    <a:cubicBezTo>
                      <a:pt x="178" y="13"/>
                      <a:pt x="192" y="25"/>
                      <a:pt x="207" y="39"/>
                    </a:cubicBezTo>
                    <a:cubicBezTo>
                      <a:pt x="222" y="19"/>
                      <a:pt x="235" y="27"/>
                      <a:pt x="252" y="40"/>
                    </a:cubicBezTo>
                    <a:cubicBezTo>
                      <a:pt x="290" y="71"/>
                      <a:pt x="336" y="69"/>
                      <a:pt x="374" y="35"/>
                    </a:cubicBezTo>
                    <a:cubicBezTo>
                      <a:pt x="387" y="23"/>
                      <a:pt x="396" y="25"/>
                      <a:pt x="407" y="35"/>
                    </a:cubicBezTo>
                    <a:cubicBezTo>
                      <a:pt x="454" y="78"/>
                      <a:pt x="475" y="132"/>
                      <a:pt x="482" y="194"/>
                    </a:cubicBezTo>
                    <a:cubicBezTo>
                      <a:pt x="484" y="207"/>
                      <a:pt x="478" y="213"/>
                      <a:pt x="464" y="212"/>
                    </a:cubicBezTo>
                    <a:cubicBezTo>
                      <a:pt x="361" y="212"/>
                      <a:pt x="258" y="212"/>
                      <a:pt x="156" y="212"/>
                    </a:cubicBezTo>
                    <a:cubicBezTo>
                      <a:pt x="140" y="213"/>
                      <a:pt x="136" y="206"/>
                      <a:pt x="137" y="192"/>
                    </a:cubicBezTo>
                    <a:cubicBezTo>
                      <a:pt x="138" y="184"/>
                      <a:pt x="139" y="175"/>
                      <a:pt x="140" y="1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7"/>
              <p:cNvSpPr>
                <a:spLocks/>
              </p:cNvSpPr>
              <p:nvPr/>
            </p:nvSpPr>
            <p:spPr bwMode="auto">
              <a:xfrm>
                <a:off x="3654425" y="4965700"/>
                <a:ext cx="1309688" cy="714375"/>
              </a:xfrm>
              <a:custGeom>
                <a:avLst/>
                <a:gdLst>
                  <a:gd name="T0" fmla="*/ 95 w 348"/>
                  <a:gd name="T1" fmla="*/ 0 h 189"/>
                  <a:gd name="T2" fmla="*/ 119 w 348"/>
                  <a:gd name="T3" fmla="*/ 19 h 189"/>
                  <a:gd name="T4" fmla="*/ 238 w 348"/>
                  <a:gd name="T5" fmla="*/ 11 h 189"/>
                  <a:gd name="T6" fmla="*/ 270 w 348"/>
                  <a:gd name="T7" fmla="*/ 10 h 189"/>
                  <a:gd name="T8" fmla="*/ 346 w 348"/>
                  <a:gd name="T9" fmla="*/ 170 h 189"/>
                  <a:gd name="T10" fmla="*/ 328 w 348"/>
                  <a:gd name="T11" fmla="*/ 188 h 189"/>
                  <a:gd name="T12" fmla="*/ 20 w 348"/>
                  <a:gd name="T13" fmla="*/ 188 h 189"/>
                  <a:gd name="T14" fmla="*/ 1 w 348"/>
                  <a:gd name="T15" fmla="*/ 174 h 189"/>
                  <a:gd name="T16" fmla="*/ 95 w 348"/>
                  <a:gd name="T17"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8" h="189">
                    <a:moveTo>
                      <a:pt x="95" y="0"/>
                    </a:moveTo>
                    <a:cubicBezTo>
                      <a:pt x="104" y="7"/>
                      <a:pt x="111" y="14"/>
                      <a:pt x="119" y="19"/>
                    </a:cubicBezTo>
                    <a:cubicBezTo>
                      <a:pt x="158" y="46"/>
                      <a:pt x="201" y="44"/>
                      <a:pt x="238" y="11"/>
                    </a:cubicBezTo>
                    <a:cubicBezTo>
                      <a:pt x="250" y="0"/>
                      <a:pt x="259" y="0"/>
                      <a:pt x="270" y="10"/>
                    </a:cubicBezTo>
                    <a:cubicBezTo>
                      <a:pt x="318" y="53"/>
                      <a:pt x="339" y="108"/>
                      <a:pt x="346" y="170"/>
                    </a:cubicBezTo>
                    <a:cubicBezTo>
                      <a:pt x="348" y="183"/>
                      <a:pt x="342" y="189"/>
                      <a:pt x="328" y="188"/>
                    </a:cubicBezTo>
                    <a:cubicBezTo>
                      <a:pt x="225" y="188"/>
                      <a:pt x="123" y="188"/>
                      <a:pt x="20" y="188"/>
                    </a:cubicBezTo>
                    <a:cubicBezTo>
                      <a:pt x="10" y="188"/>
                      <a:pt x="1" y="187"/>
                      <a:pt x="1" y="174"/>
                    </a:cubicBezTo>
                    <a:cubicBezTo>
                      <a:pt x="0" y="132"/>
                      <a:pt x="36" y="26"/>
                      <a:pt x="9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8"/>
              <p:cNvSpPr>
                <a:spLocks/>
              </p:cNvSpPr>
              <p:nvPr/>
            </p:nvSpPr>
            <p:spPr bwMode="auto">
              <a:xfrm>
                <a:off x="6332538" y="4879975"/>
                <a:ext cx="922338" cy="617538"/>
              </a:xfrm>
              <a:custGeom>
                <a:avLst/>
                <a:gdLst>
                  <a:gd name="T0" fmla="*/ 0 w 245"/>
                  <a:gd name="T1" fmla="*/ 20 h 164"/>
                  <a:gd name="T2" fmla="*/ 26 w 245"/>
                  <a:gd name="T3" fmla="*/ 1 h 164"/>
                  <a:gd name="T4" fmla="*/ 165 w 245"/>
                  <a:gd name="T5" fmla="*/ 0 h 164"/>
                  <a:gd name="T6" fmla="*/ 196 w 245"/>
                  <a:gd name="T7" fmla="*/ 29 h 164"/>
                  <a:gd name="T8" fmla="*/ 243 w 245"/>
                  <a:gd name="T9" fmla="*/ 139 h 164"/>
                  <a:gd name="T10" fmla="*/ 222 w 245"/>
                  <a:gd name="T11" fmla="*/ 163 h 164"/>
                  <a:gd name="T12" fmla="*/ 90 w 245"/>
                  <a:gd name="T13" fmla="*/ 163 h 164"/>
                  <a:gd name="T14" fmla="*/ 71 w 245"/>
                  <a:gd name="T15" fmla="*/ 148 h 164"/>
                  <a:gd name="T16" fmla="*/ 0 w 245"/>
                  <a:gd name="T17" fmla="*/ 2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5" h="164">
                    <a:moveTo>
                      <a:pt x="0" y="20"/>
                    </a:moveTo>
                    <a:cubicBezTo>
                      <a:pt x="10" y="13"/>
                      <a:pt x="18" y="7"/>
                      <a:pt x="26" y="1"/>
                    </a:cubicBezTo>
                    <a:cubicBezTo>
                      <a:pt x="85" y="45"/>
                      <a:pt x="109" y="45"/>
                      <a:pt x="165" y="0"/>
                    </a:cubicBezTo>
                    <a:cubicBezTo>
                      <a:pt x="175" y="9"/>
                      <a:pt x="187" y="18"/>
                      <a:pt x="196" y="29"/>
                    </a:cubicBezTo>
                    <a:cubicBezTo>
                      <a:pt x="222" y="61"/>
                      <a:pt x="236" y="98"/>
                      <a:pt x="243" y="139"/>
                    </a:cubicBezTo>
                    <a:cubicBezTo>
                      <a:pt x="245" y="155"/>
                      <a:pt x="241" y="164"/>
                      <a:pt x="222" y="163"/>
                    </a:cubicBezTo>
                    <a:cubicBezTo>
                      <a:pt x="178" y="162"/>
                      <a:pt x="134" y="162"/>
                      <a:pt x="90" y="163"/>
                    </a:cubicBezTo>
                    <a:cubicBezTo>
                      <a:pt x="79" y="163"/>
                      <a:pt x="74" y="160"/>
                      <a:pt x="71" y="148"/>
                    </a:cubicBezTo>
                    <a:cubicBezTo>
                      <a:pt x="55" y="92"/>
                      <a:pt x="39" y="64"/>
                      <a:pt x="0"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9"/>
              <p:cNvSpPr>
                <a:spLocks noEditPoints="1"/>
              </p:cNvSpPr>
              <p:nvPr/>
            </p:nvSpPr>
            <p:spPr bwMode="auto">
              <a:xfrm>
                <a:off x="3854450" y="4044950"/>
                <a:ext cx="849313" cy="996950"/>
              </a:xfrm>
              <a:custGeom>
                <a:avLst/>
                <a:gdLst>
                  <a:gd name="T0" fmla="*/ 224 w 226"/>
                  <a:gd name="T1" fmla="*/ 128 h 264"/>
                  <a:gd name="T2" fmla="*/ 170 w 226"/>
                  <a:gd name="T3" fmla="*/ 236 h 264"/>
                  <a:gd name="T4" fmla="*/ 75 w 226"/>
                  <a:gd name="T5" fmla="*/ 239 h 264"/>
                  <a:gd name="T6" fmla="*/ 26 w 226"/>
                  <a:gd name="T7" fmla="*/ 76 h 264"/>
                  <a:gd name="T8" fmla="*/ 131 w 226"/>
                  <a:gd name="T9" fmla="*/ 6 h 264"/>
                  <a:gd name="T10" fmla="*/ 222 w 226"/>
                  <a:gd name="T11" fmla="*/ 104 h 264"/>
                  <a:gd name="T12" fmla="*/ 224 w 226"/>
                  <a:gd name="T13" fmla="*/ 128 h 264"/>
                  <a:gd name="T14" fmla="*/ 52 w 226"/>
                  <a:gd name="T15" fmla="*/ 114 h 264"/>
                  <a:gd name="T16" fmla="*/ 29 w 226"/>
                  <a:gd name="T17" fmla="*/ 128 h 264"/>
                  <a:gd name="T18" fmla="*/ 40 w 226"/>
                  <a:gd name="T19" fmla="*/ 165 h 264"/>
                  <a:gd name="T20" fmla="*/ 53 w 226"/>
                  <a:gd name="T21" fmla="*/ 187 h 264"/>
                  <a:gd name="T22" fmla="*/ 120 w 226"/>
                  <a:gd name="T23" fmla="*/ 241 h 264"/>
                  <a:gd name="T24" fmla="*/ 189 w 226"/>
                  <a:gd name="T25" fmla="*/ 186 h 264"/>
                  <a:gd name="T26" fmla="*/ 198 w 226"/>
                  <a:gd name="T27" fmla="*/ 168 h 264"/>
                  <a:gd name="T28" fmla="*/ 212 w 226"/>
                  <a:gd name="T29" fmla="*/ 129 h 264"/>
                  <a:gd name="T30" fmla="*/ 190 w 226"/>
                  <a:gd name="T31" fmla="*/ 114 h 264"/>
                  <a:gd name="T32" fmla="*/ 160 w 226"/>
                  <a:gd name="T33" fmla="*/ 90 h 264"/>
                  <a:gd name="T34" fmla="*/ 80 w 226"/>
                  <a:gd name="T35" fmla="*/ 90 h 264"/>
                  <a:gd name="T36" fmla="*/ 56 w 226"/>
                  <a:gd name="T37" fmla="*/ 99 h 264"/>
                  <a:gd name="T38" fmla="*/ 52 w 226"/>
                  <a:gd name="T39" fmla="*/ 114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6" h="264">
                    <a:moveTo>
                      <a:pt x="224" y="128"/>
                    </a:moveTo>
                    <a:cubicBezTo>
                      <a:pt x="226" y="174"/>
                      <a:pt x="200" y="207"/>
                      <a:pt x="170" y="236"/>
                    </a:cubicBezTo>
                    <a:cubicBezTo>
                      <a:pt x="144" y="262"/>
                      <a:pt x="102" y="264"/>
                      <a:pt x="75" y="239"/>
                    </a:cubicBezTo>
                    <a:cubicBezTo>
                      <a:pt x="28" y="197"/>
                      <a:pt x="0" y="143"/>
                      <a:pt x="26" y="76"/>
                    </a:cubicBezTo>
                    <a:cubicBezTo>
                      <a:pt x="44" y="29"/>
                      <a:pt x="87" y="0"/>
                      <a:pt x="131" y="6"/>
                    </a:cubicBezTo>
                    <a:cubicBezTo>
                      <a:pt x="179" y="13"/>
                      <a:pt x="217" y="53"/>
                      <a:pt x="222" y="104"/>
                    </a:cubicBezTo>
                    <a:cubicBezTo>
                      <a:pt x="223" y="112"/>
                      <a:pt x="223" y="120"/>
                      <a:pt x="224" y="128"/>
                    </a:cubicBezTo>
                    <a:close/>
                    <a:moveTo>
                      <a:pt x="52" y="114"/>
                    </a:moveTo>
                    <a:cubicBezTo>
                      <a:pt x="34" y="107"/>
                      <a:pt x="28" y="110"/>
                      <a:pt x="29" y="128"/>
                    </a:cubicBezTo>
                    <a:cubicBezTo>
                      <a:pt x="30" y="141"/>
                      <a:pt x="35" y="153"/>
                      <a:pt x="40" y="165"/>
                    </a:cubicBezTo>
                    <a:cubicBezTo>
                      <a:pt x="43" y="173"/>
                      <a:pt x="49" y="179"/>
                      <a:pt x="53" y="187"/>
                    </a:cubicBezTo>
                    <a:cubicBezTo>
                      <a:pt x="66" y="217"/>
                      <a:pt x="85" y="239"/>
                      <a:pt x="120" y="241"/>
                    </a:cubicBezTo>
                    <a:cubicBezTo>
                      <a:pt x="149" y="242"/>
                      <a:pt x="175" y="220"/>
                      <a:pt x="189" y="186"/>
                    </a:cubicBezTo>
                    <a:cubicBezTo>
                      <a:pt x="191" y="180"/>
                      <a:pt x="195" y="174"/>
                      <a:pt x="198" y="168"/>
                    </a:cubicBezTo>
                    <a:cubicBezTo>
                      <a:pt x="203" y="155"/>
                      <a:pt x="210" y="142"/>
                      <a:pt x="212" y="129"/>
                    </a:cubicBezTo>
                    <a:cubicBezTo>
                      <a:pt x="214" y="110"/>
                      <a:pt x="208" y="107"/>
                      <a:pt x="190" y="114"/>
                    </a:cubicBezTo>
                    <a:cubicBezTo>
                      <a:pt x="182" y="86"/>
                      <a:pt x="176" y="80"/>
                      <a:pt x="160" y="90"/>
                    </a:cubicBezTo>
                    <a:cubicBezTo>
                      <a:pt x="133" y="107"/>
                      <a:pt x="107" y="108"/>
                      <a:pt x="80" y="90"/>
                    </a:cubicBezTo>
                    <a:cubicBezTo>
                      <a:pt x="69" y="82"/>
                      <a:pt x="60" y="87"/>
                      <a:pt x="56" y="99"/>
                    </a:cubicBezTo>
                    <a:cubicBezTo>
                      <a:pt x="54" y="104"/>
                      <a:pt x="53" y="109"/>
                      <a:pt x="52" y="1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0"/>
              <p:cNvSpPr>
                <a:spLocks noEditPoints="1"/>
              </p:cNvSpPr>
              <p:nvPr/>
            </p:nvSpPr>
            <p:spPr bwMode="auto">
              <a:xfrm>
                <a:off x="5426075" y="4003675"/>
                <a:ext cx="884238" cy="1038225"/>
              </a:xfrm>
              <a:custGeom>
                <a:avLst/>
                <a:gdLst>
                  <a:gd name="T0" fmla="*/ 230 w 235"/>
                  <a:gd name="T1" fmla="*/ 140 h 275"/>
                  <a:gd name="T2" fmla="*/ 175 w 235"/>
                  <a:gd name="T3" fmla="*/ 248 h 275"/>
                  <a:gd name="T4" fmla="*/ 82 w 235"/>
                  <a:gd name="T5" fmla="*/ 251 h 275"/>
                  <a:gd name="T6" fmla="*/ 44 w 235"/>
                  <a:gd name="T7" fmla="*/ 64 h 275"/>
                  <a:gd name="T8" fmla="*/ 210 w 235"/>
                  <a:gd name="T9" fmla="*/ 66 h 275"/>
                  <a:gd name="T10" fmla="*/ 235 w 235"/>
                  <a:gd name="T11" fmla="*/ 138 h 275"/>
                  <a:gd name="T12" fmla="*/ 230 w 235"/>
                  <a:gd name="T13" fmla="*/ 140 h 275"/>
                  <a:gd name="T14" fmla="*/ 196 w 235"/>
                  <a:gd name="T15" fmla="*/ 127 h 275"/>
                  <a:gd name="T16" fmla="*/ 192 w 235"/>
                  <a:gd name="T17" fmla="*/ 112 h 275"/>
                  <a:gd name="T18" fmla="*/ 165 w 235"/>
                  <a:gd name="T19" fmla="*/ 102 h 275"/>
                  <a:gd name="T20" fmla="*/ 87 w 235"/>
                  <a:gd name="T21" fmla="*/ 101 h 275"/>
                  <a:gd name="T22" fmla="*/ 61 w 235"/>
                  <a:gd name="T23" fmla="*/ 111 h 275"/>
                  <a:gd name="T24" fmla="*/ 57 w 235"/>
                  <a:gd name="T25" fmla="*/ 127 h 275"/>
                  <a:gd name="T26" fmla="*/ 35 w 235"/>
                  <a:gd name="T27" fmla="*/ 136 h 275"/>
                  <a:gd name="T28" fmla="*/ 42 w 235"/>
                  <a:gd name="T29" fmla="*/ 171 h 275"/>
                  <a:gd name="T30" fmla="*/ 64 w 235"/>
                  <a:gd name="T31" fmla="*/ 210 h 275"/>
                  <a:gd name="T32" fmla="*/ 127 w 235"/>
                  <a:gd name="T33" fmla="*/ 251 h 275"/>
                  <a:gd name="T34" fmla="*/ 190 w 235"/>
                  <a:gd name="T35" fmla="*/ 208 h 275"/>
                  <a:gd name="T36" fmla="*/ 211 w 235"/>
                  <a:gd name="T37" fmla="*/ 171 h 275"/>
                  <a:gd name="T38" fmla="*/ 215 w 235"/>
                  <a:gd name="T39" fmla="*/ 124 h 275"/>
                  <a:gd name="T40" fmla="*/ 210 w 235"/>
                  <a:gd name="T41" fmla="*/ 119 h 275"/>
                  <a:gd name="T42" fmla="*/ 196 w 235"/>
                  <a:gd name="T43" fmla="*/ 127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5" h="275">
                    <a:moveTo>
                      <a:pt x="230" y="140"/>
                    </a:moveTo>
                    <a:cubicBezTo>
                      <a:pt x="230" y="185"/>
                      <a:pt x="205" y="219"/>
                      <a:pt x="175" y="248"/>
                    </a:cubicBezTo>
                    <a:cubicBezTo>
                      <a:pt x="149" y="273"/>
                      <a:pt x="108" y="275"/>
                      <a:pt x="82" y="251"/>
                    </a:cubicBezTo>
                    <a:cubicBezTo>
                      <a:pt x="28" y="203"/>
                      <a:pt x="0" y="137"/>
                      <a:pt x="44" y="64"/>
                    </a:cubicBezTo>
                    <a:cubicBezTo>
                      <a:pt x="83" y="0"/>
                      <a:pt x="172" y="0"/>
                      <a:pt x="210" y="66"/>
                    </a:cubicBezTo>
                    <a:cubicBezTo>
                      <a:pt x="222" y="88"/>
                      <a:pt x="227" y="114"/>
                      <a:pt x="235" y="138"/>
                    </a:cubicBezTo>
                    <a:cubicBezTo>
                      <a:pt x="233" y="139"/>
                      <a:pt x="232" y="139"/>
                      <a:pt x="230" y="140"/>
                    </a:cubicBezTo>
                    <a:close/>
                    <a:moveTo>
                      <a:pt x="196" y="127"/>
                    </a:moveTo>
                    <a:cubicBezTo>
                      <a:pt x="194" y="121"/>
                      <a:pt x="194" y="117"/>
                      <a:pt x="192" y="112"/>
                    </a:cubicBezTo>
                    <a:cubicBezTo>
                      <a:pt x="188" y="98"/>
                      <a:pt x="179" y="93"/>
                      <a:pt x="165" y="102"/>
                    </a:cubicBezTo>
                    <a:cubicBezTo>
                      <a:pt x="139" y="119"/>
                      <a:pt x="113" y="119"/>
                      <a:pt x="87" y="101"/>
                    </a:cubicBezTo>
                    <a:cubicBezTo>
                      <a:pt x="74" y="93"/>
                      <a:pt x="66" y="98"/>
                      <a:pt x="61" y="111"/>
                    </a:cubicBezTo>
                    <a:cubicBezTo>
                      <a:pt x="60" y="116"/>
                      <a:pt x="59" y="121"/>
                      <a:pt x="57" y="127"/>
                    </a:cubicBezTo>
                    <a:cubicBezTo>
                      <a:pt x="42" y="115"/>
                      <a:pt x="35" y="121"/>
                      <a:pt x="35" y="136"/>
                    </a:cubicBezTo>
                    <a:cubicBezTo>
                      <a:pt x="35" y="148"/>
                      <a:pt x="37" y="160"/>
                      <a:pt x="42" y="171"/>
                    </a:cubicBezTo>
                    <a:cubicBezTo>
                      <a:pt x="48" y="184"/>
                      <a:pt x="57" y="196"/>
                      <a:pt x="64" y="210"/>
                    </a:cubicBezTo>
                    <a:cubicBezTo>
                      <a:pt x="78" y="234"/>
                      <a:pt x="98" y="252"/>
                      <a:pt x="127" y="251"/>
                    </a:cubicBezTo>
                    <a:cubicBezTo>
                      <a:pt x="157" y="251"/>
                      <a:pt x="176" y="233"/>
                      <a:pt x="190" y="208"/>
                    </a:cubicBezTo>
                    <a:cubicBezTo>
                      <a:pt x="197" y="196"/>
                      <a:pt x="207" y="185"/>
                      <a:pt x="211" y="171"/>
                    </a:cubicBezTo>
                    <a:cubicBezTo>
                      <a:pt x="215" y="156"/>
                      <a:pt x="214" y="140"/>
                      <a:pt x="215" y="124"/>
                    </a:cubicBezTo>
                    <a:cubicBezTo>
                      <a:pt x="215" y="122"/>
                      <a:pt x="212" y="121"/>
                      <a:pt x="210" y="119"/>
                    </a:cubicBezTo>
                    <a:cubicBezTo>
                      <a:pt x="205" y="122"/>
                      <a:pt x="201" y="124"/>
                      <a:pt x="196" y="1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1"/>
              <p:cNvSpPr>
                <a:spLocks noEditPoints="1"/>
              </p:cNvSpPr>
              <p:nvPr/>
            </p:nvSpPr>
            <p:spPr bwMode="auto">
              <a:xfrm>
                <a:off x="4730750" y="4135438"/>
                <a:ext cx="744538" cy="796925"/>
              </a:xfrm>
              <a:custGeom>
                <a:avLst/>
                <a:gdLst>
                  <a:gd name="T0" fmla="*/ 198 w 198"/>
                  <a:gd name="T1" fmla="*/ 166 h 211"/>
                  <a:gd name="T2" fmla="*/ 102 w 198"/>
                  <a:gd name="T3" fmla="*/ 207 h 211"/>
                  <a:gd name="T4" fmla="*/ 70 w 198"/>
                  <a:gd name="T5" fmla="*/ 201 h 211"/>
                  <a:gd name="T6" fmla="*/ 11 w 198"/>
                  <a:gd name="T7" fmla="*/ 174 h 211"/>
                  <a:gd name="T8" fmla="*/ 0 w 198"/>
                  <a:gd name="T9" fmla="*/ 163 h 211"/>
                  <a:gd name="T10" fmla="*/ 11 w 198"/>
                  <a:gd name="T11" fmla="*/ 109 h 211"/>
                  <a:gd name="T12" fmla="*/ 14 w 198"/>
                  <a:gd name="T13" fmla="*/ 70 h 211"/>
                  <a:gd name="T14" fmla="*/ 99 w 198"/>
                  <a:gd name="T15" fmla="*/ 1 h 211"/>
                  <a:gd name="T16" fmla="*/ 181 w 198"/>
                  <a:gd name="T17" fmla="*/ 74 h 211"/>
                  <a:gd name="T18" fmla="*/ 184 w 198"/>
                  <a:gd name="T19" fmla="*/ 128 h 211"/>
                  <a:gd name="T20" fmla="*/ 198 w 198"/>
                  <a:gd name="T21" fmla="*/ 166 h 211"/>
                  <a:gd name="T22" fmla="*/ 39 w 198"/>
                  <a:gd name="T23" fmla="*/ 65 h 211"/>
                  <a:gd name="T24" fmla="*/ 58 w 198"/>
                  <a:gd name="T25" fmla="*/ 178 h 211"/>
                  <a:gd name="T26" fmla="*/ 137 w 198"/>
                  <a:gd name="T27" fmla="*/ 176 h 211"/>
                  <a:gd name="T28" fmla="*/ 162 w 198"/>
                  <a:gd name="T29" fmla="*/ 84 h 211"/>
                  <a:gd name="T30" fmla="*/ 39 w 198"/>
                  <a:gd name="T31" fmla="*/ 65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8" h="211">
                    <a:moveTo>
                      <a:pt x="198" y="166"/>
                    </a:moveTo>
                    <a:cubicBezTo>
                      <a:pt x="168" y="179"/>
                      <a:pt x="136" y="195"/>
                      <a:pt x="102" y="207"/>
                    </a:cubicBezTo>
                    <a:cubicBezTo>
                      <a:pt x="93" y="211"/>
                      <a:pt x="80" y="205"/>
                      <a:pt x="70" y="201"/>
                    </a:cubicBezTo>
                    <a:cubicBezTo>
                      <a:pt x="50" y="193"/>
                      <a:pt x="31" y="183"/>
                      <a:pt x="11" y="174"/>
                    </a:cubicBezTo>
                    <a:cubicBezTo>
                      <a:pt x="5" y="171"/>
                      <a:pt x="0" y="167"/>
                      <a:pt x="0" y="163"/>
                    </a:cubicBezTo>
                    <a:cubicBezTo>
                      <a:pt x="4" y="145"/>
                      <a:pt x="8" y="127"/>
                      <a:pt x="11" y="109"/>
                    </a:cubicBezTo>
                    <a:cubicBezTo>
                      <a:pt x="13" y="96"/>
                      <a:pt x="13" y="83"/>
                      <a:pt x="14" y="70"/>
                    </a:cubicBezTo>
                    <a:cubicBezTo>
                      <a:pt x="19" y="27"/>
                      <a:pt x="53" y="0"/>
                      <a:pt x="99" y="1"/>
                    </a:cubicBezTo>
                    <a:cubicBezTo>
                      <a:pt x="145" y="1"/>
                      <a:pt x="178" y="31"/>
                      <a:pt x="181" y="74"/>
                    </a:cubicBezTo>
                    <a:cubicBezTo>
                      <a:pt x="183" y="92"/>
                      <a:pt x="182" y="110"/>
                      <a:pt x="184" y="128"/>
                    </a:cubicBezTo>
                    <a:cubicBezTo>
                      <a:pt x="186" y="139"/>
                      <a:pt x="192" y="150"/>
                      <a:pt x="198" y="166"/>
                    </a:cubicBezTo>
                    <a:close/>
                    <a:moveTo>
                      <a:pt x="39" y="65"/>
                    </a:moveTo>
                    <a:cubicBezTo>
                      <a:pt x="23" y="102"/>
                      <a:pt x="32" y="151"/>
                      <a:pt x="58" y="178"/>
                    </a:cubicBezTo>
                    <a:cubicBezTo>
                      <a:pt x="81" y="201"/>
                      <a:pt x="115" y="201"/>
                      <a:pt x="137" y="176"/>
                    </a:cubicBezTo>
                    <a:cubicBezTo>
                      <a:pt x="161" y="150"/>
                      <a:pt x="166" y="118"/>
                      <a:pt x="162" y="84"/>
                    </a:cubicBezTo>
                    <a:cubicBezTo>
                      <a:pt x="98" y="93"/>
                      <a:pt x="92" y="93"/>
                      <a:pt x="39" y="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2"/>
              <p:cNvSpPr>
                <a:spLocks noEditPoints="1"/>
              </p:cNvSpPr>
              <p:nvPr/>
            </p:nvSpPr>
            <p:spPr bwMode="auto">
              <a:xfrm>
                <a:off x="6318250" y="4132263"/>
                <a:ext cx="752475" cy="795338"/>
              </a:xfrm>
              <a:custGeom>
                <a:avLst/>
                <a:gdLst>
                  <a:gd name="T0" fmla="*/ 200 w 200"/>
                  <a:gd name="T1" fmla="*/ 167 h 211"/>
                  <a:gd name="T2" fmla="*/ 103 w 200"/>
                  <a:gd name="T3" fmla="*/ 209 h 211"/>
                  <a:gd name="T4" fmla="*/ 78 w 200"/>
                  <a:gd name="T5" fmla="*/ 205 h 211"/>
                  <a:gd name="T6" fmla="*/ 8 w 200"/>
                  <a:gd name="T7" fmla="*/ 173 h 211"/>
                  <a:gd name="T8" fmla="*/ 2 w 200"/>
                  <a:gd name="T9" fmla="*/ 163 h 211"/>
                  <a:gd name="T10" fmla="*/ 13 w 200"/>
                  <a:gd name="T11" fmla="*/ 117 h 211"/>
                  <a:gd name="T12" fmla="*/ 16 w 200"/>
                  <a:gd name="T13" fmla="*/ 71 h 211"/>
                  <a:gd name="T14" fmla="*/ 103 w 200"/>
                  <a:gd name="T15" fmla="*/ 2 h 211"/>
                  <a:gd name="T16" fmla="*/ 183 w 200"/>
                  <a:gd name="T17" fmla="*/ 77 h 211"/>
                  <a:gd name="T18" fmla="*/ 187 w 200"/>
                  <a:gd name="T19" fmla="*/ 130 h 211"/>
                  <a:gd name="T20" fmla="*/ 200 w 200"/>
                  <a:gd name="T21" fmla="*/ 167 h 211"/>
                  <a:gd name="T22" fmla="*/ 164 w 200"/>
                  <a:gd name="T23" fmla="*/ 84 h 211"/>
                  <a:gd name="T24" fmla="*/ 41 w 200"/>
                  <a:gd name="T25" fmla="*/ 64 h 211"/>
                  <a:gd name="T26" fmla="*/ 53 w 200"/>
                  <a:gd name="T27" fmla="*/ 169 h 211"/>
                  <a:gd name="T28" fmla="*/ 147 w 200"/>
                  <a:gd name="T29" fmla="*/ 168 h 211"/>
                  <a:gd name="T30" fmla="*/ 164 w 200"/>
                  <a:gd name="T31" fmla="*/ 84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0" h="211">
                    <a:moveTo>
                      <a:pt x="200" y="167"/>
                    </a:moveTo>
                    <a:cubicBezTo>
                      <a:pt x="170" y="180"/>
                      <a:pt x="137" y="195"/>
                      <a:pt x="103" y="209"/>
                    </a:cubicBezTo>
                    <a:cubicBezTo>
                      <a:pt x="96" y="211"/>
                      <a:pt x="85" y="208"/>
                      <a:pt x="78" y="205"/>
                    </a:cubicBezTo>
                    <a:cubicBezTo>
                      <a:pt x="54" y="195"/>
                      <a:pt x="31" y="184"/>
                      <a:pt x="8" y="173"/>
                    </a:cubicBezTo>
                    <a:cubicBezTo>
                      <a:pt x="4" y="171"/>
                      <a:pt x="0" y="167"/>
                      <a:pt x="2" y="163"/>
                    </a:cubicBezTo>
                    <a:cubicBezTo>
                      <a:pt x="6" y="148"/>
                      <a:pt x="10" y="133"/>
                      <a:pt x="13" y="117"/>
                    </a:cubicBezTo>
                    <a:cubicBezTo>
                      <a:pt x="15" y="102"/>
                      <a:pt x="14" y="86"/>
                      <a:pt x="16" y="71"/>
                    </a:cubicBezTo>
                    <a:cubicBezTo>
                      <a:pt x="21" y="27"/>
                      <a:pt x="55" y="0"/>
                      <a:pt x="103" y="2"/>
                    </a:cubicBezTo>
                    <a:cubicBezTo>
                      <a:pt x="148" y="3"/>
                      <a:pt x="180" y="33"/>
                      <a:pt x="183" y="77"/>
                    </a:cubicBezTo>
                    <a:cubicBezTo>
                      <a:pt x="184" y="94"/>
                      <a:pt x="184" y="113"/>
                      <a:pt x="187" y="130"/>
                    </a:cubicBezTo>
                    <a:cubicBezTo>
                      <a:pt x="188" y="141"/>
                      <a:pt x="194" y="151"/>
                      <a:pt x="200" y="167"/>
                    </a:cubicBezTo>
                    <a:close/>
                    <a:moveTo>
                      <a:pt x="164" y="84"/>
                    </a:moveTo>
                    <a:cubicBezTo>
                      <a:pt x="119" y="96"/>
                      <a:pt x="78" y="92"/>
                      <a:pt x="41" y="64"/>
                    </a:cubicBezTo>
                    <a:cubicBezTo>
                      <a:pt x="26" y="104"/>
                      <a:pt x="31" y="138"/>
                      <a:pt x="53" y="169"/>
                    </a:cubicBezTo>
                    <a:cubicBezTo>
                      <a:pt x="77" y="206"/>
                      <a:pt x="122" y="205"/>
                      <a:pt x="147" y="168"/>
                    </a:cubicBezTo>
                    <a:cubicBezTo>
                      <a:pt x="163" y="144"/>
                      <a:pt x="168" y="116"/>
                      <a:pt x="164"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1" name="Rectangle 20"/>
            <p:cNvSpPr/>
            <p:nvPr/>
          </p:nvSpPr>
          <p:spPr>
            <a:xfrm>
              <a:off x="3803575" y="5294049"/>
              <a:ext cx="1696271" cy="646331"/>
            </a:xfrm>
            <a:prstGeom prst="rect">
              <a:avLst/>
            </a:prstGeom>
          </p:spPr>
          <p:txBody>
            <a:bodyPr wrap="square">
              <a:spAutoFit/>
            </a:bodyPr>
            <a:lstStyle/>
            <a:p>
              <a:pPr algn="ctr"/>
              <a:r>
                <a:rPr lang="en-US" dirty="0">
                  <a:solidFill>
                    <a:schemeClr val="accent5"/>
                  </a:solidFill>
                </a:rPr>
                <a:t>120,000 customers </a:t>
              </a:r>
            </a:p>
          </p:txBody>
        </p:sp>
      </p:grpSp>
      <p:grpSp>
        <p:nvGrpSpPr>
          <p:cNvPr id="23" name="Group 22"/>
          <p:cNvGrpSpPr/>
          <p:nvPr/>
        </p:nvGrpSpPr>
        <p:grpSpPr>
          <a:xfrm>
            <a:off x="5949112" y="4353819"/>
            <a:ext cx="1285406" cy="1586561"/>
            <a:chOff x="5949112" y="4353819"/>
            <a:chExt cx="1285406" cy="1586561"/>
          </a:xfrm>
        </p:grpSpPr>
        <p:sp>
          <p:nvSpPr>
            <p:cNvPr id="25" name="Freeform 60"/>
            <p:cNvSpPr>
              <a:spLocks noEditPoints="1"/>
            </p:cNvSpPr>
            <p:nvPr/>
          </p:nvSpPr>
          <p:spPr bwMode="auto">
            <a:xfrm>
              <a:off x="6112332" y="4353819"/>
              <a:ext cx="913098" cy="913097"/>
            </a:xfrm>
            <a:custGeom>
              <a:avLst/>
              <a:gdLst>
                <a:gd name="T0" fmla="*/ 1514 w 2211"/>
                <a:gd name="T1" fmla="*/ 1386 h 2211"/>
                <a:gd name="T2" fmla="*/ 161 w 2211"/>
                <a:gd name="T3" fmla="*/ 533 h 2211"/>
                <a:gd name="T4" fmla="*/ 220 w 2211"/>
                <a:gd name="T5" fmla="*/ 1767 h 2211"/>
                <a:gd name="T6" fmla="*/ 1382 w 2211"/>
                <a:gd name="T7" fmla="*/ 2176 h 2211"/>
                <a:gd name="T8" fmla="*/ 2206 w 2211"/>
                <a:gd name="T9" fmla="*/ 1219 h 2211"/>
                <a:gd name="T10" fmla="*/ 1633 w 2211"/>
                <a:gd name="T11" fmla="*/ 134 h 2211"/>
                <a:gd name="T12" fmla="*/ 1681 w 2211"/>
                <a:gd name="T13" fmla="*/ 478 h 2211"/>
                <a:gd name="T14" fmla="*/ 1488 w 2211"/>
                <a:gd name="T15" fmla="*/ 564 h 2211"/>
                <a:gd name="T16" fmla="*/ 1467 w 2211"/>
                <a:gd name="T17" fmla="*/ 427 h 2211"/>
                <a:gd name="T18" fmla="*/ 1462 w 2211"/>
                <a:gd name="T19" fmla="*/ 381 h 2211"/>
                <a:gd name="T20" fmla="*/ 1288 w 2211"/>
                <a:gd name="T21" fmla="*/ 290 h 2211"/>
                <a:gd name="T22" fmla="*/ 1281 w 2211"/>
                <a:gd name="T23" fmla="*/ 337 h 2211"/>
                <a:gd name="T24" fmla="*/ 1273 w 2211"/>
                <a:gd name="T25" fmla="*/ 380 h 2211"/>
                <a:gd name="T26" fmla="*/ 1139 w 2211"/>
                <a:gd name="T27" fmla="*/ 358 h 2211"/>
                <a:gd name="T28" fmla="*/ 1091 w 2211"/>
                <a:gd name="T29" fmla="*/ 249 h 2211"/>
                <a:gd name="T30" fmla="*/ 995 w 2211"/>
                <a:gd name="T31" fmla="*/ 340 h 2211"/>
                <a:gd name="T32" fmla="*/ 940 w 2211"/>
                <a:gd name="T33" fmla="*/ 499 h 2211"/>
                <a:gd name="T34" fmla="*/ 1120 w 2211"/>
                <a:gd name="T35" fmla="*/ 587 h 2211"/>
                <a:gd name="T36" fmla="*/ 1128 w 2211"/>
                <a:gd name="T37" fmla="*/ 439 h 2211"/>
                <a:gd name="T38" fmla="*/ 1276 w 2211"/>
                <a:gd name="T39" fmla="*/ 472 h 2211"/>
                <a:gd name="T40" fmla="*/ 1396 w 2211"/>
                <a:gd name="T41" fmla="*/ 534 h 2211"/>
                <a:gd name="T42" fmla="*/ 1263 w 2211"/>
                <a:gd name="T43" fmla="*/ 632 h 2211"/>
                <a:gd name="T44" fmla="*/ 1336 w 2211"/>
                <a:gd name="T45" fmla="*/ 685 h 2211"/>
                <a:gd name="T46" fmla="*/ 1466 w 2211"/>
                <a:gd name="T47" fmla="*/ 635 h 2211"/>
                <a:gd name="T48" fmla="*/ 1287 w 2211"/>
                <a:gd name="T49" fmla="*/ 721 h 2211"/>
                <a:gd name="T50" fmla="*/ 1205 w 2211"/>
                <a:gd name="T51" fmla="*/ 769 h 2211"/>
                <a:gd name="T52" fmla="*/ 1149 w 2211"/>
                <a:gd name="T53" fmla="*/ 861 h 2211"/>
                <a:gd name="T54" fmla="*/ 1063 w 2211"/>
                <a:gd name="T55" fmla="*/ 975 h 2211"/>
                <a:gd name="T56" fmla="*/ 843 w 2211"/>
                <a:gd name="T57" fmla="*/ 1012 h 2211"/>
                <a:gd name="T58" fmla="*/ 978 w 2211"/>
                <a:gd name="T59" fmla="*/ 1066 h 2211"/>
                <a:gd name="T60" fmla="*/ 1023 w 2211"/>
                <a:gd name="T61" fmla="*/ 1149 h 2211"/>
                <a:gd name="T62" fmla="*/ 1095 w 2211"/>
                <a:gd name="T63" fmla="*/ 1242 h 2211"/>
                <a:gd name="T64" fmla="*/ 1254 w 2211"/>
                <a:gd name="T65" fmla="*/ 1209 h 2211"/>
                <a:gd name="T66" fmla="*/ 1436 w 2211"/>
                <a:gd name="T67" fmla="*/ 1281 h 2211"/>
                <a:gd name="T68" fmla="*/ 1550 w 2211"/>
                <a:gd name="T69" fmla="*/ 1381 h 2211"/>
                <a:gd name="T70" fmla="*/ 1671 w 2211"/>
                <a:gd name="T71" fmla="*/ 1412 h 2211"/>
                <a:gd name="T72" fmla="*/ 1686 w 2211"/>
                <a:gd name="T73" fmla="*/ 1567 h 2211"/>
                <a:gd name="T74" fmla="*/ 1583 w 2211"/>
                <a:gd name="T75" fmla="*/ 1714 h 2211"/>
                <a:gd name="T76" fmla="*/ 1428 w 2211"/>
                <a:gd name="T77" fmla="*/ 1869 h 2211"/>
                <a:gd name="T78" fmla="*/ 1324 w 2211"/>
                <a:gd name="T79" fmla="*/ 1965 h 2211"/>
                <a:gd name="T80" fmla="*/ 1190 w 2211"/>
                <a:gd name="T81" fmla="*/ 2069 h 2211"/>
                <a:gd name="T82" fmla="*/ 1197 w 2211"/>
                <a:gd name="T83" fmla="*/ 1928 h 2211"/>
                <a:gd name="T84" fmla="*/ 1174 w 2211"/>
                <a:gd name="T85" fmla="*/ 1572 h 2211"/>
                <a:gd name="T86" fmla="*/ 1106 w 2211"/>
                <a:gd name="T87" fmla="*/ 1349 h 2211"/>
                <a:gd name="T88" fmla="*/ 1034 w 2211"/>
                <a:gd name="T89" fmla="*/ 1234 h 2211"/>
                <a:gd name="T90" fmla="*/ 880 w 2211"/>
                <a:gd name="T91" fmla="*/ 1143 h 2211"/>
                <a:gd name="T92" fmla="*/ 652 w 2211"/>
                <a:gd name="T93" fmla="*/ 956 h 2211"/>
                <a:gd name="T94" fmla="*/ 610 w 2211"/>
                <a:gd name="T95" fmla="*/ 967 h 2211"/>
                <a:gd name="T96" fmla="*/ 467 w 2211"/>
                <a:gd name="T97" fmla="*/ 685 h 2211"/>
                <a:gd name="T98" fmla="*/ 472 w 2211"/>
                <a:gd name="T99" fmla="*/ 361 h 2211"/>
                <a:gd name="T100" fmla="*/ 788 w 2211"/>
                <a:gd name="T101" fmla="*/ 262 h 2211"/>
                <a:gd name="T102" fmla="*/ 701 w 2211"/>
                <a:gd name="T103" fmla="*/ 289 h 2211"/>
                <a:gd name="T104" fmla="*/ 856 w 2211"/>
                <a:gd name="T105" fmla="*/ 261 h 2211"/>
                <a:gd name="T106" fmla="*/ 862 w 2211"/>
                <a:gd name="T107" fmla="*/ 239 h 2211"/>
                <a:gd name="T108" fmla="*/ 945 w 2211"/>
                <a:gd name="T109" fmla="*/ 211 h 2211"/>
                <a:gd name="T110" fmla="*/ 924 w 2211"/>
                <a:gd name="T111" fmla="*/ 189 h 2211"/>
                <a:gd name="T112" fmla="*/ 1106 w 2211"/>
                <a:gd name="T113" fmla="*/ 127 h 2211"/>
                <a:gd name="T114" fmla="*/ 1243 w 2211"/>
                <a:gd name="T115" fmla="*/ 202 h 2211"/>
                <a:gd name="T116" fmla="*/ 1734 w 2211"/>
                <a:gd name="T117" fmla="*/ 356 h 2211"/>
                <a:gd name="T118" fmla="*/ 2027 w 2211"/>
                <a:gd name="T119" fmla="*/ 776 h 2211"/>
                <a:gd name="T120" fmla="*/ 1991 w 2211"/>
                <a:gd name="T121" fmla="*/ 852 h 2211"/>
                <a:gd name="T122" fmla="*/ 1940 w 2211"/>
                <a:gd name="T123" fmla="*/ 1138 h 2211"/>
                <a:gd name="T124" fmla="*/ 2045 w 2211"/>
                <a:gd name="T125" fmla="*/ 987 h 2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11" h="2211">
                  <a:moveTo>
                    <a:pt x="1083" y="918"/>
                  </a:moveTo>
                  <a:lnTo>
                    <a:pt x="1083" y="918"/>
                  </a:lnTo>
                  <a:lnTo>
                    <a:pt x="1085" y="918"/>
                  </a:lnTo>
                  <a:lnTo>
                    <a:pt x="1085" y="918"/>
                  </a:lnTo>
                  <a:lnTo>
                    <a:pt x="1083" y="911"/>
                  </a:lnTo>
                  <a:lnTo>
                    <a:pt x="1083" y="911"/>
                  </a:lnTo>
                  <a:lnTo>
                    <a:pt x="1083" y="918"/>
                  </a:lnTo>
                  <a:lnTo>
                    <a:pt x="1083" y="918"/>
                  </a:lnTo>
                  <a:close/>
                  <a:moveTo>
                    <a:pt x="1509" y="1381"/>
                  </a:moveTo>
                  <a:lnTo>
                    <a:pt x="1509" y="1381"/>
                  </a:lnTo>
                  <a:lnTo>
                    <a:pt x="1509" y="1381"/>
                  </a:lnTo>
                  <a:lnTo>
                    <a:pt x="1509" y="1381"/>
                  </a:lnTo>
                  <a:lnTo>
                    <a:pt x="1509" y="1381"/>
                  </a:lnTo>
                  <a:lnTo>
                    <a:pt x="1509" y="1381"/>
                  </a:lnTo>
                  <a:lnTo>
                    <a:pt x="1509" y="1381"/>
                  </a:lnTo>
                  <a:lnTo>
                    <a:pt x="1509" y="1381"/>
                  </a:lnTo>
                  <a:close/>
                  <a:moveTo>
                    <a:pt x="1519" y="1382"/>
                  </a:moveTo>
                  <a:lnTo>
                    <a:pt x="1519" y="1382"/>
                  </a:lnTo>
                  <a:lnTo>
                    <a:pt x="1514" y="1382"/>
                  </a:lnTo>
                  <a:lnTo>
                    <a:pt x="1511" y="1382"/>
                  </a:lnTo>
                  <a:lnTo>
                    <a:pt x="1509" y="1381"/>
                  </a:lnTo>
                  <a:lnTo>
                    <a:pt x="1509" y="1381"/>
                  </a:lnTo>
                  <a:lnTo>
                    <a:pt x="1509" y="1385"/>
                  </a:lnTo>
                  <a:lnTo>
                    <a:pt x="1510" y="1386"/>
                  </a:lnTo>
                  <a:lnTo>
                    <a:pt x="1514" y="1386"/>
                  </a:lnTo>
                  <a:lnTo>
                    <a:pt x="1519" y="1382"/>
                  </a:lnTo>
                  <a:lnTo>
                    <a:pt x="1519" y="1382"/>
                  </a:lnTo>
                  <a:close/>
                  <a:moveTo>
                    <a:pt x="1106" y="0"/>
                  </a:moveTo>
                  <a:lnTo>
                    <a:pt x="1106" y="0"/>
                  </a:lnTo>
                  <a:lnTo>
                    <a:pt x="1049" y="1"/>
                  </a:lnTo>
                  <a:lnTo>
                    <a:pt x="992" y="6"/>
                  </a:lnTo>
                  <a:lnTo>
                    <a:pt x="938" y="13"/>
                  </a:lnTo>
                  <a:lnTo>
                    <a:pt x="883" y="23"/>
                  </a:lnTo>
                  <a:lnTo>
                    <a:pt x="829" y="35"/>
                  </a:lnTo>
                  <a:lnTo>
                    <a:pt x="777" y="49"/>
                  </a:lnTo>
                  <a:lnTo>
                    <a:pt x="725" y="67"/>
                  </a:lnTo>
                  <a:lnTo>
                    <a:pt x="676" y="87"/>
                  </a:lnTo>
                  <a:lnTo>
                    <a:pt x="626" y="109"/>
                  </a:lnTo>
                  <a:lnTo>
                    <a:pt x="578" y="134"/>
                  </a:lnTo>
                  <a:lnTo>
                    <a:pt x="533" y="161"/>
                  </a:lnTo>
                  <a:lnTo>
                    <a:pt x="487" y="189"/>
                  </a:lnTo>
                  <a:lnTo>
                    <a:pt x="444" y="220"/>
                  </a:lnTo>
                  <a:lnTo>
                    <a:pt x="402" y="253"/>
                  </a:lnTo>
                  <a:lnTo>
                    <a:pt x="362" y="287"/>
                  </a:lnTo>
                  <a:lnTo>
                    <a:pt x="324" y="324"/>
                  </a:lnTo>
                  <a:lnTo>
                    <a:pt x="287" y="362"/>
                  </a:lnTo>
                  <a:lnTo>
                    <a:pt x="253" y="402"/>
                  </a:lnTo>
                  <a:lnTo>
                    <a:pt x="220" y="444"/>
                  </a:lnTo>
                  <a:lnTo>
                    <a:pt x="190" y="487"/>
                  </a:lnTo>
                  <a:lnTo>
                    <a:pt x="161" y="533"/>
                  </a:lnTo>
                  <a:lnTo>
                    <a:pt x="134" y="578"/>
                  </a:lnTo>
                  <a:lnTo>
                    <a:pt x="109" y="626"/>
                  </a:lnTo>
                  <a:lnTo>
                    <a:pt x="87" y="675"/>
                  </a:lnTo>
                  <a:lnTo>
                    <a:pt x="67" y="725"/>
                  </a:lnTo>
                  <a:lnTo>
                    <a:pt x="51" y="777"/>
                  </a:lnTo>
                  <a:lnTo>
                    <a:pt x="35" y="829"/>
                  </a:lnTo>
                  <a:lnTo>
                    <a:pt x="23" y="882"/>
                  </a:lnTo>
                  <a:lnTo>
                    <a:pt x="13" y="937"/>
                  </a:lnTo>
                  <a:lnTo>
                    <a:pt x="6" y="992"/>
                  </a:lnTo>
                  <a:lnTo>
                    <a:pt x="3" y="1048"/>
                  </a:lnTo>
                  <a:lnTo>
                    <a:pt x="0" y="1105"/>
                  </a:lnTo>
                  <a:lnTo>
                    <a:pt x="0" y="1105"/>
                  </a:lnTo>
                  <a:lnTo>
                    <a:pt x="3" y="1162"/>
                  </a:lnTo>
                  <a:lnTo>
                    <a:pt x="6" y="1219"/>
                  </a:lnTo>
                  <a:lnTo>
                    <a:pt x="13" y="1273"/>
                  </a:lnTo>
                  <a:lnTo>
                    <a:pt x="23" y="1328"/>
                  </a:lnTo>
                  <a:lnTo>
                    <a:pt x="35" y="1382"/>
                  </a:lnTo>
                  <a:lnTo>
                    <a:pt x="51" y="1434"/>
                  </a:lnTo>
                  <a:lnTo>
                    <a:pt x="67" y="1486"/>
                  </a:lnTo>
                  <a:lnTo>
                    <a:pt x="87" y="1535"/>
                  </a:lnTo>
                  <a:lnTo>
                    <a:pt x="109" y="1585"/>
                  </a:lnTo>
                  <a:lnTo>
                    <a:pt x="134" y="1633"/>
                  </a:lnTo>
                  <a:lnTo>
                    <a:pt x="161" y="1678"/>
                  </a:lnTo>
                  <a:lnTo>
                    <a:pt x="190" y="1724"/>
                  </a:lnTo>
                  <a:lnTo>
                    <a:pt x="220" y="1767"/>
                  </a:lnTo>
                  <a:lnTo>
                    <a:pt x="253" y="1809"/>
                  </a:lnTo>
                  <a:lnTo>
                    <a:pt x="287" y="1849"/>
                  </a:lnTo>
                  <a:lnTo>
                    <a:pt x="324" y="1887"/>
                  </a:lnTo>
                  <a:lnTo>
                    <a:pt x="362" y="1924"/>
                  </a:lnTo>
                  <a:lnTo>
                    <a:pt x="402" y="1958"/>
                  </a:lnTo>
                  <a:lnTo>
                    <a:pt x="444" y="1991"/>
                  </a:lnTo>
                  <a:lnTo>
                    <a:pt x="487" y="2022"/>
                  </a:lnTo>
                  <a:lnTo>
                    <a:pt x="533" y="2050"/>
                  </a:lnTo>
                  <a:lnTo>
                    <a:pt x="578" y="2077"/>
                  </a:lnTo>
                  <a:lnTo>
                    <a:pt x="626" y="2102"/>
                  </a:lnTo>
                  <a:lnTo>
                    <a:pt x="676" y="2124"/>
                  </a:lnTo>
                  <a:lnTo>
                    <a:pt x="725" y="2144"/>
                  </a:lnTo>
                  <a:lnTo>
                    <a:pt x="777" y="2162"/>
                  </a:lnTo>
                  <a:lnTo>
                    <a:pt x="829" y="2176"/>
                  </a:lnTo>
                  <a:lnTo>
                    <a:pt x="883" y="2188"/>
                  </a:lnTo>
                  <a:lnTo>
                    <a:pt x="938" y="2198"/>
                  </a:lnTo>
                  <a:lnTo>
                    <a:pt x="992" y="2205"/>
                  </a:lnTo>
                  <a:lnTo>
                    <a:pt x="1049" y="2210"/>
                  </a:lnTo>
                  <a:lnTo>
                    <a:pt x="1106" y="2211"/>
                  </a:lnTo>
                  <a:lnTo>
                    <a:pt x="1106" y="2211"/>
                  </a:lnTo>
                  <a:lnTo>
                    <a:pt x="1163" y="2210"/>
                  </a:lnTo>
                  <a:lnTo>
                    <a:pt x="1219" y="2205"/>
                  </a:lnTo>
                  <a:lnTo>
                    <a:pt x="1274" y="2198"/>
                  </a:lnTo>
                  <a:lnTo>
                    <a:pt x="1329" y="2188"/>
                  </a:lnTo>
                  <a:lnTo>
                    <a:pt x="1382" y="2176"/>
                  </a:lnTo>
                  <a:lnTo>
                    <a:pt x="1434" y="2162"/>
                  </a:lnTo>
                  <a:lnTo>
                    <a:pt x="1486" y="2144"/>
                  </a:lnTo>
                  <a:lnTo>
                    <a:pt x="1536" y="2124"/>
                  </a:lnTo>
                  <a:lnTo>
                    <a:pt x="1585" y="2102"/>
                  </a:lnTo>
                  <a:lnTo>
                    <a:pt x="1633" y="2077"/>
                  </a:lnTo>
                  <a:lnTo>
                    <a:pt x="1679" y="2050"/>
                  </a:lnTo>
                  <a:lnTo>
                    <a:pt x="1724" y="2022"/>
                  </a:lnTo>
                  <a:lnTo>
                    <a:pt x="1767" y="1991"/>
                  </a:lnTo>
                  <a:lnTo>
                    <a:pt x="1809" y="1958"/>
                  </a:lnTo>
                  <a:lnTo>
                    <a:pt x="1849" y="1924"/>
                  </a:lnTo>
                  <a:lnTo>
                    <a:pt x="1887" y="1887"/>
                  </a:lnTo>
                  <a:lnTo>
                    <a:pt x="1924" y="1849"/>
                  </a:lnTo>
                  <a:lnTo>
                    <a:pt x="1959" y="1809"/>
                  </a:lnTo>
                  <a:lnTo>
                    <a:pt x="1992" y="1767"/>
                  </a:lnTo>
                  <a:lnTo>
                    <a:pt x="2022" y="1724"/>
                  </a:lnTo>
                  <a:lnTo>
                    <a:pt x="2052" y="1678"/>
                  </a:lnTo>
                  <a:lnTo>
                    <a:pt x="2078" y="1633"/>
                  </a:lnTo>
                  <a:lnTo>
                    <a:pt x="2102" y="1585"/>
                  </a:lnTo>
                  <a:lnTo>
                    <a:pt x="2124" y="1535"/>
                  </a:lnTo>
                  <a:lnTo>
                    <a:pt x="2144" y="1486"/>
                  </a:lnTo>
                  <a:lnTo>
                    <a:pt x="2162" y="1434"/>
                  </a:lnTo>
                  <a:lnTo>
                    <a:pt x="2177" y="1382"/>
                  </a:lnTo>
                  <a:lnTo>
                    <a:pt x="2188" y="1328"/>
                  </a:lnTo>
                  <a:lnTo>
                    <a:pt x="2198" y="1273"/>
                  </a:lnTo>
                  <a:lnTo>
                    <a:pt x="2206" y="1219"/>
                  </a:lnTo>
                  <a:lnTo>
                    <a:pt x="2210" y="1162"/>
                  </a:lnTo>
                  <a:lnTo>
                    <a:pt x="2211" y="1105"/>
                  </a:lnTo>
                  <a:lnTo>
                    <a:pt x="2211" y="1105"/>
                  </a:lnTo>
                  <a:lnTo>
                    <a:pt x="2210" y="1048"/>
                  </a:lnTo>
                  <a:lnTo>
                    <a:pt x="2206" y="992"/>
                  </a:lnTo>
                  <a:lnTo>
                    <a:pt x="2198" y="937"/>
                  </a:lnTo>
                  <a:lnTo>
                    <a:pt x="2188" y="882"/>
                  </a:lnTo>
                  <a:lnTo>
                    <a:pt x="2177" y="829"/>
                  </a:lnTo>
                  <a:lnTo>
                    <a:pt x="2162" y="777"/>
                  </a:lnTo>
                  <a:lnTo>
                    <a:pt x="2144" y="725"/>
                  </a:lnTo>
                  <a:lnTo>
                    <a:pt x="2124" y="675"/>
                  </a:lnTo>
                  <a:lnTo>
                    <a:pt x="2102" y="626"/>
                  </a:lnTo>
                  <a:lnTo>
                    <a:pt x="2078" y="578"/>
                  </a:lnTo>
                  <a:lnTo>
                    <a:pt x="2052" y="533"/>
                  </a:lnTo>
                  <a:lnTo>
                    <a:pt x="2022" y="487"/>
                  </a:lnTo>
                  <a:lnTo>
                    <a:pt x="1992" y="444"/>
                  </a:lnTo>
                  <a:lnTo>
                    <a:pt x="1959" y="402"/>
                  </a:lnTo>
                  <a:lnTo>
                    <a:pt x="1924" y="362"/>
                  </a:lnTo>
                  <a:lnTo>
                    <a:pt x="1887" y="324"/>
                  </a:lnTo>
                  <a:lnTo>
                    <a:pt x="1849" y="287"/>
                  </a:lnTo>
                  <a:lnTo>
                    <a:pt x="1809" y="253"/>
                  </a:lnTo>
                  <a:lnTo>
                    <a:pt x="1767" y="220"/>
                  </a:lnTo>
                  <a:lnTo>
                    <a:pt x="1724" y="189"/>
                  </a:lnTo>
                  <a:lnTo>
                    <a:pt x="1679" y="161"/>
                  </a:lnTo>
                  <a:lnTo>
                    <a:pt x="1633" y="134"/>
                  </a:lnTo>
                  <a:lnTo>
                    <a:pt x="1585" y="109"/>
                  </a:lnTo>
                  <a:lnTo>
                    <a:pt x="1536" y="87"/>
                  </a:lnTo>
                  <a:lnTo>
                    <a:pt x="1486" y="67"/>
                  </a:lnTo>
                  <a:lnTo>
                    <a:pt x="1434" y="49"/>
                  </a:lnTo>
                  <a:lnTo>
                    <a:pt x="1382" y="35"/>
                  </a:lnTo>
                  <a:lnTo>
                    <a:pt x="1329" y="23"/>
                  </a:lnTo>
                  <a:lnTo>
                    <a:pt x="1274" y="13"/>
                  </a:lnTo>
                  <a:lnTo>
                    <a:pt x="1219" y="6"/>
                  </a:lnTo>
                  <a:lnTo>
                    <a:pt x="1163" y="1"/>
                  </a:lnTo>
                  <a:lnTo>
                    <a:pt x="1106" y="0"/>
                  </a:lnTo>
                  <a:lnTo>
                    <a:pt x="1106" y="0"/>
                  </a:lnTo>
                  <a:close/>
                  <a:moveTo>
                    <a:pt x="1812" y="432"/>
                  </a:moveTo>
                  <a:lnTo>
                    <a:pt x="1812" y="432"/>
                  </a:lnTo>
                  <a:lnTo>
                    <a:pt x="1784" y="433"/>
                  </a:lnTo>
                  <a:lnTo>
                    <a:pt x="1773" y="434"/>
                  </a:lnTo>
                  <a:lnTo>
                    <a:pt x="1762" y="435"/>
                  </a:lnTo>
                  <a:lnTo>
                    <a:pt x="1750" y="438"/>
                  </a:lnTo>
                  <a:lnTo>
                    <a:pt x="1739" y="442"/>
                  </a:lnTo>
                  <a:lnTo>
                    <a:pt x="1728" y="447"/>
                  </a:lnTo>
                  <a:lnTo>
                    <a:pt x="1716" y="454"/>
                  </a:lnTo>
                  <a:lnTo>
                    <a:pt x="1716" y="454"/>
                  </a:lnTo>
                  <a:lnTo>
                    <a:pt x="1707" y="461"/>
                  </a:lnTo>
                  <a:lnTo>
                    <a:pt x="1700" y="468"/>
                  </a:lnTo>
                  <a:lnTo>
                    <a:pt x="1691" y="475"/>
                  </a:lnTo>
                  <a:lnTo>
                    <a:pt x="1681" y="478"/>
                  </a:lnTo>
                  <a:lnTo>
                    <a:pt x="1681" y="478"/>
                  </a:lnTo>
                  <a:lnTo>
                    <a:pt x="1669" y="480"/>
                  </a:lnTo>
                  <a:lnTo>
                    <a:pt x="1659" y="481"/>
                  </a:lnTo>
                  <a:lnTo>
                    <a:pt x="1648" y="481"/>
                  </a:lnTo>
                  <a:lnTo>
                    <a:pt x="1638" y="483"/>
                  </a:lnTo>
                  <a:lnTo>
                    <a:pt x="1638" y="483"/>
                  </a:lnTo>
                  <a:lnTo>
                    <a:pt x="1629" y="487"/>
                  </a:lnTo>
                  <a:lnTo>
                    <a:pt x="1621" y="494"/>
                  </a:lnTo>
                  <a:lnTo>
                    <a:pt x="1614" y="501"/>
                  </a:lnTo>
                  <a:lnTo>
                    <a:pt x="1609" y="510"/>
                  </a:lnTo>
                  <a:lnTo>
                    <a:pt x="1598" y="530"/>
                  </a:lnTo>
                  <a:lnTo>
                    <a:pt x="1588" y="551"/>
                  </a:lnTo>
                  <a:lnTo>
                    <a:pt x="1585" y="561"/>
                  </a:lnTo>
                  <a:lnTo>
                    <a:pt x="1579" y="570"/>
                  </a:lnTo>
                  <a:lnTo>
                    <a:pt x="1573" y="577"/>
                  </a:lnTo>
                  <a:lnTo>
                    <a:pt x="1567" y="585"/>
                  </a:lnTo>
                  <a:lnTo>
                    <a:pt x="1559" y="590"/>
                  </a:lnTo>
                  <a:lnTo>
                    <a:pt x="1550" y="592"/>
                  </a:lnTo>
                  <a:lnTo>
                    <a:pt x="1540" y="594"/>
                  </a:lnTo>
                  <a:lnTo>
                    <a:pt x="1529" y="592"/>
                  </a:lnTo>
                  <a:lnTo>
                    <a:pt x="1529" y="592"/>
                  </a:lnTo>
                  <a:lnTo>
                    <a:pt x="1517" y="587"/>
                  </a:lnTo>
                  <a:lnTo>
                    <a:pt x="1507" y="581"/>
                  </a:lnTo>
                  <a:lnTo>
                    <a:pt x="1497" y="573"/>
                  </a:lnTo>
                  <a:lnTo>
                    <a:pt x="1488" y="564"/>
                  </a:lnTo>
                  <a:lnTo>
                    <a:pt x="1481" y="554"/>
                  </a:lnTo>
                  <a:lnTo>
                    <a:pt x="1473" y="543"/>
                  </a:lnTo>
                  <a:lnTo>
                    <a:pt x="1461" y="524"/>
                  </a:lnTo>
                  <a:lnTo>
                    <a:pt x="1461" y="524"/>
                  </a:lnTo>
                  <a:lnTo>
                    <a:pt x="1448" y="509"/>
                  </a:lnTo>
                  <a:lnTo>
                    <a:pt x="1443" y="501"/>
                  </a:lnTo>
                  <a:lnTo>
                    <a:pt x="1438" y="494"/>
                  </a:lnTo>
                  <a:lnTo>
                    <a:pt x="1434" y="485"/>
                  </a:lnTo>
                  <a:lnTo>
                    <a:pt x="1433" y="477"/>
                  </a:lnTo>
                  <a:lnTo>
                    <a:pt x="1434" y="468"/>
                  </a:lnTo>
                  <a:lnTo>
                    <a:pt x="1435" y="463"/>
                  </a:lnTo>
                  <a:lnTo>
                    <a:pt x="1438" y="458"/>
                  </a:lnTo>
                  <a:lnTo>
                    <a:pt x="1438" y="458"/>
                  </a:lnTo>
                  <a:lnTo>
                    <a:pt x="1433" y="459"/>
                  </a:lnTo>
                  <a:lnTo>
                    <a:pt x="1426" y="459"/>
                  </a:lnTo>
                  <a:lnTo>
                    <a:pt x="1420" y="459"/>
                  </a:lnTo>
                  <a:lnTo>
                    <a:pt x="1415" y="459"/>
                  </a:lnTo>
                  <a:lnTo>
                    <a:pt x="1415" y="459"/>
                  </a:lnTo>
                  <a:lnTo>
                    <a:pt x="1420" y="452"/>
                  </a:lnTo>
                  <a:lnTo>
                    <a:pt x="1426" y="447"/>
                  </a:lnTo>
                  <a:lnTo>
                    <a:pt x="1434" y="442"/>
                  </a:lnTo>
                  <a:lnTo>
                    <a:pt x="1443" y="439"/>
                  </a:lnTo>
                  <a:lnTo>
                    <a:pt x="1458" y="434"/>
                  </a:lnTo>
                  <a:lnTo>
                    <a:pt x="1463" y="430"/>
                  </a:lnTo>
                  <a:lnTo>
                    <a:pt x="1467" y="427"/>
                  </a:lnTo>
                  <a:lnTo>
                    <a:pt x="1467" y="427"/>
                  </a:lnTo>
                  <a:lnTo>
                    <a:pt x="1468" y="421"/>
                  </a:lnTo>
                  <a:lnTo>
                    <a:pt x="1469" y="416"/>
                  </a:lnTo>
                  <a:lnTo>
                    <a:pt x="1468" y="413"/>
                  </a:lnTo>
                  <a:lnTo>
                    <a:pt x="1467" y="409"/>
                  </a:lnTo>
                  <a:lnTo>
                    <a:pt x="1463" y="406"/>
                  </a:lnTo>
                  <a:lnTo>
                    <a:pt x="1459" y="402"/>
                  </a:lnTo>
                  <a:lnTo>
                    <a:pt x="1450" y="399"/>
                  </a:lnTo>
                  <a:lnTo>
                    <a:pt x="1439" y="395"/>
                  </a:lnTo>
                  <a:lnTo>
                    <a:pt x="1428" y="394"/>
                  </a:lnTo>
                  <a:lnTo>
                    <a:pt x="1410" y="390"/>
                  </a:lnTo>
                  <a:lnTo>
                    <a:pt x="1410" y="390"/>
                  </a:lnTo>
                  <a:lnTo>
                    <a:pt x="1417" y="385"/>
                  </a:lnTo>
                  <a:lnTo>
                    <a:pt x="1423" y="382"/>
                  </a:lnTo>
                  <a:lnTo>
                    <a:pt x="1429" y="382"/>
                  </a:lnTo>
                  <a:lnTo>
                    <a:pt x="1434" y="385"/>
                  </a:lnTo>
                  <a:lnTo>
                    <a:pt x="1445" y="391"/>
                  </a:lnTo>
                  <a:lnTo>
                    <a:pt x="1450" y="392"/>
                  </a:lnTo>
                  <a:lnTo>
                    <a:pt x="1458" y="392"/>
                  </a:lnTo>
                  <a:lnTo>
                    <a:pt x="1458" y="392"/>
                  </a:lnTo>
                  <a:lnTo>
                    <a:pt x="1461" y="391"/>
                  </a:lnTo>
                  <a:lnTo>
                    <a:pt x="1462" y="390"/>
                  </a:lnTo>
                  <a:lnTo>
                    <a:pt x="1463" y="387"/>
                  </a:lnTo>
                  <a:lnTo>
                    <a:pt x="1463" y="386"/>
                  </a:lnTo>
                  <a:lnTo>
                    <a:pt x="1462" y="381"/>
                  </a:lnTo>
                  <a:lnTo>
                    <a:pt x="1458" y="376"/>
                  </a:lnTo>
                  <a:lnTo>
                    <a:pt x="1453" y="371"/>
                  </a:lnTo>
                  <a:lnTo>
                    <a:pt x="1448" y="367"/>
                  </a:lnTo>
                  <a:lnTo>
                    <a:pt x="1442" y="363"/>
                  </a:lnTo>
                  <a:lnTo>
                    <a:pt x="1438" y="361"/>
                  </a:lnTo>
                  <a:lnTo>
                    <a:pt x="1438" y="361"/>
                  </a:lnTo>
                  <a:lnTo>
                    <a:pt x="1426" y="363"/>
                  </a:lnTo>
                  <a:lnTo>
                    <a:pt x="1416" y="364"/>
                  </a:lnTo>
                  <a:lnTo>
                    <a:pt x="1407" y="366"/>
                  </a:lnTo>
                  <a:lnTo>
                    <a:pt x="1400" y="364"/>
                  </a:lnTo>
                  <a:lnTo>
                    <a:pt x="1397" y="363"/>
                  </a:lnTo>
                  <a:lnTo>
                    <a:pt x="1396" y="362"/>
                  </a:lnTo>
                  <a:lnTo>
                    <a:pt x="1396" y="359"/>
                  </a:lnTo>
                  <a:lnTo>
                    <a:pt x="1397" y="356"/>
                  </a:lnTo>
                  <a:lnTo>
                    <a:pt x="1401" y="352"/>
                  </a:lnTo>
                  <a:lnTo>
                    <a:pt x="1407" y="346"/>
                  </a:lnTo>
                  <a:lnTo>
                    <a:pt x="1407" y="346"/>
                  </a:lnTo>
                  <a:lnTo>
                    <a:pt x="1272" y="259"/>
                  </a:lnTo>
                  <a:lnTo>
                    <a:pt x="1272" y="259"/>
                  </a:lnTo>
                  <a:lnTo>
                    <a:pt x="1271" y="266"/>
                  </a:lnTo>
                  <a:lnTo>
                    <a:pt x="1272" y="271"/>
                  </a:lnTo>
                  <a:lnTo>
                    <a:pt x="1274" y="276"/>
                  </a:lnTo>
                  <a:lnTo>
                    <a:pt x="1278" y="281"/>
                  </a:lnTo>
                  <a:lnTo>
                    <a:pt x="1283" y="286"/>
                  </a:lnTo>
                  <a:lnTo>
                    <a:pt x="1288" y="290"/>
                  </a:lnTo>
                  <a:lnTo>
                    <a:pt x="1301" y="299"/>
                  </a:lnTo>
                  <a:lnTo>
                    <a:pt x="1316" y="305"/>
                  </a:lnTo>
                  <a:lnTo>
                    <a:pt x="1330" y="311"/>
                  </a:lnTo>
                  <a:lnTo>
                    <a:pt x="1354" y="321"/>
                  </a:lnTo>
                  <a:lnTo>
                    <a:pt x="1354" y="321"/>
                  </a:lnTo>
                  <a:lnTo>
                    <a:pt x="1352" y="327"/>
                  </a:lnTo>
                  <a:lnTo>
                    <a:pt x="1348" y="332"/>
                  </a:lnTo>
                  <a:lnTo>
                    <a:pt x="1344" y="337"/>
                  </a:lnTo>
                  <a:lnTo>
                    <a:pt x="1339" y="342"/>
                  </a:lnTo>
                  <a:lnTo>
                    <a:pt x="1333" y="346"/>
                  </a:lnTo>
                  <a:lnTo>
                    <a:pt x="1326" y="348"/>
                  </a:lnTo>
                  <a:lnTo>
                    <a:pt x="1320" y="349"/>
                  </a:lnTo>
                  <a:lnTo>
                    <a:pt x="1314" y="348"/>
                  </a:lnTo>
                  <a:lnTo>
                    <a:pt x="1314" y="348"/>
                  </a:lnTo>
                  <a:lnTo>
                    <a:pt x="1310" y="346"/>
                  </a:lnTo>
                  <a:lnTo>
                    <a:pt x="1306" y="342"/>
                  </a:lnTo>
                  <a:lnTo>
                    <a:pt x="1301" y="332"/>
                  </a:lnTo>
                  <a:lnTo>
                    <a:pt x="1299" y="327"/>
                  </a:lnTo>
                  <a:lnTo>
                    <a:pt x="1295" y="323"/>
                  </a:lnTo>
                  <a:lnTo>
                    <a:pt x="1290" y="321"/>
                  </a:lnTo>
                  <a:lnTo>
                    <a:pt x="1283" y="320"/>
                  </a:lnTo>
                  <a:lnTo>
                    <a:pt x="1283" y="320"/>
                  </a:lnTo>
                  <a:lnTo>
                    <a:pt x="1281" y="327"/>
                  </a:lnTo>
                  <a:lnTo>
                    <a:pt x="1280" y="333"/>
                  </a:lnTo>
                  <a:lnTo>
                    <a:pt x="1281" y="337"/>
                  </a:lnTo>
                  <a:lnTo>
                    <a:pt x="1282" y="340"/>
                  </a:lnTo>
                  <a:lnTo>
                    <a:pt x="1283" y="344"/>
                  </a:lnTo>
                  <a:lnTo>
                    <a:pt x="1287" y="347"/>
                  </a:lnTo>
                  <a:lnTo>
                    <a:pt x="1295" y="351"/>
                  </a:lnTo>
                  <a:lnTo>
                    <a:pt x="1304" y="354"/>
                  </a:lnTo>
                  <a:lnTo>
                    <a:pt x="1311" y="358"/>
                  </a:lnTo>
                  <a:lnTo>
                    <a:pt x="1317" y="362"/>
                  </a:lnTo>
                  <a:lnTo>
                    <a:pt x="1320" y="366"/>
                  </a:lnTo>
                  <a:lnTo>
                    <a:pt x="1321" y="370"/>
                  </a:lnTo>
                  <a:lnTo>
                    <a:pt x="1321" y="370"/>
                  </a:lnTo>
                  <a:lnTo>
                    <a:pt x="1323" y="377"/>
                  </a:lnTo>
                  <a:lnTo>
                    <a:pt x="1320" y="383"/>
                  </a:lnTo>
                  <a:lnTo>
                    <a:pt x="1317" y="386"/>
                  </a:lnTo>
                  <a:lnTo>
                    <a:pt x="1312" y="387"/>
                  </a:lnTo>
                  <a:lnTo>
                    <a:pt x="1307" y="386"/>
                  </a:lnTo>
                  <a:lnTo>
                    <a:pt x="1302" y="386"/>
                  </a:lnTo>
                  <a:lnTo>
                    <a:pt x="1293" y="383"/>
                  </a:lnTo>
                  <a:lnTo>
                    <a:pt x="1293" y="383"/>
                  </a:lnTo>
                  <a:lnTo>
                    <a:pt x="1290" y="381"/>
                  </a:lnTo>
                  <a:lnTo>
                    <a:pt x="1282" y="377"/>
                  </a:lnTo>
                  <a:lnTo>
                    <a:pt x="1280" y="375"/>
                  </a:lnTo>
                  <a:lnTo>
                    <a:pt x="1276" y="375"/>
                  </a:lnTo>
                  <a:lnTo>
                    <a:pt x="1274" y="376"/>
                  </a:lnTo>
                  <a:lnTo>
                    <a:pt x="1273" y="380"/>
                  </a:lnTo>
                  <a:lnTo>
                    <a:pt x="1273" y="380"/>
                  </a:lnTo>
                  <a:lnTo>
                    <a:pt x="1274" y="385"/>
                  </a:lnTo>
                  <a:lnTo>
                    <a:pt x="1277" y="389"/>
                  </a:lnTo>
                  <a:lnTo>
                    <a:pt x="1281" y="391"/>
                  </a:lnTo>
                  <a:lnTo>
                    <a:pt x="1287" y="392"/>
                  </a:lnTo>
                  <a:lnTo>
                    <a:pt x="1292" y="395"/>
                  </a:lnTo>
                  <a:lnTo>
                    <a:pt x="1297" y="397"/>
                  </a:lnTo>
                  <a:lnTo>
                    <a:pt x="1301" y="400"/>
                  </a:lnTo>
                  <a:lnTo>
                    <a:pt x="1302" y="405"/>
                  </a:lnTo>
                  <a:lnTo>
                    <a:pt x="1302" y="405"/>
                  </a:lnTo>
                  <a:lnTo>
                    <a:pt x="1291" y="405"/>
                  </a:lnTo>
                  <a:lnTo>
                    <a:pt x="1280" y="404"/>
                  </a:lnTo>
                  <a:lnTo>
                    <a:pt x="1271" y="402"/>
                  </a:lnTo>
                  <a:lnTo>
                    <a:pt x="1262" y="399"/>
                  </a:lnTo>
                  <a:lnTo>
                    <a:pt x="1253" y="395"/>
                  </a:lnTo>
                  <a:lnTo>
                    <a:pt x="1244" y="390"/>
                  </a:lnTo>
                  <a:lnTo>
                    <a:pt x="1225" y="377"/>
                  </a:lnTo>
                  <a:lnTo>
                    <a:pt x="1225" y="377"/>
                  </a:lnTo>
                  <a:lnTo>
                    <a:pt x="1214" y="370"/>
                  </a:lnTo>
                  <a:lnTo>
                    <a:pt x="1204" y="364"/>
                  </a:lnTo>
                  <a:lnTo>
                    <a:pt x="1193" y="362"/>
                  </a:lnTo>
                  <a:lnTo>
                    <a:pt x="1185" y="359"/>
                  </a:lnTo>
                  <a:lnTo>
                    <a:pt x="1174" y="358"/>
                  </a:lnTo>
                  <a:lnTo>
                    <a:pt x="1164" y="358"/>
                  </a:lnTo>
                  <a:lnTo>
                    <a:pt x="1139" y="358"/>
                  </a:lnTo>
                  <a:lnTo>
                    <a:pt x="1139" y="358"/>
                  </a:lnTo>
                  <a:lnTo>
                    <a:pt x="1158" y="351"/>
                  </a:lnTo>
                  <a:lnTo>
                    <a:pt x="1167" y="347"/>
                  </a:lnTo>
                  <a:lnTo>
                    <a:pt x="1176" y="342"/>
                  </a:lnTo>
                  <a:lnTo>
                    <a:pt x="1176" y="342"/>
                  </a:lnTo>
                  <a:lnTo>
                    <a:pt x="1191" y="328"/>
                  </a:lnTo>
                  <a:lnTo>
                    <a:pt x="1200" y="319"/>
                  </a:lnTo>
                  <a:lnTo>
                    <a:pt x="1204" y="313"/>
                  </a:lnTo>
                  <a:lnTo>
                    <a:pt x="1204" y="313"/>
                  </a:lnTo>
                  <a:lnTo>
                    <a:pt x="1206" y="306"/>
                  </a:lnTo>
                  <a:lnTo>
                    <a:pt x="1206" y="301"/>
                  </a:lnTo>
                  <a:lnTo>
                    <a:pt x="1206" y="297"/>
                  </a:lnTo>
                  <a:lnTo>
                    <a:pt x="1204" y="294"/>
                  </a:lnTo>
                  <a:lnTo>
                    <a:pt x="1196" y="289"/>
                  </a:lnTo>
                  <a:lnTo>
                    <a:pt x="1185" y="281"/>
                  </a:lnTo>
                  <a:lnTo>
                    <a:pt x="1185" y="281"/>
                  </a:lnTo>
                  <a:lnTo>
                    <a:pt x="1171" y="271"/>
                  </a:lnTo>
                  <a:lnTo>
                    <a:pt x="1157" y="259"/>
                  </a:lnTo>
                  <a:lnTo>
                    <a:pt x="1142" y="251"/>
                  </a:lnTo>
                  <a:lnTo>
                    <a:pt x="1134" y="247"/>
                  </a:lnTo>
                  <a:lnTo>
                    <a:pt x="1126" y="244"/>
                  </a:lnTo>
                  <a:lnTo>
                    <a:pt x="1126" y="244"/>
                  </a:lnTo>
                  <a:lnTo>
                    <a:pt x="1114" y="243"/>
                  </a:lnTo>
                  <a:lnTo>
                    <a:pt x="1105" y="243"/>
                  </a:lnTo>
                  <a:lnTo>
                    <a:pt x="1096" y="246"/>
                  </a:lnTo>
                  <a:lnTo>
                    <a:pt x="1091" y="249"/>
                  </a:lnTo>
                  <a:lnTo>
                    <a:pt x="1087" y="254"/>
                  </a:lnTo>
                  <a:lnTo>
                    <a:pt x="1083" y="259"/>
                  </a:lnTo>
                  <a:lnTo>
                    <a:pt x="1082" y="267"/>
                  </a:lnTo>
                  <a:lnTo>
                    <a:pt x="1081" y="273"/>
                  </a:lnTo>
                  <a:lnTo>
                    <a:pt x="1078" y="290"/>
                  </a:lnTo>
                  <a:lnTo>
                    <a:pt x="1076" y="296"/>
                  </a:lnTo>
                  <a:lnTo>
                    <a:pt x="1073" y="304"/>
                  </a:lnTo>
                  <a:lnTo>
                    <a:pt x="1069" y="310"/>
                  </a:lnTo>
                  <a:lnTo>
                    <a:pt x="1064" y="315"/>
                  </a:lnTo>
                  <a:lnTo>
                    <a:pt x="1057" y="320"/>
                  </a:lnTo>
                  <a:lnTo>
                    <a:pt x="1048" y="323"/>
                  </a:lnTo>
                  <a:lnTo>
                    <a:pt x="1048" y="323"/>
                  </a:lnTo>
                  <a:lnTo>
                    <a:pt x="1050" y="323"/>
                  </a:lnTo>
                  <a:lnTo>
                    <a:pt x="1047" y="323"/>
                  </a:lnTo>
                  <a:lnTo>
                    <a:pt x="1047" y="323"/>
                  </a:lnTo>
                  <a:lnTo>
                    <a:pt x="1048" y="323"/>
                  </a:lnTo>
                  <a:lnTo>
                    <a:pt x="1048" y="323"/>
                  </a:lnTo>
                  <a:lnTo>
                    <a:pt x="1023" y="321"/>
                  </a:lnTo>
                  <a:lnTo>
                    <a:pt x="1010" y="323"/>
                  </a:lnTo>
                  <a:lnTo>
                    <a:pt x="1005" y="324"/>
                  </a:lnTo>
                  <a:lnTo>
                    <a:pt x="1001" y="327"/>
                  </a:lnTo>
                  <a:lnTo>
                    <a:pt x="1001" y="327"/>
                  </a:lnTo>
                  <a:lnTo>
                    <a:pt x="1000" y="329"/>
                  </a:lnTo>
                  <a:lnTo>
                    <a:pt x="997" y="332"/>
                  </a:lnTo>
                  <a:lnTo>
                    <a:pt x="995" y="340"/>
                  </a:lnTo>
                  <a:lnTo>
                    <a:pt x="992" y="351"/>
                  </a:lnTo>
                  <a:lnTo>
                    <a:pt x="991" y="354"/>
                  </a:lnTo>
                  <a:lnTo>
                    <a:pt x="988" y="357"/>
                  </a:lnTo>
                  <a:lnTo>
                    <a:pt x="988" y="357"/>
                  </a:lnTo>
                  <a:lnTo>
                    <a:pt x="983" y="362"/>
                  </a:lnTo>
                  <a:lnTo>
                    <a:pt x="978" y="366"/>
                  </a:lnTo>
                  <a:lnTo>
                    <a:pt x="967" y="371"/>
                  </a:lnTo>
                  <a:lnTo>
                    <a:pt x="956" y="376"/>
                  </a:lnTo>
                  <a:lnTo>
                    <a:pt x="945" y="382"/>
                  </a:lnTo>
                  <a:lnTo>
                    <a:pt x="945" y="382"/>
                  </a:lnTo>
                  <a:lnTo>
                    <a:pt x="933" y="391"/>
                  </a:lnTo>
                  <a:lnTo>
                    <a:pt x="916" y="402"/>
                  </a:lnTo>
                  <a:lnTo>
                    <a:pt x="902" y="416"/>
                  </a:lnTo>
                  <a:lnTo>
                    <a:pt x="897" y="423"/>
                  </a:lnTo>
                  <a:lnTo>
                    <a:pt x="892" y="429"/>
                  </a:lnTo>
                  <a:lnTo>
                    <a:pt x="892" y="429"/>
                  </a:lnTo>
                  <a:lnTo>
                    <a:pt x="888" y="439"/>
                  </a:lnTo>
                  <a:lnTo>
                    <a:pt x="887" y="448"/>
                  </a:lnTo>
                  <a:lnTo>
                    <a:pt x="888" y="457"/>
                  </a:lnTo>
                  <a:lnTo>
                    <a:pt x="891" y="464"/>
                  </a:lnTo>
                  <a:lnTo>
                    <a:pt x="896" y="472"/>
                  </a:lnTo>
                  <a:lnTo>
                    <a:pt x="902" y="478"/>
                  </a:lnTo>
                  <a:lnTo>
                    <a:pt x="911" y="483"/>
                  </a:lnTo>
                  <a:lnTo>
                    <a:pt x="920" y="490"/>
                  </a:lnTo>
                  <a:lnTo>
                    <a:pt x="940" y="499"/>
                  </a:lnTo>
                  <a:lnTo>
                    <a:pt x="961" y="506"/>
                  </a:lnTo>
                  <a:lnTo>
                    <a:pt x="981" y="514"/>
                  </a:lnTo>
                  <a:lnTo>
                    <a:pt x="996" y="520"/>
                  </a:lnTo>
                  <a:lnTo>
                    <a:pt x="996" y="520"/>
                  </a:lnTo>
                  <a:lnTo>
                    <a:pt x="1014" y="526"/>
                  </a:lnTo>
                  <a:lnTo>
                    <a:pt x="1037" y="533"/>
                  </a:lnTo>
                  <a:lnTo>
                    <a:pt x="1058" y="542"/>
                  </a:lnTo>
                  <a:lnTo>
                    <a:pt x="1066" y="545"/>
                  </a:lnTo>
                  <a:lnTo>
                    <a:pt x="1071" y="551"/>
                  </a:lnTo>
                  <a:lnTo>
                    <a:pt x="1071" y="551"/>
                  </a:lnTo>
                  <a:lnTo>
                    <a:pt x="1073" y="557"/>
                  </a:lnTo>
                  <a:lnTo>
                    <a:pt x="1074" y="562"/>
                  </a:lnTo>
                  <a:lnTo>
                    <a:pt x="1073" y="575"/>
                  </a:lnTo>
                  <a:lnTo>
                    <a:pt x="1073" y="580"/>
                  </a:lnTo>
                  <a:lnTo>
                    <a:pt x="1074" y="585"/>
                  </a:lnTo>
                  <a:lnTo>
                    <a:pt x="1078" y="590"/>
                  </a:lnTo>
                  <a:lnTo>
                    <a:pt x="1086" y="595"/>
                  </a:lnTo>
                  <a:lnTo>
                    <a:pt x="1086" y="595"/>
                  </a:lnTo>
                  <a:lnTo>
                    <a:pt x="1092" y="597"/>
                  </a:lnTo>
                  <a:lnTo>
                    <a:pt x="1102" y="597"/>
                  </a:lnTo>
                  <a:lnTo>
                    <a:pt x="1110" y="596"/>
                  </a:lnTo>
                  <a:lnTo>
                    <a:pt x="1114" y="594"/>
                  </a:lnTo>
                  <a:lnTo>
                    <a:pt x="1118" y="591"/>
                  </a:lnTo>
                  <a:lnTo>
                    <a:pt x="1118" y="591"/>
                  </a:lnTo>
                  <a:lnTo>
                    <a:pt x="1120" y="587"/>
                  </a:lnTo>
                  <a:lnTo>
                    <a:pt x="1121" y="583"/>
                  </a:lnTo>
                  <a:lnTo>
                    <a:pt x="1120" y="580"/>
                  </a:lnTo>
                  <a:lnTo>
                    <a:pt x="1119" y="577"/>
                  </a:lnTo>
                  <a:lnTo>
                    <a:pt x="1114" y="571"/>
                  </a:lnTo>
                  <a:lnTo>
                    <a:pt x="1111" y="566"/>
                  </a:lnTo>
                  <a:lnTo>
                    <a:pt x="1110" y="561"/>
                  </a:lnTo>
                  <a:lnTo>
                    <a:pt x="1110" y="561"/>
                  </a:lnTo>
                  <a:lnTo>
                    <a:pt x="1109" y="552"/>
                  </a:lnTo>
                  <a:lnTo>
                    <a:pt x="1109" y="547"/>
                  </a:lnTo>
                  <a:lnTo>
                    <a:pt x="1110" y="543"/>
                  </a:lnTo>
                  <a:lnTo>
                    <a:pt x="1111" y="540"/>
                  </a:lnTo>
                  <a:lnTo>
                    <a:pt x="1118" y="538"/>
                  </a:lnTo>
                  <a:lnTo>
                    <a:pt x="1123" y="537"/>
                  </a:lnTo>
                  <a:lnTo>
                    <a:pt x="1128" y="533"/>
                  </a:lnTo>
                  <a:lnTo>
                    <a:pt x="1128" y="533"/>
                  </a:lnTo>
                  <a:lnTo>
                    <a:pt x="1137" y="526"/>
                  </a:lnTo>
                  <a:lnTo>
                    <a:pt x="1143" y="520"/>
                  </a:lnTo>
                  <a:lnTo>
                    <a:pt x="1147" y="515"/>
                  </a:lnTo>
                  <a:lnTo>
                    <a:pt x="1148" y="510"/>
                  </a:lnTo>
                  <a:lnTo>
                    <a:pt x="1148" y="504"/>
                  </a:lnTo>
                  <a:lnTo>
                    <a:pt x="1147" y="497"/>
                  </a:lnTo>
                  <a:lnTo>
                    <a:pt x="1139" y="477"/>
                  </a:lnTo>
                  <a:lnTo>
                    <a:pt x="1139" y="477"/>
                  </a:lnTo>
                  <a:lnTo>
                    <a:pt x="1134" y="461"/>
                  </a:lnTo>
                  <a:lnTo>
                    <a:pt x="1128" y="439"/>
                  </a:lnTo>
                  <a:lnTo>
                    <a:pt x="1126" y="428"/>
                  </a:lnTo>
                  <a:lnTo>
                    <a:pt x="1126" y="419"/>
                  </a:lnTo>
                  <a:lnTo>
                    <a:pt x="1128" y="410"/>
                  </a:lnTo>
                  <a:lnTo>
                    <a:pt x="1130" y="408"/>
                  </a:lnTo>
                  <a:lnTo>
                    <a:pt x="1133" y="405"/>
                  </a:lnTo>
                  <a:lnTo>
                    <a:pt x="1133" y="405"/>
                  </a:lnTo>
                  <a:lnTo>
                    <a:pt x="1137" y="402"/>
                  </a:lnTo>
                  <a:lnTo>
                    <a:pt x="1142" y="400"/>
                  </a:lnTo>
                  <a:lnTo>
                    <a:pt x="1152" y="400"/>
                  </a:lnTo>
                  <a:lnTo>
                    <a:pt x="1163" y="401"/>
                  </a:lnTo>
                  <a:lnTo>
                    <a:pt x="1176" y="404"/>
                  </a:lnTo>
                  <a:lnTo>
                    <a:pt x="1197" y="410"/>
                  </a:lnTo>
                  <a:lnTo>
                    <a:pt x="1207" y="414"/>
                  </a:lnTo>
                  <a:lnTo>
                    <a:pt x="1214" y="415"/>
                  </a:lnTo>
                  <a:lnTo>
                    <a:pt x="1214" y="415"/>
                  </a:lnTo>
                  <a:lnTo>
                    <a:pt x="1221" y="416"/>
                  </a:lnTo>
                  <a:lnTo>
                    <a:pt x="1226" y="420"/>
                  </a:lnTo>
                  <a:lnTo>
                    <a:pt x="1233" y="425"/>
                  </a:lnTo>
                  <a:lnTo>
                    <a:pt x="1238" y="432"/>
                  </a:lnTo>
                  <a:lnTo>
                    <a:pt x="1245" y="443"/>
                  </a:lnTo>
                  <a:lnTo>
                    <a:pt x="1254" y="453"/>
                  </a:lnTo>
                  <a:lnTo>
                    <a:pt x="1254" y="453"/>
                  </a:lnTo>
                  <a:lnTo>
                    <a:pt x="1259" y="461"/>
                  </a:lnTo>
                  <a:lnTo>
                    <a:pt x="1267" y="467"/>
                  </a:lnTo>
                  <a:lnTo>
                    <a:pt x="1276" y="472"/>
                  </a:lnTo>
                  <a:lnTo>
                    <a:pt x="1280" y="473"/>
                  </a:lnTo>
                  <a:lnTo>
                    <a:pt x="1285" y="475"/>
                  </a:lnTo>
                  <a:lnTo>
                    <a:pt x="1285" y="475"/>
                  </a:lnTo>
                  <a:lnTo>
                    <a:pt x="1291" y="472"/>
                  </a:lnTo>
                  <a:lnTo>
                    <a:pt x="1295" y="470"/>
                  </a:lnTo>
                  <a:lnTo>
                    <a:pt x="1297" y="467"/>
                  </a:lnTo>
                  <a:lnTo>
                    <a:pt x="1299" y="463"/>
                  </a:lnTo>
                  <a:lnTo>
                    <a:pt x="1301" y="454"/>
                  </a:lnTo>
                  <a:lnTo>
                    <a:pt x="1304" y="451"/>
                  </a:lnTo>
                  <a:lnTo>
                    <a:pt x="1306" y="448"/>
                  </a:lnTo>
                  <a:lnTo>
                    <a:pt x="1306" y="448"/>
                  </a:lnTo>
                  <a:lnTo>
                    <a:pt x="1316" y="442"/>
                  </a:lnTo>
                  <a:lnTo>
                    <a:pt x="1321" y="440"/>
                  </a:lnTo>
                  <a:lnTo>
                    <a:pt x="1325" y="440"/>
                  </a:lnTo>
                  <a:lnTo>
                    <a:pt x="1328" y="440"/>
                  </a:lnTo>
                  <a:lnTo>
                    <a:pt x="1331" y="443"/>
                  </a:lnTo>
                  <a:lnTo>
                    <a:pt x="1338" y="447"/>
                  </a:lnTo>
                  <a:lnTo>
                    <a:pt x="1342" y="454"/>
                  </a:lnTo>
                  <a:lnTo>
                    <a:pt x="1347" y="462"/>
                  </a:lnTo>
                  <a:lnTo>
                    <a:pt x="1355" y="482"/>
                  </a:lnTo>
                  <a:lnTo>
                    <a:pt x="1355" y="482"/>
                  </a:lnTo>
                  <a:lnTo>
                    <a:pt x="1363" y="499"/>
                  </a:lnTo>
                  <a:lnTo>
                    <a:pt x="1372" y="511"/>
                  </a:lnTo>
                  <a:lnTo>
                    <a:pt x="1383" y="523"/>
                  </a:lnTo>
                  <a:lnTo>
                    <a:pt x="1396" y="534"/>
                  </a:lnTo>
                  <a:lnTo>
                    <a:pt x="1396" y="534"/>
                  </a:lnTo>
                  <a:lnTo>
                    <a:pt x="1407" y="543"/>
                  </a:lnTo>
                  <a:lnTo>
                    <a:pt x="1423" y="557"/>
                  </a:lnTo>
                  <a:lnTo>
                    <a:pt x="1430" y="564"/>
                  </a:lnTo>
                  <a:lnTo>
                    <a:pt x="1436" y="572"/>
                  </a:lnTo>
                  <a:lnTo>
                    <a:pt x="1440" y="580"/>
                  </a:lnTo>
                  <a:lnTo>
                    <a:pt x="1442" y="583"/>
                  </a:lnTo>
                  <a:lnTo>
                    <a:pt x="1440" y="587"/>
                  </a:lnTo>
                  <a:lnTo>
                    <a:pt x="1440" y="587"/>
                  </a:lnTo>
                  <a:lnTo>
                    <a:pt x="1438" y="591"/>
                  </a:lnTo>
                  <a:lnTo>
                    <a:pt x="1433" y="596"/>
                  </a:lnTo>
                  <a:lnTo>
                    <a:pt x="1424" y="601"/>
                  </a:lnTo>
                  <a:lnTo>
                    <a:pt x="1415" y="606"/>
                  </a:lnTo>
                  <a:lnTo>
                    <a:pt x="1395" y="614"/>
                  </a:lnTo>
                  <a:lnTo>
                    <a:pt x="1381" y="619"/>
                  </a:lnTo>
                  <a:lnTo>
                    <a:pt x="1381" y="619"/>
                  </a:lnTo>
                  <a:lnTo>
                    <a:pt x="1372" y="621"/>
                  </a:lnTo>
                  <a:lnTo>
                    <a:pt x="1363" y="623"/>
                  </a:lnTo>
                  <a:lnTo>
                    <a:pt x="1342" y="623"/>
                  </a:lnTo>
                  <a:lnTo>
                    <a:pt x="1320" y="621"/>
                  </a:lnTo>
                  <a:lnTo>
                    <a:pt x="1300" y="621"/>
                  </a:lnTo>
                  <a:lnTo>
                    <a:pt x="1290" y="623"/>
                  </a:lnTo>
                  <a:lnTo>
                    <a:pt x="1280" y="624"/>
                  </a:lnTo>
                  <a:lnTo>
                    <a:pt x="1271" y="628"/>
                  </a:lnTo>
                  <a:lnTo>
                    <a:pt x="1263" y="632"/>
                  </a:lnTo>
                  <a:lnTo>
                    <a:pt x="1257" y="638"/>
                  </a:lnTo>
                  <a:lnTo>
                    <a:pt x="1250" y="645"/>
                  </a:lnTo>
                  <a:lnTo>
                    <a:pt x="1247" y="654"/>
                  </a:lnTo>
                  <a:lnTo>
                    <a:pt x="1244" y="667"/>
                  </a:lnTo>
                  <a:lnTo>
                    <a:pt x="1244" y="667"/>
                  </a:lnTo>
                  <a:lnTo>
                    <a:pt x="1252" y="663"/>
                  </a:lnTo>
                  <a:lnTo>
                    <a:pt x="1262" y="657"/>
                  </a:lnTo>
                  <a:lnTo>
                    <a:pt x="1286" y="643"/>
                  </a:lnTo>
                  <a:lnTo>
                    <a:pt x="1297" y="638"/>
                  </a:lnTo>
                  <a:lnTo>
                    <a:pt x="1309" y="634"/>
                  </a:lnTo>
                  <a:lnTo>
                    <a:pt x="1314" y="634"/>
                  </a:lnTo>
                  <a:lnTo>
                    <a:pt x="1319" y="635"/>
                  </a:lnTo>
                  <a:lnTo>
                    <a:pt x="1323" y="637"/>
                  </a:lnTo>
                  <a:lnTo>
                    <a:pt x="1325" y="639"/>
                  </a:lnTo>
                  <a:lnTo>
                    <a:pt x="1325" y="639"/>
                  </a:lnTo>
                  <a:lnTo>
                    <a:pt x="1326" y="643"/>
                  </a:lnTo>
                  <a:lnTo>
                    <a:pt x="1328" y="647"/>
                  </a:lnTo>
                  <a:lnTo>
                    <a:pt x="1325" y="654"/>
                  </a:lnTo>
                  <a:lnTo>
                    <a:pt x="1323" y="662"/>
                  </a:lnTo>
                  <a:lnTo>
                    <a:pt x="1323" y="666"/>
                  </a:lnTo>
                  <a:lnTo>
                    <a:pt x="1323" y="670"/>
                  </a:lnTo>
                  <a:lnTo>
                    <a:pt x="1323" y="670"/>
                  </a:lnTo>
                  <a:lnTo>
                    <a:pt x="1326" y="677"/>
                  </a:lnTo>
                  <a:lnTo>
                    <a:pt x="1331" y="682"/>
                  </a:lnTo>
                  <a:lnTo>
                    <a:pt x="1336" y="685"/>
                  </a:lnTo>
                  <a:lnTo>
                    <a:pt x="1343" y="686"/>
                  </a:lnTo>
                  <a:lnTo>
                    <a:pt x="1349" y="686"/>
                  </a:lnTo>
                  <a:lnTo>
                    <a:pt x="1357" y="685"/>
                  </a:lnTo>
                  <a:lnTo>
                    <a:pt x="1372" y="681"/>
                  </a:lnTo>
                  <a:lnTo>
                    <a:pt x="1372" y="681"/>
                  </a:lnTo>
                  <a:lnTo>
                    <a:pt x="1367" y="683"/>
                  </a:lnTo>
                  <a:lnTo>
                    <a:pt x="1367" y="683"/>
                  </a:lnTo>
                  <a:lnTo>
                    <a:pt x="1383" y="676"/>
                  </a:lnTo>
                  <a:lnTo>
                    <a:pt x="1392" y="670"/>
                  </a:lnTo>
                  <a:lnTo>
                    <a:pt x="1398" y="662"/>
                  </a:lnTo>
                  <a:lnTo>
                    <a:pt x="1405" y="649"/>
                  </a:lnTo>
                  <a:lnTo>
                    <a:pt x="1405" y="649"/>
                  </a:lnTo>
                  <a:lnTo>
                    <a:pt x="1412" y="632"/>
                  </a:lnTo>
                  <a:lnTo>
                    <a:pt x="1417" y="623"/>
                  </a:lnTo>
                  <a:lnTo>
                    <a:pt x="1423" y="616"/>
                  </a:lnTo>
                  <a:lnTo>
                    <a:pt x="1423" y="616"/>
                  </a:lnTo>
                  <a:lnTo>
                    <a:pt x="1429" y="611"/>
                  </a:lnTo>
                  <a:lnTo>
                    <a:pt x="1434" y="609"/>
                  </a:lnTo>
                  <a:lnTo>
                    <a:pt x="1439" y="607"/>
                  </a:lnTo>
                  <a:lnTo>
                    <a:pt x="1443" y="609"/>
                  </a:lnTo>
                  <a:lnTo>
                    <a:pt x="1447" y="611"/>
                  </a:lnTo>
                  <a:lnTo>
                    <a:pt x="1450" y="615"/>
                  </a:lnTo>
                  <a:lnTo>
                    <a:pt x="1458" y="625"/>
                  </a:lnTo>
                  <a:lnTo>
                    <a:pt x="1458" y="625"/>
                  </a:lnTo>
                  <a:lnTo>
                    <a:pt x="1466" y="635"/>
                  </a:lnTo>
                  <a:lnTo>
                    <a:pt x="1476" y="652"/>
                  </a:lnTo>
                  <a:lnTo>
                    <a:pt x="1481" y="659"/>
                  </a:lnTo>
                  <a:lnTo>
                    <a:pt x="1483" y="667"/>
                  </a:lnTo>
                  <a:lnTo>
                    <a:pt x="1485" y="671"/>
                  </a:lnTo>
                  <a:lnTo>
                    <a:pt x="1483" y="672"/>
                  </a:lnTo>
                  <a:lnTo>
                    <a:pt x="1482" y="672"/>
                  </a:lnTo>
                  <a:lnTo>
                    <a:pt x="1482" y="672"/>
                  </a:lnTo>
                  <a:lnTo>
                    <a:pt x="1468" y="670"/>
                  </a:lnTo>
                  <a:lnTo>
                    <a:pt x="1455" y="668"/>
                  </a:lnTo>
                  <a:lnTo>
                    <a:pt x="1442" y="668"/>
                  </a:lnTo>
                  <a:lnTo>
                    <a:pt x="1429" y="670"/>
                  </a:lnTo>
                  <a:lnTo>
                    <a:pt x="1416" y="671"/>
                  </a:lnTo>
                  <a:lnTo>
                    <a:pt x="1404" y="675"/>
                  </a:lnTo>
                  <a:lnTo>
                    <a:pt x="1391" y="680"/>
                  </a:lnTo>
                  <a:lnTo>
                    <a:pt x="1380" y="686"/>
                  </a:lnTo>
                  <a:lnTo>
                    <a:pt x="1380" y="686"/>
                  </a:lnTo>
                  <a:lnTo>
                    <a:pt x="1354" y="705"/>
                  </a:lnTo>
                  <a:lnTo>
                    <a:pt x="1340" y="714"/>
                  </a:lnTo>
                  <a:lnTo>
                    <a:pt x="1325" y="721"/>
                  </a:lnTo>
                  <a:lnTo>
                    <a:pt x="1325" y="721"/>
                  </a:lnTo>
                  <a:lnTo>
                    <a:pt x="1316" y="723"/>
                  </a:lnTo>
                  <a:lnTo>
                    <a:pt x="1302" y="724"/>
                  </a:lnTo>
                  <a:lnTo>
                    <a:pt x="1291" y="723"/>
                  </a:lnTo>
                  <a:lnTo>
                    <a:pt x="1287" y="721"/>
                  </a:lnTo>
                  <a:lnTo>
                    <a:pt x="1287" y="721"/>
                  </a:lnTo>
                  <a:lnTo>
                    <a:pt x="1287" y="720"/>
                  </a:lnTo>
                  <a:lnTo>
                    <a:pt x="1287" y="720"/>
                  </a:lnTo>
                  <a:lnTo>
                    <a:pt x="1290" y="716"/>
                  </a:lnTo>
                  <a:lnTo>
                    <a:pt x="1295" y="714"/>
                  </a:lnTo>
                  <a:lnTo>
                    <a:pt x="1305" y="707"/>
                  </a:lnTo>
                  <a:lnTo>
                    <a:pt x="1316" y="701"/>
                  </a:lnTo>
                  <a:lnTo>
                    <a:pt x="1320" y="699"/>
                  </a:lnTo>
                  <a:lnTo>
                    <a:pt x="1324" y="695"/>
                  </a:lnTo>
                  <a:lnTo>
                    <a:pt x="1324" y="695"/>
                  </a:lnTo>
                  <a:lnTo>
                    <a:pt x="1315" y="692"/>
                  </a:lnTo>
                  <a:lnTo>
                    <a:pt x="1307" y="692"/>
                  </a:lnTo>
                  <a:lnTo>
                    <a:pt x="1299" y="695"/>
                  </a:lnTo>
                  <a:lnTo>
                    <a:pt x="1291" y="699"/>
                  </a:lnTo>
                  <a:lnTo>
                    <a:pt x="1276" y="709"/>
                  </a:lnTo>
                  <a:lnTo>
                    <a:pt x="1261" y="719"/>
                  </a:lnTo>
                  <a:lnTo>
                    <a:pt x="1261" y="719"/>
                  </a:lnTo>
                  <a:lnTo>
                    <a:pt x="1254" y="724"/>
                  </a:lnTo>
                  <a:lnTo>
                    <a:pt x="1249" y="728"/>
                  </a:lnTo>
                  <a:lnTo>
                    <a:pt x="1239" y="739"/>
                  </a:lnTo>
                  <a:lnTo>
                    <a:pt x="1230" y="750"/>
                  </a:lnTo>
                  <a:lnTo>
                    <a:pt x="1225" y="757"/>
                  </a:lnTo>
                  <a:lnTo>
                    <a:pt x="1219" y="762"/>
                  </a:lnTo>
                  <a:lnTo>
                    <a:pt x="1219" y="762"/>
                  </a:lnTo>
                  <a:lnTo>
                    <a:pt x="1212" y="767"/>
                  </a:lnTo>
                  <a:lnTo>
                    <a:pt x="1205" y="769"/>
                  </a:lnTo>
                  <a:lnTo>
                    <a:pt x="1197" y="773"/>
                  </a:lnTo>
                  <a:lnTo>
                    <a:pt x="1193" y="776"/>
                  </a:lnTo>
                  <a:lnTo>
                    <a:pt x="1191" y="780"/>
                  </a:lnTo>
                  <a:lnTo>
                    <a:pt x="1191" y="780"/>
                  </a:lnTo>
                  <a:lnTo>
                    <a:pt x="1186" y="786"/>
                  </a:lnTo>
                  <a:lnTo>
                    <a:pt x="1183" y="795"/>
                  </a:lnTo>
                  <a:lnTo>
                    <a:pt x="1180" y="802"/>
                  </a:lnTo>
                  <a:lnTo>
                    <a:pt x="1176" y="810"/>
                  </a:lnTo>
                  <a:lnTo>
                    <a:pt x="1176" y="810"/>
                  </a:lnTo>
                  <a:lnTo>
                    <a:pt x="1173" y="811"/>
                  </a:lnTo>
                  <a:lnTo>
                    <a:pt x="1171" y="813"/>
                  </a:lnTo>
                  <a:lnTo>
                    <a:pt x="1164" y="814"/>
                  </a:lnTo>
                  <a:lnTo>
                    <a:pt x="1159" y="816"/>
                  </a:lnTo>
                  <a:lnTo>
                    <a:pt x="1155" y="818"/>
                  </a:lnTo>
                  <a:lnTo>
                    <a:pt x="1154" y="820"/>
                  </a:lnTo>
                  <a:lnTo>
                    <a:pt x="1154" y="820"/>
                  </a:lnTo>
                  <a:lnTo>
                    <a:pt x="1152" y="825"/>
                  </a:lnTo>
                  <a:lnTo>
                    <a:pt x="1152" y="829"/>
                  </a:lnTo>
                  <a:lnTo>
                    <a:pt x="1154" y="837"/>
                  </a:lnTo>
                  <a:lnTo>
                    <a:pt x="1157" y="844"/>
                  </a:lnTo>
                  <a:lnTo>
                    <a:pt x="1158" y="847"/>
                  </a:lnTo>
                  <a:lnTo>
                    <a:pt x="1157" y="850"/>
                  </a:lnTo>
                  <a:lnTo>
                    <a:pt x="1157" y="850"/>
                  </a:lnTo>
                  <a:lnTo>
                    <a:pt x="1154" y="856"/>
                  </a:lnTo>
                  <a:lnTo>
                    <a:pt x="1149" y="861"/>
                  </a:lnTo>
                  <a:lnTo>
                    <a:pt x="1138" y="871"/>
                  </a:lnTo>
                  <a:lnTo>
                    <a:pt x="1124" y="880"/>
                  </a:lnTo>
                  <a:lnTo>
                    <a:pt x="1112" y="888"/>
                  </a:lnTo>
                  <a:lnTo>
                    <a:pt x="1112" y="888"/>
                  </a:lnTo>
                  <a:lnTo>
                    <a:pt x="1118" y="885"/>
                  </a:lnTo>
                  <a:lnTo>
                    <a:pt x="1118" y="885"/>
                  </a:lnTo>
                  <a:lnTo>
                    <a:pt x="1109" y="892"/>
                  </a:lnTo>
                  <a:lnTo>
                    <a:pt x="1100" y="900"/>
                  </a:lnTo>
                  <a:lnTo>
                    <a:pt x="1091" y="907"/>
                  </a:lnTo>
                  <a:lnTo>
                    <a:pt x="1085" y="918"/>
                  </a:lnTo>
                  <a:lnTo>
                    <a:pt x="1085" y="918"/>
                  </a:lnTo>
                  <a:lnTo>
                    <a:pt x="1093" y="957"/>
                  </a:lnTo>
                  <a:lnTo>
                    <a:pt x="1097" y="977"/>
                  </a:lnTo>
                  <a:lnTo>
                    <a:pt x="1097" y="985"/>
                  </a:lnTo>
                  <a:lnTo>
                    <a:pt x="1097" y="991"/>
                  </a:lnTo>
                  <a:lnTo>
                    <a:pt x="1097" y="991"/>
                  </a:lnTo>
                  <a:lnTo>
                    <a:pt x="1095" y="996"/>
                  </a:lnTo>
                  <a:lnTo>
                    <a:pt x="1092" y="1000"/>
                  </a:lnTo>
                  <a:lnTo>
                    <a:pt x="1090" y="1001"/>
                  </a:lnTo>
                  <a:lnTo>
                    <a:pt x="1087" y="1001"/>
                  </a:lnTo>
                  <a:lnTo>
                    <a:pt x="1085" y="1001"/>
                  </a:lnTo>
                  <a:lnTo>
                    <a:pt x="1081" y="999"/>
                  </a:lnTo>
                  <a:lnTo>
                    <a:pt x="1074" y="992"/>
                  </a:lnTo>
                  <a:lnTo>
                    <a:pt x="1069" y="983"/>
                  </a:lnTo>
                  <a:lnTo>
                    <a:pt x="1063" y="975"/>
                  </a:lnTo>
                  <a:lnTo>
                    <a:pt x="1056" y="959"/>
                  </a:lnTo>
                  <a:lnTo>
                    <a:pt x="1056" y="959"/>
                  </a:lnTo>
                  <a:lnTo>
                    <a:pt x="1049" y="950"/>
                  </a:lnTo>
                  <a:lnTo>
                    <a:pt x="1042" y="945"/>
                  </a:lnTo>
                  <a:lnTo>
                    <a:pt x="1035" y="940"/>
                  </a:lnTo>
                  <a:lnTo>
                    <a:pt x="1026" y="937"/>
                  </a:lnTo>
                  <a:lnTo>
                    <a:pt x="1019" y="935"/>
                  </a:lnTo>
                  <a:lnTo>
                    <a:pt x="1010" y="934"/>
                  </a:lnTo>
                  <a:lnTo>
                    <a:pt x="1001" y="934"/>
                  </a:lnTo>
                  <a:lnTo>
                    <a:pt x="992" y="934"/>
                  </a:lnTo>
                  <a:lnTo>
                    <a:pt x="975" y="937"/>
                  </a:lnTo>
                  <a:lnTo>
                    <a:pt x="956" y="942"/>
                  </a:lnTo>
                  <a:lnTo>
                    <a:pt x="938" y="945"/>
                  </a:lnTo>
                  <a:lnTo>
                    <a:pt x="921" y="947"/>
                  </a:lnTo>
                  <a:lnTo>
                    <a:pt x="921" y="947"/>
                  </a:lnTo>
                  <a:lnTo>
                    <a:pt x="911" y="949"/>
                  </a:lnTo>
                  <a:lnTo>
                    <a:pt x="901" y="952"/>
                  </a:lnTo>
                  <a:lnTo>
                    <a:pt x="892" y="957"/>
                  </a:lnTo>
                  <a:lnTo>
                    <a:pt x="883" y="962"/>
                  </a:lnTo>
                  <a:lnTo>
                    <a:pt x="875" y="968"/>
                  </a:lnTo>
                  <a:lnTo>
                    <a:pt x="867" y="976"/>
                  </a:lnTo>
                  <a:lnTo>
                    <a:pt x="859" y="985"/>
                  </a:lnTo>
                  <a:lnTo>
                    <a:pt x="853" y="993"/>
                  </a:lnTo>
                  <a:lnTo>
                    <a:pt x="848" y="1002"/>
                  </a:lnTo>
                  <a:lnTo>
                    <a:pt x="843" y="1012"/>
                  </a:lnTo>
                  <a:lnTo>
                    <a:pt x="840" y="1024"/>
                  </a:lnTo>
                  <a:lnTo>
                    <a:pt x="839" y="1034"/>
                  </a:lnTo>
                  <a:lnTo>
                    <a:pt x="839" y="1045"/>
                  </a:lnTo>
                  <a:lnTo>
                    <a:pt x="840" y="1057"/>
                  </a:lnTo>
                  <a:lnTo>
                    <a:pt x="844" y="1067"/>
                  </a:lnTo>
                  <a:lnTo>
                    <a:pt x="849" y="1078"/>
                  </a:lnTo>
                  <a:lnTo>
                    <a:pt x="849" y="1078"/>
                  </a:lnTo>
                  <a:lnTo>
                    <a:pt x="856" y="1087"/>
                  </a:lnTo>
                  <a:lnTo>
                    <a:pt x="863" y="1095"/>
                  </a:lnTo>
                  <a:lnTo>
                    <a:pt x="871" y="1101"/>
                  </a:lnTo>
                  <a:lnTo>
                    <a:pt x="880" y="1106"/>
                  </a:lnTo>
                  <a:lnTo>
                    <a:pt x="890" y="1109"/>
                  </a:lnTo>
                  <a:lnTo>
                    <a:pt x="900" y="1110"/>
                  </a:lnTo>
                  <a:lnTo>
                    <a:pt x="910" y="1110"/>
                  </a:lnTo>
                  <a:lnTo>
                    <a:pt x="921" y="1109"/>
                  </a:lnTo>
                  <a:lnTo>
                    <a:pt x="921" y="1109"/>
                  </a:lnTo>
                  <a:lnTo>
                    <a:pt x="926" y="1107"/>
                  </a:lnTo>
                  <a:lnTo>
                    <a:pt x="931" y="1105"/>
                  </a:lnTo>
                  <a:lnTo>
                    <a:pt x="939" y="1100"/>
                  </a:lnTo>
                  <a:lnTo>
                    <a:pt x="947" y="1092"/>
                  </a:lnTo>
                  <a:lnTo>
                    <a:pt x="953" y="1085"/>
                  </a:lnTo>
                  <a:lnTo>
                    <a:pt x="959" y="1077"/>
                  </a:lnTo>
                  <a:lnTo>
                    <a:pt x="966" y="1071"/>
                  </a:lnTo>
                  <a:lnTo>
                    <a:pt x="973" y="1067"/>
                  </a:lnTo>
                  <a:lnTo>
                    <a:pt x="978" y="1066"/>
                  </a:lnTo>
                  <a:lnTo>
                    <a:pt x="982" y="1064"/>
                  </a:lnTo>
                  <a:lnTo>
                    <a:pt x="982" y="1064"/>
                  </a:lnTo>
                  <a:lnTo>
                    <a:pt x="990" y="1064"/>
                  </a:lnTo>
                  <a:lnTo>
                    <a:pt x="996" y="1067"/>
                  </a:lnTo>
                  <a:lnTo>
                    <a:pt x="1000" y="1068"/>
                  </a:lnTo>
                  <a:lnTo>
                    <a:pt x="1002" y="1072"/>
                  </a:lnTo>
                  <a:lnTo>
                    <a:pt x="1004" y="1076"/>
                  </a:lnTo>
                  <a:lnTo>
                    <a:pt x="1004" y="1080"/>
                  </a:lnTo>
                  <a:lnTo>
                    <a:pt x="1000" y="1090"/>
                  </a:lnTo>
                  <a:lnTo>
                    <a:pt x="995" y="1100"/>
                  </a:lnTo>
                  <a:lnTo>
                    <a:pt x="988" y="1111"/>
                  </a:lnTo>
                  <a:lnTo>
                    <a:pt x="982" y="1120"/>
                  </a:lnTo>
                  <a:lnTo>
                    <a:pt x="980" y="1128"/>
                  </a:lnTo>
                  <a:lnTo>
                    <a:pt x="980" y="1128"/>
                  </a:lnTo>
                  <a:lnTo>
                    <a:pt x="978" y="1134"/>
                  </a:lnTo>
                  <a:lnTo>
                    <a:pt x="980" y="1138"/>
                  </a:lnTo>
                  <a:lnTo>
                    <a:pt x="981" y="1140"/>
                  </a:lnTo>
                  <a:lnTo>
                    <a:pt x="983" y="1143"/>
                  </a:lnTo>
                  <a:lnTo>
                    <a:pt x="986" y="1145"/>
                  </a:lnTo>
                  <a:lnTo>
                    <a:pt x="991" y="1147"/>
                  </a:lnTo>
                  <a:lnTo>
                    <a:pt x="1002" y="1149"/>
                  </a:lnTo>
                  <a:lnTo>
                    <a:pt x="1002" y="1149"/>
                  </a:lnTo>
                  <a:lnTo>
                    <a:pt x="1006" y="1150"/>
                  </a:lnTo>
                  <a:lnTo>
                    <a:pt x="1011" y="1150"/>
                  </a:lnTo>
                  <a:lnTo>
                    <a:pt x="1023" y="1149"/>
                  </a:lnTo>
                  <a:lnTo>
                    <a:pt x="1033" y="1148"/>
                  </a:lnTo>
                  <a:lnTo>
                    <a:pt x="1038" y="1149"/>
                  </a:lnTo>
                  <a:lnTo>
                    <a:pt x="1042" y="1152"/>
                  </a:lnTo>
                  <a:lnTo>
                    <a:pt x="1042" y="1152"/>
                  </a:lnTo>
                  <a:lnTo>
                    <a:pt x="1044" y="1154"/>
                  </a:lnTo>
                  <a:lnTo>
                    <a:pt x="1045" y="1158"/>
                  </a:lnTo>
                  <a:lnTo>
                    <a:pt x="1049" y="1167"/>
                  </a:lnTo>
                  <a:lnTo>
                    <a:pt x="1050" y="1171"/>
                  </a:lnTo>
                  <a:lnTo>
                    <a:pt x="1052" y="1173"/>
                  </a:lnTo>
                  <a:lnTo>
                    <a:pt x="1054" y="1173"/>
                  </a:lnTo>
                  <a:lnTo>
                    <a:pt x="1058" y="1172"/>
                  </a:lnTo>
                  <a:lnTo>
                    <a:pt x="1058" y="1172"/>
                  </a:lnTo>
                  <a:lnTo>
                    <a:pt x="1052" y="1178"/>
                  </a:lnTo>
                  <a:lnTo>
                    <a:pt x="1048" y="1187"/>
                  </a:lnTo>
                  <a:lnTo>
                    <a:pt x="1047" y="1196"/>
                  </a:lnTo>
                  <a:lnTo>
                    <a:pt x="1047" y="1205"/>
                  </a:lnTo>
                  <a:lnTo>
                    <a:pt x="1048" y="1214"/>
                  </a:lnTo>
                  <a:lnTo>
                    <a:pt x="1052" y="1223"/>
                  </a:lnTo>
                  <a:lnTo>
                    <a:pt x="1056" y="1230"/>
                  </a:lnTo>
                  <a:lnTo>
                    <a:pt x="1062" y="1235"/>
                  </a:lnTo>
                  <a:lnTo>
                    <a:pt x="1062" y="1235"/>
                  </a:lnTo>
                  <a:lnTo>
                    <a:pt x="1069" y="1240"/>
                  </a:lnTo>
                  <a:lnTo>
                    <a:pt x="1078" y="1242"/>
                  </a:lnTo>
                  <a:lnTo>
                    <a:pt x="1086" y="1243"/>
                  </a:lnTo>
                  <a:lnTo>
                    <a:pt x="1095" y="1242"/>
                  </a:lnTo>
                  <a:lnTo>
                    <a:pt x="1112" y="1240"/>
                  </a:lnTo>
                  <a:lnTo>
                    <a:pt x="1120" y="1240"/>
                  </a:lnTo>
                  <a:lnTo>
                    <a:pt x="1129" y="1242"/>
                  </a:lnTo>
                  <a:lnTo>
                    <a:pt x="1129" y="1242"/>
                  </a:lnTo>
                  <a:lnTo>
                    <a:pt x="1142" y="1245"/>
                  </a:lnTo>
                  <a:lnTo>
                    <a:pt x="1149" y="1245"/>
                  </a:lnTo>
                  <a:lnTo>
                    <a:pt x="1154" y="1244"/>
                  </a:lnTo>
                  <a:lnTo>
                    <a:pt x="1159" y="1242"/>
                  </a:lnTo>
                  <a:lnTo>
                    <a:pt x="1167" y="1231"/>
                  </a:lnTo>
                  <a:lnTo>
                    <a:pt x="1174" y="1225"/>
                  </a:lnTo>
                  <a:lnTo>
                    <a:pt x="1186" y="1218"/>
                  </a:lnTo>
                  <a:lnTo>
                    <a:pt x="1186" y="1218"/>
                  </a:lnTo>
                  <a:lnTo>
                    <a:pt x="1193" y="1214"/>
                  </a:lnTo>
                  <a:lnTo>
                    <a:pt x="1200" y="1211"/>
                  </a:lnTo>
                  <a:lnTo>
                    <a:pt x="1206" y="1212"/>
                  </a:lnTo>
                  <a:lnTo>
                    <a:pt x="1210" y="1214"/>
                  </a:lnTo>
                  <a:lnTo>
                    <a:pt x="1219" y="1218"/>
                  </a:lnTo>
                  <a:lnTo>
                    <a:pt x="1224" y="1220"/>
                  </a:lnTo>
                  <a:lnTo>
                    <a:pt x="1230" y="1220"/>
                  </a:lnTo>
                  <a:lnTo>
                    <a:pt x="1230" y="1220"/>
                  </a:lnTo>
                  <a:lnTo>
                    <a:pt x="1234" y="1220"/>
                  </a:lnTo>
                  <a:lnTo>
                    <a:pt x="1238" y="1218"/>
                  </a:lnTo>
                  <a:lnTo>
                    <a:pt x="1245" y="1212"/>
                  </a:lnTo>
                  <a:lnTo>
                    <a:pt x="1249" y="1210"/>
                  </a:lnTo>
                  <a:lnTo>
                    <a:pt x="1254" y="1209"/>
                  </a:lnTo>
                  <a:lnTo>
                    <a:pt x="1261" y="1207"/>
                  </a:lnTo>
                  <a:lnTo>
                    <a:pt x="1267" y="1209"/>
                  </a:lnTo>
                  <a:lnTo>
                    <a:pt x="1267" y="1209"/>
                  </a:lnTo>
                  <a:lnTo>
                    <a:pt x="1272" y="1211"/>
                  </a:lnTo>
                  <a:lnTo>
                    <a:pt x="1277" y="1212"/>
                  </a:lnTo>
                  <a:lnTo>
                    <a:pt x="1286" y="1219"/>
                  </a:lnTo>
                  <a:lnTo>
                    <a:pt x="1295" y="1224"/>
                  </a:lnTo>
                  <a:lnTo>
                    <a:pt x="1300" y="1226"/>
                  </a:lnTo>
                  <a:lnTo>
                    <a:pt x="1306" y="1228"/>
                  </a:lnTo>
                  <a:lnTo>
                    <a:pt x="1306" y="1228"/>
                  </a:lnTo>
                  <a:lnTo>
                    <a:pt x="1312" y="1228"/>
                  </a:lnTo>
                  <a:lnTo>
                    <a:pt x="1317" y="1226"/>
                  </a:lnTo>
                  <a:lnTo>
                    <a:pt x="1323" y="1225"/>
                  </a:lnTo>
                  <a:lnTo>
                    <a:pt x="1329" y="1225"/>
                  </a:lnTo>
                  <a:lnTo>
                    <a:pt x="1329" y="1225"/>
                  </a:lnTo>
                  <a:lnTo>
                    <a:pt x="1340" y="1228"/>
                  </a:lnTo>
                  <a:lnTo>
                    <a:pt x="1353" y="1231"/>
                  </a:lnTo>
                  <a:lnTo>
                    <a:pt x="1363" y="1235"/>
                  </a:lnTo>
                  <a:lnTo>
                    <a:pt x="1374" y="1242"/>
                  </a:lnTo>
                  <a:lnTo>
                    <a:pt x="1395" y="1255"/>
                  </a:lnTo>
                  <a:lnTo>
                    <a:pt x="1415" y="1269"/>
                  </a:lnTo>
                  <a:lnTo>
                    <a:pt x="1415" y="1269"/>
                  </a:lnTo>
                  <a:lnTo>
                    <a:pt x="1423" y="1274"/>
                  </a:lnTo>
                  <a:lnTo>
                    <a:pt x="1430" y="1278"/>
                  </a:lnTo>
                  <a:lnTo>
                    <a:pt x="1436" y="1281"/>
                  </a:lnTo>
                  <a:lnTo>
                    <a:pt x="1444" y="1283"/>
                  </a:lnTo>
                  <a:lnTo>
                    <a:pt x="1459" y="1286"/>
                  </a:lnTo>
                  <a:lnTo>
                    <a:pt x="1477" y="1290"/>
                  </a:lnTo>
                  <a:lnTo>
                    <a:pt x="1477" y="1290"/>
                  </a:lnTo>
                  <a:lnTo>
                    <a:pt x="1485" y="1293"/>
                  </a:lnTo>
                  <a:lnTo>
                    <a:pt x="1492" y="1297"/>
                  </a:lnTo>
                  <a:lnTo>
                    <a:pt x="1501" y="1304"/>
                  </a:lnTo>
                  <a:lnTo>
                    <a:pt x="1510" y="1311"/>
                  </a:lnTo>
                  <a:lnTo>
                    <a:pt x="1517" y="1319"/>
                  </a:lnTo>
                  <a:lnTo>
                    <a:pt x="1524" y="1328"/>
                  </a:lnTo>
                  <a:lnTo>
                    <a:pt x="1526" y="1336"/>
                  </a:lnTo>
                  <a:lnTo>
                    <a:pt x="1528" y="1342"/>
                  </a:lnTo>
                  <a:lnTo>
                    <a:pt x="1528" y="1347"/>
                  </a:lnTo>
                  <a:lnTo>
                    <a:pt x="1528" y="1347"/>
                  </a:lnTo>
                  <a:lnTo>
                    <a:pt x="1525" y="1352"/>
                  </a:lnTo>
                  <a:lnTo>
                    <a:pt x="1519" y="1362"/>
                  </a:lnTo>
                  <a:lnTo>
                    <a:pt x="1512" y="1372"/>
                  </a:lnTo>
                  <a:lnTo>
                    <a:pt x="1509" y="1381"/>
                  </a:lnTo>
                  <a:lnTo>
                    <a:pt x="1509" y="1381"/>
                  </a:lnTo>
                  <a:lnTo>
                    <a:pt x="1511" y="1382"/>
                  </a:lnTo>
                  <a:lnTo>
                    <a:pt x="1516" y="1382"/>
                  </a:lnTo>
                  <a:lnTo>
                    <a:pt x="1530" y="1381"/>
                  </a:lnTo>
                  <a:lnTo>
                    <a:pt x="1557" y="1377"/>
                  </a:lnTo>
                  <a:lnTo>
                    <a:pt x="1557" y="1377"/>
                  </a:lnTo>
                  <a:lnTo>
                    <a:pt x="1550" y="1381"/>
                  </a:lnTo>
                  <a:lnTo>
                    <a:pt x="1541" y="1387"/>
                  </a:lnTo>
                  <a:lnTo>
                    <a:pt x="1534" y="1390"/>
                  </a:lnTo>
                  <a:lnTo>
                    <a:pt x="1531" y="1390"/>
                  </a:lnTo>
                  <a:lnTo>
                    <a:pt x="1530" y="1387"/>
                  </a:lnTo>
                  <a:lnTo>
                    <a:pt x="1530" y="1387"/>
                  </a:lnTo>
                  <a:lnTo>
                    <a:pt x="1531" y="1390"/>
                  </a:lnTo>
                  <a:lnTo>
                    <a:pt x="1533" y="1391"/>
                  </a:lnTo>
                  <a:lnTo>
                    <a:pt x="1539" y="1396"/>
                  </a:lnTo>
                  <a:lnTo>
                    <a:pt x="1550" y="1404"/>
                  </a:lnTo>
                  <a:lnTo>
                    <a:pt x="1550" y="1404"/>
                  </a:lnTo>
                  <a:lnTo>
                    <a:pt x="1555" y="1392"/>
                  </a:lnTo>
                  <a:lnTo>
                    <a:pt x="1558" y="1388"/>
                  </a:lnTo>
                  <a:lnTo>
                    <a:pt x="1560" y="1386"/>
                  </a:lnTo>
                  <a:lnTo>
                    <a:pt x="1563" y="1383"/>
                  </a:lnTo>
                  <a:lnTo>
                    <a:pt x="1567" y="1383"/>
                  </a:lnTo>
                  <a:lnTo>
                    <a:pt x="1573" y="1383"/>
                  </a:lnTo>
                  <a:lnTo>
                    <a:pt x="1581" y="1386"/>
                  </a:lnTo>
                  <a:lnTo>
                    <a:pt x="1588" y="1391"/>
                  </a:lnTo>
                  <a:lnTo>
                    <a:pt x="1596" y="1395"/>
                  </a:lnTo>
                  <a:lnTo>
                    <a:pt x="1605" y="1400"/>
                  </a:lnTo>
                  <a:lnTo>
                    <a:pt x="1605" y="1400"/>
                  </a:lnTo>
                  <a:lnTo>
                    <a:pt x="1620" y="1404"/>
                  </a:lnTo>
                  <a:lnTo>
                    <a:pt x="1636" y="1407"/>
                  </a:lnTo>
                  <a:lnTo>
                    <a:pt x="1654" y="1410"/>
                  </a:lnTo>
                  <a:lnTo>
                    <a:pt x="1671" y="1412"/>
                  </a:lnTo>
                  <a:lnTo>
                    <a:pt x="1671" y="1412"/>
                  </a:lnTo>
                  <a:lnTo>
                    <a:pt x="1687" y="1417"/>
                  </a:lnTo>
                  <a:lnTo>
                    <a:pt x="1707" y="1425"/>
                  </a:lnTo>
                  <a:lnTo>
                    <a:pt x="1717" y="1429"/>
                  </a:lnTo>
                  <a:lnTo>
                    <a:pt x="1726" y="1434"/>
                  </a:lnTo>
                  <a:lnTo>
                    <a:pt x="1735" y="1439"/>
                  </a:lnTo>
                  <a:lnTo>
                    <a:pt x="1741" y="1444"/>
                  </a:lnTo>
                  <a:lnTo>
                    <a:pt x="1741" y="1444"/>
                  </a:lnTo>
                  <a:lnTo>
                    <a:pt x="1745" y="1452"/>
                  </a:lnTo>
                  <a:lnTo>
                    <a:pt x="1748" y="1459"/>
                  </a:lnTo>
                  <a:lnTo>
                    <a:pt x="1749" y="1467"/>
                  </a:lnTo>
                  <a:lnTo>
                    <a:pt x="1748" y="1476"/>
                  </a:lnTo>
                  <a:lnTo>
                    <a:pt x="1745" y="1485"/>
                  </a:lnTo>
                  <a:lnTo>
                    <a:pt x="1743" y="1493"/>
                  </a:lnTo>
                  <a:lnTo>
                    <a:pt x="1739" y="1501"/>
                  </a:lnTo>
                  <a:lnTo>
                    <a:pt x="1734" y="1507"/>
                  </a:lnTo>
                  <a:lnTo>
                    <a:pt x="1734" y="1507"/>
                  </a:lnTo>
                  <a:lnTo>
                    <a:pt x="1728" y="1516"/>
                  </a:lnTo>
                  <a:lnTo>
                    <a:pt x="1721" y="1523"/>
                  </a:lnTo>
                  <a:lnTo>
                    <a:pt x="1707" y="1536"/>
                  </a:lnTo>
                  <a:lnTo>
                    <a:pt x="1701" y="1543"/>
                  </a:lnTo>
                  <a:lnTo>
                    <a:pt x="1695" y="1549"/>
                  </a:lnTo>
                  <a:lnTo>
                    <a:pt x="1690" y="1558"/>
                  </a:lnTo>
                  <a:lnTo>
                    <a:pt x="1686" y="1567"/>
                  </a:lnTo>
                  <a:lnTo>
                    <a:pt x="1686" y="1567"/>
                  </a:lnTo>
                  <a:lnTo>
                    <a:pt x="1683" y="1574"/>
                  </a:lnTo>
                  <a:lnTo>
                    <a:pt x="1682" y="1583"/>
                  </a:lnTo>
                  <a:lnTo>
                    <a:pt x="1681" y="1600"/>
                  </a:lnTo>
                  <a:lnTo>
                    <a:pt x="1681" y="1616"/>
                  </a:lnTo>
                  <a:lnTo>
                    <a:pt x="1679" y="1634"/>
                  </a:lnTo>
                  <a:lnTo>
                    <a:pt x="1679" y="1634"/>
                  </a:lnTo>
                  <a:lnTo>
                    <a:pt x="1677" y="1644"/>
                  </a:lnTo>
                  <a:lnTo>
                    <a:pt x="1674" y="1652"/>
                  </a:lnTo>
                  <a:lnTo>
                    <a:pt x="1672" y="1655"/>
                  </a:lnTo>
                  <a:lnTo>
                    <a:pt x="1669" y="1659"/>
                  </a:lnTo>
                  <a:lnTo>
                    <a:pt x="1660" y="1664"/>
                  </a:lnTo>
                  <a:lnTo>
                    <a:pt x="1655" y="1668"/>
                  </a:lnTo>
                  <a:lnTo>
                    <a:pt x="1648" y="1674"/>
                  </a:lnTo>
                  <a:lnTo>
                    <a:pt x="1648" y="1674"/>
                  </a:lnTo>
                  <a:lnTo>
                    <a:pt x="1643" y="1679"/>
                  </a:lnTo>
                  <a:lnTo>
                    <a:pt x="1640" y="1683"/>
                  </a:lnTo>
                  <a:lnTo>
                    <a:pt x="1638" y="1688"/>
                  </a:lnTo>
                  <a:lnTo>
                    <a:pt x="1638" y="1691"/>
                  </a:lnTo>
                  <a:lnTo>
                    <a:pt x="1635" y="1693"/>
                  </a:lnTo>
                  <a:lnTo>
                    <a:pt x="1624" y="1698"/>
                  </a:lnTo>
                  <a:lnTo>
                    <a:pt x="1624" y="1698"/>
                  </a:lnTo>
                  <a:lnTo>
                    <a:pt x="1615" y="1702"/>
                  </a:lnTo>
                  <a:lnTo>
                    <a:pt x="1606" y="1705"/>
                  </a:lnTo>
                  <a:lnTo>
                    <a:pt x="1591" y="1710"/>
                  </a:lnTo>
                  <a:lnTo>
                    <a:pt x="1583" y="1714"/>
                  </a:lnTo>
                  <a:lnTo>
                    <a:pt x="1576" y="1717"/>
                  </a:lnTo>
                  <a:lnTo>
                    <a:pt x="1569" y="1724"/>
                  </a:lnTo>
                  <a:lnTo>
                    <a:pt x="1562" y="1733"/>
                  </a:lnTo>
                  <a:lnTo>
                    <a:pt x="1562" y="1733"/>
                  </a:lnTo>
                  <a:lnTo>
                    <a:pt x="1564" y="1728"/>
                  </a:lnTo>
                  <a:lnTo>
                    <a:pt x="1564" y="1728"/>
                  </a:lnTo>
                  <a:lnTo>
                    <a:pt x="1559" y="1736"/>
                  </a:lnTo>
                  <a:lnTo>
                    <a:pt x="1555" y="1747"/>
                  </a:lnTo>
                  <a:lnTo>
                    <a:pt x="1553" y="1757"/>
                  </a:lnTo>
                  <a:lnTo>
                    <a:pt x="1550" y="1764"/>
                  </a:lnTo>
                  <a:lnTo>
                    <a:pt x="1550" y="1764"/>
                  </a:lnTo>
                  <a:lnTo>
                    <a:pt x="1543" y="1776"/>
                  </a:lnTo>
                  <a:lnTo>
                    <a:pt x="1535" y="1786"/>
                  </a:lnTo>
                  <a:lnTo>
                    <a:pt x="1517" y="1805"/>
                  </a:lnTo>
                  <a:lnTo>
                    <a:pt x="1517" y="1805"/>
                  </a:lnTo>
                  <a:lnTo>
                    <a:pt x="1490" y="1840"/>
                  </a:lnTo>
                  <a:lnTo>
                    <a:pt x="1472" y="1862"/>
                  </a:lnTo>
                  <a:lnTo>
                    <a:pt x="1466" y="1868"/>
                  </a:lnTo>
                  <a:lnTo>
                    <a:pt x="1464" y="1869"/>
                  </a:lnTo>
                  <a:lnTo>
                    <a:pt x="1463" y="1869"/>
                  </a:lnTo>
                  <a:lnTo>
                    <a:pt x="1463" y="1869"/>
                  </a:lnTo>
                  <a:lnTo>
                    <a:pt x="1461" y="1867"/>
                  </a:lnTo>
                  <a:lnTo>
                    <a:pt x="1455" y="1867"/>
                  </a:lnTo>
                  <a:lnTo>
                    <a:pt x="1442" y="1868"/>
                  </a:lnTo>
                  <a:lnTo>
                    <a:pt x="1428" y="1869"/>
                  </a:lnTo>
                  <a:lnTo>
                    <a:pt x="1424" y="1868"/>
                  </a:lnTo>
                  <a:lnTo>
                    <a:pt x="1421" y="1868"/>
                  </a:lnTo>
                  <a:lnTo>
                    <a:pt x="1421" y="1865"/>
                  </a:lnTo>
                  <a:lnTo>
                    <a:pt x="1421" y="1865"/>
                  </a:lnTo>
                  <a:lnTo>
                    <a:pt x="1421" y="1871"/>
                  </a:lnTo>
                  <a:lnTo>
                    <a:pt x="1423" y="1872"/>
                  </a:lnTo>
                  <a:lnTo>
                    <a:pt x="1430" y="1876"/>
                  </a:lnTo>
                  <a:lnTo>
                    <a:pt x="1430" y="1876"/>
                  </a:lnTo>
                  <a:lnTo>
                    <a:pt x="1426" y="1893"/>
                  </a:lnTo>
                  <a:lnTo>
                    <a:pt x="1421" y="1907"/>
                  </a:lnTo>
                  <a:lnTo>
                    <a:pt x="1417" y="1912"/>
                  </a:lnTo>
                  <a:lnTo>
                    <a:pt x="1414" y="1917"/>
                  </a:lnTo>
                  <a:lnTo>
                    <a:pt x="1410" y="1922"/>
                  </a:lnTo>
                  <a:lnTo>
                    <a:pt x="1405" y="1925"/>
                  </a:lnTo>
                  <a:lnTo>
                    <a:pt x="1395" y="1930"/>
                  </a:lnTo>
                  <a:lnTo>
                    <a:pt x="1381" y="1934"/>
                  </a:lnTo>
                  <a:lnTo>
                    <a:pt x="1366" y="1935"/>
                  </a:lnTo>
                  <a:lnTo>
                    <a:pt x="1348" y="1936"/>
                  </a:lnTo>
                  <a:lnTo>
                    <a:pt x="1348" y="1936"/>
                  </a:lnTo>
                  <a:lnTo>
                    <a:pt x="1349" y="1944"/>
                  </a:lnTo>
                  <a:lnTo>
                    <a:pt x="1347" y="1950"/>
                  </a:lnTo>
                  <a:lnTo>
                    <a:pt x="1344" y="1954"/>
                  </a:lnTo>
                  <a:lnTo>
                    <a:pt x="1339" y="1958"/>
                  </a:lnTo>
                  <a:lnTo>
                    <a:pt x="1329" y="1963"/>
                  </a:lnTo>
                  <a:lnTo>
                    <a:pt x="1324" y="1965"/>
                  </a:lnTo>
                  <a:lnTo>
                    <a:pt x="1319" y="1969"/>
                  </a:lnTo>
                  <a:lnTo>
                    <a:pt x="1319" y="1969"/>
                  </a:lnTo>
                  <a:lnTo>
                    <a:pt x="1315" y="1978"/>
                  </a:lnTo>
                  <a:lnTo>
                    <a:pt x="1311" y="1990"/>
                  </a:lnTo>
                  <a:lnTo>
                    <a:pt x="1309" y="2001"/>
                  </a:lnTo>
                  <a:lnTo>
                    <a:pt x="1305" y="2010"/>
                  </a:lnTo>
                  <a:lnTo>
                    <a:pt x="1305" y="2010"/>
                  </a:lnTo>
                  <a:lnTo>
                    <a:pt x="1301" y="2017"/>
                  </a:lnTo>
                  <a:lnTo>
                    <a:pt x="1293" y="2029"/>
                  </a:lnTo>
                  <a:lnTo>
                    <a:pt x="1286" y="2040"/>
                  </a:lnTo>
                  <a:lnTo>
                    <a:pt x="1283" y="2044"/>
                  </a:lnTo>
                  <a:lnTo>
                    <a:pt x="1283" y="2048"/>
                  </a:lnTo>
                  <a:lnTo>
                    <a:pt x="1283" y="2048"/>
                  </a:lnTo>
                  <a:lnTo>
                    <a:pt x="1283" y="2052"/>
                  </a:lnTo>
                  <a:lnTo>
                    <a:pt x="1287" y="2055"/>
                  </a:lnTo>
                  <a:lnTo>
                    <a:pt x="1296" y="2065"/>
                  </a:lnTo>
                  <a:lnTo>
                    <a:pt x="1296" y="2065"/>
                  </a:lnTo>
                  <a:lnTo>
                    <a:pt x="1268" y="2071"/>
                  </a:lnTo>
                  <a:lnTo>
                    <a:pt x="1242" y="2074"/>
                  </a:lnTo>
                  <a:lnTo>
                    <a:pt x="1214" y="2078"/>
                  </a:lnTo>
                  <a:lnTo>
                    <a:pt x="1186" y="2081"/>
                  </a:lnTo>
                  <a:lnTo>
                    <a:pt x="1186" y="2081"/>
                  </a:lnTo>
                  <a:lnTo>
                    <a:pt x="1190" y="2074"/>
                  </a:lnTo>
                  <a:lnTo>
                    <a:pt x="1190" y="2072"/>
                  </a:lnTo>
                  <a:lnTo>
                    <a:pt x="1190" y="2069"/>
                  </a:lnTo>
                  <a:lnTo>
                    <a:pt x="1187" y="2067"/>
                  </a:lnTo>
                  <a:lnTo>
                    <a:pt x="1185" y="2064"/>
                  </a:lnTo>
                  <a:lnTo>
                    <a:pt x="1180" y="2063"/>
                  </a:lnTo>
                  <a:lnTo>
                    <a:pt x="1172" y="2063"/>
                  </a:lnTo>
                  <a:lnTo>
                    <a:pt x="1172" y="2063"/>
                  </a:lnTo>
                  <a:lnTo>
                    <a:pt x="1174" y="2057"/>
                  </a:lnTo>
                  <a:lnTo>
                    <a:pt x="1177" y="2052"/>
                  </a:lnTo>
                  <a:lnTo>
                    <a:pt x="1185" y="2041"/>
                  </a:lnTo>
                  <a:lnTo>
                    <a:pt x="1192" y="2033"/>
                  </a:lnTo>
                  <a:lnTo>
                    <a:pt x="1195" y="2027"/>
                  </a:lnTo>
                  <a:lnTo>
                    <a:pt x="1197" y="2021"/>
                  </a:lnTo>
                  <a:lnTo>
                    <a:pt x="1197" y="2021"/>
                  </a:lnTo>
                  <a:lnTo>
                    <a:pt x="1199" y="2017"/>
                  </a:lnTo>
                  <a:lnTo>
                    <a:pt x="1200" y="2012"/>
                  </a:lnTo>
                  <a:lnTo>
                    <a:pt x="1200" y="2009"/>
                  </a:lnTo>
                  <a:lnTo>
                    <a:pt x="1201" y="2003"/>
                  </a:lnTo>
                  <a:lnTo>
                    <a:pt x="1201" y="2003"/>
                  </a:lnTo>
                  <a:lnTo>
                    <a:pt x="1205" y="1991"/>
                  </a:lnTo>
                  <a:lnTo>
                    <a:pt x="1205" y="1984"/>
                  </a:lnTo>
                  <a:lnTo>
                    <a:pt x="1204" y="1978"/>
                  </a:lnTo>
                  <a:lnTo>
                    <a:pt x="1201" y="1968"/>
                  </a:lnTo>
                  <a:lnTo>
                    <a:pt x="1201" y="1968"/>
                  </a:lnTo>
                  <a:lnTo>
                    <a:pt x="1197" y="1953"/>
                  </a:lnTo>
                  <a:lnTo>
                    <a:pt x="1197" y="1939"/>
                  </a:lnTo>
                  <a:lnTo>
                    <a:pt x="1197" y="1928"/>
                  </a:lnTo>
                  <a:lnTo>
                    <a:pt x="1200" y="1916"/>
                  </a:lnTo>
                  <a:lnTo>
                    <a:pt x="1207" y="1895"/>
                  </a:lnTo>
                  <a:lnTo>
                    <a:pt x="1218" y="1868"/>
                  </a:lnTo>
                  <a:lnTo>
                    <a:pt x="1218" y="1868"/>
                  </a:lnTo>
                  <a:lnTo>
                    <a:pt x="1221" y="1850"/>
                  </a:lnTo>
                  <a:lnTo>
                    <a:pt x="1224" y="1833"/>
                  </a:lnTo>
                  <a:lnTo>
                    <a:pt x="1229" y="1796"/>
                  </a:lnTo>
                  <a:lnTo>
                    <a:pt x="1233" y="1758"/>
                  </a:lnTo>
                  <a:lnTo>
                    <a:pt x="1234" y="1739"/>
                  </a:lnTo>
                  <a:lnTo>
                    <a:pt x="1236" y="1721"/>
                  </a:lnTo>
                  <a:lnTo>
                    <a:pt x="1236" y="1721"/>
                  </a:lnTo>
                  <a:lnTo>
                    <a:pt x="1240" y="1701"/>
                  </a:lnTo>
                  <a:lnTo>
                    <a:pt x="1243" y="1676"/>
                  </a:lnTo>
                  <a:lnTo>
                    <a:pt x="1243" y="1663"/>
                  </a:lnTo>
                  <a:lnTo>
                    <a:pt x="1243" y="1650"/>
                  </a:lnTo>
                  <a:lnTo>
                    <a:pt x="1242" y="1640"/>
                  </a:lnTo>
                  <a:lnTo>
                    <a:pt x="1239" y="1631"/>
                  </a:lnTo>
                  <a:lnTo>
                    <a:pt x="1239" y="1631"/>
                  </a:lnTo>
                  <a:lnTo>
                    <a:pt x="1235" y="1622"/>
                  </a:lnTo>
                  <a:lnTo>
                    <a:pt x="1228" y="1614"/>
                  </a:lnTo>
                  <a:lnTo>
                    <a:pt x="1220" y="1606"/>
                  </a:lnTo>
                  <a:lnTo>
                    <a:pt x="1210" y="1598"/>
                  </a:lnTo>
                  <a:lnTo>
                    <a:pt x="1191" y="1585"/>
                  </a:lnTo>
                  <a:lnTo>
                    <a:pt x="1174" y="1572"/>
                  </a:lnTo>
                  <a:lnTo>
                    <a:pt x="1174" y="1572"/>
                  </a:lnTo>
                  <a:lnTo>
                    <a:pt x="1166" y="1564"/>
                  </a:lnTo>
                  <a:lnTo>
                    <a:pt x="1158" y="1555"/>
                  </a:lnTo>
                  <a:lnTo>
                    <a:pt x="1144" y="1536"/>
                  </a:lnTo>
                  <a:lnTo>
                    <a:pt x="1118" y="1497"/>
                  </a:lnTo>
                  <a:lnTo>
                    <a:pt x="1118" y="1497"/>
                  </a:lnTo>
                  <a:lnTo>
                    <a:pt x="1104" y="1476"/>
                  </a:lnTo>
                  <a:lnTo>
                    <a:pt x="1096" y="1464"/>
                  </a:lnTo>
                  <a:lnTo>
                    <a:pt x="1091" y="1453"/>
                  </a:lnTo>
                  <a:lnTo>
                    <a:pt x="1091" y="1453"/>
                  </a:lnTo>
                  <a:lnTo>
                    <a:pt x="1086" y="1443"/>
                  </a:lnTo>
                  <a:lnTo>
                    <a:pt x="1083" y="1436"/>
                  </a:lnTo>
                  <a:lnTo>
                    <a:pt x="1083" y="1433"/>
                  </a:lnTo>
                  <a:lnTo>
                    <a:pt x="1085" y="1431"/>
                  </a:lnTo>
                  <a:lnTo>
                    <a:pt x="1090" y="1429"/>
                  </a:lnTo>
                  <a:lnTo>
                    <a:pt x="1091" y="1425"/>
                  </a:lnTo>
                  <a:lnTo>
                    <a:pt x="1093" y="1420"/>
                  </a:lnTo>
                  <a:lnTo>
                    <a:pt x="1093" y="1420"/>
                  </a:lnTo>
                  <a:lnTo>
                    <a:pt x="1093" y="1406"/>
                  </a:lnTo>
                  <a:lnTo>
                    <a:pt x="1093" y="1392"/>
                  </a:lnTo>
                  <a:lnTo>
                    <a:pt x="1095" y="1378"/>
                  </a:lnTo>
                  <a:lnTo>
                    <a:pt x="1096" y="1372"/>
                  </a:lnTo>
                  <a:lnTo>
                    <a:pt x="1099" y="1364"/>
                  </a:lnTo>
                  <a:lnTo>
                    <a:pt x="1099" y="1364"/>
                  </a:lnTo>
                  <a:lnTo>
                    <a:pt x="1102" y="1357"/>
                  </a:lnTo>
                  <a:lnTo>
                    <a:pt x="1106" y="1349"/>
                  </a:lnTo>
                  <a:lnTo>
                    <a:pt x="1116" y="1335"/>
                  </a:lnTo>
                  <a:lnTo>
                    <a:pt x="1126" y="1321"/>
                  </a:lnTo>
                  <a:lnTo>
                    <a:pt x="1131" y="1314"/>
                  </a:lnTo>
                  <a:lnTo>
                    <a:pt x="1134" y="1306"/>
                  </a:lnTo>
                  <a:lnTo>
                    <a:pt x="1134" y="1306"/>
                  </a:lnTo>
                  <a:lnTo>
                    <a:pt x="1137" y="1299"/>
                  </a:lnTo>
                  <a:lnTo>
                    <a:pt x="1137" y="1291"/>
                  </a:lnTo>
                  <a:lnTo>
                    <a:pt x="1137" y="1283"/>
                  </a:lnTo>
                  <a:lnTo>
                    <a:pt x="1135" y="1276"/>
                  </a:lnTo>
                  <a:lnTo>
                    <a:pt x="1131" y="1269"/>
                  </a:lnTo>
                  <a:lnTo>
                    <a:pt x="1128" y="1263"/>
                  </a:lnTo>
                  <a:lnTo>
                    <a:pt x="1123" y="1258"/>
                  </a:lnTo>
                  <a:lnTo>
                    <a:pt x="1115" y="1255"/>
                  </a:lnTo>
                  <a:lnTo>
                    <a:pt x="1115" y="1255"/>
                  </a:lnTo>
                  <a:lnTo>
                    <a:pt x="1111" y="1254"/>
                  </a:lnTo>
                  <a:lnTo>
                    <a:pt x="1106" y="1254"/>
                  </a:lnTo>
                  <a:lnTo>
                    <a:pt x="1097" y="1255"/>
                  </a:lnTo>
                  <a:lnTo>
                    <a:pt x="1088" y="1258"/>
                  </a:lnTo>
                  <a:lnTo>
                    <a:pt x="1085" y="1258"/>
                  </a:lnTo>
                  <a:lnTo>
                    <a:pt x="1081" y="1258"/>
                  </a:lnTo>
                  <a:lnTo>
                    <a:pt x="1081" y="1258"/>
                  </a:lnTo>
                  <a:lnTo>
                    <a:pt x="1068" y="1254"/>
                  </a:lnTo>
                  <a:lnTo>
                    <a:pt x="1056" y="1249"/>
                  </a:lnTo>
                  <a:lnTo>
                    <a:pt x="1044" y="1242"/>
                  </a:lnTo>
                  <a:lnTo>
                    <a:pt x="1034" y="1234"/>
                  </a:lnTo>
                  <a:lnTo>
                    <a:pt x="1034" y="1234"/>
                  </a:lnTo>
                  <a:lnTo>
                    <a:pt x="1028" y="1229"/>
                  </a:lnTo>
                  <a:lnTo>
                    <a:pt x="1023" y="1223"/>
                  </a:lnTo>
                  <a:lnTo>
                    <a:pt x="1014" y="1210"/>
                  </a:lnTo>
                  <a:lnTo>
                    <a:pt x="1004" y="1199"/>
                  </a:lnTo>
                  <a:lnTo>
                    <a:pt x="999" y="1192"/>
                  </a:lnTo>
                  <a:lnTo>
                    <a:pt x="992" y="1187"/>
                  </a:lnTo>
                  <a:lnTo>
                    <a:pt x="992" y="1187"/>
                  </a:lnTo>
                  <a:lnTo>
                    <a:pt x="986" y="1183"/>
                  </a:lnTo>
                  <a:lnTo>
                    <a:pt x="981" y="1182"/>
                  </a:lnTo>
                  <a:lnTo>
                    <a:pt x="971" y="1181"/>
                  </a:lnTo>
                  <a:lnTo>
                    <a:pt x="961" y="1180"/>
                  </a:lnTo>
                  <a:lnTo>
                    <a:pt x="949" y="1178"/>
                  </a:lnTo>
                  <a:lnTo>
                    <a:pt x="949" y="1178"/>
                  </a:lnTo>
                  <a:lnTo>
                    <a:pt x="943" y="1176"/>
                  </a:lnTo>
                  <a:lnTo>
                    <a:pt x="937" y="1172"/>
                  </a:lnTo>
                  <a:lnTo>
                    <a:pt x="926" y="1162"/>
                  </a:lnTo>
                  <a:lnTo>
                    <a:pt x="918" y="1152"/>
                  </a:lnTo>
                  <a:lnTo>
                    <a:pt x="912" y="1148"/>
                  </a:lnTo>
                  <a:lnTo>
                    <a:pt x="907" y="1145"/>
                  </a:lnTo>
                  <a:lnTo>
                    <a:pt x="907" y="1145"/>
                  </a:lnTo>
                  <a:lnTo>
                    <a:pt x="900" y="1143"/>
                  </a:lnTo>
                  <a:lnTo>
                    <a:pt x="892" y="1142"/>
                  </a:lnTo>
                  <a:lnTo>
                    <a:pt x="886" y="1142"/>
                  </a:lnTo>
                  <a:lnTo>
                    <a:pt x="880" y="1143"/>
                  </a:lnTo>
                  <a:lnTo>
                    <a:pt x="867" y="1147"/>
                  </a:lnTo>
                  <a:lnTo>
                    <a:pt x="861" y="1147"/>
                  </a:lnTo>
                  <a:lnTo>
                    <a:pt x="852" y="1147"/>
                  </a:lnTo>
                  <a:lnTo>
                    <a:pt x="852" y="1147"/>
                  </a:lnTo>
                  <a:lnTo>
                    <a:pt x="845" y="1145"/>
                  </a:lnTo>
                  <a:lnTo>
                    <a:pt x="837" y="1142"/>
                  </a:lnTo>
                  <a:lnTo>
                    <a:pt x="819" y="1133"/>
                  </a:lnTo>
                  <a:lnTo>
                    <a:pt x="802" y="1124"/>
                  </a:lnTo>
                  <a:lnTo>
                    <a:pt x="787" y="1115"/>
                  </a:lnTo>
                  <a:lnTo>
                    <a:pt x="787" y="1115"/>
                  </a:lnTo>
                  <a:lnTo>
                    <a:pt x="775" y="1110"/>
                  </a:lnTo>
                  <a:lnTo>
                    <a:pt x="763" y="1102"/>
                  </a:lnTo>
                  <a:lnTo>
                    <a:pt x="753" y="1096"/>
                  </a:lnTo>
                  <a:lnTo>
                    <a:pt x="744" y="1088"/>
                  </a:lnTo>
                  <a:lnTo>
                    <a:pt x="735" y="1080"/>
                  </a:lnTo>
                  <a:lnTo>
                    <a:pt x="728" y="1069"/>
                  </a:lnTo>
                  <a:lnTo>
                    <a:pt x="721" y="1058"/>
                  </a:lnTo>
                  <a:lnTo>
                    <a:pt x="716" y="1045"/>
                  </a:lnTo>
                  <a:lnTo>
                    <a:pt x="716" y="1045"/>
                  </a:lnTo>
                  <a:lnTo>
                    <a:pt x="711" y="1035"/>
                  </a:lnTo>
                  <a:lnTo>
                    <a:pt x="706" y="1025"/>
                  </a:lnTo>
                  <a:lnTo>
                    <a:pt x="694" y="1009"/>
                  </a:lnTo>
                  <a:lnTo>
                    <a:pt x="666" y="975"/>
                  </a:lnTo>
                  <a:lnTo>
                    <a:pt x="666" y="975"/>
                  </a:lnTo>
                  <a:lnTo>
                    <a:pt x="652" y="956"/>
                  </a:lnTo>
                  <a:lnTo>
                    <a:pt x="639" y="939"/>
                  </a:lnTo>
                  <a:lnTo>
                    <a:pt x="633" y="933"/>
                  </a:lnTo>
                  <a:lnTo>
                    <a:pt x="625" y="926"/>
                  </a:lnTo>
                  <a:lnTo>
                    <a:pt x="615" y="923"/>
                  </a:lnTo>
                  <a:lnTo>
                    <a:pt x="605" y="919"/>
                  </a:lnTo>
                  <a:lnTo>
                    <a:pt x="605" y="919"/>
                  </a:lnTo>
                  <a:lnTo>
                    <a:pt x="604" y="920"/>
                  </a:lnTo>
                  <a:lnTo>
                    <a:pt x="604" y="923"/>
                  </a:lnTo>
                  <a:lnTo>
                    <a:pt x="607" y="933"/>
                  </a:lnTo>
                  <a:lnTo>
                    <a:pt x="614" y="949"/>
                  </a:lnTo>
                  <a:lnTo>
                    <a:pt x="614" y="949"/>
                  </a:lnTo>
                  <a:lnTo>
                    <a:pt x="624" y="964"/>
                  </a:lnTo>
                  <a:lnTo>
                    <a:pt x="634" y="980"/>
                  </a:lnTo>
                  <a:lnTo>
                    <a:pt x="657" y="1010"/>
                  </a:lnTo>
                  <a:lnTo>
                    <a:pt x="657" y="1010"/>
                  </a:lnTo>
                  <a:lnTo>
                    <a:pt x="663" y="1020"/>
                  </a:lnTo>
                  <a:lnTo>
                    <a:pt x="667" y="1028"/>
                  </a:lnTo>
                  <a:lnTo>
                    <a:pt x="670" y="1033"/>
                  </a:lnTo>
                  <a:lnTo>
                    <a:pt x="668" y="1035"/>
                  </a:lnTo>
                  <a:lnTo>
                    <a:pt x="666" y="1035"/>
                  </a:lnTo>
                  <a:lnTo>
                    <a:pt x="661" y="1033"/>
                  </a:lnTo>
                  <a:lnTo>
                    <a:pt x="656" y="1026"/>
                  </a:lnTo>
                  <a:lnTo>
                    <a:pt x="648" y="1016"/>
                  </a:lnTo>
                  <a:lnTo>
                    <a:pt x="648" y="1016"/>
                  </a:lnTo>
                  <a:lnTo>
                    <a:pt x="610" y="967"/>
                  </a:lnTo>
                  <a:lnTo>
                    <a:pt x="591" y="943"/>
                  </a:lnTo>
                  <a:lnTo>
                    <a:pt x="575" y="916"/>
                  </a:lnTo>
                  <a:lnTo>
                    <a:pt x="575" y="916"/>
                  </a:lnTo>
                  <a:lnTo>
                    <a:pt x="571" y="907"/>
                  </a:lnTo>
                  <a:lnTo>
                    <a:pt x="567" y="900"/>
                  </a:lnTo>
                  <a:lnTo>
                    <a:pt x="563" y="891"/>
                  </a:lnTo>
                  <a:lnTo>
                    <a:pt x="556" y="882"/>
                  </a:lnTo>
                  <a:lnTo>
                    <a:pt x="556" y="882"/>
                  </a:lnTo>
                  <a:lnTo>
                    <a:pt x="545" y="875"/>
                  </a:lnTo>
                  <a:lnTo>
                    <a:pt x="534" y="868"/>
                  </a:lnTo>
                  <a:lnTo>
                    <a:pt x="524" y="861"/>
                  </a:lnTo>
                  <a:lnTo>
                    <a:pt x="514" y="853"/>
                  </a:lnTo>
                  <a:lnTo>
                    <a:pt x="514" y="853"/>
                  </a:lnTo>
                  <a:lnTo>
                    <a:pt x="505" y="845"/>
                  </a:lnTo>
                  <a:lnTo>
                    <a:pt x="499" y="837"/>
                  </a:lnTo>
                  <a:lnTo>
                    <a:pt x="491" y="829"/>
                  </a:lnTo>
                  <a:lnTo>
                    <a:pt x="486" y="820"/>
                  </a:lnTo>
                  <a:lnTo>
                    <a:pt x="477" y="801"/>
                  </a:lnTo>
                  <a:lnTo>
                    <a:pt x="470" y="782"/>
                  </a:lnTo>
                  <a:lnTo>
                    <a:pt x="466" y="762"/>
                  </a:lnTo>
                  <a:lnTo>
                    <a:pt x="463" y="742"/>
                  </a:lnTo>
                  <a:lnTo>
                    <a:pt x="463" y="720"/>
                  </a:lnTo>
                  <a:lnTo>
                    <a:pt x="464" y="699"/>
                  </a:lnTo>
                  <a:lnTo>
                    <a:pt x="464" y="699"/>
                  </a:lnTo>
                  <a:lnTo>
                    <a:pt x="467" y="685"/>
                  </a:lnTo>
                  <a:lnTo>
                    <a:pt x="470" y="672"/>
                  </a:lnTo>
                  <a:lnTo>
                    <a:pt x="471" y="659"/>
                  </a:lnTo>
                  <a:lnTo>
                    <a:pt x="471" y="653"/>
                  </a:lnTo>
                  <a:lnTo>
                    <a:pt x="471" y="645"/>
                  </a:lnTo>
                  <a:lnTo>
                    <a:pt x="471" y="645"/>
                  </a:lnTo>
                  <a:lnTo>
                    <a:pt x="467" y="635"/>
                  </a:lnTo>
                  <a:lnTo>
                    <a:pt x="462" y="625"/>
                  </a:lnTo>
                  <a:lnTo>
                    <a:pt x="456" y="615"/>
                  </a:lnTo>
                  <a:lnTo>
                    <a:pt x="448" y="606"/>
                  </a:lnTo>
                  <a:lnTo>
                    <a:pt x="448" y="606"/>
                  </a:lnTo>
                  <a:lnTo>
                    <a:pt x="434" y="586"/>
                  </a:lnTo>
                  <a:lnTo>
                    <a:pt x="434" y="586"/>
                  </a:lnTo>
                  <a:lnTo>
                    <a:pt x="419" y="561"/>
                  </a:lnTo>
                  <a:lnTo>
                    <a:pt x="410" y="548"/>
                  </a:lnTo>
                  <a:lnTo>
                    <a:pt x="399" y="538"/>
                  </a:lnTo>
                  <a:lnTo>
                    <a:pt x="399" y="538"/>
                  </a:lnTo>
                  <a:lnTo>
                    <a:pt x="376" y="519"/>
                  </a:lnTo>
                  <a:lnTo>
                    <a:pt x="342" y="495"/>
                  </a:lnTo>
                  <a:lnTo>
                    <a:pt x="342" y="495"/>
                  </a:lnTo>
                  <a:lnTo>
                    <a:pt x="362" y="471"/>
                  </a:lnTo>
                  <a:lnTo>
                    <a:pt x="382" y="447"/>
                  </a:lnTo>
                  <a:lnTo>
                    <a:pt x="404" y="425"/>
                  </a:lnTo>
                  <a:lnTo>
                    <a:pt x="425" y="402"/>
                  </a:lnTo>
                  <a:lnTo>
                    <a:pt x="448" y="381"/>
                  </a:lnTo>
                  <a:lnTo>
                    <a:pt x="472" y="361"/>
                  </a:lnTo>
                  <a:lnTo>
                    <a:pt x="496" y="342"/>
                  </a:lnTo>
                  <a:lnTo>
                    <a:pt x="520" y="323"/>
                  </a:lnTo>
                  <a:lnTo>
                    <a:pt x="545" y="304"/>
                  </a:lnTo>
                  <a:lnTo>
                    <a:pt x="571" y="286"/>
                  </a:lnTo>
                  <a:lnTo>
                    <a:pt x="597" y="270"/>
                  </a:lnTo>
                  <a:lnTo>
                    <a:pt x="624" y="254"/>
                  </a:lnTo>
                  <a:lnTo>
                    <a:pt x="652" y="239"/>
                  </a:lnTo>
                  <a:lnTo>
                    <a:pt x="680" y="225"/>
                  </a:lnTo>
                  <a:lnTo>
                    <a:pt x="707" y="211"/>
                  </a:lnTo>
                  <a:lnTo>
                    <a:pt x="737" y="200"/>
                  </a:lnTo>
                  <a:lnTo>
                    <a:pt x="737" y="200"/>
                  </a:lnTo>
                  <a:lnTo>
                    <a:pt x="740" y="211"/>
                  </a:lnTo>
                  <a:lnTo>
                    <a:pt x="747" y="223"/>
                  </a:lnTo>
                  <a:lnTo>
                    <a:pt x="747" y="223"/>
                  </a:lnTo>
                  <a:lnTo>
                    <a:pt x="752" y="229"/>
                  </a:lnTo>
                  <a:lnTo>
                    <a:pt x="756" y="233"/>
                  </a:lnTo>
                  <a:lnTo>
                    <a:pt x="761" y="237"/>
                  </a:lnTo>
                  <a:lnTo>
                    <a:pt x="767" y="239"/>
                  </a:lnTo>
                  <a:lnTo>
                    <a:pt x="780" y="242"/>
                  </a:lnTo>
                  <a:lnTo>
                    <a:pt x="796" y="246"/>
                  </a:lnTo>
                  <a:lnTo>
                    <a:pt x="796" y="246"/>
                  </a:lnTo>
                  <a:lnTo>
                    <a:pt x="795" y="251"/>
                  </a:lnTo>
                  <a:lnTo>
                    <a:pt x="794" y="254"/>
                  </a:lnTo>
                  <a:lnTo>
                    <a:pt x="792" y="258"/>
                  </a:lnTo>
                  <a:lnTo>
                    <a:pt x="788" y="262"/>
                  </a:lnTo>
                  <a:lnTo>
                    <a:pt x="782" y="267"/>
                  </a:lnTo>
                  <a:lnTo>
                    <a:pt x="775" y="270"/>
                  </a:lnTo>
                  <a:lnTo>
                    <a:pt x="764" y="272"/>
                  </a:lnTo>
                  <a:lnTo>
                    <a:pt x="756" y="272"/>
                  </a:lnTo>
                  <a:lnTo>
                    <a:pt x="737" y="271"/>
                  </a:lnTo>
                  <a:lnTo>
                    <a:pt x="737" y="271"/>
                  </a:lnTo>
                  <a:lnTo>
                    <a:pt x="716" y="268"/>
                  </a:lnTo>
                  <a:lnTo>
                    <a:pt x="706" y="267"/>
                  </a:lnTo>
                  <a:lnTo>
                    <a:pt x="696" y="266"/>
                  </a:lnTo>
                  <a:lnTo>
                    <a:pt x="686" y="267"/>
                  </a:lnTo>
                  <a:lnTo>
                    <a:pt x="676" y="270"/>
                  </a:lnTo>
                  <a:lnTo>
                    <a:pt x="666" y="275"/>
                  </a:lnTo>
                  <a:lnTo>
                    <a:pt x="657" y="282"/>
                  </a:lnTo>
                  <a:lnTo>
                    <a:pt x="657" y="282"/>
                  </a:lnTo>
                  <a:lnTo>
                    <a:pt x="671" y="291"/>
                  </a:lnTo>
                  <a:lnTo>
                    <a:pt x="678" y="296"/>
                  </a:lnTo>
                  <a:lnTo>
                    <a:pt x="686" y="300"/>
                  </a:lnTo>
                  <a:lnTo>
                    <a:pt x="692" y="302"/>
                  </a:lnTo>
                  <a:lnTo>
                    <a:pt x="696" y="302"/>
                  </a:lnTo>
                  <a:lnTo>
                    <a:pt x="699" y="302"/>
                  </a:lnTo>
                  <a:lnTo>
                    <a:pt x="700" y="301"/>
                  </a:lnTo>
                  <a:lnTo>
                    <a:pt x="701" y="297"/>
                  </a:lnTo>
                  <a:lnTo>
                    <a:pt x="701" y="294"/>
                  </a:lnTo>
                  <a:lnTo>
                    <a:pt x="701" y="289"/>
                  </a:lnTo>
                  <a:lnTo>
                    <a:pt x="701" y="289"/>
                  </a:lnTo>
                  <a:lnTo>
                    <a:pt x="740" y="287"/>
                  </a:lnTo>
                  <a:lnTo>
                    <a:pt x="759" y="289"/>
                  </a:lnTo>
                  <a:lnTo>
                    <a:pt x="778" y="290"/>
                  </a:lnTo>
                  <a:lnTo>
                    <a:pt x="778" y="290"/>
                  </a:lnTo>
                  <a:lnTo>
                    <a:pt x="790" y="292"/>
                  </a:lnTo>
                  <a:lnTo>
                    <a:pt x="806" y="296"/>
                  </a:lnTo>
                  <a:lnTo>
                    <a:pt x="821" y="299"/>
                  </a:lnTo>
                  <a:lnTo>
                    <a:pt x="828" y="299"/>
                  </a:lnTo>
                  <a:lnTo>
                    <a:pt x="833" y="297"/>
                  </a:lnTo>
                  <a:lnTo>
                    <a:pt x="833" y="297"/>
                  </a:lnTo>
                  <a:lnTo>
                    <a:pt x="835" y="292"/>
                  </a:lnTo>
                  <a:lnTo>
                    <a:pt x="838" y="285"/>
                  </a:lnTo>
                  <a:lnTo>
                    <a:pt x="842" y="276"/>
                  </a:lnTo>
                  <a:lnTo>
                    <a:pt x="844" y="270"/>
                  </a:lnTo>
                  <a:lnTo>
                    <a:pt x="844" y="270"/>
                  </a:lnTo>
                  <a:lnTo>
                    <a:pt x="839" y="270"/>
                  </a:lnTo>
                  <a:lnTo>
                    <a:pt x="834" y="268"/>
                  </a:lnTo>
                  <a:lnTo>
                    <a:pt x="828" y="267"/>
                  </a:lnTo>
                  <a:lnTo>
                    <a:pt x="823" y="267"/>
                  </a:lnTo>
                  <a:lnTo>
                    <a:pt x="823" y="267"/>
                  </a:lnTo>
                  <a:lnTo>
                    <a:pt x="829" y="261"/>
                  </a:lnTo>
                  <a:lnTo>
                    <a:pt x="835" y="257"/>
                  </a:lnTo>
                  <a:lnTo>
                    <a:pt x="842" y="257"/>
                  </a:lnTo>
                  <a:lnTo>
                    <a:pt x="848" y="258"/>
                  </a:lnTo>
                  <a:lnTo>
                    <a:pt x="856" y="261"/>
                  </a:lnTo>
                  <a:lnTo>
                    <a:pt x="862" y="265"/>
                  </a:lnTo>
                  <a:lnTo>
                    <a:pt x="878" y="272"/>
                  </a:lnTo>
                  <a:lnTo>
                    <a:pt x="878" y="272"/>
                  </a:lnTo>
                  <a:lnTo>
                    <a:pt x="873" y="275"/>
                  </a:lnTo>
                  <a:lnTo>
                    <a:pt x="871" y="278"/>
                  </a:lnTo>
                  <a:lnTo>
                    <a:pt x="867" y="286"/>
                  </a:lnTo>
                  <a:lnTo>
                    <a:pt x="866" y="292"/>
                  </a:lnTo>
                  <a:lnTo>
                    <a:pt x="867" y="299"/>
                  </a:lnTo>
                  <a:lnTo>
                    <a:pt x="868" y="301"/>
                  </a:lnTo>
                  <a:lnTo>
                    <a:pt x="871" y="302"/>
                  </a:lnTo>
                  <a:lnTo>
                    <a:pt x="873" y="304"/>
                  </a:lnTo>
                  <a:lnTo>
                    <a:pt x="876" y="304"/>
                  </a:lnTo>
                  <a:lnTo>
                    <a:pt x="880" y="302"/>
                  </a:lnTo>
                  <a:lnTo>
                    <a:pt x="883" y="301"/>
                  </a:lnTo>
                  <a:lnTo>
                    <a:pt x="887" y="297"/>
                  </a:lnTo>
                  <a:lnTo>
                    <a:pt x="891" y="294"/>
                  </a:lnTo>
                  <a:lnTo>
                    <a:pt x="891" y="294"/>
                  </a:lnTo>
                  <a:lnTo>
                    <a:pt x="896" y="285"/>
                  </a:lnTo>
                  <a:lnTo>
                    <a:pt x="897" y="281"/>
                  </a:lnTo>
                  <a:lnTo>
                    <a:pt x="899" y="277"/>
                  </a:lnTo>
                  <a:lnTo>
                    <a:pt x="897" y="270"/>
                  </a:lnTo>
                  <a:lnTo>
                    <a:pt x="894" y="263"/>
                  </a:lnTo>
                  <a:lnTo>
                    <a:pt x="887" y="257"/>
                  </a:lnTo>
                  <a:lnTo>
                    <a:pt x="880" y="251"/>
                  </a:lnTo>
                  <a:lnTo>
                    <a:pt x="862" y="239"/>
                  </a:lnTo>
                  <a:lnTo>
                    <a:pt x="862" y="239"/>
                  </a:lnTo>
                  <a:lnTo>
                    <a:pt x="871" y="229"/>
                  </a:lnTo>
                  <a:lnTo>
                    <a:pt x="880" y="223"/>
                  </a:lnTo>
                  <a:lnTo>
                    <a:pt x="887" y="218"/>
                  </a:lnTo>
                  <a:lnTo>
                    <a:pt x="895" y="216"/>
                  </a:lnTo>
                  <a:lnTo>
                    <a:pt x="897" y="216"/>
                  </a:lnTo>
                  <a:lnTo>
                    <a:pt x="901" y="218"/>
                  </a:lnTo>
                  <a:lnTo>
                    <a:pt x="909" y="221"/>
                  </a:lnTo>
                  <a:lnTo>
                    <a:pt x="916" y="230"/>
                  </a:lnTo>
                  <a:lnTo>
                    <a:pt x="925" y="240"/>
                  </a:lnTo>
                  <a:lnTo>
                    <a:pt x="925" y="240"/>
                  </a:lnTo>
                  <a:lnTo>
                    <a:pt x="926" y="234"/>
                  </a:lnTo>
                  <a:lnTo>
                    <a:pt x="930" y="230"/>
                  </a:lnTo>
                  <a:lnTo>
                    <a:pt x="934" y="228"/>
                  </a:lnTo>
                  <a:lnTo>
                    <a:pt x="939" y="227"/>
                  </a:lnTo>
                  <a:lnTo>
                    <a:pt x="950" y="228"/>
                  </a:lnTo>
                  <a:lnTo>
                    <a:pt x="964" y="230"/>
                  </a:lnTo>
                  <a:lnTo>
                    <a:pt x="964" y="224"/>
                  </a:lnTo>
                  <a:lnTo>
                    <a:pt x="964" y="224"/>
                  </a:lnTo>
                  <a:lnTo>
                    <a:pt x="958" y="224"/>
                  </a:lnTo>
                  <a:lnTo>
                    <a:pt x="952" y="223"/>
                  </a:lnTo>
                  <a:lnTo>
                    <a:pt x="945" y="221"/>
                  </a:lnTo>
                  <a:lnTo>
                    <a:pt x="939" y="221"/>
                  </a:lnTo>
                  <a:lnTo>
                    <a:pt x="939" y="221"/>
                  </a:lnTo>
                  <a:lnTo>
                    <a:pt x="945" y="211"/>
                  </a:lnTo>
                  <a:lnTo>
                    <a:pt x="949" y="202"/>
                  </a:lnTo>
                  <a:lnTo>
                    <a:pt x="953" y="191"/>
                  </a:lnTo>
                  <a:lnTo>
                    <a:pt x="956" y="186"/>
                  </a:lnTo>
                  <a:lnTo>
                    <a:pt x="959" y="182"/>
                  </a:lnTo>
                  <a:lnTo>
                    <a:pt x="964" y="178"/>
                  </a:lnTo>
                  <a:lnTo>
                    <a:pt x="972" y="176"/>
                  </a:lnTo>
                  <a:lnTo>
                    <a:pt x="972" y="176"/>
                  </a:lnTo>
                  <a:lnTo>
                    <a:pt x="982" y="173"/>
                  </a:lnTo>
                  <a:lnTo>
                    <a:pt x="993" y="172"/>
                  </a:lnTo>
                  <a:lnTo>
                    <a:pt x="1021" y="170"/>
                  </a:lnTo>
                  <a:lnTo>
                    <a:pt x="1034" y="168"/>
                  </a:lnTo>
                  <a:lnTo>
                    <a:pt x="1047" y="166"/>
                  </a:lnTo>
                  <a:lnTo>
                    <a:pt x="1050" y="165"/>
                  </a:lnTo>
                  <a:lnTo>
                    <a:pt x="1056" y="162"/>
                  </a:lnTo>
                  <a:lnTo>
                    <a:pt x="1058" y="159"/>
                  </a:lnTo>
                  <a:lnTo>
                    <a:pt x="1061" y="156"/>
                  </a:lnTo>
                  <a:lnTo>
                    <a:pt x="1061" y="156"/>
                  </a:lnTo>
                  <a:lnTo>
                    <a:pt x="1028" y="161"/>
                  </a:lnTo>
                  <a:lnTo>
                    <a:pt x="993" y="166"/>
                  </a:lnTo>
                  <a:lnTo>
                    <a:pt x="977" y="170"/>
                  </a:lnTo>
                  <a:lnTo>
                    <a:pt x="961" y="173"/>
                  </a:lnTo>
                  <a:lnTo>
                    <a:pt x="945" y="178"/>
                  </a:lnTo>
                  <a:lnTo>
                    <a:pt x="930" y="185"/>
                  </a:lnTo>
                  <a:lnTo>
                    <a:pt x="930" y="185"/>
                  </a:lnTo>
                  <a:lnTo>
                    <a:pt x="924" y="189"/>
                  </a:lnTo>
                  <a:lnTo>
                    <a:pt x="918" y="192"/>
                  </a:lnTo>
                  <a:lnTo>
                    <a:pt x="905" y="202"/>
                  </a:lnTo>
                  <a:lnTo>
                    <a:pt x="899" y="205"/>
                  </a:lnTo>
                  <a:lnTo>
                    <a:pt x="892" y="208"/>
                  </a:lnTo>
                  <a:lnTo>
                    <a:pt x="885" y="206"/>
                  </a:lnTo>
                  <a:lnTo>
                    <a:pt x="882" y="204"/>
                  </a:lnTo>
                  <a:lnTo>
                    <a:pt x="880" y="201"/>
                  </a:lnTo>
                  <a:lnTo>
                    <a:pt x="880" y="201"/>
                  </a:lnTo>
                  <a:lnTo>
                    <a:pt x="877" y="199"/>
                  </a:lnTo>
                  <a:lnTo>
                    <a:pt x="875" y="195"/>
                  </a:lnTo>
                  <a:lnTo>
                    <a:pt x="875" y="191"/>
                  </a:lnTo>
                  <a:lnTo>
                    <a:pt x="875" y="187"/>
                  </a:lnTo>
                  <a:lnTo>
                    <a:pt x="876" y="180"/>
                  </a:lnTo>
                  <a:lnTo>
                    <a:pt x="881" y="172"/>
                  </a:lnTo>
                  <a:lnTo>
                    <a:pt x="886" y="165"/>
                  </a:lnTo>
                  <a:lnTo>
                    <a:pt x="892" y="158"/>
                  </a:lnTo>
                  <a:lnTo>
                    <a:pt x="900" y="152"/>
                  </a:lnTo>
                  <a:lnTo>
                    <a:pt x="905" y="148"/>
                  </a:lnTo>
                  <a:lnTo>
                    <a:pt x="902" y="148"/>
                  </a:lnTo>
                  <a:lnTo>
                    <a:pt x="902" y="148"/>
                  </a:lnTo>
                  <a:lnTo>
                    <a:pt x="952" y="139"/>
                  </a:lnTo>
                  <a:lnTo>
                    <a:pt x="1002" y="133"/>
                  </a:lnTo>
                  <a:lnTo>
                    <a:pt x="1054" y="128"/>
                  </a:lnTo>
                  <a:lnTo>
                    <a:pt x="1106" y="127"/>
                  </a:lnTo>
                  <a:lnTo>
                    <a:pt x="1106" y="127"/>
                  </a:lnTo>
                  <a:lnTo>
                    <a:pt x="1139" y="128"/>
                  </a:lnTo>
                  <a:lnTo>
                    <a:pt x="1173" y="129"/>
                  </a:lnTo>
                  <a:lnTo>
                    <a:pt x="1206" y="132"/>
                  </a:lnTo>
                  <a:lnTo>
                    <a:pt x="1239" y="137"/>
                  </a:lnTo>
                  <a:lnTo>
                    <a:pt x="1239" y="137"/>
                  </a:lnTo>
                  <a:lnTo>
                    <a:pt x="1234" y="139"/>
                  </a:lnTo>
                  <a:lnTo>
                    <a:pt x="1231" y="142"/>
                  </a:lnTo>
                  <a:lnTo>
                    <a:pt x="1230" y="144"/>
                  </a:lnTo>
                  <a:lnTo>
                    <a:pt x="1230" y="147"/>
                  </a:lnTo>
                  <a:lnTo>
                    <a:pt x="1229" y="152"/>
                  </a:lnTo>
                  <a:lnTo>
                    <a:pt x="1228" y="154"/>
                  </a:lnTo>
                  <a:lnTo>
                    <a:pt x="1224" y="157"/>
                  </a:lnTo>
                  <a:lnTo>
                    <a:pt x="1224" y="157"/>
                  </a:lnTo>
                  <a:lnTo>
                    <a:pt x="1215" y="163"/>
                  </a:lnTo>
                  <a:lnTo>
                    <a:pt x="1206" y="168"/>
                  </a:lnTo>
                  <a:lnTo>
                    <a:pt x="1183" y="178"/>
                  </a:lnTo>
                  <a:lnTo>
                    <a:pt x="1140" y="196"/>
                  </a:lnTo>
                  <a:lnTo>
                    <a:pt x="1140" y="196"/>
                  </a:lnTo>
                  <a:lnTo>
                    <a:pt x="1154" y="196"/>
                  </a:lnTo>
                  <a:lnTo>
                    <a:pt x="1172" y="200"/>
                  </a:lnTo>
                  <a:lnTo>
                    <a:pt x="1190" y="202"/>
                  </a:lnTo>
                  <a:lnTo>
                    <a:pt x="1209" y="205"/>
                  </a:lnTo>
                  <a:lnTo>
                    <a:pt x="1226" y="205"/>
                  </a:lnTo>
                  <a:lnTo>
                    <a:pt x="1235" y="204"/>
                  </a:lnTo>
                  <a:lnTo>
                    <a:pt x="1243" y="202"/>
                  </a:lnTo>
                  <a:lnTo>
                    <a:pt x="1250" y="199"/>
                  </a:lnTo>
                  <a:lnTo>
                    <a:pt x="1255" y="194"/>
                  </a:lnTo>
                  <a:lnTo>
                    <a:pt x="1261" y="189"/>
                  </a:lnTo>
                  <a:lnTo>
                    <a:pt x="1264" y="181"/>
                  </a:lnTo>
                  <a:lnTo>
                    <a:pt x="1264" y="181"/>
                  </a:lnTo>
                  <a:lnTo>
                    <a:pt x="1234" y="176"/>
                  </a:lnTo>
                  <a:lnTo>
                    <a:pt x="1234" y="176"/>
                  </a:lnTo>
                  <a:lnTo>
                    <a:pt x="1248" y="167"/>
                  </a:lnTo>
                  <a:lnTo>
                    <a:pt x="1263" y="159"/>
                  </a:lnTo>
                  <a:lnTo>
                    <a:pt x="1280" y="152"/>
                  </a:lnTo>
                  <a:lnTo>
                    <a:pt x="1296" y="146"/>
                  </a:lnTo>
                  <a:lnTo>
                    <a:pt x="1296" y="146"/>
                  </a:lnTo>
                  <a:lnTo>
                    <a:pt x="1334" y="154"/>
                  </a:lnTo>
                  <a:lnTo>
                    <a:pt x="1371" y="163"/>
                  </a:lnTo>
                  <a:lnTo>
                    <a:pt x="1407" y="175"/>
                  </a:lnTo>
                  <a:lnTo>
                    <a:pt x="1443" y="187"/>
                  </a:lnTo>
                  <a:lnTo>
                    <a:pt x="1478" y="201"/>
                  </a:lnTo>
                  <a:lnTo>
                    <a:pt x="1512" y="216"/>
                  </a:lnTo>
                  <a:lnTo>
                    <a:pt x="1547" y="233"/>
                  </a:lnTo>
                  <a:lnTo>
                    <a:pt x="1579" y="249"/>
                  </a:lnTo>
                  <a:lnTo>
                    <a:pt x="1612" y="268"/>
                  </a:lnTo>
                  <a:lnTo>
                    <a:pt x="1644" y="289"/>
                  </a:lnTo>
                  <a:lnTo>
                    <a:pt x="1674" y="310"/>
                  </a:lnTo>
                  <a:lnTo>
                    <a:pt x="1705" y="332"/>
                  </a:lnTo>
                  <a:lnTo>
                    <a:pt x="1734" y="356"/>
                  </a:lnTo>
                  <a:lnTo>
                    <a:pt x="1762" y="380"/>
                  </a:lnTo>
                  <a:lnTo>
                    <a:pt x="1788" y="405"/>
                  </a:lnTo>
                  <a:lnTo>
                    <a:pt x="1815" y="432"/>
                  </a:lnTo>
                  <a:lnTo>
                    <a:pt x="1815" y="432"/>
                  </a:lnTo>
                  <a:lnTo>
                    <a:pt x="1812" y="432"/>
                  </a:lnTo>
                  <a:lnTo>
                    <a:pt x="1812" y="432"/>
                  </a:lnTo>
                  <a:close/>
                  <a:moveTo>
                    <a:pt x="1991" y="820"/>
                  </a:moveTo>
                  <a:lnTo>
                    <a:pt x="1991" y="820"/>
                  </a:lnTo>
                  <a:lnTo>
                    <a:pt x="1992" y="818"/>
                  </a:lnTo>
                  <a:lnTo>
                    <a:pt x="1995" y="815"/>
                  </a:lnTo>
                  <a:lnTo>
                    <a:pt x="1998" y="811"/>
                  </a:lnTo>
                  <a:lnTo>
                    <a:pt x="1998" y="811"/>
                  </a:lnTo>
                  <a:lnTo>
                    <a:pt x="2001" y="807"/>
                  </a:lnTo>
                  <a:lnTo>
                    <a:pt x="2002" y="802"/>
                  </a:lnTo>
                  <a:lnTo>
                    <a:pt x="2003" y="799"/>
                  </a:lnTo>
                  <a:lnTo>
                    <a:pt x="2006" y="795"/>
                  </a:lnTo>
                  <a:lnTo>
                    <a:pt x="2006" y="795"/>
                  </a:lnTo>
                  <a:lnTo>
                    <a:pt x="2010" y="791"/>
                  </a:lnTo>
                  <a:lnTo>
                    <a:pt x="2014" y="787"/>
                  </a:lnTo>
                  <a:lnTo>
                    <a:pt x="2019" y="785"/>
                  </a:lnTo>
                  <a:lnTo>
                    <a:pt x="2022" y="782"/>
                  </a:lnTo>
                  <a:lnTo>
                    <a:pt x="2022" y="782"/>
                  </a:lnTo>
                  <a:lnTo>
                    <a:pt x="2025" y="780"/>
                  </a:lnTo>
                  <a:lnTo>
                    <a:pt x="2027" y="776"/>
                  </a:lnTo>
                  <a:lnTo>
                    <a:pt x="2027" y="776"/>
                  </a:lnTo>
                  <a:lnTo>
                    <a:pt x="2039" y="810"/>
                  </a:lnTo>
                  <a:lnTo>
                    <a:pt x="2049" y="845"/>
                  </a:lnTo>
                  <a:lnTo>
                    <a:pt x="2058" y="881"/>
                  </a:lnTo>
                  <a:lnTo>
                    <a:pt x="2065" y="918"/>
                  </a:lnTo>
                  <a:lnTo>
                    <a:pt x="2065" y="918"/>
                  </a:lnTo>
                  <a:lnTo>
                    <a:pt x="2065" y="919"/>
                  </a:lnTo>
                  <a:lnTo>
                    <a:pt x="2065" y="919"/>
                  </a:lnTo>
                  <a:lnTo>
                    <a:pt x="2062" y="920"/>
                  </a:lnTo>
                  <a:lnTo>
                    <a:pt x="2055" y="921"/>
                  </a:lnTo>
                  <a:lnTo>
                    <a:pt x="2044" y="923"/>
                  </a:lnTo>
                  <a:lnTo>
                    <a:pt x="2044" y="923"/>
                  </a:lnTo>
                  <a:lnTo>
                    <a:pt x="2036" y="921"/>
                  </a:lnTo>
                  <a:lnTo>
                    <a:pt x="2029" y="919"/>
                  </a:lnTo>
                  <a:lnTo>
                    <a:pt x="2022" y="914"/>
                  </a:lnTo>
                  <a:lnTo>
                    <a:pt x="2016" y="909"/>
                  </a:lnTo>
                  <a:lnTo>
                    <a:pt x="2016" y="909"/>
                  </a:lnTo>
                  <a:lnTo>
                    <a:pt x="2003" y="896"/>
                  </a:lnTo>
                  <a:lnTo>
                    <a:pt x="1998" y="890"/>
                  </a:lnTo>
                  <a:lnTo>
                    <a:pt x="1993" y="882"/>
                  </a:lnTo>
                  <a:lnTo>
                    <a:pt x="1993" y="882"/>
                  </a:lnTo>
                  <a:lnTo>
                    <a:pt x="1991" y="878"/>
                  </a:lnTo>
                  <a:lnTo>
                    <a:pt x="1990" y="876"/>
                  </a:lnTo>
                  <a:lnTo>
                    <a:pt x="1990" y="867"/>
                  </a:lnTo>
                  <a:lnTo>
                    <a:pt x="1991" y="852"/>
                  </a:lnTo>
                  <a:lnTo>
                    <a:pt x="1991" y="852"/>
                  </a:lnTo>
                  <a:lnTo>
                    <a:pt x="1991" y="844"/>
                  </a:lnTo>
                  <a:lnTo>
                    <a:pt x="1990" y="835"/>
                  </a:lnTo>
                  <a:lnTo>
                    <a:pt x="1990" y="828"/>
                  </a:lnTo>
                  <a:lnTo>
                    <a:pt x="1990" y="824"/>
                  </a:lnTo>
                  <a:lnTo>
                    <a:pt x="1991" y="820"/>
                  </a:lnTo>
                  <a:lnTo>
                    <a:pt x="1991" y="820"/>
                  </a:lnTo>
                  <a:close/>
                  <a:moveTo>
                    <a:pt x="2003" y="1326"/>
                  </a:moveTo>
                  <a:lnTo>
                    <a:pt x="2003" y="1326"/>
                  </a:lnTo>
                  <a:lnTo>
                    <a:pt x="1988" y="1314"/>
                  </a:lnTo>
                  <a:lnTo>
                    <a:pt x="1974" y="1299"/>
                  </a:lnTo>
                  <a:lnTo>
                    <a:pt x="1960" y="1283"/>
                  </a:lnTo>
                  <a:lnTo>
                    <a:pt x="1949" y="1267"/>
                  </a:lnTo>
                  <a:lnTo>
                    <a:pt x="1949" y="1267"/>
                  </a:lnTo>
                  <a:lnTo>
                    <a:pt x="1944" y="1258"/>
                  </a:lnTo>
                  <a:lnTo>
                    <a:pt x="1941" y="1249"/>
                  </a:lnTo>
                  <a:lnTo>
                    <a:pt x="1940" y="1240"/>
                  </a:lnTo>
                  <a:lnTo>
                    <a:pt x="1940" y="1231"/>
                  </a:lnTo>
                  <a:lnTo>
                    <a:pt x="1943" y="1214"/>
                  </a:lnTo>
                  <a:lnTo>
                    <a:pt x="1944" y="1195"/>
                  </a:lnTo>
                  <a:lnTo>
                    <a:pt x="1944" y="1195"/>
                  </a:lnTo>
                  <a:lnTo>
                    <a:pt x="1944" y="1186"/>
                  </a:lnTo>
                  <a:lnTo>
                    <a:pt x="1943" y="1177"/>
                  </a:lnTo>
                  <a:lnTo>
                    <a:pt x="1940" y="1157"/>
                  </a:lnTo>
                  <a:lnTo>
                    <a:pt x="1940" y="1148"/>
                  </a:lnTo>
                  <a:lnTo>
                    <a:pt x="1940" y="1138"/>
                  </a:lnTo>
                  <a:lnTo>
                    <a:pt x="1940" y="1129"/>
                  </a:lnTo>
                  <a:lnTo>
                    <a:pt x="1944" y="1121"/>
                  </a:lnTo>
                  <a:lnTo>
                    <a:pt x="1944" y="1121"/>
                  </a:lnTo>
                  <a:lnTo>
                    <a:pt x="1948" y="1116"/>
                  </a:lnTo>
                  <a:lnTo>
                    <a:pt x="1953" y="1111"/>
                  </a:lnTo>
                  <a:lnTo>
                    <a:pt x="1958" y="1107"/>
                  </a:lnTo>
                  <a:lnTo>
                    <a:pt x="1962" y="1102"/>
                  </a:lnTo>
                  <a:lnTo>
                    <a:pt x="1962" y="1102"/>
                  </a:lnTo>
                  <a:lnTo>
                    <a:pt x="1967" y="1091"/>
                  </a:lnTo>
                  <a:lnTo>
                    <a:pt x="1969" y="1082"/>
                  </a:lnTo>
                  <a:lnTo>
                    <a:pt x="1973" y="1072"/>
                  </a:lnTo>
                  <a:lnTo>
                    <a:pt x="1979" y="1063"/>
                  </a:lnTo>
                  <a:lnTo>
                    <a:pt x="1979" y="1063"/>
                  </a:lnTo>
                  <a:lnTo>
                    <a:pt x="1983" y="1058"/>
                  </a:lnTo>
                  <a:lnTo>
                    <a:pt x="1988" y="1053"/>
                  </a:lnTo>
                  <a:lnTo>
                    <a:pt x="1998" y="1047"/>
                  </a:lnTo>
                  <a:lnTo>
                    <a:pt x="2009" y="1040"/>
                  </a:lnTo>
                  <a:lnTo>
                    <a:pt x="2017" y="1033"/>
                  </a:lnTo>
                  <a:lnTo>
                    <a:pt x="2017" y="1033"/>
                  </a:lnTo>
                  <a:lnTo>
                    <a:pt x="2025" y="1025"/>
                  </a:lnTo>
                  <a:lnTo>
                    <a:pt x="2030" y="1016"/>
                  </a:lnTo>
                  <a:lnTo>
                    <a:pt x="2034" y="1007"/>
                  </a:lnTo>
                  <a:lnTo>
                    <a:pt x="2039" y="997"/>
                  </a:lnTo>
                  <a:lnTo>
                    <a:pt x="2039" y="997"/>
                  </a:lnTo>
                  <a:lnTo>
                    <a:pt x="2045" y="987"/>
                  </a:lnTo>
                  <a:lnTo>
                    <a:pt x="2053" y="977"/>
                  </a:lnTo>
                  <a:lnTo>
                    <a:pt x="2063" y="966"/>
                  </a:lnTo>
                  <a:lnTo>
                    <a:pt x="2073" y="957"/>
                  </a:lnTo>
                  <a:lnTo>
                    <a:pt x="2073" y="957"/>
                  </a:lnTo>
                  <a:lnTo>
                    <a:pt x="2078" y="993"/>
                  </a:lnTo>
                  <a:lnTo>
                    <a:pt x="2082" y="1030"/>
                  </a:lnTo>
                  <a:lnTo>
                    <a:pt x="2083" y="1068"/>
                  </a:lnTo>
                  <a:lnTo>
                    <a:pt x="2084" y="1105"/>
                  </a:lnTo>
                  <a:lnTo>
                    <a:pt x="2084" y="1105"/>
                  </a:lnTo>
                  <a:lnTo>
                    <a:pt x="2083" y="1138"/>
                  </a:lnTo>
                  <a:lnTo>
                    <a:pt x="2082" y="1171"/>
                  </a:lnTo>
                  <a:lnTo>
                    <a:pt x="2079" y="1202"/>
                  </a:lnTo>
                  <a:lnTo>
                    <a:pt x="2076" y="1234"/>
                  </a:lnTo>
                  <a:lnTo>
                    <a:pt x="2071" y="1266"/>
                  </a:lnTo>
                  <a:lnTo>
                    <a:pt x="2065" y="1296"/>
                  </a:lnTo>
                  <a:lnTo>
                    <a:pt x="2059" y="1328"/>
                  </a:lnTo>
                  <a:lnTo>
                    <a:pt x="2052" y="1358"/>
                  </a:lnTo>
                  <a:lnTo>
                    <a:pt x="2052" y="1358"/>
                  </a:lnTo>
                  <a:lnTo>
                    <a:pt x="2044" y="1355"/>
                  </a:lnTo>
                  <a:lnTo>
                    <a:pt x="2038" y="1353"/>
                  </a:lnTo>
                  <a:lnTo>
                    <a:pt x="2026" y="1345"/>
                  </a:lnTo>
                  <a:lnTo>
                    <a:pt x="2015" y="1336"/>
                  </a:lnTo>
                  <a:lnTo>
                    <a:pt x="2003" y="1326"/>
                  </a:lnTo>
                  <a:lnTo>
                    <a:pt x="2003" y="1326"/>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Rectangle 31"/>
            <p:cNvSpPr/>
            <p:nvPr/>
          </p:nvSpPr>
          <p:spPr>
            <a:xfrm>
              <a:off x="5949112" y="5294049"/>
              <a:ext cx="1285406" cy="646331"/>
            </a:xfrm>
            <a:prstGeom prst="rect">
              <a:avLst/>
            </a:prstGeom>
          </p:spPr>
          <p:txBody>
            <a:bodyPr wrap="square">
              <a:spAutoFit/>
            </a:bodyPr>
            <a:lstStyle/>
            <a:p>
              <a:pPr algn="ctr"/>
              <a:r>
                <a:rPr lang="en-US" dirty="0">
                  <a:solidFill>
                    <a:schemeClr val="accent5"/>
                  </a:solidFill>
                </a:rPr>
                <a:t>80 </a:t>
              </a:r>
              <a:r>
                <a:rPr lang="en-US" dirty="0" smtClean="0">
                  <a:solidFill>
                    <a:schemeClr val="accent5"/>
                  </a:solidFill>
                </a:rPr>
                <a:t>countries</a:t>
              </a:r>
              <a:endParaRPr lang="en-US" dirty="0">
                <a:solidFill>
                  <a:schemeClr val="accent5"/>
                </a:solidFill>
              </a:endParaRPr>
            </a:p>
          </p:txBody>
        </p:sp>
      </p:grpSp>
      <p:grpSp>
        <p:nvGrpSpPr>
          <p:cNvPr id="24" name="Group 23"/>
          <p:cNvGrpSpPr/>
          <p:nvPr/>
        </p:nvGrpSpPr>
        <p:grpSpPr>
          <a:xfrm>
            <a:off x="7441996" y="4427741"/>
            <a:ext cx="1285406" cy="1512639"/>
            <a:chOff x="7441996" y="4427741"/>
            <a:chExt cx="1285406" cy="1512639"/>
          </a:xfrm>
        </p:grpSpPr>
        <p:grpSp>
          <p:nvGrpSpPr>
            <p:cNvPr id="26" name="Group 25"/>
            <p:cNvGrpSpPr/>
            <p:nvPr/>
          </p:nvGrpSpPr>
          <p:grpSpPr>
            <a:xfrm>
              <a:off x="7684110" y="4427741"/>
              <a:ext cx="828065" cy="817310"/>
              <a:chOff x="5157788" y="2905126"/>
              <a:chExt cx="488950" cy="482600"/>
            </a:xfrm>
            <a:solidFill>
              <a:schemeClr val="accent5"/>
            </a:solidFill>
          </p:grpSpPr>
          <p:sp>
            <p:nvSpPr>
              <p:cNvPr id="27" name="Freeform 53"/>
              <p:cNvSpPr>
                <a:spLocks noEditPoints="1"/>
              </p:cNvSpPr>
              <p:nvPr/>
            </p:nvSpPr>
            <p:spPr bwMode="auto">
              <a:xfrm>
                <a:off x="5157788" y="2905126"/>
                <a:ext cx="488950" cy="482600"/>
              </a:xfrm>
              <a:custGeom>
                <a:avLst/>
                <a:gdLst>
                  <a:gd name="T0" fmla="*/ 127 w 130"/>
                  <a:gd name="T1" fmla="*/ 42 h 128"/>
                  <a:gd name="T2" fmla="*/ 87 w 130"/>
                  <a:gd name="T3" fmla="*/ 2 h 128"/>
                  <a:gd name="T4" fmla="*/ 79 w 130"/>
                  <a:gd name="T5" fmla="*/ 0 h 128"/>
                  <a:gd name="T6" fmla="*/ 75 w 130"/>
                  <a:gd name="T7" fmla="*/ 2 h 128"/>
                  <a:gd name="T8" fmla="*/ 73 w 130"/>
                  <a:gd name="T9" fmla="*/ 6 h 128"/>
                  <a:gd name="T10" fmla="*/ 64 w 130"/>
                  <a:gd name="T11" fmla="*/ 21 h 128"/>
                  <a:gd name="T12" fmla="*/ 41 w 130"/>
                  <a:gd name="T13" fmla="*/ 37 h 128"/>
                  <a:gd name="T14" fmla="*/ 15 w 130"/>
                  <a:gd name="T15" fmla="*/ 55 h 128"/>
                  <a:gd name="T16" fmla="*/ 1 w 130"/>
                  <a:gd name="T17" fmla="*/ 78 h 128"/>
                  <a:gd name="T18" fmla="*/ 3 w 130"/>
                  <a:gd name="T19" fmla="*/ 86 h 128"/>
                  <a:gd name="T20" fmla="*/ 43 w 130"/>
                  <a:gd name="T21" fmla="*/ 126 h 128"/>
                  <a:gd name="T22" fmla="*/ 51 w 130"/>
                  <a:gd name="T23" fmla="*/ 128 h 128"/>
                  <a:gd name="T24" fmla="*/ 55 w 130"/>
                  <a:gd name="T25" fmla="*/ 126 h 128"/>
                  <a:gd name="T26" fmla="*/ 57 w 130"/>
                  <a:gd name="T27" fmla="*/ 122 h 128"/>
                  <a:gd name="T28" fmla="*/ 66 w 130"/>
                  <a:gd name="T29" fmla="*/ 107 h 128"/>
                  <a:gd name="T30" fmla="*/ 89 w 130"/>
                  <a:gd name="T31" fmla="*/ 91 h 128"/>
                  <a:gd name="T32" fmla="*/ 115 w 130"/>
                  <a:gd name="T33" fmla="*/ 73 h 128"/>
                  <a:gd name="T34" fmla="*/ 129 w 130"/>
                  <a:gd name="T35" fmla="*/ 50 h 128"/>
                  <a:gd name="T36" fmla="*/ 127 w 130"/>
                  <a:gd name="T37" fmla="*/ 42 h 128"/>
                  <a:gd name="T38" fmla="*/ 49 w 130"/>
                  <a:gd name="T39" fmla="*/ 120 h 128"/>
                  <a:gd name="T40" fmla="*/ 9 w 130"/>
                  <a:gd name="T41" fmla="*/ 80 h 128"/>
                  <a:gd name="T42" fmla="*/ 81 w 130"/>
                  <a:gd name="T43" fmla="*/ 8 h 128"/>
                  <a:gd name="T44" fmla="*/ 121 w 130"/>
                  <a:gd name="T45" fmla="*/ 48 h 128"/>
                  <a:gd name="T46" fmla="*/ 49 w 130"/>
                  <a:gd name="T47" fmla="*/ 12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0" h="128">
                    <a:moveTo>
                      <a:pt x="127" y="42"/>
                    </a:moveTo>
                    <a:cubicBezTo>
                      <a:pt x="87" y="2"/>
                      <a:pt x="87" y="2"/>
                      <a:pt x="87" y="2"/>
                    </a:cubicBezTo>
                    <a:cubicBezTo>
                      <a:pt x="85" y="0"/>
                      <a:pt x="82" y="0"/>
                      <a:pt x="79" y="0"/>
                    </a:cubicBezTo>
                    <a:cubicBezTo>
                      <a:pt x="78" y="1"/>
                      <a:pt x="76" y="1"/>
                      <a:pt x="75" y="2"/>
                    </a:cubicBezTo>
                    <a:cubicBezTo>
                      <a:pt x="74" y="3"/>
                      <a:pt x="74" y="4"/>
                      <a:pt x="73" y="6"/>
                    </a:cubicBezTo>
                    <a:cubicBezTo>
                      <a:pt x="72" y="12"/>
                      <a:pt x="68" y="17"/>
                      <a:pt x="64" y="21"/>
                    </a:cubicBezTo>
                    <a:cubicBezTo>
                      <a:pt x="58" y="27"/>
                      <a:pt x="50" y="32"/>
                      <a:pt x="41" y="37"/>
                    </a:cubicBezTo>
                    <a:cubicBezTo>
                      <a:pt x="32" y="42"/>
                      <a:pt x="23" y="48"/>
                      <a:pt x="15" y="55"/>
                    </a:cubicBezTo>
                    <a:cubicBezTo>
                      <a:pt x="8" y="62"/>
                      <a:pt x="4" y="69"/>
                      <a:pt x="1" y="78"/>
                    </a:cubicBezTo>
                    <a:cubicBezTo>
                      <a:pt x="0" y="80"/>
                      <a:pt x="1" y="84"/>
                      <a:pt x="3" y="86"/>
                    </a:cubicBezTo>
                    <a:cubicBezTo>
                      <a:pt x="43" y="126"/>
                      <a:pt x="43" y="126"/>
                      <a:pt x="43" y="126"/>
                    </a:cubicBezTo>
                    <a:cubicBezTo>
                      <a:pt x="45" y="128"/>
                      <a:pt x="48" y="128"/>
                      <a:pt x="51" y="128"/>
                    </a:cubicBezTo>
                    <a:cubicBezTo>
                      <a:pt x="52" y="127"/>
                      <a:pt x="54" y="127"/>
                      <a:pt x="55" y="126"/>
                    </a:cubicBezTo>
                    <a:cubicBezTo>
                      <a:pt x="56" y="125"/>
                      <a:pt x="56" y="124"/>
                      <a:pt x="57" y="122"/>
                    </a:cubicBezTo>
                    <a:cubicBezTo>
                      <a:pt x="58" y="116"/>
                      <a:pt x="62" y="111"/>
                      <a:pt x="66" y="107"/>
                    </a:cubicBezTo>
                    <a:cubicBezTo>
                      <a:pt x="72" y="101"/>
                      <a:pt x="80" y="96"/>
                      <a:pt x="89" y="91"/>
                    </a:cubicBezTo>
                    <a:cubicBezTo>
                      <a:pt x="98" y="86"/>
                      <a:pt x="107" y="80"/>
                      <a:pt x="115" y="73"/>
                    </a:cubicBezTo>
                    <a:cubicBezTo>
                      <a:pt x="122" y="66"/>
                      <a:pt x="126" y="59"/>
                      <a:pt x="129" y="50"/>
                    </a:cubicBezTo>
                    <a:cubicBezTo>
                      <a:pt x="130" y="48"/>
                      <a:pt x="129" y="44"/>
                      <a:pt x="127" y="42"/>
                    </a:cubicBezTo>
                    <a:close/>
                    <a:moveTo>
                      <a:pt x="49" y="120"/>
                    </a:moveTo>
                    <a:cubicBezTo>
                      <a:pt x="36" y="107"/>
                      <a:pt x="22" y="93"/>
                      <a:pt x="9" y="80"/>
                    </a:cubicBezTo>
                    <a:cubicBezTo>
                      <a:pt x="20" y="43"/>
                      <a:pt x="70" y="45"/>
                      <a:pt x="81" y="8"/>
                    </a:cubicBezTo>
                    <a:cubicBezTo>
                      <a:pt x="94" y="21"/>
                      <a:pt x="108" y="35"/>
                      <a:pt x="121" y="48"/>
                    </a:cubicBezTo>
                    <a:cubicBezTo>
                      <a:pt x="110" y="85"/>
                      <a:pt x="60" y="83"/>
                      <a:pt x="49" y="1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28" name="Freeform 54"/>
              <p:cNvSpPr>
                <a:spLocks noEditPoints="1"/>
              </p:cNvSpPr>
              <p:nvPr/>
            </p:nvSpPr>
            <p:spPr bwMode="auto">
              <a:xfrm>
                <a:off x="5334000" y="3074988"/>
                <a:ext cx="131762" cy="134938"/>
              </a:xfrm>
              <a:custGeom>
                <a:avLst/>
                <a:gdLst>
                  <a:gd name="T0" fmla="*/ 28 w 35"/>
                  <a:gd name="T1" fmla="*/ 12 h 36"/>
                  <a:gd name="T2" fmla="*/ 20 w 35"/>
                  <a:gd name="T3" fmla="*/ 13 h 36"/>
                  <a:gd name="T4" fmla="*/ 10 w 35"/>
                  <a:gd name="T5" fmla="*/ 7 h 36"/>
                  <a:gd name="T6" fmla="*/ 15 w 35"/>
                  <a:gd name="T7" fmla="*/ 6 h 36"/>
                  <a:gd name="T8" fmla="*/ 19 w 35"/>
                  <a:gd name="T9" fmla="*/ 6 h 36"/>
                  <a:gd name="T10" fmla="*/ 20 w 35"/>
                  <a:gd name="T11" fmla="*/ 2 h 36"/>
                  <a:gd name="T12" fmla="*/ 13 w 35"/>
                  <a:gd name="T13" fmla="*/ 1 h 36"/>
                  <a:gd name="T14" fmla="*/ 6 w 35"/>
                  <a:gd name="T15" fmla="*/ 4 h 36"/>
                  <a:gd name="T16" fmla="*/ 5 w 35"/>
                  <a:gd name="T17" fmla="*/ 3 h 36"/>
                  <a:gd name="T18" fmla="*/ 3 w 35"/>
                  <a:gd name="T19" fmla="*/ 5 h 36"/>
                  <a:gd name="T20" fmla="*/ 4 w 35"/>
                  <a:gd name="T21" fmla="*/ 6 h 36"/>
                  <a:gd name="T22" fmla="*/ 1 w 35"/>
                  <a:gd name="T23" fmla="*/ 15 h 36"/>
                  <a:gd name="T24" fmla="*/ 3 w 35"/>
                  <a:gd name="T25" fmla="*/ 22 h 36"/>
                  <a:gd name="T26" fmla="*/ 18 w 35"/>
                  <a:gd name="T27" fmla="*/ 21 h 36"/>
                  <a:gd name="T28" fmla="*/ 23 w 35"/>
                  <a:gd name="T29" fmla="*/ 31 h 36"/>
                  <a:gd name="T30" fmla="*/ 19 w 35"/>
                  <a:gd name="T31" fmla="*/ 30 h 36"/>
                  <a:gd name="T32" fmla="*/ 16 w 35"/>
                  <a:gd name="T33" fmla="*/ 28 h 36"/>
                  <a:gd name="T34" fmla="*/ 13 w 35"/>
                  <a:gd name="T35" fmla="*/ 31 h 36"/>
                  <a:gd name="T36" fmla="*/ 17 w 35"/>
                  <a:gd name="T37" fmla="*/ 35 h 36"/>
                  <a:gd name="T38" fmla="*/ 25 w 35"/>
                  <a:gd name="T39" fmla="*/ 36 h 36"/>
                  <a:gd name="T40" fmla="*/ 31 w 35"/>
                  <a:gd name="T41" fmla="*/ 35 h 36"/>
                  <a:gd name="T42" fmla="*/ 33 w 35"/>
                  <a:gd name="T43" fmla="*/ 34 h 36"/>
                  <a:gd name="T44" fmla="*/ 33 w 35"/>
                  <a:gd name="T45" fmla="*/ 32 h 36"/>
                  <a:gd name="T46" fmla="*/ 34 w 35"/>
                  <a:gd name="T47" fmla="*/ 26 h 36"/>
                  <a:gd name="T48" fmla="*/ 35 w 35"/>
                  <a:gd name="T49" fmla="*/ 18 h 36"/>
                  <a:gd name="T50" fmla="*/ 10 w 35"/>
                  <a:gd name="T51" fmla="*/ 17 h 36"/>
                  <a:gd name="T52" fmla="*/ 6 w 35"/>
                  <a:gd name="T53" fmla="*/ 15 h 36"/>
                  <a:gd name="T54" fmla="*/ 7 w 35"/>
                  <a:gd name="T55" fmla="*/ 11 h 36"/>
                  <a:gd name="T56" fmla="*/ 14 w 35"/>
                  <a:gd name="T57" fmla="*/ 16 h 36"/>
                  <a:gd name="T58" fmla="*/ 29 w 35"/>
                  <a:gd name="T59" fmla="*/ 25 h 36"/>
                  <a:gd name="T60" fmla="*/ 21 w 35"/>
                  <a:gd name="T61" fmla="*/ 20 h 36"/>
                  <a:gd name="T62" fmla="*/ 25 w 35"/>
                  <a:gd name="T63" fmla="*/ 18 h 36"/>
                  <a:gd name="T64" fmla="*/ 28 w 35"/>
                  <a:gd name="T65" fmla="*/ 20 h 36"/>
                  <a:gd name="T66" fmla="*/ 29 w 35"/>
                  <a:gd name="T67" fmla="*/ 2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 h="36">
                    <a:moveTo>
                      <a:pt x="32" y="15"/>
                    </a:moveTo>
                    <a:cubicBezTo>
                      <a:pt x="31" y="14"/>
                      <a:pt x="30" y="13"/>
                      <a:pt x="28" y="12"/>
                    </a:cubicBezTo>
                    <a:cubicBezTo>
                      <a:pt x="27" y="12"/>
                      <a:pt x="26" y="12"/>
                      <a:pt x="24" y="12"/>
                    </a:cubicBezTo>
                    <a:cubicBezTo>
                      <a:pt x="23" y="12"/>
                      <a:pt x="22" y="12"/>
                      <a:pt x="20" y="13"/>
                    </a:cubicBezTo>
                    <a:cubicBezTo>
                      <a:pt x="19" y="13"/>
                      <a:pt x="18" y="14"/>
                      <a:pt x="16" y="15"/>
                    </a:cubicBezTo>
                    <a:cubicBezTo>
                      <a:pt x="14" y="12"/>
                      <a:pt x="12" y="10"/>
                      <a:pt x="10" y="7"/>
                    </a:cubicBezTo>
                    <a:cubicBezTo>
                      <a:pt x="11" y="7"/>
                      <a:pt x="12" y="6"/>
                      <a:pt x="13" y="6"/>
                    </a:cubicBezTo>
                    <a:cubicBezTo>
                      <a:pt x="14" y="6"/>
                      <a:pt x="14" y="6"/>
                      <a:pt x="15" y="6"/>
                    </a:cubicBezTo>
                    <a:cubicBezTo>
                      <a:pt x="16" y="7"/>
                      <a:pt x="17" y="7"/>
                      <a:pt x="18" y="7"/>
                    </a:cubicBezTo>
                    <a:cubicBezTo>
                      <a:pt x="18" y="7"/>
                      <a:pt x="19" y="7"/>
                      <a:pt x="19" y="6"/>
                    </a:cubicBezTo>
                    <a:cubicBezTo>
                      <a:pt x="20" y="6"/>
                      <a:pt x="20" y="5"/>
                      <a:pt x="20" y="5"/>
                    </a:cubicBezTo>
                    <a:cubicBezTo>
                      <a:pt x="20" y="4"/>
                      <a:pt x="20" y="3"/>
                      <a:pt x="20" y="2"/>
                    </a:cubicBezTo>
                    <a:cubicBezTo>
                      <a:pt x="19" y="1"/>
                      <a:pt x="18" y="1"/>
                      <a:pt x="16" y="0"/>
                    </a:cubicBezTo>
                    <a:cubicBezTo>
                      <a:pt x="15" y="0"/>
                      <a:pt x="14" y="0"/>
                      <a:pt x="13" y="1"/>
                    </a:cubicBezTo>
                    <a:cubicBezTo>
                      <a:pt x="11" y="1"/>
                      <a:pt x="10" y="1"/>
                      <a:pt x="9" y="2"/>
                    </a:cubicBezTo>
                    <a:cubicBezTo>
                      <a:pt x="8" y="3"/>
                      <a:pt x="7" y="3"/>
                      <a:pt x="6" y="4"/>
                    </a:cubicBezTo>
                    <a:cubicBezTo>
                      <a:pt x="6" y="4"/>
                      <a:pt x="6" y="3"/>
                      <a:pt x="6" y="3"/>
                    </a:cubicBezTo>
                    <a:cubicBezTo>
                      <a:pt x="5" y="3"/>
                      <a:pt x="5" y="3"/>
                      <a:pt x="5" y="3"/>
                    </a:cubicBezTo>
                    <a:cubicBezTo>
                      <a:pt x="4" y="3"/>
                      <a:pt x="4" y="3"/>
                      <a:pt x="3" y="3"/>
                    </a:cubicBezTo>
                    <a:cubicBezTo>
                      <a:pt x="3" y="4"/>
                      <a:pt x="3" y="4"/>
                      <a:pt x="3" y="5"/>
                    </a:cubicBezTo>
                    <a:cubicBezTo>
                      <a:pt x="3" y="5"/>
                      <a:pt x="3" y="5"/>
                      <a:pt x="4" y="6"/>
                    </a:cubicBezTo>
                    <a:cubicBezTo>
                      <a:pt x="4" y="6"/>
                      <a:pt x="4" y="6"/>
                      <a:pt x="4" y="6"/>
                    </a:cubicBezTo>
                    <a:cubicBezTo>
                      <a:pt x="3" y="7"/>
                      <a:pt x="2" y="9"/>
                      <a:pt x="2" y="10"/>
                    </a:cubicBezTo>
                    <a:cubicBezTo>
                      <a:pt x="1" y="12"/>
                      <a:pt x="1" y="13"/>
                      <a:pt x="1" y="15"/>
                    </a:cubicBezTo>
                    <a:cubicBezTo>
                      <a:pt x="0" y="16"/>
                      <a:pt x="1" y="17"/>
                      <a:pt x="1" y="18"/>
                    </a:cubicBezTo>
                    <a:cubicBezTo>
                      <a:pt x="1" y="20"/>
                      <a:pt x="2" y="21"/>
                      <a:pt x="3" y="22"/>
                    </a:cubicBezTo>
                    <a:cubicBezTo>
                      <a:pt x="5" y="23"/>
                      <a:pt x="8" y="24"/>
                      <a:pt x="10" y="24"/>
                    </a:cubicBezTo>
                    <a:cubicBezTo>
                      <a:pt x="13" y="23"/>
                      <a:pt x="15" y="23"/>
                      <a:pt x="18" y="21"/>
                    </a:cubicBezTo>
                    <a:cubicBezTo>
                      <a:pt x="21" y="24"/>
                      <a:pt x="23" y="27"/>
                      <a:pt x="25" y="29"/>
                    </a:cubicBezTo>
                    <a:cubicBezTo>
                      <a:pt x="24" y="30"/>
                      <a:pt x="24" y="30"/>
                      <a:pt x="23" y="31"/>
                    </a:cubicBezTo>
                    <a:cubicBezTo>
                      <a:pt x="22" y="31"/>
                      <a:pt x="21" y="31"/>
                      <a:pt x="21" y="31"/>
                    </a:cubicBezTo>
                    <a:cubicBezTo>
                      <a:pt x="20" y="30"/>
                      <a:pt x="20" y="30"/>
                      <a:pt x="19" y="30"/>
                    </a:cubicBezTo>
                    <a:cubicBezTo>
                      <a:pt x="18" y="29"/>
                      <a:pt x="18" y="29"/>
                      <a:pt x="17" y="29"/>
                    </a:cubicBezTo>
                    <a:cubicBezTo>
                      <a:pt x="17" y="28"/>
                      <a:pt x="16" y="28"/>
                      <a:pt x="16" y="28"/>
                    </a:cubicBezTo>
                    <a:cubicBezTo>
                      <a:pt x="15" y="28"/>
                      <a:pt x="15" y="29"/>
                      <a:pt x="14" y="29"/>
                    </a:cubicBezTo>
                    <a:cubicBezTo>
                      <a:pt x="13" y="30"/>
                      <a:pt x="13" y="30"/>
                      <a:pt x="13" y="31"/>
                    </a:cubicBezTo>
                    <a:cubicBezTo>
                      <a:pt x="13" y="32"/>
                      <a:pt x="13" y="33"/>
                      <a:pt x="14" y="33"/>
                    </a:cubicBezTo>
                    <a:cubicBezTo>
                      <a:pt x="15" y="34"/>
                      <a:pt x="16" y="35"/>
                      <a:pt x="17" y="35"/>
                    </a:cubicBezTo>
                    <a:cubicBezTo>
                      <a:pt x="18" y="36"/>
                      <a:pt x="19" y="36"/>
                      <a:pt x="20" y="36"/>
                    </a:cubicBezTo>
                    <a:cubicBezTo>
                      <a:pt x="22" y="36"/>
                      <a:pt x="23" y="36"/>
                      <a:pt x="25" y="36"/>
                    </a:cubicBezTo>
                    <a:cubicBezTo>
                      <a:pt x="26" y="35"/>
                      <a:pt x="27" y="34"/>
                      <a:pt x="29" y="33"/>
                    </a:cubicBezTo>
                    <a:cubicBezTo>
                      <a:pt x="30" y="33"/>
                      <a:pt x="30" y="34"/>
                      <a:pt x="31" y="35"/>
                    </a:cubicBezTo>
                    <a:cubicBezTo>
                      <a:pt x="31" y="35"/>
                      <a:pt x="32" y="35"/>
                      <a:pt x="32" y="35"/>
                    </a:cubicBezTo>
                    <a:cubicBezTo>
                      <a:pt x="33" y="35"/>
                      <a:pt x="33" y="35"/>
                      <a:pt x="33" y="34"/>
                    </a:cubicBezTo>
                    <a:cubicBezTo>
                      <a:pt x="33" y="34"/>
                      <a:pt x="34" y="34"/>
                      <a:pt x="34" y="33"/>
                    </a:cubicBezTo>
                    <a:cubicBezTo>
                      <a:pt x="34" y="33"/>
                      <a:pt x="33" y="32"/>
                      <a:pt x="33" y="32"/>
                    </a:cubicBezTo>
                    <a:cubicBezTo>
                      <a:pt x="32" y="32"/>
                      <a:pt x="32" y="31"/>
                      <a:pt x="31" y="30"/>
                    </a:cubicBezTo>
                    <a:cubicBezTo>
                      <a:pt x="32" y="29"/>
                      <a:pt x="33" y="27"/>
                      <a:pt x="34" y="26"/>
                    </a:cubicBezTo>
                    <a:cubicBezTo>
                      <a:pt x="35" y="24"/>
                      <a:pt x="35" y="23"/>
                      <a:pt x="35" y="21"/>
                    </a:cubicBezTo>
                    <a:cubicBezTo>
                      <a:pt x="35" y="20"/>
                      <a:pt x="35" y="19"/>
                      <a:pt x="35" y="18"/>
                    </a:cubicBezTo>
                    <a:cubicBezTo>
                      <a:pt x="34" y="17"/>
                      <a:pt x="33" y="16"/>
                      <a:pt x="32" y="15"/>
                    </a:cubicBezTo>
                    <a:close/>
                    <a:moveTo>
                      <a:pt x="10" y="17"/>
                    </a:moveTo>
                    <a:cubicBezTo>
                      <a:pt x="9" y="17"/>
                      <a:pt x="8" y="17"/>
                      <a:pt x="7" y="16"/>
                    </a:cubicBezTo>
                    <a:cubicBezTo>
                      <a:pt x="7" y="16"/>
                      <a:pt x="6" y="15"/>
                      <a:pt x="6" y="15"/>
                    </a:cubicBezTo>
                    <a:cubicBezTo>
                      <a:pt x="6" y="14"/>
                      <a:pt x="6" y="14"/>
                      <a:pt x="6" y="13"/>
                    </a:cubicBezTo>
                    <a:cubicBezTo>
                      <a:pt x="6" y="13"/>
                      <a:pt x="6" y="12"/>
                      <a:pt x="7" y="11"/>
                    </a:cubicBezTo>
                    <a:cubicBezTo>
                      <a:pt x="7" y="11"/>
                      <a:pt x="7" y="10"/>
                      <a:pt x="8" y="9"/>
                    </a:cubicBezTo>
                    <a:cubicBezTo>
                      <a:pt x="10" y="11"/>
                      <a:pt x="12" y="14"/>
                      <a:pt x="14" y="16"/>
                    </a:cubicBezTo>
                    <a:cubicBezTo>
                      <a:pt x="12" y="17"/>
                      <a:pt x="11" y="17"/>
                      <a:pt x="10" y="17"/>
                    </a:cubicBezTo>
                    <a:close/>
                    <a:moveTo>
                      <a:pt x="29" y="25"/>
                    </a:moveTo>
                    <a:cubicBezTo>
                      <a:pt x="28" y="26"/>
                      <a:pt x="28" y="27"/>
                      <a:pt x="27" y="27"/>
                    </a:cubicBezTo>
                    <a:cubicBezTo>
                      <a:pt x="25" y="25"/>
                      <a:pt x="23" y="22"/>
                      <a:pt x="21" y="20"/>
                    </a:cubicBezTo>
                    <a:cubicBezTo>
                      <a:pt x="21" y="20"/>
                      <a:pt x="22" y="19"/>
                      <a:pt x="23" y="19"/>
                    </a:cubicBezTo>
                    <a:cubicBezTo>
                      <a:pt x="23" y="19"/>
                      <a:pt x="24" y="19"/>
                      <a:pt x="25" y="18"/>
                    </a:cubicBezTo>
                    <a:cubicBezTo>
                      <a:pt x="25" y="18"/>
                      <a:pt x="26" y="18"/>
                      <a:pt x="27" y="19"/>
                    </a:cubicBezTo>
                    <a:cubicBezTo>
                      <a:pt x="27" y="19"/>
                      <a:pt x="28" y="19"/>
                      <a:pt x="28" y="20"/>
                    </a:cubicBezTo>
                    <a:cubicBezTo>
                      <a:pt x="29" y="20"/>
                      <a:pt x="29" y="21"/>
                      <a:pt x="29" y="21"/>
                    </a:cubicBezTo>
                    <a:cubicBezTo>
                      <a:pt x="30" y="22"/>
                      <a:pt x="30" y="23"/>
                      <a:pt x="29" y="23"/>
                    </a:cubicBezTo>
                    <a:cubicBezTo>
                      <a:pt x="29" y="24"/>
                      <a:pt x="29" y="25"/>
                      <a:pt x="29"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29" name="Freeform 55"/>
              <p:cNvSpPr>
                <a:spLocks/>
              </p:cNvSpPr>
              <p:nvPr/>
            </p:nvSpPr>
            <p:spPr bwMode="auto">
              <a:xfrm>
                <a:off x="5322888" y="3236913"/>
                <a:ext cx="71437" cy="79375"/>
              </a:xfrm>
              <a:custGeom>
                <a:avLst/>
                <a:gdLst>
                  <a:gd name="T0" fmla="*/ 16 w 19"/>
                  <a:gd name="T1" fmla="*/ 1 h 21"/>
                  <a:gd name="T2" fmla="*/ 16 w 19"/>
                  <a:gd name="T3" fmla="*/ 1 h 21"/>
                  <a:gd name="T4" fmla="*/ 9 w 19"/>
                  <a:gd name="T5" fmla="*/ 7 h 21"/>
                  <a:gd name="T6" fmla="*/ 3 w 19"/>
                  <a:gd name="T7" fmla="*/ 14 h 21"/>
                  <a:gd name="T8" fmla="*/ 0 w 19"/>
                  <a:gd name="T9" fmla="*/ 17 h 21"/>
                  <a:gd name="T10" fmla="*/ 0 w 19"/>
                  <a:gd name="T11" fmla="*/ 17 h 21"/>
                  <a:gd name="T12" fmla="*/ 0 w 19"/>
                  <a:gd name="T13" fmla="*/ 20 h 21"/>
                  <a:gd name="T14" fmla="*/ 3 w 19"/>
                  <a:gd name="T15" fmla="*/ 20 h 21"/>
                  <a:gd name="T16" fmla="*/ 3 w 19"/>
                  <a:gd name="T17" fmla="*/ 20 h 21"/>
                  <a:gd name="T18" fmla="*/ 6 w 19"/>
                  <a:gd name="T19" fmla="*/ 16 h 21"/>
                  <a:gd name="T20" fmla="*/ 11 w 19"/>
                  <a:gd name="T21" fmla="*/ 10 h 21"/>
                  <a:gd name="T22" fmla="*/ 18 w 19"/>
                  <a:gd name="T23" fmla="*/ 4 h 21"/>
                  <a:gd name="T24" fmla="*/ 18 w 19"/>
                  <a:gd name="T25" fmla="*/ 4 h 21"/>
                  <a:gd name="T26" fmla="*/ 19 w 19"/>
                  <a:gd name="T27" fmla="*/ 4 h 21"/>
                  <a:gd name="T28" fmla="*/ 19 w 19"/>
                  <a:gd name="T29" fmla="*/ 1 h 21"/>
                  <a:gd name="T30" fmla="*/ 16 w 19"/>
                  <a:gd name="T31" fmla="*/ 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21">
                    <a:moveTo>
                      <a:pt x="16" y="1"/>
                    </a:moveTo>
                    <a:cubicBezTo>
                      <a:pt x="16" y="1"/>
                      <a:pt x="16" y="1"/>
                      <a:pt x="16" y="1"/>
                    </a:cubicBezTo>
                    <a:cubicBezTo>
                      <a:pt x="13" y="3"/>
                      <a:pt x="11" y="5"/>
                      <a:pt x="9" y="7"/>
                    </a:cubicBezTo>
                    <a:cubicBezTo>
                      <a:pt x="6" y="9"/>
                      <a:pt x="5" y="11"/>
                      <a:pt x="3" y="14"/>
                    </a:cubicBezTo>
                    <a:cubicBezTo>
                      <a:pt x="0" y="17"/>
                      <a:pt x="0" y="17"/>
                      <a:pt x="0" y="17"/>
                    </a:cubicBezTo>
                    <a:cubicBezTo>
                      <a:pt x="0" y="17"/>
                      <a:pt x="0" y="17"/>
                      <a:pt x="0" y="17"/>
                    </a:cubicBezTo>
                    <a:cubicBezTo>
                      <a:pt x="0" y="18"/>
                      <a:pt x="0" y="19"/>
                      <a:pt x="0" y="20"/>
                    </a:cubicBezTo>
                    <a:cubicBezTo>
                      <a:pt x="1" y="21"/>
                      <a:pt x="2" y="21"/>
                      <a:pt x="3" y="20"/>
                    </a:cubicBezTo>
                    <a:cubicBezTo>
                      <a:pt x="3" y="20"/>
                      <a:pt x="3" y="20"/>
                      <a:pt x="3" y="20"/>
                    </a:cubicBezTo>
                    <a:cubicBezTo>
                      <a:pt x="6" y="16"/>
                      <a:pt x="6" y="16"/>
                      <a:pt x="6" y="16"/>
                    </a:cubicBezTo>
                    <a:cubicBezTo>
                      <a:pt x="8" y="14"/>
                      <a:pt x="9" y="12"/>
                      <a:pt x="11" y="10"/>
                    </a:cubicBezTo>
                    <a:cubicBezTo>
                      <a:pt x="14" y="8"/>
                      <a:pt x="16" y="6"/>
                      <a:pt x="18" y="4"/>
                    </a:cubicBezTo>
                    <a:cubicBezTo>
                      <a:pt x="18" y="4"/>
                      <a:pt x="18" y="4"/>
                      <a:pt x="18" y="4"/>
                    </a:cubicBezTo>
                    <a:cubicBezTo>
                      <a:pt x="18" y="4"/>
                      <a:pt x="18" y="4"/>
                      <a:pt x="19" y="4"/>
                    </a:cubicBezTo>
                    <a:cubicBezTo>
                      <a:pt x="19" y="3"/>
                      <a:pt x="19" y="2"/>
                      <a:pt x="19" y="1"/>
                    </a:cubicBezTo>
                    <a:cubicBezTo>
                      <a:pt x="18" y="0"/>
                      <a:pt x="17" y="0"/>
                      <a:pt x="16"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30" name="Freeform 56"/>
              <p:cNvSpPr>
                <a:spLocks/>
              </p:cNvSpPr>
              <p:nvPr/>
            </p:nvSpPr>
            <p:spPr bwMode="auto">
              <a:xfrm>
                <a:off x="5408613" y="2981326"/>
                <a:ext cx="76200" cy="77788"/>
              </a:xfrm>
              <a:custGeom>
                <a:avLst/>
                <a:gdLst>
                  <a:gd name="T0" fmla="*/ 8 w 20"/>
                  <a:gd name="T1" fmla="*/ 11 h 21"/>
                  <a:gd name="T2" fmla="*/ 1 w 20"/>
                  <a:gd name="T3" fmla="*/ 17 h 21"/>
                  <a:gd name="T4" fmla="*/ 0 w 20"/>
                  <a:gd name="T5" fmla="*/ 17 h 21"/>
                  <a:gd name="T6" fmla="*/ 0 w 20"/>
                  <a:gd name="T7" fmla="*/ 20 h 21"/>
                  <a:gd name="T8" fmla="*/ 3 w 20"/>
                  <a:gd name="T9" fmla="*/ 20 h 21"/>
                  <a:gd name="T10" fmla="*/ 3 w 20"/>
                  <a:gd name="T11" fmla="*/ 20 h 21"/>
                  <a:gd name="T12" fmla="*/ 10 w 20"/>
                  <a:gd name="T13" fmla="*/ 14 h 21"/>
                  <a:gd name="T14" fmla="*/ 16 w 20"/>
                  <a:gd name="T15" fmla="*/ 7 h 21"/>
                  <a:gd name="T16" fmla="*/ 19 w 20"/>
                  <a:gd name="T17" fmla="*/ 3 h 21"/>
                  <a:gd name="T18" fmla="*/ 19 w 20"/>
                  <a:gd name="T19" fmla="*/ 3 h 21"/>
                  <a:gd name="T20" fmla="*/ 19 w 20"/>
                  <a:gd name="T21" fmla="*/ 0 h 21"/>
                  <a:gd name="T22" fmla="*/ 16 w 20"/>
                  <a:gd name="T23" fmla="*/ 0 h 21"/>
                  <a:gd name="T24" fmla="*/ 16 w 20"/>
                  <a:gd name="T25" fmla="*/ 1 h 21"/>
                  <a:gd name="T26" fmla="*/ 13 w 20"/>
                  <a:gd name="T27" fmla="*/ 5 h 21"/>
                  <a:gd name="T28" fmla="*/ 8 w 20"/>
                  <a:gd name="T29" fmla="*/ 1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 h="21">
                    <a:moveTo>
                      <a:pt x="8" y="11"/>
                    </a:moveTo>
                    <a:cubicBezTo>
                      <a:pt x="5" y="13"/>
                      <a:pt x="3" y="15"/>
                      <a:pt x="1" y="17"/>
                    </a:cubicBezTo>
                    <a:cubicBezTo>
                      <a:pt x="1" y="17"/>
                      <a:pt x="0" y="17"/>
                      <a:pt x="0" y="17"/>
                    </a:cubicBezTo>
                    <a:cubicBezTo>
                      <a:pt x="0" y="18"/>
                      <a:pt x="0" y="19"/>
                      <a:pt x="0" y="20"/>
                    </a:cubicBezTo>
                    <a:cubicBezTo>
                      <a:pt x="1" y="21"/>
                      <a:pt x="2" y="21"/>
                      <a:pt x="3" y="20"/>
                    </a:cubicBezTo>
                    <a:cubicBezTo>
                      <a:pt x="3" y="20"/>
                      <a:pt x="3" y="20"/>
                      <a:pt x="3" y="20"/>
                    </a:cubicBezTo>
                    <a:cubicBezTo>
                      <a:pt x="6" y="18"/>
                      <a:pt x="8" y="16"/>
                      <a:pt x="10" y="14"/>
                    </a:cubicBezTo>
                    <a:cubicBezTo>
                      <a:pt x="13" y="12"/>
                      <a:pt x="14" y="9"/>
                      <a:pt x="16" y="7"/>
                    </a:cubicBezTo>
                    <a:cubicBezTo>
                      <a:pt x="19" y="3"/>
                      <a:pt x="19" y="3"/>
                      <a:pt x="19" y="3"/>
                    </a:cubicBezTo>
                    <a:cubicBezTo>
                      <a:pt x="19" y="3"/>
                      <a:pt x="19" y="3"/>
                      <a:pt x="19" y="3"/>
                    </a:cubicBezTo>
                    <a:cubicBezTo>
                      <a:pt x="20" y="2"/>
                      <a:pt x="20" y="1"/>
                      <a:pt x="19" y="0"/>
                    </a:cubicBezTo>
                    <a:cubicBezTo>
                      <a:pt x="18" y="0"/>
                      <a:pt x="17" y="0"/>
                      <a:pt x="16" y="0"/>
                    </a:cubicBezTo>
                    <a:cubicBezTo>
                      <a:pt x="16" y="1"/>
                      <a:pt x="16" y="1"/>
                      <a:pt x="16" y="1"/>
                    </a:cubicBezTo>
                    <a:cubicBezTo>
                      <a:pt x="13" y="5"/>
                      <a:pt x="13" y="5"/>
                      <a:pt x="13" y="5"/>
                    </a:cubicBezTo>
                    <a:cubicBezTo>
                      <a:pt x="11" y="7"/>
                      <a:pt x="10" y="9"/>
                      <a:pt x="8"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grpSp>
        <p:sp>
          <p:nvSpPr>
            <p:cNvPr id="33" name="Rectangle 32"/>
            <p:cNvSpPr/>
            <p:nvPr/>
          </p:nvSpPr>
          <p:spPr>
            <a:xfrm>
              <a:off x="7441996" y="5294049"/>
              <a:ext cx="1285406" cy="646331"/>
            </a:xfrm>
            <a:prstGeom prst="rect">
              <a:avLst/>
            </a:prstGeom>
          </p:spPr>
          <p:txBody>
            <a:bodyPr wrap="square">
              <a:spAutoFit/>
            </a:bodyPr>
            <a:lstStyle/>
            <a:p>
              <a:pPr algn="ctr"/>
              <a:r>
                <a:rPr lang="en-US" dirty="0" smtClean="0">
                  <a:solidFill>
                    <a:schemeClr val="accent5"/>
                  </a:solidFill>
                </a:rPr>
                <a:t>$</a:t>
              </a:r>
              <a:r>
                <a:rPr lang="en-US" dirty="0">
                  <a:solidFill>
                    <a:schemeClr val="accent5"/>
                  </a:solidFill>
                </a:rPr>
                <a:t>2</a:t>
              </a:r>
              <a:r>
                <a:rPr lang="en-US" dirty="0" smtClean="0">
                  <a:solidFill>
                    <a:schemeClr val="accent5"/>
                  </a:solidFill>
                </a:rPr>
                <a:t>B</a:t>
              </a:r>
              <a:endParaRPr lang="tr-TR" dirty="0" smtClean="0">
                <a:solidFill>
                  <a:schemeClr val="accent5"/>
                </a:solidFill>
              </a:endParaRPr>
            </a:p>
            <a:p>
              <a:pPr algn="ctr"/>
              <a:r>
                <a:rPr lang="en-US" dirty="0" smtClean="0">
                  <a:solidFill>
                    <a:schemeClr val="accent5"/>
                  </a:solidFill>
                </a:rPr>
                <a:t>valuation</a:t>
              </a:r>
              <a:endParaRPr lang="en-US" dirty="0">
                <a:solidFill>
                  <a:schemeClr val="accent5"/>
                </a:solidFill>
              </a:endParaRPr>
            </a:p>
          </p:txBody>
        </p:sp>
      </p:grpSp>
      <p:sp>
        <p:nvSpPr>
          <p:cNvPr id="5" name="Slide Number Placeholder 4"/>
          <p:cNvSpPr>
            <a:spLocks noGrp="1"/>
          </p:cNvSpPr>
          <p:nvPr>
            <p:ph type="sldNum" sz="quarter" idx="4"/>
          </p:nvPr>
        </p:nvSpPr>
        <p:spPr/>
        <p:txBody>
          <a:bodyPr/>
          <a:lstStyle/>
          <a:p>
            <a:fld id="{13F44AA5-DB92-42C3-A717-A60C9B81A1ED}" type="slidenum">
              <a:rPr lang="en-CA" smtClean="0"/>
              <a:pPr/>
              <a:t>18</a:t>
            </a:fld>
            <a:endParaRPr lang="en-CA" dirty="0"/>
          </a:p>
        </p:txBody>
      </p:sp>
    </p:spTree>
    <p:extLst>
      <p:ext uri="{BB962C8B-B14F-4D97-AF65-F5344CB8AC3E}">
        <p14:creationId xmlns:p14="http://schemas.microsoft.com/office/powerpoint/2010/main" val="3051739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fade">
                                      <p:cBhvr>
                                        <p:cTn id="15" dur="500"/>
                                        <p:tgtEl>
                                          <p:spTgt spid="512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par>
                                <p:cTn id="21" presetID="10"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par>
                                <p:cTn id="24" presetID="10" presetClass="entr" presetSubtype="0"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2" name="Rectangle 2"/>
          <p:cNvSpPr>
            <a:spLocks noGrp="1" noChangeArrowheads="1"/>
          </p:cNvSpPr>
          <p:nvPr>
            <p:ph type="ctrTitle"/>
          </p:nvPr>
        </p:nvSpPr>
        <p:spPr/>
        <p:txBody>
          <a:bodyPr/>
          <a:lstStyle/>
          <a:p>
            <a:r>
              <a:rPr lang="en-US" dirty="0" smtClean="0"/>
              <a:t>Your Team</a:t>
            </a:r>
            <a:endParaRPr lang="en-US" dirty="0"/>
          </a:p>
        </p:txBody>
      </p:sp>
      <p:sp>
        <p:nvSpPr>
          <p:cNvPr id="2" name="Slide Number Placeholder 1"/>
          <p:cNvSpPr>
            <a:spLocks noGrp="1"/>
          </p:cNvSpPr>
          <p:nvPr>
            <p:ph type="sldNum" sz="quarter" idx="4"/>
          </p:nvPr>
        </p:nvSpPr>
        <p:spPr/>
        <p:txBody>
          <a:bodyPr>
            <a:normAutofit/>
          </a:bodyPr>
          <a:lstStyle/>
          <a:p>
            <a:pPr>
              <a:defRPr/>
            </a:pPr>
            <a:fld id="{CDC21D96-4E37-43DF-838F-59CD9EA3F86F}" type="slidenum">
              <a:rPr lang="en-US" smtClean="0"/>
              <a:pPr>
                <a:defRPr/>
              </a:pPr>
              <a:t>180</a:t>
            </a:fld>
            <a:endParaRPr lang="en-US"/>
          </a:p>
        </p:txBody>
      </p:sp>
      <p:sp>
        <p:nvSpPr>
          <p:cNvPr id="35843" name="Rectangle 3"/>
          <p:cNvSpPr>
            <a:spLocks noGrp="1" noChangeArrowheads="1"/>
          </p:cNvSpPr>
          <p:nvPr>
            <p:ph idx="4294967295"/>
          </p:nvPr>
        </p:nvSpPr>
        <p:spPr>
          <a:xfrm>
            <a:off x="162593" y="1148265"/>
            <a:ext cx="8668586" cy="3579812"/>
          </a:xfrm>
        </p:spPr>
        <p:txBody>
          <a:bodyPr>
            <a:normAutofit/>
          </a:bodyPr>
          <a:lstStyle/>
          <a:p>
            <a:pPr lvl="1">
              <a:lnSpc>
                <a:spcPct val="90000"/>
              </a:lnSpc>
              <a:spcBef>
                <a:spcPts val="1200"/>
              </a:spcBef>
            </a:pPr>
            <a:r>
              <a:rPr lang="en-US" sz="2400" dirty="0" smtClean="0"/>
              <a:t>Forgo</a:t>
            </a:r>
            <a:r>
              <a:rPr lang="en-US" sz="2400" dirty="0"/>
              <a:t>, reduce or delay compensation (sweat equity</a:t>
            </a:r>
            <a:r>
              <a:rPr lang="en-US" sz="2400" dirty="0" smtClean="0"/>
              <a:t>).</a:t>
            </a:r>
            <a:endParaRPr lang="en-US" sz="2400" dirty="0"/>
          </a:p>
          <a:p>
            <a:pPr lvl="1">
              <a:lnSpc>
                <a:spcPct val="90000"/>
              </a:lnSpc>
              <a:spcBef>
                <a:spcPts val="1200"/>
              </a:spcBef>
            </a:pPr>
            <a:r>
              <a:rPr lang="en-US" sz="2400" dirty="0"/>
              <a:t>Employ relatives and friends at below </a:t>
            </a:r>
            <a:r>
              <a:rPr lang="en-US" sz="2400" dirty="0" smtClean="0"/>
              <a:t>market salaries.</a:t>
            </a:r>
            <a:endParaRPr lang="en-US" sz="2400" dirty="0"/>
          </a:p>
          <a:p>
            <a:pPr lvl="1">
              <a:lnSpc>
                <a:spcPct val="90000"/>
              </a:lnSpc>
              <a:spcBef>
                <a:spcPts val="1200"/>
              </a:spcBef>
            </a:pPr>
            <a:r>
              <a:rPr lang="en-US" sz="2400" dirty="0"/>
              <a:t>Look for </a:t>
            </a:r>
            <a:r>
              <a:rPr lang="en-US" sz="2400" dirty="0" smtClean="0"/>
              <a:t>volunteers, work term and co-op students.</a:t>
            </a:r>
            <a:endParaRPr lang="en-US" sz="2400" dirty="0"/>
          </a:p>
          <a:p>
            <a:pPr lvl="1">
              <a:lnSpc>
                <a:spcPct val="90000"/>
              </a:lnSpc>
              <a:spcBef>
                <a:spcPts val="1200"/>
              </a:spcBef>
            </a:pPr>
            <a:r>
              <a:rPr lang="en-US" sz="2400" dirty="0" smtClean="0"/>
              <a:t>Pay </a:t>
            </a:r>
            <a:r>
              <a:rPr lang="en-US" sz="2400" dirty="0"/>
              <a:t>with stock or stock </a:t>
            </a:r>
            <a:r>
              <a:rPr lang="en-US" sz="2400" dirty="0" smtClean="0"/>
              <a:t>options.</a:t>
            </a:r>
            <a:endParaRPr lang="en-US" sz="2400" dirty="0"/>
          </a:p>
          <a:p>
            <a:pPr lvl="1">
              <a:lnSpc>
                <a:spcPct val="90000"/>
              </a:lnSpc>
              <a:spcBef>
                <a:spcPts val="1200"/>
              </a:spcBef>
            </a:pPr>
            <a:r>
              <a:rPr lang="en-US" sz="2400" dirty="0"/>
              <a:t>Work from </a:t>
            </a:r>
            <a:r>
              <a:rPr lang="en-US" sz="2400" dirty="0" smtClean="0"/>
              <a:t>home.</a:t>
            </a:r>
            <a:endParaRPr lang="en-US" sz="2400" dirty="0"/>
          </a:p>
        </p:txBody>
      </p:sp>
    </p:spTree>
    <p:extLst>
      <p:ext uri="{BB962C8B-B14F-4D97-AF65-F5344CB8AC3E}">
        <p14:creationId xmlns:p14="http://schemas.microsoft.com/office/powerpoint/2010/main" val="3328622641"/>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6" name="Rectangle 2"/>
          <p:cNvSpPr>
            <a:spLocks noGrp="1" noChangeArrowheads="1"/>
          </p:cNvSpPr>
          <p:nvPr>
            <p:ph type="ctrTitle"/>
          </p:nvPr>
        </p:nvSpPr>
        <p:spPr/>
        <p:txBody>
          <a:bodyPr/>
          <a:lstStyle/>
          <a:p>
            <a:r>
              <a:rPr lang="en-US" dirty="0"/>
              <a:t>Y</a:t>
            </a:r>
            <a:r>
              <a:rPr lang="en-US" dirty="0" smtClean="0"/>
              <a:t>ou</a:t>
            </a:r>
            <a:endParaRPr lang="en-US" sz="2600" dirty="0"/>
          </a:p>
        </p:txBody>
      </p:sp>
      <p:sp>
        <p:nvSpPr>
          <p:cNvPr id="2" name="Slide Number Placeholder 1"/>
          <p:cNvSpPr>
            <a:spLocks noGrp="1"/>
          </p:cNvSpPr>
          <p:nvPr>
            <p:ph type="sldNum" sz="quarter" idx="4"/>
          </p:nvPr>
        </p:nvSpPr>
        <p:spPr/>
        <p:txBody>
          <a:bodyPr>
            <a:normAutofit/>
          </a:bodyPr>
          <a:lstStyle/>
          <a:p>
            <a:pPr>
              <a:defRPr/>
            </a:pPr>
            <a:fld id="{CDC21D96-4E37-43DF-838F-59CD9EA3F86F}" type="slidenum">
              <a:rPr lang="en-US" smtClean="0"/>
              <a:pPr>
                <a:defRPr/>
              </a:pPr>
              <a:t>181</a:t>
            </a:fld>
            <a:endParaRPr lang="en-US"/>
          </a:p>
        </p:txBody>
      </p:sp>
      <p:sp>
        <p:nvSpPr>
          <p:cNvPr id="36867" name="Rectangle 3"/>
          <p:cNvSpPr>
            <a:spLocks noGrp="1" noChangeArrowheads="1"/>
          </p:cNvSpPr>
          <p:nvPr>
            <p:ph idx="4294967295"/>
          </p:nvPr>
        </p:nvSpPr>
        <p:spPr>
          <a:xfrm>
            <a:off x="-86059" y="1212434"/>
            <a:ext cx="8772859" cy="3579812"/>
          </a:xfrm>
        </p:spPr>
        <p:txBody>
          <a:bodyPr>
            <a:normAutofit/>
          </a:bodyPr>
          <a:lstStyle/>
          <a:p>
            <a:pPr lvl="1">
              <a:spcBef>
                <a:spcPts val="1200"/>
              </a:spcBef>
            </a:pPr>
            <a:r>
              <a:rPr lang="en-US" sz="2400" dirty="0" smtClean="0"/>
              <a:t>Use </a:t>
            </a:r>
            <a:r>
              <a:rPr lang="en-US" sz="2400" dirty="0"/>
              <a:t>personal savings, credit cards and </a:t>
            </a:r>
            <a:r>
              <a:rPr lang="en-US" sz="2400" dirty="0" smtClean="0"/>
              <a:t>loans.</a:t>
            </a:r>
            <a:endParaRPr lang="en-US" sz="2400" dirty="0"/>
          </a:p>
          <a:p>
            <a:pPr lvl="1">
              <a:spcBef>
                <a:spcPts val="1200"/>
              </a:spcBef>
            </a:pPr>
            <a:r>
              <a:rPr lang="en-US" sz="2400" dirty="0"/>
              <a:t>Forgo, reduce or delay compensation (sweat equity</a:t>
            </a:r>
            <a:r>
              <a:rPr lang="en-US" sz="2400" dirty="0" smtClean="0"/>
              <a:t>).</a:t>
            </a:r>
            <a:endParaRPr lang="en-US" sz="2400" dirty="0"/>
          </a:p>
          <a:p>
            <a:pPr lvl="1">
              <a:spcBef>
                <a:spcPts val="1200"/>
              </a:spcBef>
            </a:pPr>
            <a:r>
              <a:rPr lang="en-US" sz="2400" dirty="0"/>
              <a:t>Work from </a:t>
            </a:r>
            <a:r>
              <a:rPr lang="en-US" sz="2400" dirty="0" smtClean="0"/>
              <a:t>home.</a:t>
            </a:r>
            <a:endParaRPr lang="en-US" sz="2400" dirty="0"/>
          </a:p>
          <a:p>
            <a:pPr lvl="1">
              <a:spcBef>
                <a:spcPts val="1200"/>
              </a:spcBef>
            </a:pPr>
            <a:r>
              <a:rPr lang="en-US" sz="2400" dirty="0"/>
              <a:t>Develop product at night and weekends while working </a:t>
            </a:r>
            <a:r>
              <a:rPr lang="en-US" sz="2400" dirty="0" smtClean="0"/>
              <a:t>elsewhere.</a:t>
            </a:r>
            <a:endParaRPr lang="en-US" sz="2400" dirty="0"/>
          </a:p>
          <a:p>
            <a:pPr lvl="1">
              <a:spcBef>
                <a:spcPts val="1200"/>
              </a:spcBef>
            </a:pPr>
            <a:r>
              <a:rPr lang="en-US" sz="2400" dirty="0"/>
              <a:t>Wear lots of </a:t>
            </a:r>
            <a:r>
              <a:rPr lang="en-US" sz="2400" dirty="0" smtClean="0"/>
              <a:t>hats.</a:t>
            </a:r>
            <a:endParaRPr lang="en-US" sz="2400" dirty="0"/>
          </a:p>
        </p:txBody>
      </p:sp>
    </p:spTree>
    <p:extLst>
      <p:ext uri="{BB962C8B-B14F-4D97-AF65-F5344CB8AC3E}">
        <p14:creationId xmlns:p14="http://schemas.microsoft.com/office/powerpoint/2010/main" val="2524931400"/>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ctrTitle"/>
          </p:nvPr>
        </p:nvSpPr>
        <p:spPr/>
        <p:txBody>
          <a:bodyPr/>
          <a:lstStyle/>
          <a:p>
            <a:r>
              <a:rPr lang="en-US" dirty="0"/>
              <a:t>O</a:t>
            </a:r>
            <a:r>
              <a:rPr lang="en-US" dirty="0" smtClean="0"/>
              <a:t>ther</a:t>
            </a:r>
            <a:endParaRPr lang="en-US" dirty="0"/>
          </a:p>
        </p:txBody>
      </p:sp>
      <p:sp>
        <p:nvSpPr>
          <p:cNvPr id="2" name="Slide Number Placeholder 1"/>
          <p:cNvSpPr>
            <a:spLocks noGrp="1"/>
          </p:cNvSpPr>
          <p:nvPr>
            <p:ph type="sldNum" sz="quarter" idx="4"/>
          </p:nvPr>
        </p:nvSpPr>
        <p:spPr/>
        <p:txBody>
          <a:bodyPr>
            <a:normAutofit/>
          </a:bodyPr>
          <a:lstStyle/>
          <a:p>
            <a:pPr>
              <a:defRPr/>
            </a:pPr>
            <a:fld id="{CDC21D96-4E37-43DF-838F-59CD9EA3F86F}" type="slidenum">
              <a:rPr lang="en-US" smtClean="0"/>
              <a:pPr>
                <a:defRPr/>
              </a:pPr>
              <a:t>182</a:t>
            </a:fld>
            <a:endParaRPr lang="en-US"/>
          </a:p>
        </p:txBody>
      </p:sp>
      <p:sp>
        <p:nvSpPr>
          <p:cNvPr id="37891" name="Rectangle 3"/>
          <p:cNvSpPr>
            <a:spLocks noGrp="1" noChangeArrowheads="1"/>
          </p:cNvSpPr>
          <p:nvPr>
            <p:ph idx="4294967295"/>
          </p:nvPr>
        </p:nvSpPr>
        <p:spPr>
          <a:xfrm>
            <a:off x="178636" y="1052012"/>
            <a:ext cx="7521575" cy="3579812"/>
          </a:xfrm>
        </p:spPr>
        <p:txBody>
          <a:bodyPr>
            <a:normAutofit/>
          </a:bodyPr>
          <a:lstStyle/>
          <a:p>
            <a:pPr lvl="1">
              <a:spcBef>
                <a:spcPts val="1200"/>
              </a:spcBef>
            </a:pPr>
            <a:r>
              <a:rPr lang="en-US" sz="2400" dirty="0" smtClean="0"/>
              <a:t>Buy </a:t>
            </a:r>
            <a:r>
              <a:rPr lang="en-US" sz="2400" dirty="0"/>
              <a:t>used equipment (auctions</a:t>
            </a:r>
            <a:r>
              <a:rPr lang="en-US" sz="2400" dirty="0" smtClean="0"/>
              <a:t>).</a:t>
            </a:r>
            <a:endParaRPr lang="en-US" sz="2400" dirty="0"/>
          </a:p>
          <a:p>
            <a:pPr lvl="1">
              <a:spcBef>
                <a:spcPts val="1200"/>
              </a:spcBef>
            </a:pPr>
            <a:r>
              <a:rPr lang="en-US" sz="2400" dirty="0"/>
              <a:t>Borrow equipment from other </a:t>
            </a:r>
            <a:r>
              <a:rPr lang="en-US" sz="2400" dirty="0" smtClean="0"/>
              <a:t>businesses.</a:t>
            </a:r>
            <a:endParaRPr lang="en-US" sz="2400" dirty="0"/>
          </a:p>
          <a:p>
            <a:pPr lvl="1">
              <a:spcBef>
                <a:spcPts val="1200"/>
              </a:spcBef>
            </a:pPr>
            <a:r>
              <a:rPr lang="en-US" sz="2400" dirty="0"/>
              <a:t>Share business premises with </a:t>
            </a:r>
            <a:r>
              <a:rPr lang="en-US" sz="2400" dirty="0" smtClean="0"/>
              <a:t>others.</a:t>
            </a:r>
            <a:endParaRPr lang="en-US" sz="2400" dirty="0"/>
          </a:p>
          <a:p>
            <a:pPr lvl="1">
              <a:spcBef>
                <a:spcPts val="1200"/>
              </a:spcBef>
            </a:pPr>
            <a:r>
              <a:rPr lang="en-US" sz="2400" dirty="0"/>
              <a:t>Know where to save and when to </a:t>
            </a:r>
            <a:r>
              <a:rPr lang="en-US" sz="2400" dirty="0" smtClean="0"/>
              <a:t>spend.</a:t>
            </a:r>
            <a:endParaRPr lang="en-US" sz="2400" dirty="0"/>
          </a:p>
          <a:p>
            <a:pPr lvl="1">
              <a:spcBef>
                <a:spcPts val="1200"/>
              </a:spcBef>
            </a:pPr>
            <a:r>
              <a:rPr lang="en-US" sz="2400" dirty="0"/>
              <a:t>Eliminate unnecessary </a:t>
            </a:r>
            <a:r>
              <a:rPr lang="en-US" sz="2400" dirty="0" smtClean="0"/>
              <a:t>expenditures.</a:t>
            </a:r>
            <a:endParaRPr lang="en-US" sz="2400" dirty="0"/>
          </a:p>
        </p:txBody>
      </p:sp>
    </p:spTree>
    <p:extLst>
      <p:ext uri="{BB962C8B-B14F-4D97-AF65-F5344CB8AC3E}">
        <p14:creationId xmlns:p14="http://schemas.microsoft.com/office/powerpoint/2010/main" val="2219706863"/>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Where Do </a:t>
            </a:r>
            <a:r>
              <a:rPr lang="en-US" dirty="0"/>
              <a:t>E</a:t>
            </a:r>
            <a:r>
              <a:rPr lang="en-US" dirty="0" smtClean="0"/>
              <a:t>ntrepreneurs </a:t>
            </a:r>
            <a:r>
              <a:rPr lang="en-US" dirty="0"/>
              <a:t>G</a:t>
            </a:r>
            <a:r>
              <a:rPr lang="en-US" dirty="0" smtClean="0"/>
              <a:t>et </a:t>
            </a:r>
            <a:r>
              <a:rPr lang="en-US" dirty="0"/>
              <a:t>T</a:t>
            </a:r>
            <a:r>
              <a:rPr lang="en-US" dirty="0" smtClean="0"/>
              <a:t>heir </a:t>
            </a:r>
            <a:r>
              <a:rPr lang="en-US" dirty="0"/>
              <a:t>M</a:t>
            </a:r>
            <a:r>
              <a:rPr lang="en-US" dirty="0" smtClean="0"/>
              <a:t>oney?</a:t>
            </a:r>
            <a:endParaRPr lang="en-US" dirty="0"/>
          </a:p>
        </p:txBody>
      </p:sp>
      <p:sp>
        <p:nvSpPr>
          <p:cNvPr id="5" name="Rectangle 3"/>
          <p:cNvSpPr>
            <a:spLocks noGrp="1" noChangeArrowheads="1"/>
          </p:cNvSpPr>
          <p:nvPr>
            <p:ph idx="4294967295"/>
          </p:nvPr>
        </p:nvSpPr>
        <p:spPr>
          <a:xfrm>
            <a:off x="96253" y="1330492"/>
            <a:ext cx="9047747" cy="3579812"/>
          </a:xfrm>
        </p:spPr>
        <p:txBody>
          <a:bodyPr>
            <a:normAutofit/>
          </a:bodyPr>
          <a:lstStyle/>
          <a:p>
            <a:pPr marL="0" indent="0">
              <a:spcBef>
                <a:spcPts val="1200"/>
              </a:spcBef>
              <a:buNone/>
            </a:pPr>
            <a:r>
              <a:rPr lang="en-US" sz="2400" dirty="0" smtClean="0"/>
              <a:t>1. Their own money.</a:t>
            </a:r>
            <a:endParaRPr lang="en-US" sz="2400" dirty="0"/>
          </a:p>
          <a:p>
            <a:pPr marL="0" indent="0">
              <a:spcBef>
                <a:spcPts val="1200"/>
              </a:spcBef>
              <a:buNone/>
            </a:pPr>
            <a:r>
              <a:rPr lang="en-US" sz="2400" dirty="0" smtClean="0"/>
              <a:t>2. Debt from banks: </a:t>
            </a:r>
            <a:r>
              <a:rPr lang="en-US" sz="2400" dirty="0"/>
              <a:t>cash now for repayment (with interest) </a:t>
            </a:r>
            <a:r>
              <a:rPr lang="en-US" sz="2400" dirty="0" smtClean="0"/>
              <a:t>later.</a:t>
            </a:r>
          </a:p>
          <a:p>
            <a:pPr marL="0" indent="0">
              <a:spcBef>
                <a:spcPts val="1200"/>
              </a:spcBef>
              <a:buNone/>
            </a:pPr>
            <a:r>
              <a:rPr lang="en-US" sz="2400" dirty="0"/>
              <a:t>3</a:t>
            </a:r>
            <a:r>
              <a:rPr lang="en-US" sz="2400" dirty="0" smtClean="0"/>
              <a:t>. Equity</a:t>
            </a:r>
            <a:r>
              <a:rPr lang="en-US" sz="2400" dirty="0"/>
              <a:t>: cash </a:t>
            </a:r>
            <a:r>
              <a:rPr lang="en-US" sz="2400" dirty="0" smtClean="0"/>
              <a:t>from others for </a:t>
            </a:r>
            <a:r>
              <a:rPr lang="en-US" sz="2400" dirty="0"/>
              <a:t>a piece of the </a:t>
            </a:r>
            <a:r>
              <a:rPr lang="en-US" sz="2400" dirty="0" smtClean="0"/>
              <a:t>business.</a:t>
            </a:r>
          </a:p>
          <a:p>
            <a:pPr marL="0" indent="0">
              <a:spcBef>
                <a:spcPts val="1200"/>
              </a:spcBef>
              <a:buNone/>
            </a:pPr>
            <a:r>
              <a:rPr lang="en-US" sz="2400" dirty="0"/>
              <a:t>4</a:t>
            </a:r>
            <a:r>
              <a:rPr lang="en-US" sz="2400" dirty="0" smtClean="0"/>
              <a:t>. Bootstrapping: piecing it together on your own.</a:t>
            </a:r>
          </a:p>
          <a:p>
            <a:endParaRPr lang="en-US" sz="2000" dirty="0">
              <a:solidFill>
                <a:schemeClr val="tx2"/>
              </a:solidFill>
            </a:endParaRPr>
          </a:p>
          <a:p>
            <a:pPr marL="82296" indent="0">
              <a:buNone/>
            </a:pPr>
            <a:endParaRPr lang="en-US" sz="2000" dirty="0" smtClean="0">
              <a:solidFill>
                <a:schemeClr val="tx2"/>
              </a:solidFill>
            </a:endParaRPr>
          </a:p>
        </p:txBody>
      </p:sp>
      <p:pic>
        <p:nvPicPr>
          <p:cNvPr id="6" name="Picture 5">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2600" y="5105399"/>
            <a:ext cx="2658388" cy="1648201"/>
          </a:xfrm>
          <a:prstGeom prst="rect">
            <a:avLst/>
          </a:prstGeom>
        </p:spPr>
      </p:pic>
      <p:pic>
        <p:nvPicPr>
          <p:cNvPr id="7" name="Picture 4" descr="http://www.clipartbest.com/cliparts/dc7/jEk/dc7jEkRMi.png">
            <a:hlinkClick r:id="rId2"/>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10794" y="5495589"/>
            <a:ext cx="762000" cy="7620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4"/>
          </p:nvPr>
        </p:nvSpPr>
        <p:spPr/>
        <p:txBody>
          <a:bodyPr/>
          <a:lstStyle/>
          <a:p>
            <a:fld id="{13F44AA5-DB92-42C3-A717-A60C9B81A1ED}" type="slidenum">
              <a:rPr lang="en-CA" smtClean="0"/>
              <a:pPr/>
              <a:t>183</a:t>
            </a:fld>
            <a:endParaRPr lang="en-CA" dirty="0"/>
          </a:p>
        </p:txBody>
      </p:sp>
    </p:spTree>
    <p:extLst>
      <p:ext uri="{BB962C8B-B14F-4D97-AF65-F5344CB8AC3E}">
        <p14:creationId xmlns:p14="http://schemas.microsoft.com/office/powerpoint/2010/main" val="2498383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792854" y="4262589"/>
            <a:ext cx="6804248" cy="764704"/>
          </a:xfrm>
        </p:spPr>
        <p:txBody>
          <a:bodyPr/>
          <a:lstStyle/>
          <a:p>
            <a:r>
              <a:rPr lang="en-US" sz="3600" dirty="0" smtClean="0">
                <a:solidFill>
                  <a:schemeClr val="tx1"/>
                </a:solidFill>
              </a:rPr>
              <a:t>Concluding </a:t>
            </a:r>
            <a:r>
              <a:rPr lang="en-US" sz="3600" dirty="0">
                <a:solidFill>
                  <a:schemeClr val="tx1"/>
                </a:solidFill>
              </a:rPr>
              <a:t>Thoughts</a:t>
            </a:r>
            <a:r>
              <a:rPr lang="en-US" sz="3600" dirty="0" smtClean="0">
                <a:solidFill>
                  <a:schemeClr val="tx1"/>
                </a:solidFill>
              </a:rPr>
              <a:t>?</a:t>
            </a:r>
            <a:endParaRPr lang="en-US" sz="3600" dirty="0">
              <a:solidFill>
                <a:schemeClr val="tx1"/>
              </a:solidFill>
            </a:endParaRPr>
          </a:p>
        </p:txBody>
      </p:sp>
      <p:grpSp>
        <p:nvGrpSpPr>
          <p:cNvPr id="19" name="Group 18"/>
          <p:cNvGrpSpPr/>
          <p:nvPr/>
        </p:nvGrpSpPr>
        <p:grpSpPr>
          <a:xfrm>
            <a:off x="3793041" y="1766201"/>
            <a:ext cx="1550148" cy="1562662"/>
            <a:chOff x="3000376" y="1104901"/>
            <a:chExt cx="3146425" cy="3171825"/>
          </a:xfrm>
          <a:solidFill>
            <a:schemeClr val="accent1"/>
          </a:solidFill>
        </p:grpSpPr>
        <p:sp>
          <p:nvSpPr>
            <p:cNvPr id="9" name="Freeform 7"/>
            <p:cNvSpPr>
              <a:spLocks/>
            </p:cNvSpPr>
            <p:nvPr/>
          </p:nvSpPr>
          <p:spPr bwMode="auto">
            <a:xfrm>
              <a:off x="4449763" y="1104901"/>
              <a:ext cx="244475" cy="603250"/>
            </a:xfrm>
            <a:custGeom>
              <a:avLst/>
              <a:gdLst>
                <a:gd name="T0" fmla="*/ 70 w 120"/>
                <a:gd name="T1" fmla="*/ 0 h 294"/>
                <a:gd name="T2" fmla="*/ 91 w 120"/>
                <a:gd name="T3" fmla="*/ 10 h 294"/>
                <a:gd name="T4" fmla="*/ 119 w 120"/>
                <a:gd name="T5" fmla="*/ 57 h 294"/>
                <a:gd name="T6" fmla="*/ 118 w 120"/>
                <a:gd name="T7" fmla="*/ 242 h 294"/>
                <a:gd name="T8" fmla="*/ 62 w 120"/>
                <a:gd name="T9" fmla="*/ 294 h 294"/>
                <a:gd name="T10" fmla="*/ 4 w 120"/>
                <a:gd name="T11" fmla="*/ 244 h 294"/>
                <a:gd name="T12" fmla="*/ 2 w 120"/>
                <a:gd name="T13" fmla="*/ 222 h 294"/>
                <a:gd name="T14" fmla="*/ 2 w 120"/>
                <a:gd name="T15" fmla="*/ 79 h 294"/>
                <a:gd name="T16" fmla="*/ 52 w 120"/>
                <a:gd name="T17" fmla="*/ 0 h 294"/>
                <a:gd name="T18" fmla="*/ 70 w 120"/>
                <a:gd name="T19" fmla="*/ 0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0" h="294">
                  <a:moveTo>
                    <a:pt x="70" y="0"/>
                  </a:moveTo>
                  <a:cubicBezTo>
                    <a:pt x="77" y="3"/>
                    <a:pt x="85" y="5"/>
                    <a:pt x="91" y="10"/>
                  </a:cubicBezTo>
                  <a:cubicBezTo>
                    <a:pt x="108" y="21"/>
                    <a:pt x="118" y="37"/>
                    <a:pt x="119" y="57"/>
                  </a:cubicBezTo>
                  <a:cubicBezTo>
                    <a:pt x="119" y="119"/>
                    <a:pt x="120" y="181"/>
                    <a:pt x="118" y="242"/>
                  </a:cubicBezTo>
                  <a:cubicBezTo>
                    <a:pt x="116" y="273"/>
                    <a:pt x="91" y="293"/>
                    <a:pt x="62" y="294"/>
                  </a:cubicBezTo>
                  <a:cubicBezTo>
                    <a:pt x="32" y="294"/>
                    <a:pt x="8" y="274"/>
                    <a:pt x="4" y="244"/>
                  </a:cubicBezTo>
                  <a:cubicBezTo>
                    <a:pt x="3" y="237"/>
                    <a:pt x="2" y="229"/>
                    <a:pt x="2" y="222"/>
                  </a:cubicBezTo>
                  <a:cubicBezTo>
                    <a:pt x="2" y="174"/>
                    <a:pt x="3" y="127"/>
                    <a:pt x="2" y="79"/>
                  </a:cubicBezTo>
                  <a:cubicBezTo>
                    <a:pt x="0" y="41"/>
                    <a:pt x="12" y="12"/>
                    <a:pt x="52" y="0"/>
                  </a:cubicBezTo>
                  <a:cubicBezTo>
                    <a:pt x="58" y="0"/>
                    <a:pt x="64" y="0"/>
                    <a:pt x="7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 name="Freeform 8"/>
            <p:cNvSpPr>
              <a:spLocks/>
            </p:cNvSpPr>
            <p:nvPr/>
          </p:nvSpPr>
          <p:spPr bwMode="auto">
            <a:xfrm>
              <a:off x="3000376" y="2557463"/>
              <a:ext cx="603250" cy="244475"/>
            </a:xfrm>
            <a:custGeom>
              <a:avLst/>
              <a:gdLst>
                <a:gd name="T0" fmla="*/ 0 w 294"/>
                <a:gd name="T1" fmla="*/ 50 h 119"/>
                <a:gd name="T2" fmla="*/ 10 w 294"/>
                <a:gd name="T3" fmla="*/ 28 h 119"/>
                <a:gd name="T4" fmla="*/ 57 w 294"/>
                <a:gd name="T5" fmla="*/ 1 h 119"/>
                <a:gd name="T6" fmla="*/ 245 w 294"/>
                <a:gd name="T7" fmla="*/ 2 h 119"/>
                <a:gd name="T8" fmla="*/ 294 w 294"/>
                <a:gd name="T9" fmla="*/ 59 h 119"/>
                <a:gd name="T10" fmla="*/ 245 w 294"/>
                <a:gd name="T11" fmla="*/ 115 h 119"/>
                <a:gd name="T12" fmla="*/ 189 w 294"/>
                <a:gd name="T13" fmla="*/ 117 h 119"/>
                <a:gd name="T14" fmla="*/ 79 w 294"/>
                <a:gd name="T15" fmla="*/ 118 h 119"/>
                <a:gd name="T16" fmla="*/ 0 w 294"/>
                <a:gd name="T17" fmla="*/ 68 h 119"/>
                <a:gd name="T18" fmla="*/ 0 w 294"/>
                <a:gd name="T19" fmla="*/ 5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4" h="119">
                  <a:moveTo>
                    <a:pt x="0" y="50"/>
                  </a:moveTo>
                  <a:cubicBezTo>
                    <a:pt x="3" y="43"/>
                    <a:pt x="5" y="35"/>
                    <a:pt x="10" y="28"/>
                  </a:cubicBezTo>
                  <a:cubicBezTo>
                    <a:pt x="21" y="11"/>
                    <a:pt x="37" y="1"/>
                    <a:pt x="57" y="1"/>
                  </a:cubicBezTo>
                  <a:cubicBezTo>
                    <a:pt x="120" y="1"/>
                    <a:pt x="183" y="0"/>
                    <a:pt x="245" y="2"/>
                  </a:cubicBezTo>
                  <a:cubicBezTo>
                    <a:pt x="274" y="3"/>
                    <a:pt x="294" y="30"/>
                    <a:pt x="294" y="59"/>
                  </a:cubicBezTo>
                  <a:cubicBezTo>
                    <a:pt x="294" y="88"/>
                    <a:pt x="274" y="112"/>
                    <a:pt x="245" y="115"/>
                  </a:cubicBezTo>
                  <a:cubicBezTo>
                    <a:pt x="227" y="117"/>
                    <a:pt x="208" y="117"/>
                    <a:pt x="189" y="117"/>
                  </a:cubicBezTo>
                  <a:cubicBezTo>
                    <a:pt x="152" y="118"/>
                    <a:pt x="116" y="116"/>
                    <a:pt x="79" y="118"/>
                  </a:cubicBezTo>
                  <a:cubicBezTo>
                    <a:pt x="41" y="119"/>
                    <a:pt x="12" y="107"/>
                    <a:pt x="0" y="68"/>
                  </a:cubicBezTo>
                  <a:cubicBezTo>
                    <a:pt x="0" y="62"/>
                    <a:pt x="0" y="56"/>
                    <a:pt x="0" y="5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 name="Freeform 9"/>
            <p:cNvSpPr>
              <a:spLocks/>
            </p:cNvSpPr>
            <p:nvPr/>
          </p:nvSpPr>
          <p:spPr bwMode="auto">
            <a:xfrm>
              <a:off x="5545138" y="2554288"/>
              <a:ext cx="601663" cy="242888"/>
            </a:xfrm>
            <a:custGeom>
              <a:avLst/>
              <a:gdLst>
                <a:gd name="T0" fmla="*/ 294 w 294"/>
                <a:gd name="T1" fmla="*/ 70 h 119"/>
                <a:gd name="T2" fmla="*/ 284 w 294"/>
                <a:gd name="T3" fmla="*/ 91 h 119"/>
                <a:gd name="T4" fmla="*/ 237 w 294"/>
                <a:gd name="T5" fmla="*/ 119 h 119"/>
                <a:gd name="T6" fmla="*/ 48 w 294"/>
                <a:gd name="T7" fmla="*/ 117 h 119"/>
                <a:gd name="T8" fmla="*/ 0 w 294"/>
                <a:gd name="T9" fmla="*/ 60 h 119"/>
                <a:gd name="T10" fmla="*/ 48 w 294"/>
                <a:gd name="T11" fmla="*/ 4 h 119"/>
                <a:gd name="T12" fmla="*/ 105 w 294"/>
                <a:gd name="T13" fmla="*/ 2 h 119"/>
                <a:gd name="T14" fmla="*/ 214 w 294"/>
                <a:gd name="T15" fmla="*/ 2 h 119"/>
                <a:gd name="T16" fmla="*/ 294 w 294"/>
                <a:gd name="T17" fmla="*/ 52 h 119"/>
                <a:gd name="T18" fmla="*/ 294 w 294"/>
                <a:gd name="T19" fmla="*/ 7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4" h="119">
                  <a:moveTo>
                    <a:pt x="294" y="70"/>
                  </a:moveTo>
                  <a:cubicBezTo>
                    <a:pt x="290" y="77"/>
                    <a:pt x="288" y="85"/>
                    <a:pt x="284" y="91"/>
                  </a:cubicBezTo>
                  <a:cubicBezTo>
                    <a:pt x="273" y="108"/>
                    <a:pt x="257" y="118"/>
                    <a:pt x="237" y="119"/>
                  </a:cubicBezTo>
                  <a:cubicBezTo>
                    <a:pt x="174" y="119"/>
                    <a:pt x="111" y="119"/>
                    <a:pt x="48" y="117"/>
                  </a:cubicBezTo>
                  <a:cubicBezTo>
                    <a:pt x="20" y="116"/>
                    <a:pt x="0" y="90"/>
                    <a:pt x="0" y="60"/>
                  </a:cubicBezTo>
                  <a:cubicBezTo>
                    <a:pt x="0" y="32"/>
                    <a:pt x="20" y="8"/>
                    <a:pt x="48" y="4"/>
                  </a:cubicBezTo>
                  <a:cubicBezTo>
                    <a:pt x="67" y="2"/>
                    <a:pt x="86" y="2"/>
                    <a:pt x="105" y="2"/>
                  </a:cubicBezTo>
                  <a:cubicBezTo>
                    <a:pt x="141" y="2"/>
                    <a:pt x="178" y="3"/>
                    <a:pt x="214" y="2"/>
                  </a:cubicBezTo>
                  <a:cubicBezTo>
                    <a:pt x="253" y="0"/>
                    <a:pt x="281" y="12"/>
                    <a:pt x="294" y="52"/>
                  </a:cubicBezTo>
                  <a:cubicBezTo>
                    <a:pt x="294" y="58"/>
                    <a:pt x="294" y="64"/>
                    <a:pt x="294" y="7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Freeform 10"/>
            <p:cNvSpPr>
              <a:spLocks noEditPoints="1"/>
            </p:cNvSpPr>
            <p:nvPr/>
          </p:nvSpPr>
          <p:spPr bwMode="auto">
            <a:xfrm>
              <a:off x="3838576" y="1922463"/>
              <a:ext cx="1458913" cy="1720850"/>
            </a:xfrm>
            <a:custGeom>
              <a:avLst/>
              <a:gdLst>
                <a:gd name="T0" fmla="*/ 358 w 712"/>
                <a:gd name="T1" fmla="*/ 840 h 840"/>
                <a:gd name="T2" fmla="*/ 232 w 712"/>
                <a:gd name="T3" fmla="*/ 840 h 840"/>
                <a:gd name="T4" fmla="*/ 184 w 712"/>
                <a:gd name="T5" fmla="*/ 792 h 840"/>
                <a:gd name="T6" fmla="*/ 150 w 712"/>
                <a:gd name="T7" fmla="*/ 683 h 840"/>
                <a:gd name="T8" fmla="*/ 59 w 712"/>
                <a:gd name="T9" fmla="*/ 532 h 840"/>
                <a:gd name="T10" fmla="*/ 41 w 712"/>
                <a:gd name="T11" fmla="*/ 238 h 840"/>
                <a:gd name="T12" fmla="*/ 304 w 712"/>
                <a:gd name="T13" fmla="*/ 27 h 840"/>
                <a:gd name="T14" fmla="*/ 671 w 712"/>
                <a:gd name="T15" fmla="*/ 225 h 840"/>
                <a:gd name="T16" fmla="*/ 672 w 712"/>
                <a:gd name="T17" fmla="*/ 504 h 840"/>
                <a:gd name="T18" fmla="*/ 604 w 712"/>
                <a:gd name="T19" fmla="*/ 626 h 840"/>
                <a:gd name="T20" fmla="*/ 555 w 712"/>
                <a:gd name="T21" fmla="*/ 704 h 840"/>
                <a:gd name="T22" fmla="*/ 534 w 712"/>
                <a:gd name="T23" fmla="*/ 787 h 840"/>
                <a:gd name="T24" fmla="*/ 481 w 712"/>
                <a:gd name="T25" fmla="*/ 840 h 840"/>
                <a:gd name="T26" fmla="*/ 358 w 712"/>
                <a:gd name="T27" fmla="*/ 840 h 840"/>
                <a:gd name="T28" fmla="*/ 170 w 712"/>
                <a:gd name="T29" fmla="*/ 481 h 840"/>
                <a:gd name="T30" fmla="*/ 469 w 712"/>
                <a:gd name="T31" fmla="*/ 166 h 840"/>
                <a:gd name="T32" fmla="*/ 196 w 712"/>
                <a:gd name="T33" fmla="*/ 203 h 840"/>
                <a:gd name="T34" fmla="*/ 170 w 712"/>
                <a:gd name="T35" fmla="*/ 481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12" h="840">
                  <a:moveTo>
                    <a:pt x="358" y="840"/>
                  </a:moveTo>
                  <a:cubicBezTo>
                    <a:pt x="316" y="840"/>
                    <a:pt x="274" y="840"/>
                    <a:pt x="232" y="840"/>
                  </a:cubicBezTo>
                  <a:cubicBezTo>
                    <a:pt x="200" y="840"/>
                    <a:pt x="183" y="824"/>
                    <a:pt x="184" y="792"/>
                  </a:cubicBezTo>
                  <a:cubicBezTo>
                    <a:pt x="185" y="752"/>
                    <a:pt x="171" y="716"/>
                    <a:pt x="150" y="683"/>
                  </a:cubicBezTo>
                  <a:cubicBezTo>
                    <a:pt x="119" y="633"/>
                    <a:pt x="86" y="584"/>
                    <a:pt x="59" y="532"/>
                  </a:cubicBezTo>
                  <a:cubicBezTo>
                    <a:pt x="9" y="437"/>
                    <a:pt x="0" y="338"/>
                    <a:pt x="41" y="238"/>
                  </a:cubicBezTo>
                  <a:cubicBezTo>
                    <a:pt x="89" y="120"/>
                    <a:pt x="178" y="49"/>
                    <a:pt x="304" y="27"/>
                  </a:cubicBezTo>
                  <a:cubicBezTo>
                    <a:pt x="460" y="0"/>
                    <a:pt x="610" y="86"/>
                    <a:pt x="671" y="225"/>
                  </a:cubicBezTo>
                  <a:cubicBezTo>
                    <a:pt x="712" y="318"/>
                    <a:pt x="712" y="412"/>
                    <a:pt x="672" y="504"/>
                  </a:cubicBezTo>
                  <a:cubicBezTo>
                    <a:pt x="653" y="546"/>
                    <a:pt x="628" y="585"/>
                    <a:pt x="604" y="626"/>
                  </a:cubicBezTo>
                  <a:cubicBezTo>
                    <a:pt x="589" y="652"/>
                    <a:pt x="571" y="678"/>
                    <a:pt x="555" y="704"/>
                  </a:cubicBezTo>
                  <a:cubicBezTo>
                    <a:pt x="540" y="730"/>
                    <a:pt x="533" y="757"/>
                    <a:pt x="534" y="787"/>
                  </a:cubicBezTo>
                  <a:cubicBezTo>
                    <a:pt x="534" y="825"/>
                    <a:pt x="519" y="840"/>
                    <a:pt x="481" y="840"/>
                  </a:cubicBezTo>
                  <a:cubicBezTo>
                    <a:pt x="440" y="840"/>
                    <a:pt x="399" y="840"/>
                    <a:pt x="358" y="840"/>
                  </a:cubicBezTo>
                  <a:close/>
                  <a:moveTo>
                    <a:pt x="170" y="481"/>
                  </a:moveTo>
                  <a:cubicBezTo>
                    <a:pt x="178" y="287"/>
                    <a:pt x="280" y="185"/>
                    <a:pt x="469" y="166"/>
                  </a:cubicBezTo>
                  <a:cubicBezTo>
                    <a:pt x="393" y="118"/>
                    <a:pt x="274" y="123"/>
                    <a:pt x="196" y="203"/>
                  </a:cubicBezTo>
                  <a:cubicBezTo>
                    <a:pt x="122" y="279"/>
                    <a:pt x="111" y="397"/>
                    <a:pt x="170" y="4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 name="Freeform 11"/>
            <p:cNvSpPr>
              <a:spLocks/>
            </p:cNvSpPr>
            <p:nvPr/>
          </p:nvSpPr>
          <p:spPr bwMode="auto">
            <a:xfrm>
              <a:off x="4210051" y="3765551"/>
              <a:ext cx="723900" cy="511175"/>
            </a:xfrm>
            <a:custGeom>
              <a:avLst/>
              <a:gdLst>
                <a:gd name="T0" fmla="*/ 178 w 354"/>
                <a:gd name="T1" fmla="*/ 1 h 249"/>
                <a:gd name="T2" fmla="*/ 302 w 354"/>
                <a:gd name="T3" fmla="*/ 1 h 249"/>
                <a:gd name="T4" fmla="*/ 354 w 354"/>
                <a:gd name="T5" fmla="*/ 53 h 249"/>
                <a:gd name="T6" fmla="*/ 354 w 354"/>
                <a:gd name="T7" fmla="*/ 127 h 249"/>
                <a:gd name="T8" fmla="*/ 304 w 354"/>
                <a:gd name="T9" fmla="*/ 177 h 249"/>
                <a:gd name="T10" fmla="*/ 299 w 354"/>
                <a:gd name="T11" fmla="*/ 177 h 249"/>
                <a:gd name="T12" fmla="*/ 263 w 354"/>
                <a:gd name="T13" fmla="*/ 193 h 249"/>
                <a:gd name="T14" fmla="*/ 89 w 354"/>
                <a:gd name="T15" fmla="*/ 190 h 249"/>
                <a:gd name="T16" fmla="*/ 62 w 354"/>
                <a:gd name="T17" fmla="*/ 177 h 249"/>
                <a:gd name="T18" fmla="*/ 44 w 354"/>
                <a:gd name="T19" fmla="*/ 177 h 249"/>
                <a:gd name="T20" fmla="*/ 1 w 354"/>
                <a:gd name="T21" fmla="*/ 135 h 249"/>
                <a:gd name="T22" fmla="*/ 1 w 354"/>
                <a:gd name="T23" fmla="*/ 42 h 249"/>
                <a:gd name="T24" fmla="*/ 50 w 354"/>
                <a:gd name="T25" fmla="*/ 1 h 249"/>
                <a:gd name="T26" fmla="*/ 178 w 354"/>
                <a:gd name="T27" fmla="*/ 1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4" h="249">
                  <a:moveTo>
                    <a:pt x="178" y="1"/>
                  </a:moveTo>
                  <a:cubicBezTo>
                    <a:pt x="219" y="1"/>
                    <a:pt x="261" y="1"/>
                    <a:pt x="302" y="1"/>
                  </a:cubicBezTo>
                  <a:cubicBezTo>
                    <a:pt x="338" y="1"/>
                    <a:pt x="354" y="18"/>
                    <a:pt x="354" y="53"/>
                  </a:cubicBezTo>
                  <a:cubicBezTo>
                    <a:pt x="354" y="78"/>
                    <a:pt x="354" y="102"/>
                    <a:pt x="354" y="127"/>
                  </a:cubicBezTo>
                  <a:cubicBezTo>
                    <a:pt x="354" y="160"/>
                    <a:pt x="338" y="177"/>
                    <a:pt x="304" y="177"/>
                  </a:cubicBezTo>
                  <a:cubicBezTo>
                    <a:pt x="302" y="177"/>
                    <a:pt x="301" y="177"/>
                    <a:pt x="299" y="177"/>
                  </a:cubicBezTo>
                  <a:cubicBezTo>
                    <a:pt x="284" y="175"/>
                    <a:pt x="273" y="180"/>
                    <a:pt x="263" y="193"/>
                  </a:cubicBezTo>
                  <a:cubicBezTo>
                    <a:pt x="219" y="249"/>
                    <a:pt x="134" y="247"/>
                    <a:pt x="89" y="190"/>
                  </a:cubicBezTo>
                  <a:cubicBezTo>
                    <a:pt x="82" y="180"/>
                    <a:pt x="74" y="175"/>
                    <a:pt x="62" y="177"/>
                  </a:cubicBezTo>
                  <a:cubicBezTo>
                    <a:pt x="56" y="178"/>
                    <a:pt x="50" y="177"/>
                    <a:pt x="44" y="177"/>
                  </a:cubicBezTo>
                  <a:cubicBezTo>
                    <a:pt x="20" y="176"/>
                    <a:pt x="2" y="159"/>
                    <a:pt x="1" y="135"/>
                  </a:cubicBezTo>
                  <a:cubicBezTo>
                    <a:pt x="0" y="104"/>
                    <a:pt x="0" y="73"/>
                    <a:pt x="1" y="42"/>
                  </a:cubicBezTo>
                  <a:cubicBezTo>
                    <a:pt x="2" y="17"/>
                    <a:pt x="22" y="1"/>
                    <a:pt x="50" y="1"/>
                  </a:cubicBezTo>
                  <a:cubicBezTo>
                    <a:pt x="93" y="0"/>
                    <a:pt x="135" y="1"/>
                    <a:pt x="178"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4" name="Freeform 12"/>
            <p:cNvSpPr>
              <a:spLocks/>
            </p:cNvSpPr>
            <p:nvPr/>
          </p:nvSpPr>
          <p:spPr bwMode="auto">
            <a:xfrm>
              <a:off x="3416301" y="1514476"/>
              <a:ext cx="506413" cy="520700"/>
            </a:xfrm>
            <a:custGeom>
              <a:avLst/>
              <a:gdLst>
                <a:gd name="T0" fmla="*/ 247 w 247"/>
                <a:gd name="T1" fmla="*/ 184 h 254"/>
                <a:gd name="T2" fmla="*/ 216 w 247"/>
                <a:gd name="T3" fmla="*/ 242 h 254"/>
                <a:gd name="T4" fmla="*/ 156 w 247"/>
                <a:gd name="T5" fmla="*/ 239 h 254"/>
                <a:gd name="T6" fmla="*/ 145 w 247"/>
                <a:gd name="T7" fmla="*/ 231 h 254"/>
                <a:gd name="T8" fmla="*/ 23 w 247"/>
                <a:gd name="T9" fmla="*/ 109 h 254"/>
                <a:gd name="T10" fmla="*/ 20 w 247"/>
                <a:gd name="T11" fmla="*/ 29 h 254"/>
                <a:gd name="T12" fmla="*/ 105 w 247"/>
                <a:gd name="T13" fmla="*/ 26 h 254"/>
                <a:gd name="T14" fmla="*/ 231 w 247"/>
                <a:gd name="T15" fmla="*/ 152 h 254"/>
                <a:gd name="T16" fmla="*/ 247 w 247"/>
                <a:gd name="T17" fmla="*/ 184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 h="254">
                  <a:moveTo>
                    <a:pt x="247" y="184"/>
                  </a:moveTo>
                  <a:cubicBezTo>
                    <a:pt x="246" y="215"/>
                    <a:pt x="236" y="232"/>
                    <a:pt x="216" y="242"/>
                  </a:cubicBezTo>
                  <a:cubicBezTo>
                    <a:pt x="196" y="254"/>
                    <a:pt x="175" y="252"/>
                    <a:pt x="156" y="239"/>
                  </a:cubicBezTo>
                  <a:cubicBezTo>
                    <a:pt x="152" y="237"/>
                    <a:pt x="148" y="234"/>
                    <a:pt x="145" y="231"/>
                  </a:cubicBezTo>
                  <a:cubicBezTo>
                    <a:pt x="104" y="190"/>
                    <a:pt x="63" y="150"/>
                    <a:pt x="23" y="109"/>
                  </a:cubicBezTo>
                  <a:cubicBezTo>
                    <a:pt x="0" y="85"/>
                    <a:pt x="0" y="51"/>
                    <a:pt x="20" y="29"/>
                  </a:cubicBezTo>
                  <a:cubicBezTo>
                    <a:pt x="43" y="3"/>
                    <a:pt x="78" y="0"/>
                    <a:pt x="105" y="26"/>
                  </a:cubicBezTo>
                  <a:cubicBezTo>
                    <a:pt x="148" y="67"/>
                    <a:pt x="190" y="109"/>
                    <a:pt x="231" y="152"/>
                  </a:cubicBezTo>
                  <a:cubicBezTo>
                    <a:pt x="240" y="162"/>
                    <a:pt x="244" y="178"/>
                    <a:pt x="247" y="18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5" name="Freeform 13"/>
            <p:cNvSpPr>
              <a:spLocks/>
            </p:cNvSpPr>
            <p:nvPr/>
          </p:nvSpPr>
          <p:spPr bwMode="auto">
            <a:xfrm>
              <a:off x="5213351" y="1531938"/>
              <a:ext cx="514350" cy="522288"/>
            </a:xfrm>
            <a:custGeom>
              <a:avLst/>
              <a:gdLst>
                <a:gd name="T0" fmla="*/ 188 w 251"/>
                <a:gd name="T1" fmla="*/ 1 h 255"/>
                <a:gd name="T2" fmla="*/ 241 w 251"/>
                <a:gd name="T3" fmla="*/ 34 h 255"/>
                <a:gd name="T4" fmla="*/ 235 w 251"/>
                <a:gd name="T5" fmla="*/ 93 h 255"/>
                <a:gd name="T6" fmla="*/ 230 w 251"/>
                <a:gd name="T7" fmla="*/ 100 h 255"/>
                <a:gd name="T8" fmla="*/ 103 w 251"/>
                <a:gd name="T9" fmla="*/ 226 h 255"/>
                <a:gd name="T10" fmla="*/ 10 w 251"/>
                <a:gd name="T11" fmla="*/ 205 h 255"/>
                <a:gd name="T12" fmla="*/ 24 w 251"/>
                <a:gd name="T13" fmla="*/ 141 h 255"/>
                <a:gd name="T14" fmla="*/ 147 w 251"/>
                <a:gd name="T15" fmla="*/ 18 h 255"/>
                <a:gd name="T16" fmla="*/ 188 w 251"/>
                <a:gd name="T17" fmla="*/ 1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1" h="255">
                  <a:moveTo>
                    <a:pt x="188" y="1"/>
                  </a:moveTo>
                  <a:cubicBezTo>
                    <a:pt x="213" y="2"/>
                    <a:pt x="231" y="12"/>
                    <a:pt x="241" y="34"/>
                  </a:cubicBezTo>
                  <a:cubicBezTo>
                    <a:pt x="251" y="55"/>
                    <a:pt x="249" y="74"/>
                    <a:pt x="235" y="93"/>
                  </a:cubicBezTo>
                  <a:cubicBezTo>
                    <a:pt x="233" y="95"/>
                    <a:pt x="232" y="98"/>
                    <a:pt x="230" y="100"/>
                  </a:cubicBezTo>
                  <a:cubicBezTo>
                    <a:pt x="188" y="142"/>
                    <a:pt x="147" y="185"/>
                    <a:pt x="103" y="226"/>
                  </a:cubicBezTo>
                  <a:cubicBezTo>
                    <a:pt x="72" y="255"/>
                    <a:pt x="25" y="244"/>
                    <a:pt x="10" y="205"/>
                  </a:cubicBezTo>
                  <a:cubicBezTo>
                    <a:pt x="0" y="181"/>
                    <a:pt x="7" y="159"/>
                    <a:pt x="24" y="141"/>
                  </a:cubicBezTo>
                  <a:cubicBezTo>
                    <a:pt x="64" y="100"/>
                    <a:pt x="106" y="59"/>
                    <a:pt x="147" y="18"/>
                  </a:cubicBezTo>
                  <a:cubicBezTo>
                    <a:pt x="158" y="7"/>
                    <a:pt x="173" y="0"/>
                    <a:pt x="188"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6" name="Freeform 14"/>
            <p:cNvSpPr>
              <a:spLocks/>
            </p:cNvSpPr>
            <p:nvPr/>
          </p:nvSpPr>
          <p:spPr bwMode="auto">
            <a:xfrm>
              <a:off x="3421063" y="3303588"/>
              <a:ext cx="514350" cy="520700"/>
            </a:xfrm>
            <a:custGeom>
              <a:avLst/>
              <a:gdLst>
                <a:gd name="T0" fmla="*/ 61 w 251"/>
                <a:gd name="T1" fmla="*/ 254 h 254"/>
                <a:gd name="T2" fmla="*/ 10 w 251"/>
                <a:gd name="T3" fmla="*/ 221 h 254"/>
                <a:gd name="T4" fmla="*/ 16 w 251"/>
                <a:gd name="T5" fmla="*/ 161 h 254"/>
                <a:gd name="T6" fmla="*/ 24 w 251"/>
                <a:gd name="T7" fmla="*/ 150 h 254"/>
                <a:gd name="T8" fmla="*/ 142 w 251"/>
                <a:gd name="T9" fmla="*/ 33 h 254"/>
                <a:gd name="T10" fmla="*/ 240 w 251"/>
                <a:gd name="T11" fmla="*/ 49 h 254"/>
                <a:gd name="T12" fmla="*/ 226 w 251"/>
                <a:gd name="T13" fmla="*/ 114 h 254"/>
                <a:gd name="T14" fmla="*/ 104 w 251"/>
                <a:gd name="T15" fmla="*/ 236 h 254"/>
                <a:gd name="T16" fmla="*/ 61 w 251"/>
                <a:gd name="T17" fmla="*/ 254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1" h="254">
                  <a:moveTo>
                    <a:pt x="61" y="254"/>
                  </a:moveTo>
                  <a:cubicBezTo>
                    <a:pt x="38" y="253"/>
                    <a:pt x="20" y="243"/>
                    <a:pt x="10" y="221"/>
                  </a:cubicBezTo>
                  <a:cubicBezTo>
                    <a:pt x="0" y="200"/>
                    <a:pt x="2" y="180"/>
                    <a:pt x="16" y="161"/>
                  </a:cubicBezTo>
                  <a:cubicBezTo>
                    <a:pt x="18" y="157"/>
                    <a:pt x="21" y="154"/>
                    <a:pt x="24" y="150"/>
                  </a:cubicBezTo>
                  <a:cubicBezTo>
                    <a:pt x="63" y="111"/>
                    <a:pt x="102" y="72"/>
                    <a:pt x="142" y="33"/>
                  </a:cubicBezTo>
                  <a:cubicBezTo>
                    <a:pt x="175" y="0"/>
                    <a:pt x="223" y="8"/>
                    <a:pt x="240" y="49"/>
                  </a:cubicBezTo>
                  <a:cubicBezTo>
                    <a:pt x="251" y="74"/>
                    <a:pt x="244" y="96"/>
                    <a:pt x="226" y="114"/>
                  </a:cubicBezTo>
                  <a:cubicBezTo>
                    <a:pt x="186" y="155"/>
                    <a:pt x="145" y="195"/>
                    <a:pt x="104" y="236"/>
                  </a:cubicBezTo>
                  <a:cubicBezTo>
                    <a:pt x="92" y="248"/>
                    <a:pt x="78" y="254"/>
                    <a:pt x="61" y="25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7" name="Freeform 15"/>
            <p:cNvSpPr>
              <a:spLocks/>
            </p:cNvSpPr>
            <p:nvPr/>
          </p:nvSpPr>
          <p:spPr bwMode="auto">
            <a:xfrm>
              <a:off x="5211763" y="3313113"/>
              <a:ext cx="512763" cy="519113"/>
            </a:xfrm>
            <a:custGeom>
              <a:avLst/>
              <a:gdLst>
                <a:gd name="T0" fmla="*/ 248 w 251"/>
                <a:gd name="T1" fmla="*/ 192 h 253"/>
                <a:gd name="T2" fmla="*/ 216 w 251"/>
                <a:gd name="T3" fmla="*/ 243 h 253"/>
                <a:gd name="T4" fmla="*/ 156 w 251"/>
                <a:gd name="T5" fmla="*/ 238 h 253"/>
                <a:gd name="T6" fmla="*/ 144 w 251"/>
                <a:gd name="T7" fmla="*/ 228 h 253"/>
                <a:gd name="T8" fmla="*/ 27 w 251"/>
                <a:gd name="T9" fmla="*/ 111 h 253"/>
                <a:gd name="T10" fmla="*/ 20 w 251"/>
                <a:gd name="T11" fmla="*/ 29 h 253"/>
                <a:gd name="T12" fmla="*/ 106 w 251"/>
                <a:gd name="T13" fmla="*/ 25 h 253"/>
                <a:gd name="T14" fmla="*/ 231 w 251"/>
                <a:gd name="T15" fmla="*/ 151 h 253"/>
                <a:gd name="T16" fmla="*/ 251 w 251"/>
                <a:gd name="T17" fmla="*/ 190 h 253"/>
                <a:gd name="T18" fmla="*/ 248 w 251"/>
                <a:gd name="T19" fmla="*/ 192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253">
                  <a:moveTo>
                    <a:pt x="248" y="192"/>
                  </a:moveTo>
                  <a:cubicBezTo>
                    <a:pt x="246" y="215"/>
                    <a:pt x="237" y="232"/>
                    <a:pt x="216" y="243"/>
                  </a:cubicBezTo>
                  <a:cubicBezTo>
                    <a:pt x="195" y="253"/>
                    <a:pt x="175" y="251"/>
                    <a:pt x="156" y="238"/>
                  </a:cubicBezTo>
                  <a:cubicBezTo>
                    <a:pt x="152" y="235"/>
                    <a:pt x="148" y="231"/>
                    <a:pt x="144" y="228"/>
                  </a:cubicBezTo>
                  <a:cubicBezTo>
                    <a:pt x="105" y="189"/>
                    <a:pt x="66" y="150"/>
                    <a:pt x="27" y="111"/>
                  </a:cubicBezTo>
                  <a:cubicBezTo>
                    <a:pt x="2" y="86"/>
                    <a:pt x="0" y="52"/>
                    <a:pt x="20" y="29"/>
                  </a:cubicBezTo>
                  <a:cubicBezTo>
                    <a:pt x="44" y="2"/>
                    <a:pt x="79" y="0"/>
                    <a:pt x="106" y="25"/>
                  </a:cubicBezTo>
                  <a:cubicBezTo>
                    <a:pt x="149" y="66"/>
                    <a:pt x="191" y="108"/>
                    <a:pt x="231" y="151"/>
                  </a:cubicBezTo>
                  <a:cubicBezTo>
                    <a:pt x="241" y="161"/>
                    <a:pt x="245" y="177"/>
                    <a:pt x="251" y="190"/>
                  </a:cubicBezTo>
                  <a:cubicBezTo>
                    <a:pt x="250" y="191"/>
                    <a:pt x="249" y="192"/>
                    <a:pt x="248" y="19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0" name="Oval 19"/>
          <p:cNvSpPr/>
          <p:nvPr/>
        </p:nvSpPr>
        <p:spPr>
          <a:xfrm>
            <a:off x="3425115" y="1404532"/>
            <a:ext cx="2286000" cy="22860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white"/>
              </a:solidFill>
            </a:endParaRPr>
          </a:p>
        </p:txBody>
      </p:sp>
      <p:sp>
        <p:nvSpPr>
          <p:cNvPr id="2" name="Slide Number Placeholder 1"/>
          <p:cNvSpPr>
            <a:spLocks noGrp="1"/>
          </p:cNvSpPr>
          <p:nvPr>
            <p:ph type="sldNum" sz="quarter" idx="4"/>
          </p:nvPr>
        </p:nvSpPr>
        <p:spPr/>
        <p:txBody>
          <a:bodyPr/>
          <a:lstStyle/>
          <a:p>
            <a:fld id="{13F44AA5-DB92-42C3-A717-A60C9B81A1ED}" type="slidenum">
              <a:rPr lang="en-CA" smtClean="0"/>
              <a:pPr/>
              <a:t>184</a:t>
            </a:fld>
            <a:endParaRPr lang="en-CA" dirty="0"/>
          </a:p>
        </p:txBody>
      </p:sp>
    </p:spTree>
    <p:extLst>
      <p:ext uri="{BB962C8B-B14F-4D97-AF65-F5344CB8AC3E}">
        <p14:creationId xmlns:p14="http://schemas.microsoft.com/office/powerpoint/2010/main" val="3502597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762834" y="3172860"/>
            <a:ext cx="3570208" cy="923330"/>
          </a:xfrm>
          <a:prstGeom prst="rect">
            <a:avLst/>
          </a:prstGeom>
        </p:spPr>
        <p:txBody>
          <a:bodyPr wrap="none">
            <a:spAutoFit/>
          </a:bodyPr>
          <a:lstStyle/>
          <a:p>
            <a:pPr algn="ctr"/>
            <a:r>
              <a:rPr lang="en-US" sz="5400" dirty="0" smtClean="0"/>
              <a:t>Next Steps</a:t>
            </a:r>
          </a:p>
        </p:txBody>
      </p:sp>
      <p:sp>
        <p:nvSpPr>
          <p:cNvPr id="2" name="Slide Number Placeholder 1"/>
          <p:cNvSpPr>
            <a:spLocks noGrp="1"/>
          </p:cNvSpPr>
          <p:nvPr>
            <p:ph type="sldNum" sz="quarter" idx="4"/>
          </p:nvPr>
        </p:nvSpPr>
        <p:spPr/>
        <p:txBody>
          <a:bodyPr/>
          <a:lstStyle/>
          <a:p>
            <a:fld id="{13F44AA5-DB92-42C3-A717-A60C9B81A1ED}" type="slidenum">
              <a:rPr lang="en-CA" smtClean="0"/>
              <a:pPr/>
              <a:t>185</a:t>
            </a:fld>
            <a:endParaRPr lang="en-CA" dirty="0"/>
          </a:p>
        </p:txBody>
      </p:sp>
    </p:spTree>
    <p:extLst>
      <p:ext uri="{BB962C8B-B14F-4D97-AF65-F5344CB8AC3E}">
        <p14:creationId xmlns:p14="http://schemas.microsoft.com/office/powerpoint/2010/main" val="2321217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Administrative Details</a:t>
            </a:r>
            <a:endParaRPr lang="en-US" dirty="0"/>
          </a:p>
        </p:txBody>
      </p:sp>
      <p:sp>
        <p:nvSpPr>
          <p:cNvPr id="4" name="Slide Number Placeholder 3"/>
          <p:cNvSpPr>
            <a:spLocks noGrp="1"/>
          </p:cNvSpPr>
          <p:nvPr>
            <p:ph type="sldNum" sz="quarter" idx="4"/>
          </p:nvPr>
        </p:nvSpPr>
        <p:spPr/>
        <p:txBody>
          <a:bodyPr>
            <a:normAutofit/>
          </a:bodyPr>
          <a:lstStyle/>
          <a:p>
            <a:pPr>
              <a:defRPr/>
            </a:pPr>
            <a:fld id="{CDC21D96-4E37-43DF-838F-59CD9EA3F86F}" type="slidenum">
              <a:rPr lang="en-US" smtClean="0"/>
              <a:pPr>
                <a:defRPr/>
              </a:pPr>
              <a:t>186</a:t>
            </a:fld>
            <a:endParaRPr lang="en-US"/>
          </a:p>
        </p:txBody>
      </p:sp>
      <p:sp>
        <p:nvSpPr>
          <p:cNvPr id="3" name="Content Placeholder 2"/>
          <p:cNvSpPr>
            <a:spLocks noGrp="1"/>
          </p:cNvSpPr>
          <p:nvPr>
            <p:ph idx="4294967295"/>
          </p:nvPr>
        </p:nvSpPr>
        <p:spPr>
          <a:xfrm>
            <a:off x="603751" y="1300663"/>
            <a:ext cx="7521575" cy="4632997"/>
          </a:xfrm>
        </p:spPr>
        <p:txBody>
          <a:bodyPr/>
          <a:lstStyle/>
          <a:p>
            <a:pPr marL="514350" indent="-514350">
              <a:buFont typeface="+mj-lt"/>
              <a:buAutoNum type="arabicPeriod"/>
            </a:pPr>
            <a:r>
              <a:rPr lang="en-US" sz="2400" dirty="0" smtClean="0"/>
              <a:t>Banking</a:t>
            </a:r>
          </a:p>
          <a:p>
            <a:pPr marL="914400" lvl="1" indent="-514350">
              <a:buFont typeface="+mj-lt"/>
              <a:buAutoNum type="arabicPeriod"/>
            </a:pPr>
            <a:r>
              <a:rPr lang="en-CA" sz="2000" dirty="0" smtClean="0"/>
              <a:t>Get a separate account (or two).</a:t>
            </a:r>
          </a:p>
          <a:p>
            <a:pPr marL="914400" lvl="1" indent="-514350">
              <a:buFont typeface="+mj-lt"/>
              <a:buAutoNum type="arabicPeriod"/>
            </a:pPr>
            <a:r>
              <a:rPr lang="en-CA" sz="2000" dirty="0" smtClean="0"/>
              <a:t>Start your relationship with your bank now if you think you may need a loan.</a:t>
            </a:r>
          </a:p>
          <a:p>
            <a:pPr marL="914400" lvl="1" indent="-514350">
              <a:buFont typeface="+mj-lt"/>
              <a:buAutoNum type="arabicPeriod"/>
            </a:pPr>
            <a:r>
              <a:rPr lang="en-CA" sz="2000" dirty="0" smtClean="0"/>
              <a:t>Banks will be mostly the same, but shop around.</a:t>
            </a:r>
            <a:endParaRPr lang="en-US" sz="2000" dirty="0" smtClean="0"/>
          </a:p>
          <a:p>
            <a:pPr marL="514350" indent="-514350">
              <a:buFont typeface="+mj-lt"/>
              <a:buAutoNum type="arabicPeriod"/>
            </a:pPr>
            <a:r>
              <a:rPr lang="en-US" sz="2400" dirty="0" smtClean="0"/>
              <a:t>Accounting</a:t>
            </a:r>
          </a:p>
          <a:p>
            <a:pPr marL="914400" lvl="1" indent="-514350">
              <a:buFont typeface="+mj-lt"/>
              <a:buAutoNum type="arabicPeriod"/>
            </a:pPr>
            <a:r>
              <a:rPr lang="en-CA" sz="2000" dirty="0" smtClean="0"/>
              <a:t>Need to keep track of your expenses (excel).</a:t>
            </a:r>
          </a:p>
          <a:p>
            <a:pPr marL="914400" lvl="1" indent="-514350">
              <a:buFont typeface="+mj-lt"/>
              <a:buAutoNum type="arabicPeriod"/>
            </a:pPr>
            <a:r>
              <a:rPr lang="en-CA" sz="2000" dirty="0" smtClean="0"/>
              <a:t>Talk with an accountant now to understand what they want at the end of the year.</a:t>
            </a:r>
          </a:p>
          <a:p>
            <a:pPr marL="914400" lvl="1" indent="-514350">
              <a:buFont typeface="+mj-lt"/>
              <a:buAutoNum type="arabicPeriod"/>
            </a:pPr>
            <a:r>
              <a:rPr lang="en-CA" sz="2000" dirty="0" smtClean="0"/>
              <a:t>They can help you understand your financials (when you have $ in your financials!)</a:t>
            </a:r>
            <a:endParaRPr lang="en-US" sz="2000" dirty="0" smtClean="0"/>
          </a:p>
          <a:p>
            <a:pPr marL="0" indent="0">
              <a:buNone/>
            </a:pPr>
            <a:endParaRPr lang="en-US" sz="2400" dirty="0"/>
          </a:p>
        </p:txBody>
      </p:sp>
    </p:spTree>
    <p:extLst>
      <p:ext uri="{BB962C8B-B14F-4D97-AF65-F5344CB8AC3E}">
        <p14:creationId xmlns:p14="http://schemas.microsoft.com/office/powerpoint/2010/main" val="1098596377"/>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13F44AA5-DB92-42C3-A717-A60C9B81A1ED}" type="slidenum">
              <a:rPr lang="en-CA" smtClean="0"/>
              <a:pPr/>
              <a:t>187</a:t>
            </a:fld>
            <a:endParaRPr lang="en-CA" dirty="0"/>
          </a:p>
        </p:txBody>
      </p:sp>
      <p:sp>
        <p:nvSpPr>
          <p:cNvPr id="5" name="Content Placeholder 2"/>
          <p:cNvSpPr txBox="1">
            <a:spLocks/>
          </p:cNvSpPr>
          <p:nvPr/>
        </p:nvSpPr>
        <p:spPr>
          <a:xfrm>
            <a:off x="457200" y="1600200"/>
            <a:ext cx="8229600" cy="4525963"/>
          </a:xfrm>
          <a:prstGeom prst="rect">
            <a:avLst/>
          </a:prstGeom>
        </p:spPr>
        <p:txBody>
          <a:bodyPr>
            <a:noAutofit/>
          </a:bodyPr>
          <a:lstStyle>
            <a:lvl1pPr marL="342900" indent="-342900" algn="l" defTabSz="914400" rtl="0" eaLnBrk="1" latinLnBrk="0" hangingPunct="1">
              <a:spcBef>
                <a:spcPct val="20000"/>
              </a:spcBef>
              <a:buClrTx/>
              <a:buFont typeface="Arial"/>
              <a:buChar char="•"/>
              <a:defRPr sz="3200" kern="1200">
                <a:solidFill>
                  <a:schemeClr val="tx1"/>
                </a:solidFill>
                <a:latin typeface="Arial"/>
                <a:ea typeface="+mn-ea"/>
                <a:cs typeface="Arial"/>
              </a:defRPr>
            </a:lvl1pPr>
            <a:lvl2pPr marL="742950" indent="-285750" algn="l" defTabSz="914400" rtl="0" eaLnBrk="1" latinLnBrk="0" hangingPunct="1">
              <a:spcBef>
                <a:spcPct val="20000"/>
              </a:spcBef>
              <a:buClrTx/>
              <a:buFont typeface="Arial"/>
              <a:buChar char="•"/>
              <a:defRPr sz="2800" kern="1200">
                <a:solidFill>
                  <a:schemeClr val="tx1"/>
                </a:solidFill>
                <a:latin typeface="Arial"/>
                <a:ea typeface="+mn-ea"/>
                <a:cs typeface="Arial"/>
              </a:defRPr>
            </a:lvl2pPr>
            <a:lvl3pPr marL="1257300" indent="-342900" algn="l" defTabSz="914400" rtl="0" eaLnBrk="1" latinLnBrk="0" hangingPunct="1">
              <a:spcBef>
                <a:spcPct val="20000"/>
              </a:spcBef>
              <a:buClrTx/>
              <a:buFont typeface="Arial"/>
              <a:buChar char="•"/>
              <a:defRPr sz="2800" kern="1200">
                <a:solidFill>
                  <a:schemeClr val="tx1"/>
                </a:solidFill>
                <a:latin typeface="Arial"/>
                <a:ea typeface="+mn-ea"/>
                <a:cs typeface="Arial"/>
              </a:defRPr>
            </a:lvl3pPr>
            <a:lvl4pPr marL="1714500" indent="-342900" algn="l" defTabSz="914400" rtl="0" eaLnBrk="1" latinLnBrk="0" hangingPunct="1">
              <a:spcBef>
                <a:spcPct val="20000"/>
              </a:spcBef>
              <a:buClrTx/>
              <a:buFont typeface="Arial"/>
              <a:buChar char="•"/>
              <a:defRPr sz="2800" kern="1200">
                <a:solidFill>
                  <a:schemeClr val="tx1"/>
                </a:solidFill>
                <a:latin typeface="Arial"/>
                <a:ea typeface="+mn-ea"/>
                <a:cs typeface="Arial"/>
              </a:defRPr>
            </a:lvl4pPr>
            <a:lvl5pPr marL="2057400" indent="-228600" algn="l" defTabSz="914400" rtl="0" eaLnBrk="1" latinLnBrk="0" hangingPunct="1">
              <a:spcBef>
                <a:spcPct val="20000"/>
              </a:spcBef>
              <a:buClrTx/>
              <a:buFont typeface="Arial"/>
              <a:buChar char="•"/>
              <a:defRPr sz="2800" kern="1200">
                <a:solidFill>
                  <a:schemeClr val="tx1"/>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spcBef>
                <a:spcPts val="1200"/>
              </a:spcBef>
              <a:buNone/>
            </a:pPr>
            <a:r>
              <a:rPr lang="fr-CA" sz="2400" dirty="0" smtClean="0"/>
              <a:t>3. </a:t>
            </a:r>
            <a:r>
              <a:rPr lang="fr-CA" sz="2400" dirty="0" err="1" smtClean="0"/>
              <a:t>Rules</a:t>
            </a:r>
            <a:r>
              <a:rPr lang="fr-CA" sz="2400" dirty="0" smtClean="0"/>
              <a:t> and </a:t>
            </a:r>
            <a:r>
              <a:rPr lang="fr-CA" sz="2400" dirty="0" err="1" smtClean="0"/>
              <a:t>Regulations</a:t>
            </a:r>
            <a:endParaRPr lang="fr-CA" sz="2400" dirty="0" smtClean="0"/>
          </a:p>
          <a:p>
            <a:pPr>
              <a:lnSpc>
                <a:spcPct val="90000"/>
              </a:lnSpc>
              <a:spcBef>
                <a:spcPts val="1200"/>
              </a:spcBef>
            </a:pPr>
            <a:r>
              <a:rPr lang="fr-CA" sz="2400" dirty="0" err="1" smtClean="0"/>
              <a:t>Legal</a:t>
            </a:r>
            <a:r>
              <a:rPr lang="fr-CA" sz="2400" dirty="0" smtClean="0"/>
              <a:t> Structure</a:t>
            </a:r>
          </a:p>
          <a:p>
            <a:pPr lvl="1">
              <a:lnSpc>
                <a:spcPct val="90000"/>
              </a:lnSpc>
              <a:spcBef>
                <a:spcPts val="1200"/>
              </a:spcBef>
            </a:pPr>
            <a:r>
              <a:rPr lang="fr-CA" sz="2400" dirty="0" err="1" smtClean="0"/>
              <a:t>Partnership</a:t>
            </a:r>
            <a:r>
              <a:rPr lang="fr-CA" sz="2400" dirty="0" smtClean="0"/>
              <a:t>/</a:t>
            </a:r>
            <a:r>
              <a:rPr lang="fr-CA" sz="2400" dirty="0" err="1" smtClean="0"/>
              <a:t>Shareholder</a:t>
            </a:r>
            <a:r>
              <a:rPr lang="fr-CA" sz="2400" dirty="0" smtClean="0"/>
              <a:t> Agreement</a:t>
            </a:r>
          </a:p>
          <a:p>
            <a:pPr>
              <a:lnSpc>
                <a:spcPct val="90000"/>
              </a:lnSpc>
              <a:spcBef>
                <a:spcPts val="1200"/>
              </a:spcBef>
            </a:pPr>
            <a:r>
              <a:rPr lang="fr-CA" sz="2400" dirty="0" smtClean="0"/>
              <a:t>HST (GST/PST/RST)</a:t>
            </a:r>
            <a:endParaRPr lang="fr-CA" sz="2400" dirty="0" smtClean="0"/>
          </a:p>
          <a:p>
            <a:pPr>
              <a:lnSpc>
                <a:spcPct val="90000"/>
              </a:lnSpc>
              <a:spcBef>
                <a:spcPts val="1200"/>
              </a:spcBef>
            </a:pPr>
            <a:r>
              <a:rPr lang="fr-CA" sz="2400" dirty="0" smtClean="0"/>
              <a:t>Licences</a:t>
            </a:r>
          </a:p>
          <a:p>
            <a:pPr>
              <a:lnSpc>
                <a:spcPct val="90000"/>
              </a:lnSpc>
              <a:spcBef>
                <a:spcPts val="1200"/>
              </a:spcBef>
            </a:pPr>
            <a:r>
              <a:rPr lang="fr-CA" sz="2400" dirty="0" smtClean="0"/>
              <a:t>Zoning &amp; </a:t>
            </a:r>
            <a:r>
              <a:rPr lang="fr-CA" sz="2400" dirty="0" err="1" smtClean="0"/>
              <a:t>Bylaws</a:t>
            </a:r>
            <a:endParaRPr lang="fr-CA" sz="2400" dirty="0" smtClean="0"/>
          </a:p>
          <a:p>
            <a:pPr>
              <a:lnSpc>
                <a:spcPct val="90000"/>
              </a:lnSpc>
              <a:spcBef>
                <a:spcPts val="1200"/>
              </a:spcBef>
            </a:pPr>
            <a:r>
              <a:rPr lang="fr-CA" sz="2400" dirty="0" smtClean="0"/>
              <a:t>Provincial and </a:t>
            </a:r>
            <a:r>
              <a:rPr lang="fr-CA" sz="2400" dirty="0" err="1" smtClean="0"/>
              <a:t>Federal</a:t>
            </a:r>
            <a:r>
              <a:rPr lang="fr-CA" sz="2400" dirty="0" smtClean="0"/>
              <a:t> </a:t>
            </a:r>
            <a:r>
              <a:rPr lang="fr-CA" sz="2400" dirty="0" err="1" smtClean="0"/>
              <a:t>Regulations</a:t>
            </a:r>
            <a:r>
              <a:rPr lang="fr-CA" sz="2400" dirty="0" smtClean="0"/>
              <a:t>  </a:t>
            </a:r>
          </a:p>
          <a:p>
            <a:pPr>
              <a:lnSpc>
                <a:spcPct val="90000"/>
              </a:lnSpc>
              <a:spcBef>
                <a:spcPts val="1200"/>
              </a:spcBef>
            </a:pPr>
            <a:r>
              <a:rPr lang="fr-CA" sz="2400" dirty="0" err="1" smtClean="0"/>
              <a:t>Industry</a:t>
            </a:r>
            <a:r>
              <a:rPr lang="fr-CA" sz="2400" dirty="0" smtClean="0"/>
              <a:t> </a:t>
            </a:r>
            <a:r>
              <a:rPr lang="fr-CA" sz="2400" dirty="0" err="1" smtClean="0"/>
              <a:t>Regulations</a:t>
            </a:r>
            <a:endParaRPr lang="fr-CA" sz="2400" dirty="0" smtClean="0"/>
          </a:p>
          <a:p>
            <a:pPr marL="0" indent="0">
              <a:lnSpc>
                <a:spcPct val="90000"/>
              </a:lnSpc>
              <a:spcBef>
                <a:spcPts val="1200"/>
              </a:spcBef>
              <a:buNone/>
            </a:pPr>
            <a:r>
              <a:rPr lang="fr-CA" sz="1800" dirty="0"/>
              <a:t>*(http://www.entrepreneurshipmanitoba.ca/) </a:t>
            </a:r>
            <a:endParaRPr lang="fr-CA" sz="1800" dirty="0" smtClean="0"/>
          </a:p>
          <a:p>
            <a:pPr>
              <a:lnSpc>
                <a:spcPct val="90000"/>
              </a:lnSpc>
            </a:pPr>
            <a:endParaRPr lang="fr-CA" sz="1800" dirty="0" smtClean="0"/>
          </a:p>
          <a:p>
            <a:pPr marL="0" indent="-400050">
              <a:lnSpc>
                <a:spcPct val="90000"/>
              </a:lnSpc>
              <a:buFont typeface="Arial"/>
              <a:buNone/>
            </a:pPr>
            <a:endParaRPr lang="fr-CA" sz="1800" dirty="0" smtClean="0"/>
          </a:p>
          <a:p>
            <a:pPr marL="0" indent="-400050">
              <a:lnSpc>
                <a:spcPct val="90000"/>
              </a:lnSpc>
              <a:buFont typeface="Arial"/>
              <a:buNone/>
            </a:pPr>
            <a:endParaRPr lang="fr-CA" sz="1800" dirty="0" smtClean="0"/>
          </a:p>
          <a:p>
            <a:pPr lvl="1">
              <a:lnSpc>
                <a:spcPct val="90000"/>
              </a:lnSpc>
            </a:pPr>
            <a:endParaRPr lang="fr-CA" dirty="0" smtClean="0"/>
          </a:p>
          <a:p>
            <a:pPr lvl="1">
              <a:lnSpc>
                <a:spcPct val="90000"/>
              </a:lnSpc>
            </a:pPr>
            <a:endParaRPr lang="fr-CA" dirty="0" smtClean="0"/>
          </a:p>
          <a:p>
            <a:endParaRPr lang="en-US" sz="1200" dirty="0"/>
          </a:p>
        </p:txBody>
      </p:sp>
      <p:sp>
        <p:nvSpPr>
          <p:cNvPr id="3" name="Title 2"/>
          <p:cNvSpPr>
            <a:spLocks noGrp="1"/>
          </p:cNvSpPr>
          <p:nvPr>
            <p:ph type="ctrTitle"/>
          </p:nvPr>
        </p:nvSpPr>
        <p:spPr/>
        <p:txBody>
          <a:bodyPr/>
          <a:lstStyle/>
          <a:p>
            <a:endParaRPr lang="en-US"/>
          </a:p>
        </p:txBody>
      </p:sp>
    </p:spTree>
    <p:extLst>
      <p:ext uri="{BB962C8B-B14F-4D97-AF65-F5344CB8AC3E}">
        <p14:creationId xmlns:p14="http://schemas.microsoft.com/office/powerpoint/2010/main" val="835430139"/>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971599" y="1600200"/>
            <a:ext cx="5210539" cy="4525963"/>
          </a:xfrm>
        </p:spPr>
        <p:txBody>
          <a:bodyPr/>
          <a:lstStyle/>
          <a:p>
            <a:r>
              <a:rPr lang="en-CA" sz="2800" dirty="0" smtClean="0"/>
              <a:t>Sole Proprietorship</a:t>
            </a:r>
          </a:p>
          <a:p>
            <a:pPr marL="0" indent="0">
              <a:buNone/>
            </a:pPr>
            <a:endParaRPr lang="en-CA" sz="2800" dirty="0"/>
          </a:p>
          <a:p>
            <a:r>
              <a:rPr lang="en-CA" sz="2800" dirty="0" smtClean="0"/>
              <a:t>Named Sole Proprietorship ($80)</a:t>
            </a:r>
          </a:p>
          <a:p>
            <a:endParaRPr lang="en-CA" sz="2800" dirty="0"/>
          </a:p>
          <a:p>
            <a:endParaRPr lang="en-CA" sz="2800" dirty="0" smtClean="0"/>
          </a:p>
          <a:p>
            <a:r>
              <a:rPr lang="en-CA" sz="2800" dirty="0" smtClean="0"/>
              <a:t>Corporation</a:t>
            </a:r>
          </a:p>
          <a:p>
            <a:pPr marL="0" indent="0">
              <a:buNone/>
            </a:pPr>
            <a:r>
              <a:rPr lang="en-CA" sz="2800" dirty="0" smtClean="0"/>
              <a:t>    ($350 + lawyer)</a:t>
            </a:r>
          </a:p>
          <a:p>
            <a:endParaRPr lang="en-US" sz="2800" dirty="0"/>
          </a:p>
        </p:txBody>
      </p:sp>
      <p:sp>
        <p:nvSpPr>
          <p:cNvPr id="4" name="Title 3"/>
          <p:cNvSpPr>
            <a:spLocks noGrp="1"/>
          </p:cNvSpPr>
          <p:nvPr>
            <p:ph type="ctrTitle"/>
          </p:nvPr>
        </p:nvSpPr>
        <p:spPr/>
        <p:txBody>
          <a:bodyPr/>
          <a:lstStyle/>
          <a:p>
            <a:endParaRPr lang="en-US"/>
          </a:p>
        </p:txBody>
      </p:sp>
      <p:sp>
        <p:nvSpPr>
          <p:cNvPr id="3" name="Slide Number Placeholder 2"/>
          <p:cNvSpPr>
            <a:spLocks noGrp="1"/>
          </p:cNvSpPr>
          <p:nvPr>
            <p:ph type="sldNum" sz="quarter" idx="4"/>
          </p:nvPr>
        </p:nvSpPr>
        <p:spPr/>
        <p:txBody>
          <a:bodyPr/>
          <a:lstStyle/>
          <a:p>
            <a:fld id="{13F44AA5-DB92-42C3-A717-A60C9B81A1ED}" type="slidenum">
              <a:rPr lang="en-CA" smtClean="0"/>
              <a:pPr/>
              <a:t>188</a:t>
            </a:fld>
            <a:endParaRPr lang="en-CA" dirty="0"/>
          </a:p>
        </p:txBody>
      </p:sp>
      <p:cxnSp>
        <p:nvCxnSpPr>
          <p:cNvPr id="7" name="Straight Connector 6"/>
          <p:cNvCxnSpPr/>
          <p:nvPr/>
        </p:nvCxnSpPr>
        <p:spPr>
          <a:xfrm flipV="1">
            <a:off x="1222513" y="3697357"/>
            <a:ext cx="6062870" cy="9939"/>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flipH="1">
            <a:off x="6553200" y="1719470"/>
            <a:ext cx="2280038" cy="1477328"/>
          </a:xfrm>
          <a:prstGeom prst="rect">
            <a:avLst/>
          </a:prstGeom>
          <a:noFill/>
        </p:spPr>
        <p:txBody>
          <a:bodyPr wrap="square" rtlCol="0">
            <a:spAutoFit/>
          </a:bodyPr>
          <a:lstStyle/>
          <a:p>
            <a:pPr marL="285750" indent="-285750">
              <a:buFontTx/>
              <a:buChar char="-"/>
            </a:pPr>
            <a:r>
              <a:rPr lang="en-CA" dirty="0" smtClean="0"/>
              <a:t>You and the business are the same.</a:t>
            </a:r>
          </a:p>
          <a:p>
            <a:pPr marL="285750" indent="-285750">
              <a:buFontTx/>
              <a:buChar char="-"/>
            </a:pPr>
            <a:r>
              <a:rPr lang="en-CA" dirty="0" smtClean="0"/>
              <a:t>Earnings in your income tax.</a:t>
            </a:r>
            <a:endParaRPr lang="en-US" dirty="0"/>
          </a:p>
        </p:txBody>
      </p:sp>
      <p:sp>
        <p:nvSpPr>
          <p:cNvPr id="9" name="TextBox 8"/>
          <p:cNvSpPr txBox="1"/>
          <p:nvPr/>
        </p:nvSpPr>
        <p:spPr>
          <a:xfrm flipH="1">
            <a:off x="5413181" y="4151563"/>
            <a:ext cx="2280038" cy="1754326"/>
          </a:xfrm>
          <a:prstGeom prst="rect">
            <a:avLst/>
          </a:prstGeom>
          <a:noFill/>
        </p:spPr>
        <p:txBody>
          <a:bodyPr wrap="square" rtlCol="0">
            <a:spAutoFit/>
          </a:bodyPr>
          <a:lstStyle/>
          <a:p>
            <a:pPr marL="285750" indent="-285750">
              <a:buFontTx/>
              <a:buChar char="-"/>
            </a:pPr>
            <a:r>
              <a:rPr lang="en-CA" dirty="0"/>
              <a:t>Get to use “Inc.”</a:t>
            </a:r>
          </a:p>
          <a:p>
            <a:pPr marL="285750" indent="-285750">
              <a:buFontTx/>
              <a:buChar char="-"/>
            </a:pPr>
            <a:r>
              <a:rPr lang="en-CA" dirty="0" smtClean="0"/>
              <a:t>Legal separation.</a:t>
            </a:r>
          </a:p>
          <a:p>
            <a:pPr marL="285750" indent="-285750">
              <a:buFontTx/>
              <a:buChar char="-"/>
            </a:pPr>
            <a:r>
              <a:rPr lang="en-CA" dirty="0" smtClean="0"/>
              <a:t>Able to sell/give shares.</a:t>
            </a:r>
          </a:p>
          <a:p>
            <a:pPr marL="285750" indent="-285750">
              <a:buFontTx/>
              <a:buChar char="-"/>
            </a:pPr>
            <a:r>
              <a:rPr lang="en-CA" dirty="0" smtClean="0"/>
              <a:t>Income tax advantages.</a:t>
            </a:r>
            <a:endParaRPr lang="en-US" dirty="0"/>
          </a:p>
        </p:txBody>
      </p:sp>
    </p:spTree>
    <p:extLst>
      <p:ext uri="{BB962C8B-B14F-4D97-AF65-F5344CB8AC3E}">
        <p14:creationId xmlns:p14="http://schemas.microsoft.com/office/powerpoint/2010/main" val="3361639363"/>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13F44AA5-DB92-42C3-A717-A60C9B81A1ED}" type="slidenum">
              <a:rPr lang="en-CA" smtClean="0"/>
              <a:pPr/>
              <a:t>189</a:t>
            </a:fld>
            <a:endParaRPr lang="en-CA" dirty="0"/>
          </a:p>
        </p:txBody>
      </p:sp>
      <p:sp>
        <p:nvSpPr>
          <p:cNvPr id="5" name="Content Placeholder 2"/>
          <p:cNvSpPr txBox="1">
            <a:spLocks/>
          </p:cNvSpPr>
          <p:nvPr/>
        </p:nvSpPr>
        <p:spPr>
          <a:xfrm>
            <a:off x="457200" y="1600200"/>
            <a:ext cx="8229600" cy="4525963"/>
          </a:xfrm>
          <a:prstGeom prst="rect">
            <a:avLst/>
          </a:prstGeom>
        </p:spPr>
        <p:txBody>
          <a:bodyPr>
            <a:noAutofit/>
          </a:bodyPr>
          <a:lstStyle>
            <a:lvl1pPr marL="342900" indent="-342900" algn="l" defTabSz="914400" rtl="0" eaLnBrk="1" latinLnBrk="0" hangingPunct="1">
              <a:spcBef>
                <a:spcPct val="20000"/>
              </a:spcBef>
              <a:buClrTx/>
              <a:buFont typeface="Arial"/>
              <a:buChar char="•"/>
              <a:defRPr sz="3200" kern="1200">
                <a:solidFill>
                  <a:schemeClr val="tx1"/>
                </a:solidFill>
                <a:latin typeface="Arial"/>
                <a:ea typeface="+mn-ea"/>
                <a:cs typeface="Arial"/>
              </a:defRPr>
            </a:lvl1pPr>
            <a:lvl2pPr marL="742950" indent="-285750" algn="l" defTabSz="914400" rtl="0" eaLnBrk="1" latinLnBrk="0" hangingPunct="1">
              <a:spcBef>
                <a:spcPct val="20000"/>
              </a:spcBef>
              <a:buClrTx/>
              <a:buFont typeface="Arial"/>
              <a:buChar char="•"/>
              <a:defRPr sz="2800" kern="1200">
                <a:solidFill>
                  <a:schemeClr val="tx1"/>
                </a:solidFill>
                <a:latin typeface="Arial"/>
                <a:ea typeface="+mn-ea"/>
                <a:cs typeface="Arial"/>
              </a:defRPr>
            </a:lvl2pPr>
            <a:lvl3pPr marL="1257300" indent="-342900" algn="l" defTabSz="914400" rtl="0" eaLnBrk="1" latinLnBrk="0" hangingPunct="1">
              <a:spcBef>
                <a:spcPct val="20000"/>
              </a:spcBef>
              <a:buClrTx/>
              <a:buFont typeface="Arial"/>
              <a:buChar char="•"/>
              <a:defRPr sz="2800" kern="1200">
                <a:solidFill>
                  <a:schemeClr val="tx1"/>
                </a:solidFill>
                <a:latin typeface="Arial"/>
                <a:ea typeface="+mn-ea"/>
                <a:cs typeface="Arial"/>
              </a:defRPr>
            </a:lvl3pPr>
            <a:lvl4pPr marL="1714500" indent="-342900" algn="l" defTabSz="914400" rtl="0" eaLnBrk="1" latinLnBrk="0" hangingPunct="1">
              <a:spcBef>
                <a:spcPct val="20000"/>
              </a:spcBef>
              <a:buClrTx/>
              <a:buFont typeface="Arial"/>
              <a:buChar char="•"/>
              <a:defRPr sz="2800" kern="1200">
                <a:solidFill>
                  <a:schemeClr val="tx1"/>
                </a:solidFill>
                <a:latin typeface="Arial"/>
                <a:ea typeface="+mn-ea"/>
                <a:cs typeface="Arial"/>
              </a:defRPr>
            </a:lvl4pPr>
            <a:lvl5pPr marL="2057400" indent="-228600" algn="l" defTabSz="914400" rtl="0" eaLnBrk="1" latinLnBrk="0" hangingPunct="1">
              <a:spcBef>
                <a:spcPct val="20000"/>
              </a:spcBef>
              <a:buClrTx/>
              <a:buFont typeface="Arial"/>
              <a:buChar char="•"/>
              <a:defRPr sz="2800" kern="1200">
                <a:solidFill>
                  <a:schemeClr val="tx1"/>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spcBef>
                <a:spcPts val="1200"/>
              </a:spcBef>
              <a:buNone/>
            </a:pPr>
            <a:r>
              <a:rPr lang="fr-CA" sz="2400" dirty="0" smtClean="0"/>
              <a:t>4. Business Planning</a:t>
            </a:r>
          </a:p>
          <a:p>
            <a:pPr marL="0" indent="0">
              <a:lnSpc>
                <a:spcPct val="90000"/>
              </a:lnSpc>
              <a:spcBef>
                <a:spcPts val="1200"/>
              </a:spcBef>
              <a:buNone/>
            </a:pPr>
            <a:r>
              <a:rPr lang="fr-CA" sz="2400" dirty="0"/>
              <a:t>	</a:t>
            </a:r>
            <a:r>
              <a:rPr lang="fr-CA" sz="2400" dirty="0" smtClean="0"/>
              <a:t>- There are lots of </a:t>
            </a:r>
            <a:r>
              <a:rPr lang="fr-CA" sz="2400" dirty="0" err="1" smtClean="0"/>
              <a:t>examples</a:t>
            </a:r>
            <a:r>
              <a:rPr lang="fr-CA" sz="2400" dirty="0" smtClean="0"/>
              <a:t> online.</a:t>
            </a:r>
          </a:p>
          <a:p>
            <a:pPr marL="0" indent="0">
              <a:lnSpc>
                <a:spcPct val="90000"/>
              </a:lnSpc>
              <a:spcBef>
                <a:spcPts val="1200"/>
              </a:spcBef>
              <a:buNone/>
            </a:pPr>
            <a:r>
              <a:rPr lang="fr-CA" sz="2400" dirty="0"/>
              <a:t>	</a:t>
            </a:r>
            <a:r>
              <a:rPr lang="fr-CA" sz="2400" dirty="0" smtClean="0"/>
              <a:t>- </a:t>
            </a:r>
            <a:r>
              <a:rPr lang="fr-CA" sz="2400" dirty="0" err="1" smtClean="0"/>
              <a:t>Get</a:t>
            </a:r>
            <a:r>
              <a:rPr lang="fr-CA" sz="2400" dirty="0" smtClean="0"/>
              <a:t> help (local </a:t>
            </a:r>
            <a:r>
              <a:rPr lang="fr-CA" sz="2400" dirty="0" err="1" smtClean="0"/>
              <a:t>economic</a:t>
            </a:r>
            <a:r>
              <a:rPr lang="fr-CA" sz="2400" dirty="0" smtClean="0"/>
              <a:t> </a:t>
            </a:r>
            <a:r>
              <a:rPr lang="fr-CA" sz="2400" dirty="0" err="1" smtClean="0"/>
              <a:t>development</a:t>
            </a:r>
            <a:r>
              <a:rPr lang="fr-CA" sz="2400" dirty="0" smtClean="0"/>
              <a:t> offices.)</a:t>
            </a:r>
          </a:p>
          <a:p>
            <a:pPr marL="0" indent="0">
              <a:lnSpc>
                <a:spcPct val="90000"/>
              </a:lnSpc>
              <a:spcBef>
                <a:spcPts val="1200"/>
              </a:spcBef>
              <a:buNone/>
            </a:pPr>
            <a:r>
              <a:rPr lang="fr-CA" sz="2400" dirty="0"/>
              <a:t>	</a:t>
            </a:r>
            <a:r>
              <a:rPr lang="fr-CA" sz="2400" dirty="0" smtClean="0"/>
              <a:t>- Use </a:t>
            </a:r>
            <a:r>
              <a:rPr lang="fr-CA" sz="2400" dirty="0" err="1" smtClean="0"/>
              <a:t>your</a:t>
            </a:r>
            <a:r>
              <a:rPr lang="fr-CA" sz="2400" dirty="0" smtClean="0"/>
              <a:t> BMC as a </a:t>
            </a:r>
            <a:r>
              <a:rPr lang="fr-CA" sz="2400" dirty="0" err="1" smtClean="0"/>
              <a:t>starting</a:t>
            </a:r>
            <a:r>
              <a:rPr lang="fr-CA" sz="2400" dirty="0" smtClean="0"/>
              <a:t> point.</a:t>
            </a:r>
          </a:p>
          <a:p>
            <a:pPr marL="0" indent="0">
              <a:lnSpc>
                <a:spcPct val="90000"/>
              </a:lnSpc>
              <a:spcBef>
                <a:spcPts val="1200"/>
              </a:spcBef>
              <a:buNone/>
            </a:pPr>
            <a:r>
              <a:rPr lang="fr-CA" sz="2400" dirty="0"/>
              <a:t>	</a:t>
            </a:r>
            <a:r>
              <a:rPr lang="fr-CA" sz="2400" dirty="0" smtClean="0"/>
              <a:t>- </a:t>
            </a:r>
            <a:r>
              <a:rPr lang="fr-CA" sz="2400" dirty="0" err="1" smtClean="0"/>
              <a:t>Don’t</a:t>
            </a:r>
            <a:r>
              <a:rPr lang="fr-CA" sz="2400" dirty="0" smtClean="0"/>
              <a:t> over </a:t>
            </a:r>
            <a:r>
              <a:rPr lang="fr-CA" sz="2400" dirty="0" err="1" smtClean="0"/>
              <a:t>think</a:t>
            </a:r>
            <a:r>
              <a:rPr lang="fr-CA" sz="2400" dirty="0" smtClean="0"/>
              <a:t> </a:t>
            </a:r>
            <a:r>
              <a:rPr lang="fr-CA" sz="2400" dirty="0" err="1" smtClean="0"/>
              <a:t>it</a:t>
            </a:r>
            <a:r>
              <a:rPr lang="fr-CA" sz="2400" dirty="0" smtClean="0"/>
              <a:t>.</a:t>
            </a:r>
            <a:endParaRPr lang="fr-CA" sz="1800" dirty="0" smtClean="0"/>
          </a:p>
          <a:p>
            <a:pPr>
              <a:lnSpc>
                <a:spcPct val="90000"/>
              </a:lnSpc>
            </a:pPr>
            <a:endParaRPr lang="fr-CA" sz="1800" dirty="0" smtClean="0"/>
          </a:p>
          <a:p>
            <a:pPr marL="0" indent="-400050">
              <a:lnSpc>
                <a:spcPct val="90000"/>
              </a:lnSpc>
              <a:buFont typeface="Arial"/>
              <a:buNone/>
            </a:pPr>
            <a:endParaRPr lang="fr-CA" sz="1800" dirty="0" smtClean="0"/>
          </a:p>
          <a:p>
            <a:pPr marL="0" indent="-400050">
              <a:lnSpc>
                <a:spcPct val="90000"/>
              </a:lnSpc>
              <a:buFont typeface="Arial"/>
              <a:buNone/>
            </a:pPr>
            <a:endParaRPr lang="fr-CA" sz="1800" dirty="0" smtClean="0"/>
          </a:p>
          <a:p>
            <a:pPr lvl="1">
              <a:lnSpc>
                <a:spcPct val="90000"/>
              </a:lnSpc>
            </a:pPr>
            <a:endParaRPr lang="fr-CA" dirty="0" smtClean="0"/>
          </a:p>
          <a:p>
            <a:pPr lvl="1">
              <a:lnSpc>
                <a:spcPct val="90000"/>
              </a:lnSpc>
            </a:pPr>
            <a:endParaRPr lang="fr-CA" dirty="0" smtClean="0"/>
          </a:p>
          <a:p>
            <a:endParaRPr lang="en-US" sz="1200" dirty="0"/>
          </a:p>
        </p:txBody>
      </p:sp>
      <p:sp>
        <p:nvSpPr>
          <p:cNvPr id="3" name="Title 2"/>
          <p:cNvSpPr>
            <a:spLocks noGrp="1"/>
          </p:cNvSpPr>
          <p:nvPr>
            <p:ph type="ctrTitle"/>
          </p:nvPr>
        </p:nvSpPr>
        <p:spPr/>
        <p:txBody>
          <a:bodyPr/>
          <a:lstStyle/>
          <a:p>
            <a:endParaRPr lang="en-US"/>
          </a:p>
        </p:txBody>
      </p:sp>
    </p:spTree>
    <p:extLst>
      <p:ext uri="{BB962C8B-B14F-4D97-AF65-F5344CB8AC3E}">
        <p14:creationId xmlns:p14="http://schemas.microsoft.com/office/powerpoint/2010/main" val="55028483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a:t>Idea Generation Principles</a:t>
            </a:r>
          </a:p>
        </p:txBody>
      </p:sp>
      <p:sp>
        <p:nvSpPr>
          <p:cNvPr id="6" name="Rectangle 5"/>
          <p:cNvSpPr/>
          <p:nvPr/>
        </p:nvSpPr>
        <p:spPr>
          <a:xfrm>
            <a:off x="0" y="1734719"/>
            <a:ext cx="9144000" cy="59167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white"/>
              </a:solidFill>
            </a:endParaRPr>
          </a:p>
        </p:txBody>
      </p:sp>
      <p:sp>
        <p:nvSpPr>
          <p:cNvPr id="7" name="Oval 6"/>
          <p:cNvSpPr/>
          <p:nvPr/>
        </p:nvSpPr>
        <p:spPr>
          <a:xfrm>
            <a:off x="457731" y="1485947"/>
            <a:ext cx="1095888" cy="1095888"/>
          </a:xfrm>
          <a:prstGeom prst="ellipse">
            <a:avLst/>
          </a:prstGeom>
          <a:solidFill>
            <a:schemeClr val="accent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600" smtClean="0">
                <a:solidFill>
                  <a:prstClr val="white"/>
                </a:solidFill>
              </a:rPr>
              <a:t>C</a:t>
            </a:r>
            <a:endParaRPr lang="en-US" sz="3600" dirty="0" err="1" smtClean="0">
              <a:solidFill>
                <a:prstClr val="white"/>
              </a:solidFill>
            </a:endParaRPr>
          </a:p>
        </p:txBody>
      </p:sp>
      <p:sp>
        <p:nvSpPr>
          <p:cNvPr id="19" name="Rectangle 18"/>
          <p:cNvSpPr/>
          <p:nvPr/>
        </p:nvSpPr>
        <p:spPr>
          <a:xfrm>
            <a:off x="2156607" y="1707388"/>
            <a:ext cx="6585933" cy="646331"/>
          </a:xfrm>
          <a:prstGeom prst="rect">
            <a:avLst/>
          </a:prstGeom>
        </p:spPr>
        <p:txBody>
          <a:bodyPr wrap="square" anchor="ctr">
            <a:spAutoFit/>
          </a:bodyPr>
          <a:lstStyle/>
          <a:p>
            <a:r>
              <a:rPr lang="en-US">
                <a:solidFill>
                  <a:prstClr val="white"/>
                </a:solidFill>
              </a:rPr>
              <a:t>Ideas can come from anywhere, most often we see good business ideas starting with one (or more) of the following:</a:t>
            </a:r>
          </a:p>
        </p:txBody>
      </p:sp>
      <p:sp>
        <p:nvSpPr>
          <p:cNvPr id="2" name="Rectangle 1"/>
          <p:cNvSpPr/>
          <p:nvPr/>
        </p:nvSpPr>
        <p:spPr>
          <a:xfrm>
            <a:off x="2156607" y="2507872"/>
            <a:ext cx="2324675" cy="584775"/>
          </a:xfrm>
          <a:prstGeom prst="rect">
            <a:avLst/>
          </a:prstGeom>
        </p:spPr>
        <p:txBody>
          <a:bodyPr wrap="none">
            <a:spAutoFit/>
          </a:bodyPr>
          <a:lstStyle/>
          <a:p>
            <a:r>
              <a:rPr lang="en-US" sz="3200" dirty="0">
                <a:solidFill>
                  <a:schemeClr val="accent5"/>
                </a:solidFill>
              </a:rPr>
              <a:t>Market Gap</a:t>
            </a:r>
          </a:p>
        </p:txBody>
      </p:sp>
      <p:sp>
        <p:nvSpPr>
          <p:cNvPr id="4" name="Rectangle 3"/>
          <p:cNvSpPr/>
          <p:nvPr/>
        </p:nvSpPr>
        <p:spPr>
          <a:xfrm>
            <a:off x="2156607" y="3106240"/>
            <a:ext cx="5686237" cy="369332"/>
          </a:xfrm>
          <a:prstGeom prst="rect">
            <a:avLst/>
          </a:prstGeom>
        </p:spPr>
        <p:txBody>
          <a:bodyPr wrap="none">
            <a:spAutoFit/>
          </a:bodyPr>
          <a:lstStyle/>
          <a:p>
            <a:r>
              <a:rPr lang="en-US" dirty="0">
                <a:solidFill>
                  <a:schemeClr val="tx1">
                    <a:lumMod val="90000"/>
                    <a:lumOff val="10000"/>
                  </a:schemeClr>
                </a:solidFill>
              </a:rPr>
              <a:t>A critical mass of customers are looking for </a:t>
            </a:r>
            <a:r>
              <a:rPr lang="en-US" dirty="0" smtClean="0">
                <a:solidFill>
                  <a:schemeClr val="tx1">
                    <a:lumMod val="90000"/>
                    <a:lumOff val="10000"/>
                  </a:schemeClr>
                </a:solidFill>
              </a:rPr>
              <a:t>a solution</a:t>
            </a:r>
            <a:r>
              <a:rPr lang="en-US" dirty="0">
                <a:solidFill>
                  <a:schemeClr val="tx1">
                    <a:lumMod val="90000"/>
                    <a:lumOff val="10000"/>
                  </a:schemeClr>
                </a:solidFill>
              </a:rPr>
              <a:t>.</a:t>
            </a:r>
          </a:p>
        </p:txBody>
      </p:sp>
      <p:pic>
        <p:nvPicPr>
          <p:cNvPr id="6146" name="Picture 2" descr="http://www.empiredeckandfence.com/wp-content/uploads/2015/03/logo_empire_deck_bb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2275" y="3935693"/>
            <a:ext cx="3657600" cy="211455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4"/>
          </p:nvPr>
        </p:nvSpPr>
        <p:spPr/>
        <p:txBody>
          <a:bodyPr/>
          <a:lstStyle/>
          <a:p>
            <a:fld id="{13F44AA5-DB92-42C3-A717-A60C9B81A1ED}" type="slidenum">
              <a:rPr lang="en-CA" smtClean="0"/>
              <a:pPr/>
              <a:t>19</a:t>
            </a:fld>
            <a:endParaRPr lang="en-CA" dirty="0"/>
          </a:p>
        </p:txBody>
      </p:sp>
    </p:spTree>
    <p:extLst>
      <p:ext uri="{BB962C8B-B14F-4D97-AF65-F5344CB8AC3E}">
        <p14:creationId xmlns:p14="http://schemas.microsoft.com/office/powerpoint/2010/main" val="4182594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Business Plans</a:t>
            </a:r>
            <a:endParaRPr lang="en-US" dirty="0"/>
          </a:p>
        </p:txBody>
      </p:sp>
      <p:sp>
        <p:nvSpPr>
          <p:cNvPr id="3" name="Content Placeholder 2"/>
          <p:cNvSpPr>
            <a:spLocks noGrp="1"/>
          </p:cNvSpPr>
          <p:nvPr>
            <p:ph idx="1"/>
          </p:nvPr>
        </p:nvSpPr>
        <p:spPr/>
        <p:txBody>
          <a:bodyPr>
            <a:noAutofit/>
          </a:bodyPr>
          <a:lstStyle/>
          <a:p>
            <a:r>
              <a:rPr lang="en-US" dirty="0" smtClean="0"/>
              <a:t>Exec. Summary</a:t>
            </a:r>
          </a:p>
          <a:p>
            <a:endParaRPr lang="en-US" dirty="0" smtClean="0"/>
          </a:p>
          <a:p>
            <a:r>
              <a:rPr lang="en-US" dirty="0" smtClean="0"/>
              <a:t>Marketing </a:t>
            </a:r>
          </a:p>
          <a:p>
            <a:endParaRPr lang="en-US" dirty="0" smtClean="0"/>
          </a:p>
          <a:p>
            <a:r>
              <a:rPr lang="en-US" dirty="0" smtClean="0"/>
              <a:t>Operations</a:t>
            </a:r>
          </a:p>
          <a:p>
            <a:endParaRPr lang="en-US" dirty="0" smtClean="0"/>
          </a:p>
          <a:p>
            <a:endParaRPr lang="en-US" dirty="0" smtClean="0"/>
          </a:p>
          <a:p>
            <a:r>
              <a:rPr lang="en-US" smtClean="0"/>
              <a:t>Financial </a:t>
            </a:r>
            <a:endParaRPr lang="en-US" dirty="0" smtClean="0"/>
          </a:p>
          <a:p>
            <a:endParaRPr lang="en-US" dirty="0" smtClean="0"/>
          </a:p>
          <a:p>
            <a:r>
              <a:rPr lang="en-US" dirty="0" smtClean="0"/>
              <a:t>- Appendices </a:t>
            </a:r>
            <a:endParaRPr lang="en-US" dirty="0"/>
          </a:p>
        </p:txBody>
      </p:sp>
      <p:sp>
        <p:nvSpPr>
          <p:cNvPr id="4" name="Text Box 5"/>
          <p:cNvSpPr txBox="1">
            <a:spLocks noChangeArrowheads="1"/>
          </p:cNvSpPr>
          <p:nvPr/>
        </p:nvSpPr>
        <p:spPr bwMode="auto">
          <a:xfrm>
            <a:off x="4567361" y="1951144"/>
            <a:ext cx="2736850" cy="1477328"/>
          </a:xfrm>
          <a:prstGeom prst="rect">
            <a:avLst/>
          </a:prstGeom>
          <a:noFill/>
          <a:ln w="12700">
            <a:noFill/>
            <a:miter lim="800000"/>
            <a:headEnd/>
            <a:tailEnd/>
          </a:ln>
          <a:effectLst/>
        </p:spPr>
        <p:txBody>
          <a:bodyPr>
            <a:spAutoFit/>
          </a:bodyPr>
          <a:lstStyle/>
          <a:p>
            <a:r>
              <a:rPr lang="en-US" sz="1800" b="1" dirty="0">
                <a:latin typeface="Arial" charset="0"/>
              </a:rPr>
              <a:t>Industry trends</a:t>
            </a:r>
          </a:p>
          <a:p>
            <a:r>
              <a:rPr lang="en-US" sz="1800" b="1" dirty="0" smtClean="0">
                <a:latin typeface="Arial" charset="0"/>
              </a:rPr>
              <a:t>Gap and Solution</a:t>
            </a:r>
          </a:p>
          <a:p>
            <a:r>
              <a:rPr lang="en-US" sz="1800" b="1" dirty="0" smtClean="0">
                <a:latin typeface="Arial" charset="0"/>
              </a:rPr>
              <a:t>Target market</a:t>
            </a:r>
            <a:endParaRPr lang="en-US" sz="1800" b="1" dirty="0">
              <a:latin typeface="Arial" charset="0"/>
            </a:endParaRPr>
          </a:p>
          <a:p>
            <a:r>
              <a:rPr lang="en-US" sz="1800" b="1" dirty="0">
                <a:latin typeface="Arial" charset="0"/>
              </a:rPr>
              <a:t>Competitive analysis</a:t>
            </a:r>
          </a:p>
          <a:p>
            <a:r>
              <a:rPr lang="en-US" sz="1800" b="1" dirty="0">
                <a:latin typeface="Arial" charset="0"/>
              </a:rPr>
              <a:t>Promotional strategy</a:t>
            </a:r>
          </a:p>
        </p:txBody>
      </p:sp>
      <p:sp>
        <p:nvSpPr>
          <p:cNvPr id="5" name="Text Box 4"/>
          <p:cNvSpPr txBox="1">
            <a:spLocks noChangeArrowheads="1"/>
          </p:cNvSpPr>
          <p:nvPr/>
        </p:nvSpPr>
        <p:spPr bwMode="auto">
          <a:xfrm>
            <a:off x="4871830" y="3811621"/>
            <a:ext cx="3873500" cy="1739900"/>
          </a:xfrm>
          <a:prstGeom prst="rect">
            <a:avLst/>
          </a:prstGeom>
          <a:noFill/>
          <a:ln w="12700">
            <a:noFill/>
            <a:miter lim="800000"/>
            <a:headEnd/>
            <a:tailEnd/>
          </a:ln>
          <a:effectLst/>
        </p:spPr>
        <p:txBody>
          <a:bodyPr>
            <a:spAutoFit/>
          </a:bodyPr>
          <a:lstStyle/>
          <a:p>
            <a:r>
              <a:rPr lang="en-US" sz="1800" b="1" dirty="0" smtClean="0">
                <a:latin typeface="Arial" charset="0"/>
              </a:rPr>
              <a:t>Management team</a:t>
            </a:r>
            <a:endParaRPr lang="en-US" sz="1800" b="1" dirty="0">
              <a:latin typeface="Arial" charset="0"/>
            </a:endParaRPr>
          </a:p>
          <a:p>
            <a:r>
              <a:rPr lang="en-US" sz="1800" b="1" dirty="0">
                <a:latin typeface="Arial" charset="0"/>
              </a:rPr>
              <a:t>Location/Distribution </a:t>
            </a:r>
          </a:p>
          <a:p>
            <a:r>
              <a:rPr lang="en-US" sz="1800" b="1" dirty="0">
                <a:latin typeface="Arial" charset="0"/>
              </a:rPr>
              <a:t>Suppliers</a:t>
            </a:r>
          </a:p>
          <a:p>
            <a:r>
              <a:rPr lang="en-US" sz="1800" b="1" dirty="0">
                <a:latin typeface="Arial" charset="0"/>
              </a:rPr>
              <a:t>Manufacturing plan</a:t>
            </a:r>
          </a:p>
          <a:p>
            <a:r>
              <a:rPr lang="en-US" sz="1800" b="1" dirty="0">
                <a:latin typeface="Arial" charset="0"/>
              </a:rPr>
              <a:t>Operating requirements</a:t>
            </a:r>
          </a:p>
          <a:p>
            <a:r>
              <a:rPr lang="en-US" sz="1800" b="1" dirty="0">
                <a:latin typeface="Arial" charset="0"/>
              </a:rPr>
              <a:t>Human resources</a:t>
            </a:r>
          </a:p>
        </p:txBody>
      </p:sp>
      <p:sp>
        <p:nvSpPr>
          <p:cNvPr id="6" name="Text Box 6"/>
          <p:cNvSpPr txBox="1">
            <a:spLocks noChangeArrowheads="1"/>
          </p:cNvSpPr>
          <p:nvPr/>
        </p:nvSpPr>
        <p:spPr bwMode="auto">
          <a:xfrm>
            <a:off x="5058685" y="5934670"/>
            <a:ext cx="3873500" cy="923330"/>
          </a:xfrm>
          <a:prstGeom prst="rect">
            <a:avLst/>
          </a:prstGeom>
          <a:noFill/>
          <a:ln w="12700">
            <a:noFill/>
            <a:miter lim="800000"/>
            <a:headEnd/>
            <a:tailEnd/>
          </a:ln>
          <a:effectLst/>
        </p:spPr>
        <p:txBody>
          <a:bodyPr wrap="square">
            <a:spAutoFit/>
          </a:bodyPr>
          <a:lstStyle/>
          <a:p>
            <a:r>
              <a:rPr lang="en-US" sz="1800" b="1" dirty="0" smtClean="0">
                <a:latin typeface="Arial" charset="0"/>
              </a:rPr>
              <a:t>Financial requirements</a:t>
            </a:r>
            <a:endParaRPr lang="en-US" sz="1800" b="1" dirty="0">
              <a:latin typeface="Arial" charset="0"/>
            </a:endParaRPr>
          </a:p>
          <a:p>
            <a:r>
              <a:rPr lang="en-US" sz="1800" b="1" dirty="0" smtClean="0">
                <a:latin typeface="Arial" charset="0"/>
              </a:rPr>
              <a:t>Income </a:t>
            </a:r>
            <a:r>
              <a:rPr lang="en-US" sz="1800" b="1" dirty="0">
                <a:latin typeface="Arial" charset="0"/>
              </a:rPr>
              <a:t>statement</a:t>
            </a:r>
          </a:p>
          <a:p>
            <a:r>
              <a:rPr lang="en-US" sz="1800" b="1" dirty="0">
                <a:latin typeface="Arial" charset="0"/>
              </a:rPr>
              <a:t>Cash flow</a:t>
            </a:r>
          </a:p>
        </p:txBody>
      </p:sp>
      <p:cxnSp>
        <p:nvCxnSpPr>
          <p:cNvPr id="8" name="Straight Arrow Connector 7"/>
          <p:cNvCxnSpPr/>
          <p:nvPr/>
        </p:nvCxnSpPr>
        <p:spPr>
          <a:xfrm flipV="1">
            <a:off x="3043361" y="2801197"/>
            <a:ext cx="842839" cy="19431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3289852" y="4313583"/>
            <a:ext cx="977348" cy="21850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3081130" y="6052930"/>
            <a:ext cx="1384189" cy="15902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Left Brace 14"/>
          <p:cNvSpPr/>
          <p:nvPr/>
        </p:nvSpPr>
        <p:spPr>
          <a:xfrm>
            <a:off x="4368911" y="3755930"/>
            <a:ext cx="502919" cy="1690137"/>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Left Brace 15"/>
          <p:cNvSpPr/>
          <p:nvPr/>
        </p:nvSpPr>
        <p:spPr>
          <a:xfrm>
            <a:off x="4716781" y="5903267"/>
            <a:ext cx="502919" cy="98613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Left Brace 18"/>
          <p:cNvSpPr/>
          <p:nvPr/>
        </p:nvSpPr>
        <p:spPr>
          <a:xfrm>
            <a:off x="4064442" y="1951144"/>
            <a:ext cx="502919" cy="1443001"/>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7394167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22101" y="1224923"/>
            <a:ext cx="3869329" cy="369332"/>
          </a:xfrm>
          <a:prstGeom prst="rect">
            <a:avLst/>
          </a:prstGeom>
          <a:noFill/>
        </p:spPr>
        <p:txBody>
          <a:bodyPr wrap="none" rtlCol="0">
            <a:spAutoFit/>
          </a:bodyPr>
          <a:lstStyle/>
          <a:p>
            <a:r>
              <a:rPr lang="en-US" b="1" dirty="0" smtClean="0"/>
              <a:t>1. GENERATE AND ASSESS IDEA</a:t>
            </a:r>
            <a:endParaRPr lang="en-US" b="1" dirty="0"/>
          </a:p>
        </p:txBody>
      </p:sp>
      <p:sp>
        <p:nvSpPr>
          <p:cNvPr id="4" name="TextBox 3"/>
          <p:cNvSpPr txBox="1"/>
          <p:nvPr/>
        </p:nvSpPr>
        <p:spPr>
          <a:xfrm>
            <a:off x="1122101" y="4064129"/>
            <a:ext cx="5848524" cy="369332"/>
          </a:xfrm>
          <a:prstGeom prst="rect">
            <a:avLst/>
          </a:prstGeom>
          <a:noFill/>
        </p:spPr>
        <p:txBody>
          <a:bodyPr wrap="none" rtlCol="0">
            <a:spAutoFit/>
          </a:bodyPr>
          <a:lstStyle/>
          <a:p>
            <a:r>
              <a:rPr lang="en-US" b="1" dirty="0" smtClean="0"/>
              <a:t>6. ADMINISTRATIVE DETAILS: BANK, ACCOUNTING</a:t>
            </a:r>
            <a:endParaRPr lang="en-US" b="1" dirty="0"/>
          </a:p>
        </p:txBody>
      </p:sp>
      <p:sp>
        <p:nvSpPr>
          <p:cNvPr id="5" name="TextBox 4"/>
          <p:cNvSpPr txBox="1"/>
          <p:nvPr/>
        </p:nvSpPr>
        <p:spPr>
          <a:xfrm>
            <a:off x="1122103" y="1868685"/>
            <a:ext cx="4245586" cy="369332"/>
          </a:xfrm>
          <a:prstGeom prst="rect">
            <a:avLst/>
          </a:prstGeom>
          <a:noFill/>
        </p:spPr>
        <p:txBody>
          <a:bodyPr wrap="none" rtlCol="0">
            <a:spAutoFit/>
          </a:bodyPr>
          <a:lstStyle/>
          <a:p>
            <a:r>
              <a:rPr lang="en-US" b="1" dirty="0" smtClean="0"/>
              <a:t>2. CREATE V1 OF BUSINESS MODEL</a:t>
            </a:r>
            <a:endParaRPr lang="en-US" b="1" dirty="0"/>
          </a:p>
        </p:txBody>
      </p:sp>
      <p:sp>
        <p:nvSpPr>
          <p:cNvPr id="6" name="TextBox 5"/>
          <p:cNvSpPr txBox="1"/>
          <p:nvPr/>
        </p:nvSpPr>
        <p:spPr>
          <a:xfrm>
            <a:off x="1122106" y="2417546"/>
            <a:ext cx="3189719" cy="369332"/>
          </a:xfrm>
          <a:prstGeom prst="rect">
            <a:avLst/>
          </a:prstGeom>
          <a:noFill/>
        </p:spPr>
        <p:txBody>
          <a:bodyPr wrap="none" rtlCol="0">
            <a:spAutoFit/>
          </a:bodyPr>
          <a:lstStyle/>
          <a:p>
            <a:r>
              <a:rPr lang="en-US" b="1" dirty="0" smtClean="0"/>
              <a:t>3. RUN VALIDATION TESTS</a:t>
            </a:r>
            <a:endParaRPr lang="en-US" b="1" dirty="0"/>
          </a:p>
        </p:txBody>
      </p:sp>
      <p:sp>
        <p:nvSpPr>
          <p:cNvPr id="7" name="TextBox 6"/>
          <p:cNvSpPr txBox="1"/>
          <p:nvPr/>
        </p:nvSpPr>
        <p:spPr>
          <a:xfrm>
            <a:off x="1122106" y="2966407"/>
            <a:ext cx="3899337" cy="369332"/>
          </a:xfrm>
          <a:prstGeom prst="rect">
            <a:avLst/>
          </a:prstGeom>
          <a:noFill/>
        </p:spPr>
        <p:txBody>
          <a:bodyPr wrap="none" rtlCol="0">
            <a:spAutoFit/>
          </a:bodyPr>
          <a:lstStyle/>
          <a:p>
            <a:r>
              <a:rPr lang="en-US" b="1" dirty="0" smtClean="0"/>
              <a:t>4. GENERATE V1 OF CASH FLOW</a:t>
            </a:r>
            <a:endParaRPr lang="en-US" b="1" dirty="0"/>
          </a:p>
        </p:txBody>
      </p:sp>
      <p:sp>
        <p:nvSpPr>
          <p:cNvPr id="8" name="TextBox 7"/>
          <p:cNvSpPr txBox="1"/>
          <p:nvPr/>
        </p:nvSpPr>
        <p:spPr>
          <a:xfrm>
            <a:off x="1122102" y="3515268"/>
            <a:ext cx="4788427" cy="369332"/>
          </a:xfrm>
          <a:prstGeom prst="rect">
            <a:avLst/>
          </a:prstGeom>
          <a:noFill/>
        </p:spPr>
        <p:txBody>
          <a:bodyPr wrap="none" rtlCol="0">
            <a:spAutoFit/>
          </a:bodyPr>
          <a:lstStyle/>
          <a:p>
            <a:r>
              <a:rPr lang="en-US" b="1" dirty="0" smtClean="0"/>
              <a:t>5. CONSIDER RULES AND REGULATIONS</a:t>
            </a:r>
            <a:endParaRPr lang="en-US" b="1" dirty="0"/>
          </a:p>
        </p:txBody>
      </p:sp>
      <p:sp>
        <p:nvSpPr>
          <p:cNvPr id="9" name="TextBox 8"/>
          <p:cNvSpPr txBox="1"/>
          <p:nvPr/>
        </p:nvSpPr>
        <p:spPr>
          <a:xfrm>
            <a:off x="1122101" y="4612990"/>
            <a:ext cx="877163" cy="369332"/>
          </a:xfrm>
          <a:prstGeom prst="rect">
            <a:avLst/>
          </a:prstGeom>
          <a:noFill/>
        </p:spPr>
        <p:txBody>
          <a:bodyPr wrap="none" rtlCol="0">
            <a:spAutoFit/>
          </a:bodyPr>
          <a:lstStyle/>
          <a:p>
            <a:r>
              <a:rPr lang="en-US" b="1" dirty="0" smtClean="0"/>
              <a:t>7. GO!</a:t>
            </a:r>
            <a:endParaRPr lang="en-US" b="1" dirty="0"/>
          </a:p>
        </p:txBody>
      </p:sp>
      <p:sp>
        <p:nvSpPr>
          <p:cNvPr id="11" name="TextBox 10"/>
          <p:cNvSpPr txBox="1"/>
          <p:nvPr/>
        </p:nvSpPr>
        <p:spPr>
          <a:xfrm>
            <a:off x="1122101" y="5161847"/>
            <a:ext cx="3335016" cy="369332"/>
          </a:xfrm>
          <a:prstGeom prst="rect">
            <a:avLst/>
          </a:prstGeom>
          <a:noFill/>
        </p:spPr>
        <p:txBody>
          <a:bodyPr wrap="none" rtlCol="0">
            <a:spAutoFit/>
          </a:bodyPr>
          <a:lstStyle/>
          <a:p>
            <a:r>
              <a:rPr lang="en-US" b="1" dirty="0" smtClean="0"/>
              <a:t>8. WRITE A BUSINESS PLAN</a:t>
            </a:r>
            <a:endParaRPr lang="en-US" b="1" dirty="0"/>
          </a:p>
        </p:txBody>
      </p:sp>
      <p:sp>
        <p:nvSpPr>
          <p:cNvPr id="12" name="TextBox 11"/>
          <p:cNvSpPr txBox="1"/>
          <p:nvPr/>
        </p:nvSpPr>
        <p:spPr>
          <a:xfrm>
            <a:off x="1122101" y="5710708"/>
            <a:ext cx="1261884" cy="369332"/>
          </a:xfrm>
          <a:prstGeom prst="rect">
            <a:avLst/>
          </a:prstGeom>
          <a:noFill/>
        </p:spPr>
        <p:txBody>
          <a:bodyPr wrap="none" rtlCol="0">
            <a:spAutoFit/>
          </a:bodyPr>
          <a:lstStyle/>
          <a:p>
            <a:r>
              <a:rPr lang="en-US" b="1" dirty="0" smtClean="0"/>
              <a:t>9. GROW!</a:t>
            </a:r>
            <a:endParaRPr lang="en-US" b="1" dirty="0"/>
          </a:p>
        </p:txBody>
      </p:sp>
      <p:sp>
        <p:nvSpPr>
          <p:cNvPr id="2" name="Slide Number Placeholder 1"/>
          <p:cNvSpPr>
            <a:spLocks noGrp="1"/>
          </p:cNvSpPr>
          <p:nvPr>
            <p:ph type="sldNum" sz="quarter" idx="4"/>
          </p:nvPr>
        </p:nvSpPr>
        <p:spPr/>
        <p:txBody>
          <a:bodyPr/>
          <a:lstStyle/>
          <a:p>
            <a:fld id="{13F44AA5-DB92-42C3-A717-A60C9B81A1ED}" type="slidenum">
              <a:rPr lang="en-CA" smtClean="0"/>
              <a:pPr/>
              <a:t>191</a:t>
            </a:fld>
            <a:endParaRPr lang="en-CA" dirty="0"/>
          </a:p>
        </p:txBody>
      </p:sp>
    </p:spTree>
    <p:extLst>
      <p:ext uri="{BB962C8B-B14F-4D97-AF65-F5344CB8AC3E}">
        <p14:creationId xmlns:p14="http://schemas.microsoft.com/office/powerpoint/2010/main" val="2264161604"/>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957952" y="1204415"/>
            <a:ext cx="7272808" cy="4525963"/>
          </a:xfrm>
        </p:spPr>
        <p:txBody>
          <a:bodyPr/>
          <a:lstStyle/>
          <a:p>
            <a:r>
              <a:rPr lang="en-US" sz="2800" dirty="0" smtClean="0"/>
              <a:t>Ideas</a:t>
            </a:r>
          </a:p>
          <a:p>
            <a:r>
              <a:rPr lang="en-US" sz="2800" dirty="0" smtClean="0"/>
              <a:t>Business Models</a:t>
            </a:r>
          </a:p>
          <a:p>
            <a:r>
              <a:rPr lang="en-US" sz="2800" dirty="0" smtClean="0"/>
              <a:t>Customer Validation</a:t>
            </a:r>
          </a:p>
          <a:p>
            <a:r>
              <a:rPr lang="en-US" sz="2800" dirty="0" smtClean="0"/>
              <a:t>Cash Flow</a:t>
            </a:r>
          </a:p>
          <a:p>
            <a:r>
              <a:rPr lang="en-US" sz="2800" dirty="0" smtClean="0"/>
              <a:t>Rules and Regulations</a:t>
            </a:r>
          </a:p>
          <a:p>
            <a:r>
              <a:rPr lang="en-US" sz="2800" dirty="0" smtClean="0"/>
              <a:t>Tools</a:t>
            </a:r>
          </a:p>
          <a:p>
            <a:r>
              <a:rPr lang="en-US" sz="2800" dirty="0" smtClean="0"/>
              <a:t>Common language</a:t>
            </a:r>
          </a:p>
          <a:p>
            <a:r>
              <a:rPr lang="en-US" sz="2800" dirty="0" smtClean="0"/>
              <a:t>Network</a:t>
            </a:r>
          </a:p>
          <a:p>
            <a:r>
              <a:rPr lang="en-US" sz="2800" dirty="0" smtClean="0"/>
              <a:t>Confidence: put on the skates</a:t>
            </a:r>
          </a:p>
          <a:p>
            <a:r>
              <a:rPr lang="en-US" sz="2800" dirty="0" smtClean="0"/>
              <a:t>Just do it Attitude!</a:t>
            </a:r>
          </a:p>
          <a:p>
            <a:endParaRPr lang="en-US" sz="2800" dirty="0"/>
          </a:p>
        </p:txBody>
      </p:sp>
      <p:sp>
        <p:nvSpPr>
          <p:cNvPr id="4" name="Title 3"/>
          <p:cNvSpPr>
            <a:spLocks noGrp="1"/>
          </p:cNvSpPr>
          <p:nvPr>
            <p:ph type="ctrTitle"/>
          </p:nvPr>
        </p:nvSpPr>
        <p:spPr/>
        <p:txBody>
          <a:bodyPr/>
          <a:lstStyle/>
          <a:p>
            <a:endParaRPr lang="en-US"/>
          </a:p>
        </p:txBody>
      </p:sp>
      <p:sp>
        <p:nvSpPr>
          <p:cNvPr id="3" name="Slide Number Placeholder 2"/>
          <p:cNvSpPr>
            <a:spLocks noGrp="1"/>
          </p:cNvSpPr>
          <p:nvPr>
            <p:ph type="sldNum" sz="quarter" idx="4"/>
          </p:nvPr>
        </p:nvSpPr>
        <p:spPr/>
        <p:txBody>
          <a:bodyPr/>
          <a:lstStyle/>
          <a:p>
            <a:fld id="{13F44AA5-DB92-42C3-A717-A60C9B81A1ED}" type="slidenum">
              <a:rPr lang="en-CA" smtClean="0">
                <a:solidFill>
                  <a:prstClr val="black">
                    <a:tint val="75000"/>
                  </a:prstClr>
                </a:solidFill>
              </a:rPr>
              <a:pPr/>
              <a:t>192</a:t>
            </a:fld>
            <a:endParaRPr lang="en-CA" dirty="0">
              <a:solidFill>
                <a:prstClr val="black">
                  <a:tint val="75000"/>
                </a:prstClr>
              </a:solidFill>
            </a:endParaRPr>
          </a:p>
        </p:txBody>
      </p:sp>
    </p:spTree>
    <p:extLst>
      <p:ext uri="{BB962C8B-B14F-4D97-AF65-F5344CB8AC3E}">
        <p14:creationId xmlns:p14="http://schemas.microsoft.com/office/powerpoint/2010/main" val="911345640"/>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343531" y="5112820"/>
            <a:ext cx="6804248" cy="764704"/>
          </a:xfrm>
        </p:spPr>
        <p:txBody>
          <a:bodyPr/>
          <a:lstStyle/>
          <a:p>
            <a:pPr algn="ctr"/>
            <a:r>
              <a:rPr lang="en-US" sz="3600" dirty="0" smtClean="0">
                <a:solidFill>
                  <a:schemeClr val="tx1"/>
                </a:solidFill>
              </a:rPr>
              <a:t>Concluding (</a:t>
            </a:r>
            <a:r>
              <a:rPr lang="en-US" sz="3600" smtClean="0">
                <a:solidFill>
                  <a:schemeClr val="tx1"/>
                </a:solidFill>
              </a:rPr>
              <a:t>and Parting!) </a:t>
            </a:r>
            <a:r>
              <a:rPr lang="en-US" sz="3600" dirty="0" smtClean="0">
                <a:solidFill>
                  <a:schemeClr val="tx1"/>
                </a:solidFill>
              </a:rPr>
              <a:t>Thoughts?</a:t>
            </a:r>
            <a:endParaRPr lang="en-US" sz="3600" dirty="0">
              <a:solidFill>
                <a:schemeClr val="tx1"/>
              </a:solidFill>
            </a:endParaRPr>
          </a:p>
        </p:txBody>
      </p:sp>
      <p:grpSp>
        <p:nvGrpSpPr>
          <p:cNvPr id="19" name="Group 18"/>
          <p:cNvGrpSpPr/>
          <p:nvPr/>
        </p:nvGrpSpPr>
        <p:grpSpPr>
          <a:xfrm>
            <a:off x="3970580" y="2536907"/>
            <a:ext cx="1550148" cy="1562662"/>
            <a:chOff x="3000376" y="1104901"/>
            <a:chExt cx="3146425" cy="3171825"/>
          </a:xfrm>
          <a:solidFill>
            <a:schemeClr val="accent1"/>
          </a:solidFill>
        </p:grpSpPr>
        <p:sp>
          <p:nvSpPr>
            <p:cNvPr id="9" name="Freeform 7"/>
            <p:cNvSpPr>
              <a:spLocks/>
            </p:cNvSpPr>
            <p:nvPr/>
          </p:nvSpPr>
          <p:spPr bwMode="auto">
            <a:xfrm>
              <a:off x="4449763" y="1104901"/>
              <a:ext cx="244475" cy="603250"/>
            </a:xfrm>
            <a:custGeom>
              <a:avLst/>
              <a:gdLst>
                <a:gd name="T0" fmla="*/ 70 w 120"/>
                <a:gd name="T1" fmla="*/ 0 h 294"/>
                <a:gd name="T2" fmla="*/ 91 w 120"/>
                <a:gd name="T3" fmla="*/ 10 h 294"/>
                <a:gd name="T4" fmla="*/ 119 w 120"/>
                <a:gd name="T5" fmla="*/ 57 h 294"/>
                <a:gd name="T6" fmla="*/ 118 w 120"/>
                <a:gd name="T7" fmla="*/ 242 h 294"/>
                <a:gd name="T8" fmla="*/ 62 w 120"/>
                <a:gd name="T9" fmla="*/ 294 h 294"/>
                <a:gd name="T10" fmla="*/ 4 w 120"/>
                <a:gd name="T11" fmla="*/ 244 h 294"/>
                <a:gd name="T12" fmla="*/ 2 w 120"/>
                <a:gd name="T13" fmla="*/ 222 h 294"/>
                <a:gd name="T14" fmla="*/ 2 w 120"/>
                <a:gd name="T15" fmla="*/ 79 h 294"/>
                <a:gd name="T16" fmla="*/ 52 w 120"/>
                <a:gd name="T17" fmla="*/ 0 h 294"/>
                <a:gd name="T18" fmla="*/ 70 w 120"/>
                <a:gd name="T19" fmla="*/ 0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0" h="294">
                  <a:moveTo>
                    <a:pt x="70" y="0"/>
                  </a:moveTo>
                  <a:cubicBezTo>
                    <a:pt x="77" y="3"/>
                    <a:pt x="85" y="5"/>
                    <a:pt x="91" y="10"/>
                  </a:cubicBezTo>
                  <a:cubicBezTo>
                    <a:pt x="108" y="21"/>
                    <a:pt x="118" y="37"/>
                    <a:pt x="119" y="57"/>
                  </a:cubicBezTo>
                  <a:cubicBezTo>
                    <a:pt x="119" y="119"/>
                    <a:pt x="120" y="181"/>
                    <a:pt x="118" y="242"/>
                  </a:cubicBezTo>
                  <a:cubicBezTo>
                    <a:pt x="116" y="273"/>
                    <a:pt x="91" y="293"/>
                    <a:pt x="62" y="294"/>
                  </a:cubicBezTo>
                  <a:cubicBezTo>
                    <a:pt x="32" y="294"/>
                    <a:pt x="8" y="274"/>
                    <a:pt x="4" y="244"/>
                  </a:cubicBezTo>
                  <a:cubicBezTo>
                    <a:pt x="3" y="237"/>
                    <a:pt x="2" y="229"/>
                    <a:pt x="2" y="222"/>
                  </a:cubicBezTo>
                  <a:cubicBezTo>
                    <a:pt x="2" y="174"/>
                    <a:pt x="3" y="127"/>
                    <a:pt x="2" y="79"/>
                  </a:cubicBezTo>
                  <a:cubicBezTo>
                    <a:pt x="0" y="41"/>
                    <a:pt x="12" y="12"/>
                    <a:pt x="52" y="0"/>
                  </a:cubicBezTo>
                  <a:cubicBezTo>
                    <a:pt x="58" y="0"/>
                    <a:pt x="64" y="0"/>
                    <a:pt x="7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 name="Freeform 8"/>
            <p:cNvSpPr>
              <a:spLocks/>
            </p:cNvSpPr>
            <p:nvPr/>
          </p:nvSpPr>
          <p:spPr bwMode="auto">
            <a:xfrm>
              <a:off x="3000376" y="2557463"/>
              <a:ext cx="603250" cy="244475"/>
            </a:xfrm>
            <a:custGeom>
              <a:avLst/>
              <a:gdLst>
                <a:gd name="T0" fmla="*/ 0 w 294"/>
                <a:gd name="T1" fmla="*/ 50 h 119"/>
                <a:gd name="T2" fmla="*/ 10 w 294"/>
                <a:gd name="T3" fmla="*/ 28 h 119"/>
                <a:gd name="T4" fmla="*/ 57 w 294"/>
                <a:gd name="T5" fmla="*/ 1 h 119"/>
                <a:gd name="T6" fmla="*/ 245 w 294"/>
                <a:gd name="T7" fmla="*/ 2 h 119"/>
                <a:gd name="T8" fmla="*/ 294 w 294"/>
                <a:gd name="T9" fmla="*/ 59 h 119"/>
                <a:gd name="T10" fmla="*/ 245 w 294"/>
                <a:gd name="T11" fmla="*/ 115 h 119"/>
                <a:gd name="T12" fmla="*/ 189 w 294"/>
                <a:gd name="T13" fmla="*/ 117 h 119"/>
                <a:gd name="T14" fmla="*/ 79 w 294"/>
                <a:gd name="T15" fmla="*/ 118 h 119"/>
                <a:gd name="T16" fmla="*/ 0 w 294"/>
                <a:gd name="T17" fmla="*/ 68 h 119"/>
                <a:gd name="T18" fmla="*/ 0 w 294"/>
                <a:gd name="T19" fmla="*/ 5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4" h="119">
                  <a:moveTo>
                    <a:pt x="0" y="50"/>
                  </a:moveTo>
                  <a:cubicBezTo>
                    <a:pt x="3" y="43"/>
                    <a:pt x="5" y="35"/>
                    <a:pt x="10" y="28"/>
                  </a:cubicBezTo>
                  <a:cubicBezTo>
                    <a:pt x="21" y="11"/>
                    <a:pt x="37" y="1"/>
                    <a:pt x="57" y="1"/>
                  </a:cubicBezTo>
                  <a:cubicBezTo>
                    <a:pt x="120" y="1"/>
                    <a:pt x="183" y="0"/>
                    <a:pt x="245" y="2"/>
                  </a:cubicBezTo>
                  <a:cubicBezTo>
                    <a:pt x="274" y="3"/>
                    <a:pt x="294" y="30"/>
                    <a:pt x="294" y="59"/>
                  </a:cubicBezTo>
                  <a:cubicBezTo>
                    <a:pt x="294" y="88"/>
                    <a:pt x="274" y="112"/>
                    <a:pt x="245" y="115"/>
                  </a:cubicBezTo>
                  <a:cubicBezTo>
                    <a:pt x="227" y="117"/>
                    <a:pt x="208" y="117"/>
                    <a:pt x="189" y="117"/>
                  </a:cubicBezTo>
                  <a:cubicBezTo>
                    <a:pt x="152" y="118"/>
                    <a:pt x="116" y="116"/>
                    <a:pt x="79" y="118"/>
                  </a:cubicBezTo>
                  <a:cubicBezTo>
                    <a:pt x="41" y="119"/>
                    <a:pt x="12" y="107"/>
                    <a:pt x="0" y="68"/>
                  </a:cubicBezTo>
                  <a:cubicBezTo>
                    <a:pt x="0" y="62"/>
                    <a:pt x="0" y="56"/>
                    <a:pt x="0" y="5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 name="Freeform 9"/>
            <p:cNvSpPr>
              <a:spLocks/>
            </p:cNvSpPr>
            <p:nvPr/>
          </p:nvSpPr>
          <p:spPr bwMode="auto">
            <a:xfrm>
              <a:off x="5545138" y="2554288"/>
              <a:ext cx="601663" cy="242888"/>
            </a:xfrm>
            <a:custGeom>
              <a:avLst/>
              <a:gdLst>
                <a:gd name="T0" fmla="*/ 294 w 294"/>
                <a:gd name="T1" fmla="*/ 70 h 119"/>
                <a:gd name="T2" fmla="*/ 284 w 294"/>
                <a:gd name="T3" fmla="*/ 91 h 119"/>
                <a:gd name="T4" fmla="*/ 237 w 294"/>
                <a:gd name="T5" fmla="*/ 119 h 119"/>
                <a:gd name="T6" fmla="*/ 48 w 294"/>
                <a:gd name="T7" fmla="*/ 117 h 119"/>
                <a:gd name="T8" fmla="*/ 0 w 294"/>
                <a:gd name="T9" fmla="*/ 60 h 119"/>
                <a:gd name="T10" fmla="*/ 48 w 294"/>
                <a:gd name="T11" fmla="*/ 4 h 119"/>
                <a:gd name="T12" fmla="*/ 105 w 294"/>
                <a:gd name="T13" fmla="*/ 2 h 119"/>
                <a:gd name="T14" fmla="*/ 214 w 294"/>
                <a:gd name="T15" fmla="*/ 2 h 119"/>
                <a:gd name="T16" fmla="*/ 294 w 294"/>
                <a:gd name="T17" fmla="*/ 52 h 119"/>
                <a:gd name="T18" fmla="*/ 294 w 294"/>
                <a:gd name="T19" fmla="*/ 7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4" h="119">
                  <a:moveTo>
                    <a:pt x="294" y="70"/>
                  </a:moveTo>
                  <a:cubicBezTo>
                    <a:pt x="290" y="77"/>
                    <a:pt x="288" y="85"/>
                    <a:pt x="284" y="91"/>
                  </a:cubicBezTo>
                  <a:cubicBezTo>
                    <a:pt x="273" y="108"/>
                    <a:pt x="257" y="118"/>
                    <a:pt x="237" y="119"/>
                  </a:cubicBezTo>
                  <a:cubicBezTo>
                    <a:pt x="174" y="119"/>
                    <a:pt x="111" y="119"/>
                    <a:pt x="48" y="117"/>
                  </a:cubicBezTo>
                  <a:cubicBezTo>
                    <a:pt x="20" y="116"/>
                    <a:pt x="0" y="90"/>
                    <a:pt x="0" y="60"/>
                  </a:cubicBezTo>
                  <a:cubicBezTo>
                    <a:pt x="0" y="32"/>
                    <a:pt x="20" y="8"/>
                    <a:pt x="48" y="4"/>
                  </a:cubicBezTo>
                  <a:cubicBezTo>
                    <a:pt x="67" y="2"/>
                    <a:pt x="86" y="2"/>
                    <a:pt x="105" y="2"/>
                  </a:cubicBezTo>
                  <a:cubicBezTo>
                    <a:pt x="141" y="2"/>
                    <a:pt x="178" y="3"/>
                    <a:pt x="214" y="2"/>
                  </a:cubicBezTo>
                  <a:cubicBezTo>
                    <a:pt x="253" y="0"/>
                    <a:pt x="281" y="12"/>
                    <a:pt x="294" y="52"/>
                  </a:cubicBezTo>
                  <a:cubicBezTo>
                    <a:pt x="294" y="58"/>
                    <a:pt x="294" y="64"/>
                    <a:pt x="294" y="7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Freeform 10"/>
            <p:cNvSpPr>
              <a:spLocks noEditPoints="1"/>
            </p:cNvSpPr>
            <p:nvPr/>
          </p:nvSpPr>
          <p:spPr bwMode="auto">
            <a:xfrm>
              <a:off x="3838576" y="1922463"/>
              <a:ext cx="1458913" cy="1720850"/>
            </a:xfrm>
            <a:custGeom>
              <a:avLst/>
              <a:gdLst>
                <a:gd name="T0" fmla="*/ 358 w 712"/>
                <a:gd name="T1" fmla="*/ 840 h 840"/>
                <a:gd name="T2" fmla="*/ 232 w 712"/>
                <a:gd name="T3" fmla="*/ 840 h 840"/>
                <a:gd name="T4" fmla="*/ 184 w 712"/>
                <a:gd name="T5" fmla="*/ 792 h 840"/>
                <a:gd name="T6" fmla="*/ 150 w 712"/>
                <a:gd name="T7" fmla="*/ 683 h 840"/>
                <a:gd name="T8" fmla="*/ 59 w 712"/>
                <a:gd name="T9" fmla="*/ 532 h 840"/>
                <a:gd name="T10" fmla="*/ 41 w 712"/>
                <a:gd name="T11" fmla="*/ 238 h 840"/>
                <a:gd name="T12" fmla="*/ 304 w 712"/>
                <a:gd name="T13" fmla="*/ 27 h 840"/>
                <a:gd name="T14" fmla="*/ 671 w 712"/>
                <a:gd name="T15" fmla="*/ 225 h 840"/>
                <a:gd name="T16" fmla="*/ 672 w 712"/>
                <a:gd name="T17" fmla="*/ 504 h 840"/>
                <a:gd name="T18" fmla="*/ 604 w 712"/>
                <a:gd name="T19" fmla="*/ 626 h 840"/>
                <a:gd name="T20" fmla="*/ 555 w 712"/>
                <a:gd name="T21" fmla="*/ 704 h 840"/>
                <a:gd name="T22" fmla="*/ 534 w 712"/>
                <a:gd name="T23" fmla="*/ 787 h 840"/>
                <a:gd name="T24" fmla="*/ 481 w 712"/>
                <a:gd name="T25" fmla="*/ 840 h 840"/>
                <a:gd name="T26" fmla="*/ 358 w 712"/>
                <a:gd name="T27" fmla="*/ 840 h 840"/>
                <a:gd name="T28" fmla="*/ 170 w 712"/>
                <a:gd name="T29" fmla="*/ 481 h 840"/>
                <a:gd name="T30" fmla="*/ 469 w 712"/>
                <a:gd name="T31" fmla="*/ 166 h 840"/>
                <a:gd name="T32" fmla="*/ 196 w 712"/>
                <a:gd name="T33" fmla="*/ 203 h 840"/>
                <a:gd name="T34" fmla="*/ 170 w 712"/>
                <a:gd name="T35" fmla="*/ 481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12" h="840">
                  <a:moveTo>
                    <a:pt x="358" y="840"/>
                  </a:moveTo>
                  <a:cubicBezTo>
                    <a:pt x="316" y="840"/>
                    <a:pt x="274" y="840"/>
                    <a:pt x="232" y="840"/>
                  </a:cubicBezTo>
                  <a:cubicBezTo>
                    <a:pt x="200" y="840"/>
                    <a:pt x="183" y="824"/>
                    <a:pt x="184" y="792"/>
                  </a:cubicBezTo>
                  <a:cubicBezTo>
                    <a:pt x="185" y="752"/>
                    <a:pt x="171" y="716"/>
                    <a:pt x="150" y="683"/>
                  </a:cubicBezTo>
                  <a:cubicBezTo>
                    <a:pt x="119" y="633"/>
                    <a:pt x="86" y="584"/>
                    <a:pt x="59" y="532"/>
                  </a:cubicBezTo>
                  <a:cubicBezTo>
                    <a:pt x="9" y="437"/>
                    <a:pt x="0" y="338"/>
                    <a:pt x="41" y="238"/>
                  </a:cubicBezTo>
                  <a:cubicBezTo>
                    <a:pt x="89" y="120"/>
                    <a:pt x="178" y="49"/>
                    <a:pt x="304" y="27"/>
                  </a:cubicBezTo>
                  <a:cubicBezTo>
                    <a:pt x="460" y="0"/>
                    <a:pt x="610" y="86"/>
                    <a:pt x="671" y="225"/>
                  </a:cubicBezTo>
                  <a:cubicBezTo>
                    <a:pt x="712" y="318"/>
                    <a:pt x="712" y="412"/>
                    <a:pt x="672" y="504"/>
                  </a:cubicBezTo>
                  <a:cubicBezTo>
                    <a:pt x="653" y="546"/>
                    <a:pt x="628" y="585"/>
                    <a:pt x="604" y="626"/>
                  </a:cubicBezTo>
                  <a:cubicBezTo>
                    <a:pt x="589" y="652"/>
                    <a:pt x="571" y="678"/>
                    <a:pt x="555" y="704"/>
                  </a:cubicBezTo>
                  <a:cubicBezTo>
                    <a:pt x="540" y="730"/>
                    <a:pt x="533" y="757"/>
                    <a:pt x="534" y="787"/>
                  </a:cubicBezTo>
                  <a:cubicBezTo>
                    <a:pt x="534" y="825"/>
                    <a:pt x="519" y="840"/>
                    <a:pt x="481" y="840"/>
                  </a:cubicBezTo>
                  <a:cubicBezTo>
                    <a:pt x="440" y="840"/>
                    <a:pt x="399" y="840"/>
                    <a:pt x="358" y="840"/>
                  </a:cubicBezTo>
                  <a:close/>
                  <a:moveTo>
                    <a:pt x="170" y="481"/>
                  </a:moveTo>
                  <a:cubicBezTo>
                    <a:pt x="178" y="287"/>
                    <a:pt x="280" y="185"/>
                    <a:pt x="469" y="166"/>
                  </a:cubicBezTo>
                  <a:cubicBezTo>
                    <a:pt x="393" y="118"/>
                    <a:pt x="274" y="123"/>
                    <a:pt x="196" y="203"/>
                  </a:cubicBezTo>
                  <a:cubicBezTo>
                    <a:pt x="122" y="279"/>
                    <a:pt x="111" y="397"/>
                    <a:pt x="170" y="4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 name="Freeform 11"/>
            <p:cNvSpPr>
              <a:spLocks/>
            </p:cNvSpPr>
            <p:nvPr/>
          </p:nvSpPr>
          <p:spPr bwMode="auto">
            <a:xfrm>
              <a:off x="4210051" y="3765551"/>
              <a:ext cx="723900" cy="511175"/>
            </a:xfrm>
            <a:custGeom>
              <a:avLst/>
              <a:gdLst>
                <a:gd name="T0" fmla="*/ 178 w 354"/>
                <a:gd name="T1" fmla="*/ 1 h 249"/>
                <a:gd name="T2" fmla="*/ 302 w 354"/>
                <a:gd name="T3" fmla="*/ 1 h 249"/>
                <a:gd name="T4" fmla="*/ 354 w 354"/>
                <a:gd name="T5" fmla="*/ 53 h 249"/>
                <a:gd name="T6" fmla="*/ 354 w 354"/>
                <a:gd name="T7" fmla="*/ 127 h 249"/>
                <a:gd name="T8" fmla="*/ 304 w 354"/>
                <a:gd name="T9" fmla="*/ 177 h 249"/>
                <a:gd name="T10" fmla="*/ 299 w 354"/>
                <a:gd name="T11" fmla="*/ 177 h 249"/>
                <a:gd name="T12" fmla="*/ 263 w 354"/>
                <a:gd name="T13" fmla="*/ 193 h 249"/>
                <a:gd name="T14" fmla="*/ 89 w 354"/>
                <a:gd name="T15" fmla="*/ 190 h 249"/>
                <a:gd name="T16" fmla="*/ 62 w 354"/>
                <a:gd name="T17" fmla="*/ 177 h 249"/>
                <a:gd name="T18" fmla="*/ 44 w 354"/>
                <a:gd name="T19" fmla="*/ 177 h 249"/>
                <a:gd name="T20" fmla="*/ 1 w 354"/>
                <a:gd name="T21" fmla="*/ 135 h 249"/>
                <a:gd name="T22" fmla="*/ 1 w 354"/>
                <a:gd name="T23" fmla="*/ 42 h 249"/>
                <a:gd name="T24" fmla="*/ 50 w 354"/>
                <a:gd name="T25" fmla="*/ 1 h 249"/>
                <a:gd name="T26" fmla="*/ 178 w 354"/>
                <a:gd name="T27" fmla="*/ 1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4" h="249">
                  <a:moveTo>
                    <a:pt x="178" y="1"/>
                  </a:moveTo>
                  <a:cubicBezTo>
                    <a:pt x="219" y="1"/>
                    <a:pt x="261" y="1"/>
                    <a:pt x="302" y="1"/>
                  </a:cubicBezTo>
                  <a:cubicBezTo>
                    <a:pt x="338" y="1"/>
                    <a:pt x="354" y="18"/>
                    <a:pt x="354" y="53"/>
                  </a:cubicBezTo>
                  <a:cubicBezTo>
                    <a:pt x="354" y="78"/>
                    <a:pt x="354" y="102"/>
                    <a:pt x="354" y="127"/>
                  </a:cubicBezTo>
                  <a:cubicBezTo>
                    <a:pt x="354" y="160"/>
                    <a:pt x="338" y="177"/>
                    <a:pt x="304" y="177"/>
                  </a:cubicBezTo>
                  <a:cubicBezTo>
                    <a:pt x="302" y="177"/>
                    <a:pt x="301" y="177"/>
                    <a:pt x="299" y="177"/>
                  </a:cubicBezTo>
                  <a:cubicBezTo>
                    <a:pt x="284" y="175"/>
                    <a:pt x="273" y="180"/>
                    <a:pt x="263" y="193"/>
                  </a:cubicBezTo>
                  <a:cubicBezTo>
                    <a:pt x="219" y="249"/>
                    <a:pt x="134" y="247"/>
                    <a:pt x="89" y="190"/>
                  </a:cubicBezTo>
                  <a:cubicBezTo>
                    <a:pt x="82" y="180"/>
                    <a:pt x="74" y="175"/>
                    <a:pt x="62" y="177"/>
                  </a:cubicBezTo>
                  <a:cubicBezTo>
                    <a:pt x="56" y="178"/>
                    <a:pt x="50" y="177"/>
                    <a:pt x="44" y="177"/>
                  </a:cubicBezTo>
                  <a:cubicBezTo>
                    <a:pt x="20" y="176"/>
                    <a:pt x="2" y="159"/>
                    <a:pt x="1" y="135"/>
                  </a:cubicBezTo>
                  <a:cubicBezTo>
                    <a:pt x="0" y="104"/>
                    <a:pt x="0" y="73"/>
                    <a:pt x="1" y="42"/>
                  </a:cubicBezTo>
                  <a:cubicBezTo>
                    <a:pt x="2" y="17"/>
                    <a:pt x="22" y="1"/>
                    <a:pt x="50" y="1"/>
                  </a:cubicBezTo>
                  <a:cubicBezTo>
                    <a:pt x="93" y="0"/>
                    <a:pt x="135" y="1"/>
                    <a:pt x="178"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4" name="Freeform 12"/>
            <p:cNvSpPr>
              <a:spLocks/>
            </p:cNvSpPr>
            <p:nvPr/>
          </p:nvSpPr>
          <p:spPr bwMode="auto">
            <a:xfrm>
              <a:off x="3416301" y="1514476"/>
              <a:ext cx="506413" cy="520700"/>
            </a:xfrm>
            <a:custGeom>
              <a:avLst/>
              <a:gdLst>
                <a:gd name="T0" fmla="*/ 247 w 247"/>
                <a:gd name="T1" fmla="*/ 184 h 254"/>
                <a:gd name="T2" fmla="*/ 216 w 247"/>
                <a:gd name="T3" fmla="*/ 242 h 254"/>
                <a:gd name="T4" fmla="*/ 156 w 247"/>
                <a:gd name="T5" fmla="*/ 239 h 254"/>
                <a:gd name="T6" fmla="*/ 145 w 247"/>
                <a:gd name="T7" fmla="*/ 231 h 254"/>
                <a:gd name="T8" fmla="*/ 23 w 247"/>
                <a:gd name="T9" fmla="*/ 109 h 254"/>
                <a:gd name="T10" fmla="*/ 20 w 247"/>
                <a:gd name="T11" fmla="*/ 29 h 254"/>
                <a:gd name="T12" fmla="*/ 105 w 247"/>
                <a:gd name="T13" fmla="*/ 26 h 254"/>
                <a:gd name="T14" fmla="*/ 231 w 247"/>
                <a:gd name="T15" fmla="*/ 152 h 254"/>
                <a:gd name="T16" fmla="*/ 247 w 247"/>
                <a:gd name="T17" fmla="*/ 184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 h="254">
                  <a:moveTo>
                    <a:pt x="247" y="184"/>
                  </a:moveTo>
                  <a:cubicBezTo>
                    <a:pt x="246" y="215"/>
                    <a:pt x="236" y="232"/>
                    <a:pt x="216" y="242"/>
                  </a:cubicBezTo>
                  <a:cubicBezTo>
                    <a:pt x="196" y="254"/>
                    <a:pt x="175" y="252"/>
                    <a:pt x="156" y="239"/>
                  </a:cubicBezTo>
                  <a:cubicBezTo>
                    <a:pt x="152" y="237"/>
                    <a:pt x="148" y="234"/>
                    <a:pt x="145" y="231"/>
                  </a:cubicBezTo>
                  <a:cubicBezTo>
                    <a:pt x="104" y="190"/>
                    <a:pt x="63" y="150"/>
                    <a:pt x="23" y="109"/>
                  </a:cubicBezTo>
                  <a:cubicBezTo>
                    <a:pt x="0" y="85"/>
                    <a:pt x="0" y="51"/>
                    <a:pt x="20" y="29"/>
                  </a:cubicBezTo>
                  <a:cubicBezTo>
                    <a:pt x="43" y="3"/>
                    <a:pt x="78" y="0"/>
                    <a:pt x="105" y="26"/>
                  </a:cubicBezTo>
                  <a:cubicBezTo>
                    <a:pt x="148" y="67"/>
                    <a:pt x="190" y="109"/>
                    <a:pt x="231" y="152"/>
                  </a:cubicBezTo>
                  <a:cubicBezTo>
                    <a:pt x="240" y="162"/>
                    <a:pt x="244" y="178"/>
                    <a:pt x="247" y="18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5" name="Freeform 13"/>
            <p:cNvSpPr>
              <a:spLocks/>
            </p:cNvSpPr>
            <p:nvPr/>
          </p:nvSpPr>
          <p:spPr bwMode="auto">
            <a:xfrm>
              <a:off x="5213351" y="1531938"/>
              <a:ext cx="514350" cy="522288"/>
            </a:xfrm>
            <a:custGeom>
              <a:avLst/>
              <a:gdLst>
                <a:gd name="T0" fmla="*/ 188 w 251"/>
                <a:gd name="T1" fmla="*/ 1 h 255"/>
                <a:gd name="T2" fmla="*/ 241 w 251"/>
                <a:gd name="T3" fmla="*/ 34 h 255"/>
                <a:gd name="T4" fmla="*/ 235 w 251"/>
                <a:gd name="T5" fmla="*/ 93 h 255"/>
                <a:gd name="T6" fmla="*/ 230 w 251"/>
                <a:gd name="T7" fmla="*/ 100 h 255"/>
                <a:gd name="T8" fmla="*/ 103 w 251"/>
                <a:gd name="T9" fmla="*/ 226 h 255"/>
                <a:gd name="T10" fmla="*/ 10 w 251"/>
                <a:gd name="T11" fmla="*/ 205 h 255"/>
                <a:gd name="T12" fmla="*/ 24 w 251"/>
                <a:gd name="T13" fmla="*/ 141 h 255"/>
                <a:gd name="T14" fmla="*/ 147 w 251"/>
                <a:gd name="T15" fmla="*/ 18 h 255"/>
                <a:gd name="T16" fmla="*/ 188 w 251"/>
                <a:gd name="T17" fmla="*/ 1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1" h="255">
                  <a:moveTo>
                    <a:pt x="188" y="1"/>
                  </a:moveTo>
                  <a:cubicBezTo>
                    <a:pt x="213" y="2"/>
                    <a:pt x="231" y="12"/>
                    <a:pt x="241" y="34"/>
                  </a:cubicBezTo>
                  <a:cubicBezTo>
                    <a:pt x="251" y="55"/>
                    <a:pt x="249" y="74"/>
                    <a:pt x="235" y="93"/>
                  </a:cubicBezTo>
                  <a:cubicBezTo>
                    <a:pt x="233" y="95"/>
                    <a:pt x="232" y="98"/>
                    <a:pt x="230" y="100"/>
                  </a:cubicBezTo>
                  <a:cubicBezTo>
                    <a:pt x="188" y="142"/>
                    <a:pt x="147" y="185"/>
                    <a:pt x="103" y="226"/>
                  </a:cubicBezTo>
                  <a:cubicBezTo>
                    <a:pt x="72" y="255"/>
                    <a:pt x="25" y="244"/>
                    <a:pt x="10" y="205"/>
                  </a:cubicBezTo>
                  <a:cubicBezTo>
                    <a:pt x="0" y="181"/>
                    <a:pt x="7" y="159"/>
                    <a:pt x="24" y="141"/>
                  </a:cubicBezTo>
                  <a:cubicBezTo>
                    <a:pt x="64" y="100"/>
                    <a:pt x="106" y="59"/>
                    <a:pt x="147" y="18"/>
                  </a:cubicBezTo>
                  <a:cubicBezTo>
                    <a:pt x="158" y="7"/>
                    <a:pt x="173" y="0"/>
                    <a:pt x="188"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6" name="Freeform 14"/>
            <p:cNvSpPr>
              <a:spLocks/>
            </p:cNvSpPr>
            <p:nvPr/>
          </p:nvSpPr>
          <p:spPr bwMode="auto">
            <a:xfrm>
              <a:off x="3421063" y="3303588"/>
              <a:ext cx="514350" cy="520700"/>
            </a:xfrm>
            <a:custGeom>
              <a:avLst/>
              <a:gdLst>
                <a:gd name="T0" fmla="*/ 61 w 251"/>
                <a:gd name="T1" fmla="*/ 254 h 254"/>
                <a:gd name="T2" fmla="*/ 10 w 251"/>
                <a:gd name="T3" fmla="*/ 221 h 254"/>
                <a:gd name="T4" fmla="*/ 16 w 251"/>
                <a:gd name="T5" fmla="*/ 161 h 254"/>
                <a:gd name="T6" fmla="*/ 24 w 251"/>
                <a:gd name="T7" fmla="*/ 150 h 254"/>
                <a:gd name="T8" fmla="*/ 142 w 251"/>
                <a:gd name="T9" fmla="*/ 33 h 254"/>
                <a:gd name="T10" fmla="*/ 240 w 251"/>
                <a:gd name="T11" fmla="*/ 49 h 254"/>
                <a:gd name="T12" fmla="*/ 226 w 251"/>
                <a:gd name="T13" fmla="*/ 114 h 254"/>
                <a:gd name="T14" fmla="*/ 104 w 251"/>
                <a:gd name="T15" fmla="*/ 236 h 254"/>
                <a:gd name="T16" fmla="*/ 61 w 251"/>
                <a:gd name="T17" fmla="*/ 254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1" h="254">
                  <a:moveTo>
                    <a:pt x="61" y="254"/>
                  </a:moveTo>
                  <a:cubicBezTo>
                    <a:pt x="38" y="253"/>
                    <a:pt x="20" y="243"/>
                    <a:pt x="10" y="221"/>
                  </a:cubicBezTo>
                  <a:cubicBezTo>
                    <a:pt x="0" y="200"/>
                    <a:pt x="2" y="180"/>
                    <a:pt x="16" y="161"/>
                  </a:cubicBezTo>
                  <a:cubicBezTo>
                    <a:pt x="18" y="157"/>
                    <a:pt x="21" y="154"/>
                    <a:pt x="24" y="150"/>
                  </a:cubicBezTo>
                  <a:cubicBezTo>
                    <a:pt x="63" y="111"/>
                    <a:pt x="102" y="72"/>
                    <a:pt x="142" y="33"/>
                  </a:cubicBezTo>
                  <a:cubicBezTo>
                    <a:pt x="175" y="0"/>
                    <a:pt x="223" y="8"/>
                    <a:pt x="240" y="49"/>
                  </a:cubicBezTo>
                  <a:cubicBezTo>
                    <a:pt x="251" y="74"/>
                    <a:pt x="244" y="96"/>
                    <a:pt x="226" y="114"/>
                  </a:cubicBezTo>
                  <a:cubicBezTo>
                    <a:pt x="186" y="155"/>
                    <a:pt x="145" y="195"/>
                    <a:pt x="104" y="236"/>
                  </a:cubicBezTo>
                  <a:cubicBezTo>
                    <a:pt x="92" y="248"/>
                    <a:pt x="78" y="254"/>
                    <a:pt x="61" y="25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7" name="Freeform 15"/>
            <p:cNvSpPr>
              <a:spLocks/>
            </p:cNvSpPr>
            <p:nvPr/>
          </p:nvSpPr>
          <p:spPr bwMode="auto">
            <a:xfrm>
              <a:off x="5211763" y="3313113"/>
              <a:ext cx="512763" cy="519113"/>
            </a:xfrm>
            <a:custGeom>
              <a:avLst/>
              <a:gdLst>
                <a:gd name="T0" fmla="*/ 248 w 251"/>
                <a:gd name="T1" fmla="*/ 192 h 253"/>
                <a:gd name="T2" fmla="*/ 216 w 251"/>
                <a:gd name="T3" fmla="*/ 243 h 253"/>
                <a:gd name="T4" fmla="*/ 156 w 251"/>
                <a:gd name="T5" fmla="*/ 238 h 253"/>
                <a:gd name="T6" fmla="*/ 144 w 251"/>
                <a:gd name="T7" fmla="*/ 228 h 253"/>
                <a:gd name="T8" fmla="*/ 27 w 251"/>
                <a:gd name="T9" fmla="*/ 111 h 253"/>
                <a:gd name="T10" fmla="*/ 20 w 251"/>
                <a:gd name="T11" fmla="*/ 29 h 253"/>
                <a:gd name="T12" fmla="*/ 106 w 251"/>
                <a:gd name="T13" fmla="*/ 25 h 253"/>
                <a:gd name="T14" fmla="*/ 231 w 251"/>
                <a:gd name="T15" fmla="*/ 151 h 253"/>
                <a:gd name="T16" fmla="*/ 251 w 251"/>
                <a:gd name="T17" fmla="*/ 190 h 253"/>
                <a:gd name="T18" fmla="*/ 248 w 251"/>
                <a:gd name="T19" fmla="*/ 192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253">
                  <a:moveTo>
                    <a:pt x="248" y="192"/>
                  </a:moveTo>
                  <a:cubicBezTo>
                    <a:pt x="246" y="215"/>
                    <a:pt x="237" y="232"/>
                    <a:pt x="216" y="243"/>
                  </a:cubicBezTo>
                  <a:cubicBezTo>
                    <a:pt x="195" y="253"/>
                    <a:pt x="175" y="251"/>
                    <a:pt x="156" y="238"/>
                  </a:cubicBezTo>
                  <a:cubicBezTo>
                    <a:pt x="152" y="235"/>
                    <a:pt x="148" y="231"/>
                    <a:pt x="144" y="228"/>
                  </a:cubicBezTo>
                  <a:cubicBezTo>
                    <a:pt x="105" y="189"/>
                    <a:pt x="66" y="150"/>
                    <a:pt x="27" y="111"/>
                  </a:cubicBezTo>
                  <a:cubicBezTo>
                    <a:pt x="2" y="86"/>
                    <a:pt x="0" y="52"/>
                    <a:pt x="20" y="29"/>
                  </a:cubicBezTo>
                  <a:cubicBezTo>
                    <a:pt x="44" y="2"/>
                    <a:pt x="79" y="0"/>
                    <a:pt x="106" y="25"/>
                  </a:cubicBezTo>
                  <a:cubicBezTo>
                    <a:pt x="149" y="66"/>
                    <a:pt x="191" y="108"/>
                    <a:pt x="231" y="151"/>
                  </a:cubicBezTo>
                  <a:cubicBezTo>
                    <a:pt x="241" y="161"/>
                    <a:pt x="245" y="177"/>
                    <a:pt x="251" y="190"/>
                  </a:cubicBezTo>
                  <a:cubicBezTo>
                    <a:pt x="250" y="191"/>
                    <a:pt x="249" y="192"/>
                    <a:pt x="248" y="19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0" name="Oval 19"/>
          <p:cNvSpPr/>
          <p:nvPr/>
        </p:nvSpPr>
        <p:spPr>
          <a:xfrm>
            <a:off x="3602654" y="2362979"/>
            <a:ext cx="2286000" cy="22860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white"/>
              </a:solidFill>
            </a:endParaRPr>
          </a:p>
        </p:txBody>
      </p:sp>
      <p:sp>
        <p:nvSpPr>
          <p:cNvPr id="18" name="TextBox 17"/>
          <p:cNvSpPr txBox="1"/>
          <p:nvPr/>
        </p:nvSpPr>
        <p:spPr>
          <a:xfrm>
            <a:off x="2955421" y="1160475"/>
            <a:ext cx="3580467" cy="738664"/>
          </a:xfrm>
          <a:prstGeom prst="rect">
            <a:avLst/>
          </a:prstGeom>
          <a:noFill/>
        </p:spPr>
        <p:txBody>
          <a:bodyPr wrap="none" rtlCol="0">
            <a:spAutoFit/>
          </a:bodyPr>
          <a:lstStyle/>
          <a:p>
            <a:r>
              <a:rPr lang="en-US" sz="2400" b="1" dirty="0" smtClean="0"/>
              <a:t>daze@telfer.uottawa.ca</a:t>
            </a:r>
          </a:p>
          <a:p>
            <a:endParaRPr lang="en-US" dirty="0"/>
          </a:p>
        </p:txBody>
      </p:sp>
      <p:sp>
        <p:nvSpPr>
          <p:cNvPr id="2" name="Slide Number Placeholder 1"/>
          <p:cNvSpPr>
            <a:spLocks noGrp="1"/>
          </p:cNvSpPr>
          <p:nvPr>
            <p:ph type="sldNum" sz="quarter" idx="4"/>
          </p:nvPr>
        </p:nvSpPr>
        <p:spPr/>
        <p:txBody>
          <a:bodyPr/>
          <a:lstStyle/>
          <a:p>
            <a:fld id="{13F44AA5-DB92-42C3-A717-A60C9B81A1ED}" type="slidenum">
              <a:rPr lang="en-CA" smtClean="0"/>
              <a:pPr/>
              <a:t>193</a:t>
            </a:fld>
            <a:endParaRPr lang="en-CA" dirty="0"/>
          </a:p>
        </p:txBody>
      </p:sp>
    </p:spTree>
    <p:extLst>
      <p:ext uri="{BB962C8B-B14F-4D97-AF65-F5344CB8AC3E}">
        <p14:creationId xmlns:p14="http://schemas.microsoft.com/office/powerpoint/2010/main" val="2631486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VC Explained</a:t>
            </a:r>
            <a:endParaRPr lang="en-US" dirty="0"/>
          </a:p>
        </p:txBody>
      </p:sp>
      <p:pic>
        <p:nvPicPr>
          <p:cNvPr id="4" name="Picture 3"/>
          <p:cNvPicPr>
            <a:picLocks noChangeAspect="1"/>
          </p:cNvPicPr>
          <p:nvPr/>
        </p:nvPicPr>
        <p:blipFill>
          <a:blip r:embed="rId2"/>
          <a:stretch>
            <a:fillRect/>
          </a:stretch>
        </p:blipFill>
        <p:spPr>
          <a:xfrm>
            <a:off x="3776060" y="3118302"/>
            <a:ext cx="1286175" cy="1002609"/>
          </a:xfrm>
          <a:prstGeom prst="rect">
            <a:avLst/>
          </a:prstGeom>
        </p:spPr>
      </p:pic>
      <p:pic>
        <p:nvPicPr>
          <p:cNvPr id="6" name="Picture 5"/>
          <p:cNvPicPr>
            <a:picLocks noChangeAspect="1"/>
          </p:cNvPicPr>
          <p:nvPr/>
        </p:nvPicPr>
        <p:blipFill>
          <a:blip r:embed="rId3"/>
          <a:stretch>
            <a:fillRect/>
          </a:stretch>
        </p:blipFill>
        <p:spPr>
          <a:xfrm>
            <a:off x="3184902" y="2476945"/>
            <a:ext cx="811440" cy="454407"/>
          </a:xfrm>
          <a:prstGeom prst="rect">
            <a:avLst/>
          </a:prstGeom>
        </p:spPr>
      </p:pic>
      <p:pic>
        <p:nvPicPr>
          <p:cNvPr id="7" name="Picture 6"/>
          <p:cNvPicPr>
            <a:picLocks noChangeAspect="1"/>
          </p:cNvPicPr>
          <p:nvPr/>
        </p:nvPicPr>
        <p:blipFill>
          <a:blip r:embed="rId4"/>
          <a:stretch>
            <a:fillRect/>
          </a:stretch>
        </p:blipFill>
        <p:spPr>
          <a:xfrm>
            <a:off x="4413167" y="2493627"/>
            <a:ext cx="737680" cy="414564"/>
          </a:xfrm>
          <a:prstGeom prst="rect">
            <a:avLst/>
          </a:prstGeom>
        </p:spPr>
      </p:pic>
      <p:pic>
        <p:nvPicPr>
          <p:cNvPr id="9" name="Picture 8"/>
          <p:cNvPicPr>
            <a:picLocks noChangeAspect="1"/>
          </p:cNvPicPr>
          <p:nvPr/>
        </p:nvPicPr>
        <p:blipFill>
          <a:blip r:embed="rId4"/>
          <a:stretch>
            <a:fillRect/>
          </a:stretch>
        </p:blipFill>
        <p:spPr>
          <a:xfrm>
            <a:off x="6077407" y="4195072"/>
            <a:ext cx="737680" cy="414564"/>
          </a:xfrm>
          <a:prstGeom prst="rect">
            <a:avLst/>
          </a:prstGeom>
        </p:spPr>
      </p:pic>
      <p:pic>
        <p:nvPicPr>
          <p:cNvPr id="10" name="Picture 9"/>
          <p:cNvPicPr>
            <a:picLocks noChangeAspect="1"/>
          </p:cNvPicPr>
          <p:nvPr/>
        </p:nvPicPr>
        <p:blipFill>
          <a:blip r:embed="rId4"/>
          <a:stretch>
            <a:fillRect/>
          </a:stretch>
        </p:blipFill>
        <p:spPr>
          <a:xfrm>
            <a:off x="4693395" y="4195072"/>
            <a:ext cx="737680" cy="414564"/>
          </a:xfrm>
          <a:prstGeom prst="rect">
            <a:avLst/>
          </a:prstGeom>
        </p:spPr>
      </p:pic>
      <p:pic>
        <p:nvPicPr>
          <p:cNvPr id="11" name="Picture 10"/>
          <p:cNvPicPr>
            <a:picLocks noChangeAspect="1"/>
          </p:cNvPicPr>
          <p:nvPr/>
        </p:nvPicPr>
        <p:blipFill>
          <a:blip r:embed="rId4"/>
          <a:stretch>
            <a:fillRect/>
          </a:stretch>
        </p:blipFill>
        <p:spPr>
          <a:xfrm>
            <a:off x="3240596" y="4195072"/>
            <a:ext cx="737680" cy="414564"/>
          </a:xfrm>
          <a:prstGeom prst="rect">
            <a:avLst/>
          </a:prstGeom>
        </p:spPr>
      </p:pic>
      <p:pic>
        <p:nvPicPr>
          <p:cNvPr id="12" name="Picture 11"/>
          <p:cNvPicPr>
            <a:picLocks noChangeAspect="1"/>
          </p:cNvPicPr>
          <p:nvPr/>
        </p:nvPicPr>
        <p:blipFill>
          <a:blip r:embed="rId4"/>
          <a:stretch>
            <a:fillRect/>
          </a:stretch>
        </p:blipFill>
        <p:spPr>
          <a:xfrm>
            <a:off x="1881614" y="4195072"/>
            <a:ext cx="737680" cy="414564"/>
          </a:xfrm>
          <a:prstGeom prst="rect">
            <a:avLst/>
          </a:prstGeom>
        </p:spPr>
      </p:pic>
      <p:pic>
        <p:nvPicPr>
          <p:cNvPr id="13" name="Picture 12"/>
          <p:cNvPicPr>
            <a:picLocks noChangeAspect="1"/>
          </p:cNvPicPr>
          <p:nvPr/>
        </p:nvPicPr>
        <p:blipFill>
          <a:blip r:embed="rId5"/>
          <a:stretch>
            <a:fillRect/>
          </a:stretch>
        </p:blipFill>
        <p:spPr>
          <a:xfrm>
            <a:off x="1987574" y="1359643"/>
            <a:ext cx="690129" cy="1125381"/>
          </a:xfrm>
          <a:prstGeom prst="rect">
            <a:avLst/>
          </a:prstGeom>
        </p:spPr>
      </p:pic>
      <p:pic>
        <p:nvPicPr>
          <p:cNvPr id="14" name="Picture 13"/>
          <p:cNvPicPr>
            <a:picLocks noChangeAspect="1"/>
          </p:cNvPicPr>
          <p:nvPr/>
        </p:nvPicPr>
        <p:blipFill>
          <a:blip r:embed="rId6"/>
          <a:stretch>
            <a:fillRect/>
          </a:stretch>
        </p:blipFill>
        <p:spPr>
          <a:xfrm>
            <a:off x="633809" y="4962685"/>
            <a:ext cx="1307224" cy="1307224"/>
          </a:xfrm>
          <a:prstGeom prst="rect">
            <a:avLst/>
          </a:prstGeom>
        </p:spPr>
      </p:pic>
      <p:pic>
        <p:nvPicPr>
          <p:cNvPr id="15" name="Picture 14"/>
          <p:cNvPicPr>
            <a:picLocks noChangeAspect="1"/>
          </p:cNvPicPr>
          <p:nvPr/>
        </p:nvPicPr>
        <p:blipFill>
          <a:blip r:embed="rId7"/>
          <a:stretch>
            <a:fillRect/>
          </a:stretch>
        </p:blipFill>
        <p:spPr>
          <a:xfrm>
            <a:off x="1489949" y="5035693"/>
            <a:ext cx="1188823" cy="1188823"/>
          </a:xfrm>
          <a:prstGeom prst="rect">
            <a:avLst/>
          </a:prstGeom>
        </p:spPr>
      </p:pic>
      <p:pic>
        <p:nvPicPr>
          <p:cNvPr id="16" name="Picture 15"/>
          <p:cNvPicPr>
            <a:picLocks noChangeAspect="1"/>
          </p:cNvPicPr>
          <p:nvPr/>
        </p:nvPicPr>
        <p:blipFill>
          <a:blip r:embed="rId7"/>
          <a:stretch>
            <a:fillRect/>
          </a:stretch>
        </p:blipFill>
        <p:spPr>
          <a:xfrm>
            <a:off x="2356204" y="5000586"/>
            <a:ext cx="1188823" cy="1188823"/>
          </a:xfrm>
          <a:prstGeom prst="rect">
            <a:avLst/>
          </a:prstGeom>
        </p:spPr>
      </p:pic>
      <p:pic>
        <p:nvPicPr>
          <p:cNvPr id="17" name="Picture 16"/>
          <p:cNvPicPr>
            <a:picLocks noChangeAspect="1"/>
          </p:cNvPicPr>
          <p:nvPr/>
        </p:nvPicPr>
        <p:blipFill>
          <a:blip r:embed="rId7"/>
          <a:stretch>
            <a:fillRect/>
          </a:stretch>
        </p:blipFill>
        <p:spPr>
          <a:xfrm>
            <a:off x="3163431" y="5023788"/>
            <a:ext cx="1188823" cy="1188823"/>
          </a:xfrm>
          <a:prstGeom prst="rect">
            <a:avLst/>
          </a:prstGeom>
        </p:spPr>
      </p:pic>
      <p:pic>
        <p:nvPicPr>
          <p:cNvPr id="18" name="Picture 17"/>
          <p:cNvPicPr>
            <a:picLocks noChangeAspect="1"/>
          </p:cNvPicPr>
          <p:nvPr/>
        </p:nvPicPr>
        <p:blipFill>
          <a:blip r:embed="rId7"/>
          <a:stretch>
            <a:fillRect/>
          </a:stretch>
        </p:blipFill>
        <p:spPr>
          <a:xfrm>
            <a:off x="4013675" y="5013634"/>
            <a:ext cx="1188823" cy="1188823"/>
          </a:xfrm>
          <a:prstGeom prst="rect">
            <a:avLst/>
          </a:prstGeom>
        </p:spPr>
      </p:pic>
      <p:pic>
        <p:nvPicPr>
          <p:cNvPr id="19" name="Picture 18"/>
          <p:cNvPicPr>
            <a:picLocks noChangeAspect="1"/>
          </p:cNvPicPr>
          <p:nvPr/>
        </p:nvPicPr>
        <p:blipFill>
          <a:blip r:embed="rId7"/>
          <a:stretch>
            <a:fillRect/>
          </a:stretch>
        </p:blipFill>
        <p:spPr>
          <a:xfrm>
            <a:off x="4766480" y="5017791"/>
            <a:ext cx="1188823" cy="1188823"/>
          </a:xfrm>
          <a:prstGeom prst="rect">
            <a:avLst/>
          </a:prstGeom>
        </p:spPr>
      </p:pic>
      <p:pic>
        <p:nvPicPr>
          <p:cNvPr id="20" name="Picture 19"/>
          <p:cNvPicPr>
            <a:picLocks noChangeAspect="1"/>
          </p:cNvPicPr>
          <p:nvPr/>
        </p:nvPicPr>
        <p:blipFill>
          <a:blip r:embed="rId7"/>
          <a:stretch>
            <a:fillRect/>
          </a:stretch>
        </p:blipFill>
        <p:spPr>
          <a:xfrm>
            <a:off x="5525945" y="5016019"/>
            <a:ext cx="1188823" cy="1188823"/>
          </a:xfrm>
          <a:prstGeom prst="rect">
            <a:avLst/>
          </a:prstGeom>
        </p:spPr>
      </p:pic>
      <p:pic>
        <p:nvPicPr>
          <p:cNvPr id="21" name="Picture 20"/>
          <p:cNvPicPr>
            <a:picLocks noChangeAspect="1"/>
          </p:cNvPicPr>
          <p:nvPr/>
        </p:nvPicPr>
        <p:blipFill>
          <a:blip r:embed="rId7"/>
          <a:stretch>
            <a:fillRect/>
          </a:stretch>
        </p:blipFill>
        <p:spPr>
          <a:xfrm>
            <a:off x="6278750" y="5021665"/>
            <a:ext cx="1188823" cy="1188823"/>
          </a:xfrm>
          <a:prstGeom prst="rect">
            <a:avLst/>
          </a:prstGeom>
        </p:spPr>
      </p:pic>
      <p:pic>
        <p:nvPicPr>
          <p:cNvPr id="22" name="Picture 21"/>
          <p:cNvPicPr>
            <a:picLocks noChangeAspect="1"/>
          </p:cNvPicPr>
          <p:nvPr/>
        </p:nvPicPr>
        <p:blipFill>
          <a:blip r:embed="rId7"/>
          <a:stretch>
            <a:fillRect/>
          </a:stretch>
        </p:blipFill>
        <p:spPr>
          <a:xfrm>
            <a:off x="7028636" y="5021666"/>
            <a:ext cx="1188823" cy="1188823"/>
          </a:xfrm>
          <a:prstGeom prst="rect">
            <a:avLst/>
          </a:prstGeom>
        </p:spPr>
      </p:pic>
      <p:pic>
        <p:nvPicPr>
          <p:cNvPr id="23" name="Picture 22"/>
          <p:cNvPicPr>
            <a:picLocks noChangeAspect="1"/>
          </p:cNvPicPr>
          <p:nvPr/>
        </p:nvPicPr>
        <p:blipFill>
          <a:blip r:embed="rId7"/>
          <a:stretch>
            <a:fillRect/>
          </a:stretch>
        </p:blipFill>
        <p:spPr>
          <a:xfrm>
            <a:off x="7900417" y="5035693"/>
            <a:ext cx="1225322" cy="1188823"/>
          </a:xfrm>
          <a:prstGeom prst="rect">
            <a:avLst/>
          </a:prstGeom>
        </p:spPr>
      </p:pic>
      <p:pic>
        <p:nvPicPr>
          <p:cNvPr id="24" name="Picture 23"/>
          <p:cNvPicPr>
            <a:picLocks noChangeAspect="1"/>
          </p:cNvPicPr>
          <p:nvPr/>
        </p:nvPicPr>
        <p:blipFill>
          <a:blip r:embed="rId8"/>
          <a:stretch>
            <a:fillRect/>
          </a:stretch>
        </p:blipFill>
        <p:spPr>
          <a:xfrm>
            <a:off x="5266825" y="1353915"/>
            <a:ext cx="810582" cy="1082169"/>
          </a:xfrm>
          <a:prstGeom prst="rect">
            <a:avLst/>
          </a:prstGeom>
        </p:spPr>
      </p:pic>
      <p:pic>
        <p:nvPicPr>
          <p:cNvPr id="25" name="Picture 24"/>
          <p:cNvPicPr>
            <a:picLocks noChangeAspect="1"/>
          </p:cNvPicPr>
          <p:nvPr/>
        </p:nvPicPr>
        <p:blipFill>
          <a:blip r:embed="rId9"/>
          <a:stretch>
            <a:fillRect/>
          </a:stretch>
        </p:blipFill>
        <p:spPr>
          <a:xfrm>
            <a:off x="3576602" y="1364539"/>
            <a:ext cx="1495906" cy="1120485"/>
          </a:xfrm>
          <a:prstGeom prst="rect">
            <a:avLst/>
          </a:prstGeom>
        </p:spPr>
      </p:pic>
      <p:cxnSp>
        <p:nvCxnSpPr>
          <p:cNvPr id="27" name="Straight Arrow Connector 26"/>
          <p:cNvCxnSpPr/>
          <p:nvPr/>
        </p:nvCxnSpPr>
        <p:spPr>
          <a:xfrm>
            <a:off x="2757127" y="2613216"/>
            <a:ext cx="668912" cy="641367"/>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pic>
        <p:nvPicPr>
          <p:cNvPr id="30" name="Picture 29"/>
          <p:cNvPicPr>
            <a:picLocks noChangeAspect="1"/>
          </p:cNvPicPr>
          <p:nvPr/>
        </p:nvPicPr>
        <p:blipFill>
          <a:blip r:embed="rId10"/>
          <a:stretch>
            <a:fillRect/>
          </a:stretch>
        </p:blipFill>
        <p:spPr>
          <a:xfrm rot="2461728">
            <a:off x="4100826" y="2419097"/>
            <a:ext cx="464172" cy="547060"/>
          </a:xfrm>
          <a:prstGeom prst="rect">
            <a:avLst/>
          </a:prstGeom>
        </p:spPr>
      </p:pic>
      <p:cxnSp>
        <p:nvCxnSpPr>
          <p:cNvPr id="33" name="Straight Arrow Connector 32"/>
          <p:cNvCxnSpPr/>
          <p:nvPr/>
        </p:nvCxnSpPr>
        <p:spPr>
          <a:xfrm>
            <a:off x="4946750" y="3904488"/>
            <a:ext cx="2240434" cy="100584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a:off x="1881614" y="3904488"/>
            <a:ext cx="1894446" cy="1096098"/>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a:off x="3978275" y="4230268"/>
            <a:ext cx="145669" cy="770318"/>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4744534" y="4167931"/>
            <a:ext cx="686541" cy="832655"/>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pic>
        <p:nvPicPr>
          <p:cNvPr id="40" name="Picture 39"/>
          <p:cNvPicPr>
            <a:picLocks noChangeAspect="1"/>
          </p:cNvPicPr>
          <p:nvPr/>
        </p:nvPicPr>
        <p:blipFill>
          <a:blip r:embed="rId11"/>
          <a:stretch>
            <a:fillRect/>
          </a:stretch>
        </p:blipFill>
        <p:spPr>
          <a:xfrm>
            <a:off x="5256612" y="3443058"/>
            <a:ext cx="928295" cy="452827"/>
          </a:xfrm>
          <a:prstGeom prst="rect">
            <a:avLst/>
          </a:prstGeom>
        </p:spPr>
      </p:pic>
      <p:sp>
        <p:nvSpPr>
          <p:cNvPr id="41" name="Rectangle 40"/>
          <p:cNvSpPr/>
          <p:nvPr/>
        </p:nvSpPr>
        <p:spPr>
          <a:xfrm>
            <a:off x="6456191" y="1638146"/>
            <a:ext cx="2729849" cy="2308324"/>
          </a:xfrm>
          <a:prstGeom prst="rect">
            <a:avLst/>
          </a:prstGeom>
        </p:spPr>
        <p:txBody>
          <a:bodyPr wrap="square">
            <a:spAutoFit/>
          </a:bodyPr>
          <a:lstStyle/>
          <a:p>
            <a:r>
              <a:rPr lang="en-CA" dirty="0" smtClean="0"/>
              <a:t>- Investment Thesis</a:t>
            </a:r>
          </a:p>
          <a:p>
            <a:r>
              <a:rPr lang="en-CA" dirty="0" smtClean="0"/>
              <a:t>- Limited Partner’s</a:t>
            </a:r>
          </a:p>
          <a:p>
            <a:r>
              <a:rPr lang="en-CA" dirty="0"/>
              <a:t>- Term Sheet</a:t>
            </a:r>
          </a:p>
          <a:p>
            <a:r>
              <a:rPr lang="en-CA" dirty="0" smtClean="0"/>
              <a:t>- Valuation</a:t>
            </a:r>
            <a:endParaRPr lang="en-CA" dirty="0"/>
          </a:p>
          <a:p>
            <a:r>
              <a:rPr lang="en-CA" dirty="0" smtClean="0"/>
              <a:t>- Due </a:t>
            </a:r>
            <a:r>
              <a:rPr lang="en-CA" dirty="0"/>
              <a:t>Diligence</a:t>
            </a:r>
          </a:p>
          <a:p>
            <a:r>
              <a:rPr lang="en-CA" dirty="0"/>
              <a:t>- Syndicate</a:t>
            </a:r>
          </a:p>
          <a:p>
            <a:r>
              <a:rPr lang="en-CA" dirty="0" smtClean="0"/>
              <a:t>- Economics </a:t>
            </a:r>
            <a:r>
              <a:rPr lang="en-CA" dirty="0"/>
              <a:t>of the Deal</a:t>
            </a:r>
          </a:p>
          <a:p>
            <a:r>
              <a:rPr lang="en-CA" dirty="0" smtClean="0"/>
              <a:t>- Exit (5-10x return??)</a:t>
            </a:r>
          </a:p>
        </p:txBody>
      </p:sp>
      <p:cxnSp>
        <p:nvCxnSpPr>
          <p:cNvPr id="43" name="Straight Arrow Connector 42"/>
          <p:cNvCxnSpPr/>
          <p:nvPr/>
        </p:nvCxnSpPr>
        <p:spPr>
          <a:xfrm flipH="1">
            <a:off x="4920259" y="2289997"/>
            <a:ext cx="344543" cy="761327"/>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pic>
        <p:nvPicPr>
          <p:cNvPr id="45" name="Picture 44"/>
          <p:cNvPicPr>
            <a:picLocks noChangeAspect="1"/>
          </p:cNvPicPr>
          <p:nvPr/>
        </p:nvPicPr>
        <p:blipFill>
          <a:blip r:embed="rId12"/>
          <a:stretch>
            <a:fillRect/>
          </a:stretch>
        </p:blipFill>
        <p:spPr>
          <a:xfrm>
            <a:off x="2515556" y="4589661"/>
            <a:ext cx="542160" cy="446032"/>
          </a:xfrm>
          <a:prstGeom prst="rect">
            <a:avLst/>
          </a:prstGeom>
        </p:spPr>
      </p:pic>
      <p:pic>
        <p:nvPicPr>
          <p:cNvPr id="46" name="Picture 45"/>
          <p:cNvPicPr>
            <a:picLocks noChangeAspect="1"/>
          </p:cNvPicPr>
          <p:nvPr/>
        </p:nvPicPr>
        <p:blipFill>
          <a:blip r:embed="rId13"/>
          <a:stretch>
            <a:fillRect/>
          </a:stretch>
        </p:blipFill>
        <p:spPr>
          <a:xfrm>
            <a:off x="4243776" y="4549486"/>
            <a:ext cx="542591" cy="445047"/>
          </a:xfrm>
          <a:prstGeom prst="rect">
            <a:avLst/>
          </a:prstGeom>
        </p:spPr>
      </p:pic>
      <p:pic>
        <p:nvPicPr>
          <p:cNvPr id="47" name="Picture 46"/>
          <p:cNvPicPr>
            <a:picLocks noChangeAspect="1"/>
          </p:cNvPicPr>
          <p:nvPr/>
        </p:nvPicPr>
        <p:blipFill>
          <a:blip r:embed="rId13"/>
          <a:stretch>
            <a:fillRect/>
          </a:stretch>
        </p:blipFill>
        <p:spPr>
          <a:xfrm>
            <a:off x="5720759" y="4555581"/>
            <a:ext cx="542591" cy="445047"/>
          </a:xfrm>
          <a:prstGeom prst="rect">
            <a:avLst/>
          </a:prstGeom>
        </p:spPr>
      </p:pic>
      <p:pic>
        <p:nvPicPr>
          <p:cNvPr id="48" name="Picture 47"/>
          <p:cNvPicPr>
            <a:picLocks noChangeAspect="1"/>
          </p:cNvPicPr>
          <p:nvPr/>
        </p:nvPicPr>
        <p:blipFill>
          <a:blip r:embed="rId13"/>
          <a:stretch>
            <a:fillRect/>
          </a:stretch>
        </p:blipFill>
        <p:spPr>
          <a:xfrm>
            <a:off x="7461419" y="4549486"/>
            <a:ext cx="542591" cy="445047"/>
          </a:xfrm>
          <a:prstGeom prst="rect">
            <a:avLst/>
          </a:prstGeom>
        </p:spPr>
      </p:pic>
      <p:cxnSp>
        <p:nvCxnSpPr>
          <p:cNvPr id="5" name="Straight Connector 4"/>
          <p:cNvCxnSpPr/>
          <p:nvPr/>
        </p:nvCxnSpPr>
        <p:spPr>
          <a:xfrm>
            <a:off x="954157" y="5575852"/>
            <a:ext cx="5605669" cy="0"/>
          </a:xfrm>
          <a:prstGeom prst="line">
            <a:avLst/>
          </a:prstGeom>
          <a:ln w="539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6" name="Picture 25"/>
          <p:cNvPicPr>
            <a:picLocks noChangeAspect="1"/>
          </p:cNvPicPr>
          <p:nvPr/>
        </p:nvPicPr>
        <p:blipFill>
          <a:blip r:embed="rId14"/>
          <a:stretch>
            <a:fillRect/>
          </a:stretch>
        </p:blipFill>
        <p:spPr>
          <a:xfrm>
            <a:off x="-44882" y="4381792"/>
            <a:ext cx="2016955" cy="1383603"/>
          </a:xfrm>
          <a:prstGeom prst="rect">
            <a:avLst/>
          </a:prstGeom>
        </p:spPr>
      </p:pic>
    </p:spTree>
    <p:extLst>
      <p:ext uri="{BB962C8B-B14F-4D97-AF65-F5344CB8AC3E}">
        <p14:creationId xmlns:p14="http://schemas.microsoft.com/office/powerpoint/2010/main" val="1632517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5"/>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7"/>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2"/>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5"/>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1"/>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7"/>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39"/>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0"/>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33"/>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9"/>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5"/>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lide Number Placeholder 2"/>
          <p:cNvSpPr>
            <a:spLocks noGrp="1"/>
          </p:cNvSpPr>
          <p:nvPr>
            <p:ph type="sldNum" sz="quarter" idx="4"/>
          </p:nvPr>
        </p:nvSpPr>
        <p:spPr/>
        <p:txBody>
          <a:bodyPr/>
          <a:lstStyle/>
          <a:p>
            <a:fld id="{13F44AA5-DB92-42C3-A717-A60C9B81A1ED}" type="slidenum">
              <a:rPr lang="en-CA" smtClean="0"/>
              <a:pPr/>
              <a:t>2</a:t>
            </a:fld>
            <a:endParaRPr lang="en-CA" dirty="0"/>
          </a:p>
        </p:txBody>
      </p:sp>
      <p:sp>
        <p:nvSpPr>
          <p:cNvPr id="4" name="Content Placeholder 2"/>
          <p:cNvSpPr txBox="1">
            <a:spLocks/>
          </p:cNvSpPr>
          <p:nvPr/>
        </p:nvSpPr>
        <p:spPr>
          <a:xfrm>
            <a:off x="251520" y="1354540"/>
            <a:ext cx="8136904" cy="4925144"/>
          </a:xfrm>
          <a:prstGeom prst="rect">
            <a:avLst/>
          </a:prstGeom>
        </p:spPr>
        <p:txBody>
          <a:bodyPr>
            <a:noAutofit/>
          </a:bodyPr>
          <a:lstStyle>
            <a:lvl1pPr marL="342900" indent="-342900" algn="l" defTabSz="914400" rtl="0" eaLnBrk="1" latinLnBrk="0" hangingPunct="1">
              <a:spcBef>
                <a:spcPct val="20000"/>
              </a:spcBef>
              <a:buClrTx/>
              <a:buFont typeface="Arial"/>
              <a:buChar char="•"/>
              <a:defRPr sz="3200" kern="1200">
                <a:solidFill>
                  <a:schemeClr val="tx1"/>
                </a:solidFill>
                <a:latin typeface="Arial"/>
                <a:ea typeface="+mn-ea"/>
                <a:cs typeface="Arial"/>
              </a:defRPr>
            </a:lvl1pPr>
            <a:lvl2pPr marL="742950" indent="-285750" algn="l" defTabSz="914400" rtl="0" eaLnBrk="1" latinLnBrk="0" hangingPunct="1">
              <a:spcBef>
                <a:spcPct val="20000"/>
              </a:spcBef>
              <a:buClrTx/>
              <a:buFont typeface="Arial"/>
              <a:buChar char="•"/>
              <a:defRPr sz="2800" kern="1200">
                <a:solidFill>
                  <a:schemeClr val="tx1"/>
                </a:solidFill>
                <a:latin typeface="Arial"/>
                <a:ea typeface="+mn-ea"/>
                <a:cs typeface="Arial"/>
              </a:defRPr>
            </a:lvl2pPr>
            <a:lvl3pPr marL="1257300" indent="-342900" algn="l" defTabSz="914400" rtl="0" eaLnBrk="1" latinLnBrk="0" hangingPunct="1">
              <a:spcBef>
                <a:spcPct val="20000"/>
              </a:spcBef>
              <a:buClrTx/>
              <a:buFont typeface="Arial"/>
              <a:buChar char="•"/>
              <a:defRPr sz="2800" kern="1200">
                <a:solidFill>
                  <a:schemeClr val="tx1"/>
                </a:solidFill>
                <a:latin typeface="Arial"/>
                <a:ea typeface="+mn-ea"/>
                <a:cs typeface="Arial"/>
              </a:defRPr>
            </a:lvl3pPr>
            <a:lvl4pPr marL="1714500" indent="-342900" algn="l" defTabSz="914400" rtl="0" eaLnBrk="1" latinLnBrk="0" hangingPunct="1">
              <a:spcBef>
                <a:spcPct val="20000"/>
              </a:spcBef>
              <a:buClrTx/>
              <a:buFont typeface="Arial"/>
              <a:buChar char="•"/>
              <a:defRPr sz="2800" kern="1200">
                <a:solidFill>
                  <a:schemeClr val="tx1"/>
                </a:solidFill>
                <a:latin typeface="Arial"/>
                <a:ea typeface="+mn-ea"/>
                <a:cs typeface="Arial"/>
              </a:defRPr>
            </a:lvl4pPr>
            <a:lvl5pPr marL="2057400" indent="-228600" algn="l" defTabSz="914400" rtl="0" eaLnBrk="1" latinLnBrk="0" hangingPunct="1">
              <a:spcBef>
                <a:spcPct val="20000"/>
              </a:spcBef>
              <a:buClrTx/>
              <a:buFont typeface="Arial"/>
              <a:buChar char="•"/>
              <a:defRPr sz="2800" kern="1200">
                <a:solidFill>
                  <a:schemeClr val="tx1"/>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Tx/>
              <a:buChar char="-"/>
            </a:pPr>
            <a:r>
              <a:rPr lang="en-US" sz="1800" dirty="0" smtClean="0"/>
              <a:t>Pt Prof. Entrepreneurship - 14 </a:t>
            </a:r>
            <a:r>
              <a:rPr lang="en-US" sz="1800" dirty="0"/>
              <a:t>years; and,  Entrepreneur in </a:t>
            </a:r>
            <a:r>
              <a:rPr lang="en-US" sz="1800" dirty="0" smtClean="0"/>
              <a:t>Residence,  </a:t>
            </a:r>
            <a:r>
              <a:rPr lang="en-US" sz="1800" dirty="0"/>
              <a:t>uOttawa Telfer School of </a:t>
            </a:r>
            <a:r>
              <a:rPr lang="en-US" sz="1800" dirty="0" smtClean="0"/>
              <a:t>Management.</a:t>
            </a:r>
          </a:p>
          <a:p>
            <a:pPr>
              <a:buFontTx/>
              <a:buChar char="-"/>
            </a:pPr>
            <a:endParaRPr lang="en-US" sz="1800" dirty="0"/>
          </a:p>
          <a:p>
            <a:pPr>
              <a:buFontTx/>
              <a:buChar char="-"/>
            </a:pPr>
            <a:r>
              <a:rPr lang="en-US" sz="1800" dirty="0" smtClean="0"/>
              <a:t>Founder: Agawa Entrepreneurship Development Corporation: &amp; </a:t>
            </a:r>
            <a:r>
              <a:rPr lang="en-US" sz="1800" dirty="0" smtClean="0">
                <a:hlinkClick r:id="rId2"/>
              </a:rPr>
              <a:t>www.coachmystartup.com</a:t>
            </a:r>
            <a:r>
              <a:rPr lang="en-US" sz="1800" dirty="0" smtClean="0"/>
              <a:t>. </a:t>
            </a:r>
            <a:r>
              <a:rPr lang="en-US" sz="1800" dirty="0"/>
              <a:t>See also: </a:t>
            </a:r>
            <a:r>
              <a:rPr lang="en-US" sz="1800" dirty="0">
                <a:hlinkClick r:id="rId3"/>
              </a:rPr>
              <a:t>https://</a:t>
            </a:r>
            <a:r>
              <a:rPr lang="en-US" sz="1800" dirty="0" smtClean="0">
                <a:hlinkClick r:id="rId3"/>
              </a:rPr>
              <a:t>startup.zeef.com/stephen.daze</a:t>
            </a:r>
            <a:r>
              <a:rPr lang="en-US" sz="1800" dirty="0" smtClean="0"/>
              <a:t> </a:t>
            </a:r>
          </a:p>
          <a:p>
            <a:pPr>
              <a:buFontTx/>
              <a:buChar char="-"/>
            </a:pPr>
            <a:endParaRPr lang="en-US" sz="1800" dirty="0" smtClean="0"/>
          </a:p>
          <a:p>
            <a:pPr>
              <a:buFontTx/>
              <a:buChar char="-"/>
            </a:pPr>
            <a:r>
              <a:rPr lang="en-US" sz="1800" dirty="0" smtClean="0"/>
              <a:t>Managing Director Entrepreneurship and Innovation: Ottawa Centre for Research and Innovation - 14 years.</a:t>
            </a:r>
          </a:p>
          <a:p>
            <a:pPr>
              <a:buFontTx/>
              <a:buChar char="-"/>
            </a:pPr>
            <a:endParaRPr lang="en-US" sz="1800" dirty="0" smtClean="0"/>
          </a:p>
          <a:p>
            <a:pPr>
              <a:buFontTx/>
              <a:buChar char="-"/>
            </a:pPr>
            <a:r>
              <a:rPr lang="en-US" sz="1800" dirty="0" smtClean="0"/>
              <a:t>Graduate: 1) </a:t>
            </a:r>
            <a:r>
              <a:rPr lang="en-US" sz="1800" dirty="0" err="1" smtClean="0"/>
              <a:t>uRegina</a:t>
            </a:r>
            <a:r>
              <a:rPr lang="en-US" sz="1800" dirty="0" smtClean="0"/>
              <a:t> – Business Degree; 2) St FX Adult Education Program; 3) Babson College Entrepreneur Educators Program; and 4) </a:t>
            </a:r>
            <a:r>
              <a:rPr lang="en-US" sz="1800" dirty="0" err="1" smtClean="0"/>
              <a:t>LeanLaunch</a:t>
            </a:r>
            <a:r>
              <a:rPr lang="en-US" sz="1800" dirty="0" smtClean="0"/>
              <a:t> Pad Educators Program, Stanford.</a:t>
            </a:r>
          </a:p>
          <a:p>
            <a:pPr>
              <a:buFontTx/>
              <a:buChar char="-"/>
            </a:pPr>
            <a:endParaRPr lang="en-US" sz="1800" dirty="0" smtClean="0"/>
          </a:p>
          <a:p>
            <a:pPr>
              <a:buFontTx/>
              <a:buChar char="-"/>
            </a:pPr>
            <a:r>
              <a:rPr lang="en-US" sz="1800" dirty="0" smtClean="0"/>
              <a:t>Previous:	- Board Director: Ottawa Chamber of Commerce</a:t>
            </a:r>
          </a:p>
          <a:p>
            <a:pPr marL="457200" lvl="1" indent="0">
              <a:buFont typeface="Arial"/>
              <a:buNone/>
            </a:pPr>
            <a:r>
              <a:rPr lang="en-US" sz="1800" dirty="0" smtClean="0"/>
              <a:t>		- Ottawa Chair: Manning Innovation Awards</a:t>
            </a:r>
          </a:p>
          <a:p>
            <a:pPr marL="457200" lvl="1" indent="0">
              <a:buFont typeface="Arial"/>
              <a:buNone/>
            </a:pPr>
            <a:r>
              <a:rPr lang="en-US" sz="1800" dirty="0" smtClean="0"/>
              <a:t>		- Queen Elizabeth II Diamond Jubilee Medal Recipient</a:t>
            </a:r>
          </a:p>
          <a:p>
            <a:pPr marL="457200" lvl="1" indent="0">
              <a:buFont typeface="Arial"/>
              <a:buNone/>
            </a:pPr>
            <a:r>
              <a:rPr lang="en-US" sz="1800" dirty="0"/>
              <a:t>	</a:t>
            </a:r>
            <a:r>
              <a:rPr lang="en-US" sz="1800" dirty="0" smtClean="0"/>
              <a:t>	- Ottawa </a:t>
            </a:r>
            <a:r>
              <a:rPr lang="en-US" sz="1800" dirty="0"/>
              <a:t>Innovation Centre Advisory Panel</a:t>
            </a:r>
          </a:p>
          <a:p>
            <a:pPr marL="457200" lvl="1" indent="0">
              <a:buFont typeface="Arial"/>
              <a:buNone/>
            </a:pPr>
            <a:endParaRPr lang="en-US" sz="1800" dirty="0" smtClean="0"/>
          </a:p>
          <a:p>
            <a:pPr marL="457200" lvl="1" indent="0">
              <a:buFont typeface="Arial"/>
              <a:buNone/>
            </a:pPr>
            <a:endParaRPr lang="en-US" sz="1800" dirty="0" smtClean="0"/>
          </a:p>
          <a:p>
            <a:pPr marL="457200" lvl="1" indent="0">
              <a:buFont typeface="Arial"/>
              <a:buNone/>
            </a:pPr>
            <a:endParaRPr lang="en-US" sz="1800" dirty="0" smtClean="0"/>
          </a:p>
          <a:p>
            <a:pPr marL="457200" lvl="1" indent="0">
              <a:buFont typeface="Arial"/>
              <a:buNone/>
            </a:pPr>
            <a:r>
              <a:rPr lang="en-US" sz="1800" dirty="0" smtClean="0"/>
              <a:t>		</a:t>
            </a:r>
          </a:p>
          <a:p>
            <a:pPr marL="457200" lvl="1" indent="0">
              <a:buFont typeface="Arial"/>
              <a:buNone/>
            </a:pPr>
            <a:r>
              <a:rPr lang="en-US" sz="1800" dirty="0" smtClean="0"/>
              <a:t>		</a:t>
            </a:r>
          </a:p>
          <a:p>
            <a:pPr>
              <a:buFontTx/>
              <a:buChar char="-"/>
            </a:pPr>
            <a:endParaRPr lang="en-CA" sz="1800" dirty="0"/>
          </a:p>
        </p:txBody>
      </p:sp>
      <p:pic>
        <p:nvPicPr>
          <p:cNvPr id="5" name="Picture 4" descr="http://press.linkedin.com/sites/all/themes/presslinkedin/images/LinkedIn_IN_Icon_25px.jpg"/>
          <p:cNvPicPr>
            <a:picLocks noChangeAspect="1" noChangeArrowheads="1"/>
          </p:cNvPicPr>
          <p:nvPr/>
        </p:nvPicPr>
        <p:blipFill>
          <a:blip r:embed="rId4" cstate="print"/>
          <a:srcRect/>
          <a:stretch>
            <a:fillRect/>
          </a:stretch>
        </p:blipFill>
        <p:spPr bwMode="auto">
          <a:xfrm>
            <a:off x="7255626" y="895226"/>
            <a:ext cx="381000" cy="381000"/>
          </a:xfrm>
          <a:prstGeom prst="rect">
            <a:avLst/>
          </a:prstGeom>
          <a:noFill/>
        </p:spPr>
      </p:pic>
      <p:pic>
        <p:nvPicPr>
          <p:cNvPr id="6" name="Picture 4" descr="http://www.freelargeimages.com/wp-content/uploads/2014/11/Twitter_logo-4.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60073" y="895226"/>
            <a:ext cx="393293" cy="39329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305367" y="947227"/>
            <a:ext cx="845103" cy="307777"/>
          </a:xfrm>
          <a:prstGeom prst="rect">
            <a:avLst/>
          </a:prstGeom>
          <a:noFill/>
        </p:spPr>
        <p:txBody>
          <a:bodyPr wrap="none" rtlCol="0">
            <a:spAutoFit/>
          </a:bodyPr>
          <a:lstStyle/>
          <a:p>
            <a:r>
              <a:rPr lang="en-US" sz="1400" dirty="0" smtClean="0"/>
              <a:t>@sdaze</a:t>
            </a:r>
            <a:endParaRPr lang="en-US" sz="1400" dirty="0"/>
          </a:p>
        </p:txBody>
      </p:sp>
    </p:spTree>
    <p:extLst>
      <p:ext uri="{BB962C8B-B14F-4D97-AF65-F5344CB8AC3E}">
        <p14:creationId xmlns:p14="http://schemas.microsoft.com/office/powerpoint/2010/main" val="369431707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3657600"/>
            <a:ext cx="9144000" cy="246081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latin typeface="+mj-lt"/>
            </a:endParaRPr>
          </a:p>
        </p:txBody>
      </p:sp>
      <p:sp>
        <p:nvSpPr>
          <p:cNvPr id="3" name="Title 2"/>
          <p:cNvSpPr>
            <a:spLocks noGrp="1"/>
          </p:cNvSpPr>
          <p:nvPr>
            <p:ph type="ctrTitle"/>
          </p:nvPr>
        </p:nvSpPr>
        <p:spPr/>
        <p:txBody>
          <a:bodyPr/>
          <a:lstStyle/>
          <a:p>
            <a:r>
              <a:rPr lang="en-US"/>
              <a:t>Idea Generation Principles</a:t>
            </a:r>
          </a:p>
        </p:txBody>
      </p:sp>
      <p:sp>
        <p:nvSpPr>
          <p:cNvPr id="6" name="Rectangle 5"/>
          <p:cNvSpPr/>
          <p:nvPr/>
        </p:nvSpPr>
        <p:spPr>
          <a:xfrm>
            <a:off x="0" y="1734719"/>
            <a:ext cx="9144000" cy="59167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white"/>
              </a:solidFill>
            </a:endParaRPr>
          </a:p>
        </p:txBody>
      </p:sp>
      <p:sp>
        <p:nvSpPr>
          <p:cNvPr id="7" name="Oval 6"/>
          <p:cNvSpPr/>
          <p:nvPr/>
        </p:nvSpPr>
        <p:spPr>
          <a:xfrm>
            <a:off x="457731" y="1485947"/>
            <a:ext cx="1095888" cy="1095888"/>
          </a:xfrm>
          <a:prstGeom prst="ellipse">
            <a:avLst/>
          </a:prstGeom>
          <a:solidFill>
            <a:schemeClr val="accent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600" smtClean="0">
                <a:solidFill>
                  <a:prstClr val="white"/>
                </a:solidFill>
              </a:rPr>
              <a:t>C</a:t>
            </a:r>
            <a:endParaRPr lang="en-US" sz="3600" dirty="0" err="1" smtClean="0">
              <a:solidFill>
                <a:prstClr val="white"/>
              </a:solidFill>
            </a:endParaRPr>
          </a:p>
        </p:txBody>
      </p:sp>
      <p:sp>
        <p:nvSpPr>
          <p:cNvPr id="19" name="Rectangle 18"/>
          <p:cNvSpPr/>
          <p:nvPr/>
        </p:nvSpPr>
        <p:spPr>
          <a:xfrm>
            <a:off x="2156607" y="1707388"/>
            <a:ext cx="6585933" cy="646331"/>
          </a:xfrm>
          <a:prstGeom prst="rect">
            <a:avLst/>
          </a:prstGeom>
        </p:spPr>
        <p:txBody>
          <a:bodyPr wrap="square" anchor="ctr">
            <a:spAutoFit/>
          </a:bodyPr>
          <a:lstStyle/>
          <a:p>
            <a:r>
              <a:rPr lang="en-US">
                <a:solidFill>
                  <a:prstClr val="white"/>
                </a:solidFill>
              </a:rPr>
              <a:t>Ideas can come from anywhere, most often we see good business ideas starting with one (or more) of the following:</a:t>
            </a:r>
          </a:p>
        </p:txBody>
      </p:sp>
      <p:sp>
        <p:nvSpPr>
          <p:cNvPr id="2" name="Rectangle 1"/>
          <p:cNvSpPr/>
          <p:nvPr/>
        </p:nvSpPr>
        <p:spPr>
          <a:xfrm>
            <a:off x="2156607" y="2507872"/>
            <a:ext cx="1550424" cy="584775"/>
          </a:xfrm>
          <a:prstGeom prst="rect">
            <a:avLst/>
          </a:prstGeom>
        </p:spPr>
        <p:txBody>
          <a:bodyPr wrap="none">
            <a:spAutoFit/>
          </a:bodyPr>
          <a:lstStyle/>
          <a:p>
            <a:r>
              <a:rPr lang="en-US" sz="3200" dirty="0">
                <a:solidFill>
                  <a:schemeClr val="accent5"/>
                </a:solidFill>
              </a:rPr>
              <a:t>Interest</a:t>
            </a:r>
          </a:p>
        </p:txBody>
      </p:sp>
      <p:sp>
        <p:nvSpPr>
          <p:cNvPr id="4" name="Rectangle 3"/>
          <p:cNvSpPr/>
          <p:nvPr/>
        </p:nvSpPr>
        <p:spPr>
          <a:xfrm>
            <a:off x="2156607" y="3106240"/>
            <a:ext cx="5827236" cy="369332"/>
          </a:xfrm>
          <a:prstGeom prst="rect">
            <a:avLst/>
          </a:prstGeom>
        </p:spPr>
        <p:txBody>
          <a:bodyPr wrap="none">
            <a:spAutoFit/>
          </a:bodyPr>
          <a:lstStyle/>
          <a:p>
            <a:r>
              <a:rPr lang="en-US">
                <a:solidFill>
                  <a:schemeClr val="tx1">
                    <a:lumMod val="90000"/>
                    <a:lumOff val="10000"/>
                  </a:schemeClr>
                </a:solidFill>
              </a:rPr>
              <a:t>I love this so much, I can see myself working on it 24/7.</a:t>
            </a:r>
          </a:p>
        </p:txBody>
      </p:sp>
      <p:pic>
        <p:nvPicPr>
          <p:cNvPr id="9" name="Picture 2" descr="http://www.gourmetreise.com/var/gourmetreise/storage/images/media/images/gr04/gr04_new_york_11/8114-1-ger-DE/GR04_new_york_11.png"/>
          <p:cNvPicPr>
            <a:picLocks noChangeAspect="1" noChangeArrowheads="1"/>
          </p:cNvPicPr>
          <p:nvPr/>
        </p:nvPicPr>
        <p:blipFill rotWithShape="1">
          <a:blip r:embed="rId2">
            <a:extLst>
              <a:ext uri="{28A0092B-C50C-407E-A947-70E740481C1C}">
                <a14:useLocalDpi xmlns:a14="http://schemas.microsoft.com/office/drawing/2010/main" val="0"/>
              </a:ext>
            </a:extLst>
          </a:blip>
          <a:srcRect t="11138" b="12000"/>
          <a:stretch/>
        </p:blipFill>
        <p:spPr bwMode="auto">
          <a:xfrm>
            <a:off x="3389409" y="3872062"/>
            <a:ext cx="2431791" cy="1869142"/>
          </a:xfrm>
          <a:prstGeom prst="rect">
            <a:avLst/>
          </a:prstGeom>
          <a:solidFill>
            <a:srgbClr val="171717"/>
          </a:solidFill>
          <a:ln w="57150">
            <a:solidFill>
              <a:schemeClr val="bg1"/>
            </a:solidFill>
            <a:miter lim="800000"/>
          </a:ln>
          <a:effectLst>
            <a:outerShdw blurRad="101600" dist="228600" dir="7800000" algn="t" rotWithShape="0">
              <a:prstClr val="black">
                <a:alpha val="46000"/>
              </a:prstClr>
            </a:outerShdw>
          </a:effectLst>
          <a:extLst/>
        </p:spPr>
      </p:pic>
      <p:sp>
        <p:nvSpPr>
          <p:cNvPr id="8" name="Slide Number Placeholder 7"/>
          <p:cNvSpPr>
            <a:spLocks noGrp="1"/>
          </p:cNvSpPr>
          <p:nvPr>
            <p:ph type="sldNum" sz="quarter" idx="4"/>
          </p:nvPr>
        </p:nvSpPr>
        <p:spPr/>
        <p:txBody>
          <a:bodyPr/>
          <a:lstStyle/>
          <a:p>
            <a:fld id="{13F44AA5-DB92-42C3-A717-A60C9B81A1ED}" type="slidenum">
              <a:rPr lang="en-CA" smtClean="0"/>
              <a:pPr/>
              <a:t>20</a:t>
            </a:fld>
            <a:endParaRPr lang="en-CA" dirty="0"/>
          </a:p>
        </p:txBody>
      </p:sp>
    </p:spTree>
    <p:extLst>
      <p:ext uri="{BB962C8B-B14F-4D97-AF65-F5344CB8AC3E}">
        <p14:creationId xmlns:p14="http://schemas.microsoft.com/office/powerpoint/2010/main" val="35622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a:t>Idea Generation Principles</a:t>
            </a:r>
          </a:p>
        </p:txBody>
      </p:sp>
      <p:sp>
        <p:nvSpPr>
          <p:cNvPr id="6" name="Rectangle 5"/>
          <p:cNvSpPr/>
          <p:nvPr/>
        </p:nvSpPr>
        <p:spPr>
          <a:xfrm>
            <a:off x="0" y="1734719"/>
            <a:ext cx="9144000" cy="59167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white"/>
              </a:solidFill>
            </a:endParaRPr>
          </a:p>
        </p:txBody>
      </p:sp>
      <p:sp>
        <p:nvSpPr>
          <p:cNvPr id="7" name="Oval 6"/>
          <p:cNvSpPr/>
          <p:nvPr/>
        </p:nvSpPr>
        <p:spPr>
          <a:xfrm>
            <a:off x="457731" y="1485947"/>
            <a:ext cx="1095888" cy="1095888"/>
          </a:xfrm>
          <a:prstGeom prst="ellipse">
            <a:avLst/>
          </a:prstGeom>
          <a:solidFill>
            <a:schemeClr val="accent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600" smtClean="0">
                <a:solidFill>
                  <a:prstClr val="white"/>
                </a:solidFill>
              </a:rPr>
              <a:t>C</a:t>
            </a:r>
            <a:endParaRPr lang="en-US" sz="3600" dirty="0" err="1" smtClean="0">
              <a:solidFill>
                <a:prstClr val="white"/>
              </a:solidFill>
            </a:endParaRPr>
          </a:p>
        </p:txBody>
      </p:sp>
      <p:sp>
        <p:nvSpPr>
          <p:cNvPr id="19" name="Rectangle 18"/>
          <p:cNvSpPr/>
          <p:nvPr/>
        </p:nvSpPr>
        <p:spPr>
          <a:xfrm>
            <a:off x="2156607" y="1707388"/>
            <a:ext cx="6585933" cy="646331"/>
          </a:xfrm>
          <a:prstGeom prst="rect">
            <a:avLst/>
          </a:prstGeom>
        </p:spPr>
        <p:txBody>
          <a:bodyPr wrap="square" anchor="ctr">
            <a:spAutoFit/>
          </a:bodyPr>
          <a:lstStyle/>
          <a:p>
            <a:r>
              <a:rPr lang="en-US">
                <a:solidFill>
                  <a:prstClr val="white"/>
                </a:solidFill>
              </a:rPr>
              <a:t>Ideas can come from anywhere, most often we see good business ideas starting with one (or more) of the following:</a:t>
            </a:r>
          </a:p>
        </p:txBody>
      </p:sp>
      <p:sp>
        <p:nvSpPr>
          <p:cNvPr id="2" name="Rectangle 1"/>
          <p:cNvSpPr/>
          <p:nvPr/>
        </p:nvSpPr>
        <p:spPr>
          <a:xfrm>
            <a:off x="2156607" y="2507872"/>
            <a:ext cx="1391728" cy="584775"/>
          </a:xfrm>
          <a:prstGeom prst="rect">
            <a:avLst/>
          </a:prstGeom>
        </p:spPr>
        <p:txBody>
          <a:bodyPr wrap="none">
            <a:spAutoFit/>
          </a:bodyPr>
          <a:lstStyle/>
          <a:p>
            <a:r>
              <a:rPr lang="en-US" sz="3200" dirty="0">
                <a:solidFill>
                  <a:schemeClr val="accent5"/>
                </a:solidFill>
              </a:rPr>
              <a:t>Insight</a:t>
            </a:r>
          </a:p>
        </p:txBody>
      </p:sp>
      <p:sp>
        <p:nvSpPr>
          <p:cNvPr id="4" name="Rectangle 3"/>
          <p:cNvSpPr/>
          <p:nvPr/>
        </p:nvSpPr>
        <p:spPr>
          <a:xfrm>
            <a:off x="2156607" y="3106240"/>
            <a:ext cx="5404043" cy="369332"/>
          </a:xfrm>
          <a:prstGeom prst="rect">
            <a:avLst/>
          </a:prstGeom>
        </p:spPr>
        <p:txBody>
          <a:bodyPr wrap="none">
            <a:spAutoFit/>
          </a:bodyPr>
          <a:lstStyle/>
          <a:p>
            <a:r>
              <a:rPr lang="en-US" dirty="0">
                <a:solidFill>
                  <a:schemeClr val="tx1">
                    <a:lumMod val="90000"/>
                    <a:lumOff val="10000"/>
                  </a:schemeClr>
                </a:solidFill>
              </a:rPr>
              <a:t>I understand the industry and see where it is going.</a:t>
            </a:r>
          </a:p>
        </p:txBody>
      </p:sp>
      <p:pic>
        <p:nvPicPr>
          <p:cNvPr id="7170" name="Picture 2" descr="http://2t4u21l1g1dmvlj83x5yim1ct6.wpengine.netdna-cdn.com/files/2014/05/lululemon-log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68715" y="3719613"/>
            <a:ext cx="1801375" cy="1801375"/>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p:cNvGrpSpPr/>
          <p:nvPr/>
        </p:nvGrpSpPr>
        <p:grpSpPr>
          <a:xfrm>
            <a:off x="3414837" y="3809921"/>
            <a:ext cx="4283439" cy="2436732"/>
            <a:chOff x="3414837" y="3809921"/>
            <a:chExt cx="4283439" cy="2436732"/>
          </a:xfrm>
        </p:grpSpPr>
        <p:sp>
          <p:nvSpPr>
            <p:cNvPr id="13" name="Freeform 6"/>
            <p:cNvSpPr>
              <a:spLocks/>
            </p:cNvSpPr>
            <p:nvPr/>
          </p:nvSpPr>
          <p:spPr bwMode="auto">
            <a:xfrm>
              <a:off x="3444876" y="5903913"/>
              <a:ext cx="3830638" cy="0"/>
            </a:xfrm>
            <a:custGeom>
              <a:avLst/>
              <a:gdLst>
                <a:gd name="T0" fmla="*/ 2413 w 2413"/>
                <a:gd name="T1" fmla="*/ 0 w 2413"/>
                <a:gd name="T2" fmla="*/ 2413 w 2413"/>
              </a:gdLst>
              <a:ahLst/>
              <a:cxnLst>
                <a:cxn ang="0">
                  <a:pos x="T0" y="0"/>
                </a:cxn>
                <a:cxn ang="0">
                  <a:pos x="T1" y="0"/>
                </a:cxn>
                <a:cxn ang="0">
                  <a:pos x="T2" y="0"/>
                </a:cxn>
              </a:cxnLst>
              <a:rect l="0" t="0" r="r" b="b"/>
              <a:pathLst>
                <a:path w="2413">
                  <a:moveTo>
                    <a:pt x="2413" y="0"/>
                  </a:moveTo>
                  <a:lnTo>
                    <a:pt x="0" y="0"/>
                  </a:lnTo>
                  <a:lnTo>
                    <a:pt x="24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8"/>
            <p:cNvSpPr>
              <a:spLocks/>
            </p:cNvSpPr>
            <p:nvPr/>
          </p:nvSpPr>
          <p:spPr bwMode="auto">
            <a:xfrm>
              <a:off x="3433763" y="3897313"/>
              <a:ext cx="3281363" cy="2035175"/>
            </a:xfrm>
            <a:custGeom>
              <a:avLst/>
              <a:gdLst>
                <a:gd name="T0" fmla="*/ 22 w 2874"/>
                <a:gd name="T1" fmla="*/ 1780 h 1783"/>
                <a:gd name="T2" fmla="*/ 751 w 2874"/>
                <a:gd name="T3" fmla="*/ 1587 h 1783"/>
                <a:gd name="T4" fmla="*/ 1297 w 2874"/>
                <a:gd name="T5" fmla="*/ 1219 h 1783"/>
                <a:gd name="T6" fmla="*/ 1441 w 2874"/>
                <a:gd name="T7" fmla="*/ 939 h 1783"/>
                <a:gd name="T8" fmla="*/ 1539 w 2874"/>
                <a:gd name="T9" fmla="*/ 622 h 1783"/>
                <a:gd name="T10" fmla="*/ 1738 w 2874"/>
                <a:gd name="T11" fmla="*/ 364 h 1783"/>
                <a:gd name="T12" fmla="*/ 2021 w 2874"/>
                <a:gd name="T13" fmla="*/ 211 h 1783"/>
                <a:gd name="T14" fmla="*/ 2859 w 2874"/>
                <a:gd name="T15" fmla="*/ 41 h 1783"/>
                <a:gd name="T16" fmla="*/ 2859 w 2874"/>
                <a:gd name="T17" fmla="*/ 17 h 1783"/>
                <a:gd name="T18" fmla="*/ 2131 w 2874"/>
                <a:gd name="T19" fmla="*/ 143 h 1783"/>
                <a:gd name="T20" fmla="*/ 1593 w 2874"/>
                <a:gd name="T21" fmla="*/ 476 h 1783"/>
                <a:gd name="T22" fmla="*/ 1355 w 2874"/>
                <a:gd name="T23" fmla="*/ 1087 h 1783"/>
                <a:gd name="T24" fmla="*/ 862 w 2874"/>
                <a:gd name="T25" fmla="*/ 1515 h 1783"/>
                <a:gd name="T26" fmla="*/ 459 w 2874"/>
                <a:gd name="T27" fmla="*/ 1655 h 1783"/>
                <a:gd name="T28" fmla="*/ 15 w 2874"/>
                <a:gd name="T29" fmla="*/ 1757 h 1783"/>
                <a:gd name="T30" fmla="*/ 22 w 2874"/>
                <a:gd name="T31" fmla="*/ 1780 h 1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4" h="1783">
                  <a:moveTo>
                    <a:pt x="22" y="1780"/>
                  </a:moveTo>
                  <a:cubicBezTo>
                    <a:pt x="268" y="1734"/>
                    <a:pt x="516" y="1675"/>
                    <a:pt x="751" y="1587"/>
                  </a:cubicBezTo>
                  <a:cubicBezTo>
                    <a:pt x="959" y="1509"/>
                    <a:pt x="1157" y="1394"/>
                    <a:pt x="1297" y="1219"/>
                  </a:cubicBezTo>
                  <a:cubicBezTo>
                    <a:pt x="1364" y="1135"/>
                    <a:pt x="1409" y="1040"/>
                    <a:pt x="1441" y="939"/>
                  </a:cubicBezTo>
                  <a:cubicBezTo>
                    <a:pt x="1475" y="833"/>
                    <a:pt x="1497" y="724"/>
                    <a:pt x="1539" y="622"/>
                  </a:cubicBezTo>
                  <a:cubicBezTo>
                    <a:pt x="1581" y="518"/>
                    <a:pt x="1650" y="432"/>
                    <a:pt x="1738" y="364"/>
                  </a:cubicBezTo>
                  <a:cubicBezTo>
                    <a:pt x="1824" y="299"/>
                    <a:pt x="1922" y="252"/>
                    <a:pt x="2021" y="211"/>
                  </a:cubicBezTo>
                  <a:cubicBezTo>
                    <a:pt x="2285" y="102"/>
                    <a:pt x="2570" y="21"/>
                    <a:pt x="2859" y="41"/>
                  </a:cubicBezTo>
                  <a:cubicBezTo>
                    <a:pt x="2874" y="42"/>
                    <a:pt x="2874" y="18"/>
                    <a:pt x="2859" y="17"/>
                  </a:cubicBezTo>
                  <a:cubicBezTo>
                    <a:pt x="2609" y="0"/>
                    <a:pt x="2363" y="57"/>
                    <a:pt x="2131" y="143"/>
                  </a:cubicBezTo>
                  <a:cubicBezTo>
                    <a:pt x="1934" y="215"/>
                    <a:pt x="1723" y="303"/>
                    <a:pt x="1593" y="476"/>
                  </a:cubicBezTo>
                  <a:cubicBezTo>
                    <a:pt x="1458" y="654"/>
                    <a:pt x="1458" y="893"/>
                    <a:pt x="1355" y="1087"/>
                  </a:cubicBezTo>
                  <a:cubicBezTo>
                    <a:pt x="1250" y="1285"/>
                    <a:pt x="1061" y="1423"/>
                    <a:pt x="862" y="1515"/>
                  </a:cubicBezTo>
                  <a:cubicBezTo>
                    <a:pt x="733" y="1575"/>
                    <a:pt x="596" y="1617"/>
                    <a:pt x="459" y="1655"/>
                  </a:cubicBezTo>
                  <a:cubicBezTo>
                    <a:pt x="313" y="1695"/>
                    <a:pt x="165" y="1729"/>
                    <a:pt x="15" y="1757"/>
                  </a:cubicBezTo>
                  <a:cubicBezTo>
                    <a:pt x="0" y="1760"/>
                    <a:pt x="7" y="1783"/>
                    <a:pt x="22" y="178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9"/>
            <p:cNvSpPr>
              <a:spLocks/>
            </p:cNvSpPr>
            <p:nvPr/>
          </p:nvSpPr>
          <p:spPr bwMode="auto">
            <a:xfrm>
              <a:off x="6637338" y="3887788"/>
              <a:ext cx="65088" cy="90488"/>
            </a:xfrm>
            <a:custGeom>
              <a:avLst/>
              <a:gdLst>
                <a:gd name="T0" fmla="*/ 6 w 57"/>
                <a:gd name="T1" fmla="*/ 14 h 79"/>
                <a:gd name="T2" fmla="*/ 37 w 57"/>
                <a:gd name="T3" fmla="*/ 32 h 79"/>
                <a:gd name="T4" fmla="*/ 32 w 57"/>
                <a:gd name="T5" fmla="*/ 50 h 79"/>
                <a:gd name="T6" fmla="*/ 14 w 57"/>
                <a:gd name="T7" fmla="*/ 65 h 79"/>
                <a:gd name="T8" fmla="*/ 22 w 57"/>
                <a:gd name="T9" fmla="*/ 74 h 79"/>
                <a:gd name="T10" fmla="*/ 44 w 57"/>
                <a:gd name="T11" fmla="*/ 55 h 79"/>
                <a:gd name="T12" fmla="*/ 57 w 57"/>
                <a:gd name="T13" fmla="*/ 37 h 79"/>
                <a:gd name="T14" fmla="*/ 43 w 57"/>
                <a:gd name="T15" fmla="*/ 21 h 79"/>
                <a:gd name="T16" fmla="*/ 15 w 57"/>
                <a:gd name="T17" fmla="*/ 5 h 79"/>
                <a:gd name="T18" fmla="*/ 6 w 57"/>
                <a:gd name="T19" fmla="*/ 1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79">
                  <a:moveTo>
                    <a:pt x="6" y="14"/>
                  </a:moveTo>
                  <a:cubicBezTo>
                    <a:pt x="15" y="22"/>
                    <a:pt x="27" y="25"/>
                    <a:pt x="37" y="32"/>
                  </a:cubicBezTo>
                  <a:cubicBezTo>
                    <a:pt x="47" y="39"/>
                    <a:pt x="39" y="44"/>
                    <a:pt x="32" y="50"/>
                  </a:cubicBezTo>
                  <a:cubicBezTo>
                    <a:pt x="26" y="55"/>
                    <a:pt x="20" y="60"/>
                    <a:pt x="14" y="65"/>
                  </a:cubicBezTo>
                  <a:cubicBezTo>
                    <a:pt x="8" y="70"/>
                    <a:pt x="16" y="79"/>
                    <a:pt x="22" y="74"/>
                  </a:cubicBezTo>
                  <a:cubicBezTo>
                    <a:pt x="29" y="67"/>
                    <a:pt x="37" y="62"/>
                    <a:pt x="44" y="55"/>
                  </a:cubicBezTo>
                  <a:cubicBezTo>
                    <a:pt x="49" y="51"/>
                    <a:pt x="57" y="45"/>
                    <a:pt x="57" y="37"/>
                  </a:cubicBezTo>
                  <a:cubicBezTo>
                    <a:pt x="57" y="30"/>
                    <a:pt x="47" y="25"/>
                    <a:pt x="43" y="21"/>
                  </a:cubicBezTo>
                  <a:cubicBezTo>
                    <a:pt x="34" y="15"/>
                    <a:pt x="22" y="13"/>
                    <a:pt x="15" y="5"/>
                  </a:cubicBezTo>
                  <a:cubicBezTo>
                    <a:pt x="9" y="0"/>
                    <a:pt x="0" y="9"/>
                    <a:pt x="6" y="14"/>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Line 7"/>
            <p:cNvSpPr>
              <a:spLocks noChangeShapeType="1"/>
            </p:cNvSpPr>
            <p:nvPr/>
          </p:nvSpPr>
          <p:spPr bwMode="auto">
            <a:xfrm flipH="1">
              <a:off x="3444876" y="5903913"/>
              <a:ext cx="3830638" cy="0"/>
            </a:xfrm>
            <a:prstGeom prst="line">
              <a:avLst/>
            </a:prstGeom>
            <a:noFill/>
            <a:ln w="76200" cap="flat">
              <a:solidFill>
                <a:schemeClr val="accent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TextBox 16"/>
            <p:cNvSpPr txBox="1"/>
            <p:nvPr/>
          </p:nvSpPr>
          <p:spPr>
            <a:xfrm>
              <a:off x="3414837" y="6000432"/>
              <a:ext cx="455253" cy="246221"/>
            </a:xfrm>
            <a:prstGeom prst="rect">
              <a:avLst/>
            </a:prstGeom>
            <a:noFill/>
          </p:spPr>
          <p:txBody>
            <a:bodyPr wrap="none" lIns="0" tIns="0" rIns="0" bIns="0" rtlCol="0">
              <a:spAutoFit/>
            </a:bodyPr>
            <a:lstStyle/>
            <a:p>
              <a:r>
                <a:rPr lang="tr-TR" sz="1600" b="1" dirty="0" smtClean="0">
                  <a:solidFill>
                    <a:schemeClr val="accent5"/>
                  </a:solidFill>
                  <a:latin typeface="+mj-lt"/>
                </a:rPr>
                <a:t>1998</a:t>
              </a:r>
              <a:endParaRPr lang="en-US" sz="1600" b="1" dirty="0" err="1" smtClean="0">
                <a:solidFill>
                  <a:schemeClr val="accent5"/>
                </a:solidFill>
                <a:latin typeface="+mj-lt"/>
              </a:endParaRPr>
            </a:p>
          </p:txBody>
        </p:sp>
        <p:sp>
          <p:nvSpPr>
            <p:cNvPr id="20" name="TextBox 19"/>
            <p:cNvSpPr txBox="1"/>
            <p:nvPr/>
          </p:nvSpPr>
          <p:spPr>
            <a:xfrm>
              <a:off x="6820261" y="6000432"/>
              <a:ext cx="455253" cy="246221"/>
            </a:xfrm>
            <a:prstGeom prst="rect">
              <a:avLst/>
            </a:prstGeom>
            <a:noFill/>
          </p:spPr>
          <p:txBody>
            <a:bodyPr wrap="none" lIns="0" tIns="0" rIns="0" bIns="0" rtlCol="0">
              <a:spAutoFit/>
            </a:bodyPr>
            <a:lstStyle/>
            <a:p>
              <a:r>
                <a:rPr lang="tr-TR" sz="1600" b="1" dirty="0" smtClean="0">
                  <a:solidFill>
                    <a:schemeClr val="accent5"/>
                  </a:solidFill>
                  <a:latin typeface="+mj-lt"/>
                </a:rPr>
                <a:t>201</a:t>
              </a:r>
              <a:r>
                <a:rPr lang="en-US" sz="1600" b="1" dirty="0" smtClean="0">
                  <a:solidFill>
                    <a:schemeClr val="accent5"/>
                  </a:solidFill>
                  <a:latin typeface="+mj-lt"/>
                </a:rPr>
                <a:t>5</a:t>
              </a:r>
            </a:p>
          </p:txBody>
        </p:sp>
        <p:sp>
          <p:nvSpPr>
            <p:cNvPr id="21" name="TextBox 20"/>
            <p:cNvSpPr txBox="1"/>
            <p:nvPr/>
          </p:nvSpPr>
          <p:spPr>
            <a:xfrm>
              <a:off x="6852752" y="3809921"/>
              <a:ext cx="845524" cy="246221"/>
            </a:xfrm>
            <a:prstGeom prst="rect">
              <a:avLst/>
            </a:prstGeom>
            <a:noFill/>
          </p:spPr>
          <p:txBody>
            <a:bodyPr wrap="square" lIns="0" tIns="0" rIns="0" bIns="0" rtlCol="0">
              <a:spAutoFit/>
            </a:bodyPr>
            <a:lstStyle/>
            <a:p>
              <a:r>
                <a:rPr lang="en-US" sz="1600" b="1" dirty="0" smtClean="0">
                  <a:solidFill>
                    <a:schemeClr val="accent5"/>
                  </a:solidFill>
                  <a:latin typeface="+mj-lt"/>
                </a:rPr>
                <a:t>~</a:t>
              </a:r>
              <a:r>
                <a:rPr lang="tr-TR" sz="1600" b="1" dirty="0" smtClean="0">
                  <a:solidFill>
                    <a:schemeClr val="accent5"/>
                  </a:solidFill>
                  <a:latin typeface="+mj-lt"/>
                </a:rPr>
                <a:t>$</a:t>
              </a:r>
              <a:r>
                <a:rPr lang="en-US" sz="1600" b="1" dirty="0">
                  <a:solidFill>
                    <a:schemeClr val="accent5"/>
                  </a:solidFill>
                  <a:latin typeface="+mj-lt"/>
                </a:rPr>
                <a:t>2</a:t>
              </a:r>
              <a:r>
                <a:rPr lang="tr-TR" sz="1600" b="1" dirty="0" smtClean="0">
                  <a:solidFill>
                    <a:schemeClr val="accent5"/>
                  </a:solidFill>
                  <a:latin typeface="+mj-lt"/>
                </a:rPr>
                <a:t>B</a:t>
              </a:r>
              <a:endParaRPr lang="en-US" sz="1600" b="1" dirty="0" err="1" smtClean="0">
                <a:solidFill>
                  <a:schemeClr val="accent5"/>
                </a:solidFill>
                <a:latin typeface="+mj-lt"/>
              </a:endParaRPr>
            </a:p>
          </p:txBody>
        </p:sp>
      </p:grpSp>
      <p:sp>
        <p:nvSpPr>
          <p:cNvPr id="5" name="Slide Number Placeholder 4"/>
          <p:cNvSpPr>
            <a:spLocks noGrp="1"/>
          </p:cNvSpPr>
          <p:nvPr>
            <p:ph type="sldNum" sz="quarter" idx="4"/>
          </p:nvPr>
        </p:nvSpPr>
        <p:spPr/>
        <p:txBody>
          <a:bodyPr/>
          <a:lstStyle/>
          <a:p>
            <a:fld id="{13F44AA5-DB92-42C3-A717-A60C9B81A1ED}" type="slidenum">
              <a:rPr lang="en-CA" smtClean="0"/>
              <a:pPr/>
              <a:t>21</a:t>
            </a:fld>
            <a:endParaRPr lang="en-CA" dirty="0"/>
          </a:p>
        </p:txBody>
      </p:sp>
    </p:spTree>
    <p:extLst>
      <p:ext uri="{BB962C8B-B14F-4D97-AF65-F5344CB8AC3E}">
        <p14:creationId xmlns:p14="http://schemas.microsoft.com/office/powerpoint/2010/main" val="2232059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500"/>
                                        <p:tgtEl>
                                          <p:spTgt spid="717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1781782"/>
            <a:ext cx="9144000" cy="59167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schemeClr val="bg1"/>
              </a:solidFill>
            </a:endParaRPr>
          </a:p>
        </p:txBody>
      </p:sp>
      <p:sp>
        <p:nvSpPr>
          <p:cNvPr id="3" name="Title 2"/>
          <p:cNvSpPr>
            <a:spLocks noGrp="1"/>
          </p:cNvSpPr>
          <p:nvPr>
            <p:ph type="ctrTitle"/>
          </p:nvPr>
        </p:nvSpPr>
        <p:spPr/>
        <p:txBody>
          <a:bodyPr/>
          <a:lstStyle/>
          <a:p>
            <a:r>
              <a:rPr lang="en-US"/>
              <a:t>Idea Generation Principles</a:t>
            </a:r>
          </a:p>
        </p:txBody>
      </p:sp>
      <p:sp>
        <p:nvSpPr>
          <p:cNvPr id="19" name="Rectangle 18"/>
          <p:cNvSpPr/>
          <p:nvPr/>
        </p:nvSpPr>
        <p:spPr>
          <a:xfrm>
            <a:off x="1856356" y="1766005"/>
            <a:ext cx="6585933" cy="646331"/>
          </a:xfrm>
          <a:prstGeom prst="rect">
            <a:avLst/>
          </a:prstGeom>
        </p:spPr>
        <p:txBody>
          <a:bodyPr wrap="square" anchor="ctr">
            <a:spAutoFit/>
          </a:bodyPr>
          <a:lstStyle/>
          <a:p>
            <a:r>
              <a:rPr lang="en-US" dirty="0" smtClean="0">
                <a:solidFill>
                  <a:schemeClr val="bg1"/>
                </a:solidFill>
              </a:rPr>
              <a:t>Ideas are truly innovative when you invent brand new solutions and industries rather than make an existing one a bit better.</a:t>
            </a:r>
            <a:endParaRPr lang="tr-TR" dirty="0" smtClean="0">
              <a:solidFill>
                <a:schemeClr val="bg1"/>
              </a:solidFill>
            </a:endParaRPr>
          </a:p>
        </p:txBody>
      </p:sp>
      <p:sp>
        <p:nvSpPr>
          <p:cNvPr id="4" name="Rectangle 3"/>
          <p:cNvSpPr/>
          <p:nvPr/>
        </p:nvSpPr>
        <p:spPr>
          <a:xfrm>
            <a:off x="2156607" y="2662489"/>
            <a:ext cx="4544834" cy="369332"/>
          </a:xfrm>
          <a:prstGeom prst="rect">
            <a:avLst/>
          </a:prstGeom>
        </p:spPr>
        <p:txBody>
          <a:bodyPr wrap="none">
            <a:spAutoFit/>
          </a:bodyPr>
          <a:lstStyle/>
          <a:p>
            <a:r>
              <a:rPr lang="fi-FI" dirty="0">
                <a:solidFill>
                  <a:schemeClr val="tx1">
                    <a:lumMod val="90000"/>
                    <a:lumOff val="10000"/>
                  </a:schemeClr>
                </a:solidFill>
              </a:rPr>
              <a:t>Guy Kawasaki on </a:t>
            </a:r>
            <a:r>
              <a:rPr lang="fi-FI" dirty="0">
                <a:solidFill>
                  <a:schemeClr val="tx1">
                    <a:lumMod val="90000"/>
                    <a:lumOff val="10000"/>
                  </a:schemeClr>
                </a:solidFill>
                <a:hlinkClick r:id="rId2" action="ppaction://hlinkfile"/>
              </a:rPr>
              <a:t>Innovation </a:t>
            </a:r>
            <a:r>
              <a:rPr lang="fi-FI" dirty="0">
                <a:solidFill>
                  <a:schemeClr val="tx1">
                    <a:lumMod val="90000"/>
                    <a:lumOff val="10000"/>
                  </a:schemeClr>
                </a:solidFill>
              </a:rPr>
              <a:t>(4:14 – 6:47):</a:t>
            </a:r>
          </a:p>
        </p:txBody>
      </p:sp>
      <p:pic>
        <p:nvPicPr>
          <p:cNvPr id="5" name="Picture 4">
            <a:hlinkClick r:id="rId3"/>
          </p:cNvPr>
          <p:cNvPicPr>
            <a:picLocks noChangeAspect="1"/>
          </p:cNvPicPr>
          <p:nvPr/>
        </p:nvPicPr>
        <p:blipFill rotWithShape="1">
          <a:blip r:embed="rId4"/>
          <a:srcRect l="3589" r="9720"/>
          <a:stretch/>
        </p:blipFill>
        <p:spPr>
          <a:xfrm>
            <a:off x="2311045" y="3272881"/>
            <a:ext cx="4506615" cy="2714220"/>
          </a:xfrm>
          <a:prstGeom prst="rect">
            <a:avLst/>
          </a:prstGeom>
          <a:solidFill>
            <a:srgbClr val="171717"/>
          </a:solidFill>
          <a:ln w="57150">
            <a:solidFill>
              <a:schemeClr val="bg1"/>
            </a:solidFill>
            <a:miter lim="800000"/>
          </a:ln>
          <a:effectLst>
            <a:outerShdw blurRad="101600" dist="228600" dir="7800000" algn="t" rotWithShape="0">
              <a:prstClr val="black">
                <a:alpha val="46000"/>
              </a:prstClr>
            </a:outerShdw>
          </a:effectLst>
        </p:spPr>
      </p:pic>
      <p:pic>
        <p:nvPicPr>
          <p:cNvPr id="24" name="Picture 4" descr="http://www.clipartbest.com/cliparts/dc7/jEk/dc7jEkRMi.png">
            <a:hlinkClick r:id="rId3"/>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22563" y="4188200"/>
            <a:ext cx="883578" cy="883576"/>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4"/>
          </p:nvPr>
        </p:nvSpPr>
        <p:spPr/>
        <p:txBody>
          <a:bodyPr/>
          <a:lstStyle/>
          <a:p>
            <a:fld id="{13F44AA5-DB92-42C3-A717-A60C9B81A1ED}" type="slidenum">
              <a:rPr lang="en-CA" smtClean="0"/>
              <a:pPr/>
              <a:t>22</a:t>
            </a:fld>
            <a:endParaRPr lang="en-CA" dirty="0"/>
          </a:p>
        </p:txBody>
      </p:sp>
      <p:sp>
        <p:nvSpPr>
          <p:cNvPr id="7" name="Oval 6"/>
          <p:cNvSpPr/>
          <p:nvPr/>
        </p:nvSpPr>
        <p:spPr>
          <a:xfrm>
            <a:off x="457731" y="1485947"/>
            <a:ext cx="1095888" cy="1095888"/>
          </a:xfrm>
          <a:prstGeom prst="ellipse">
            <a:avLst/>
          </a:prstGeom>
          <a:solidFill>
            <a:schemeClr val="accent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600" dirty="0" smtClean="0">
                <a:solidFill>
                  <a:prstClr val="white"/>
                </a:solidFill>
              </a:rPr>
              <a:t>D</a:t>
            </a:r>
            <a:endParaRPr lang="en-US" sz="3600" dirty="0" err="1" smtClean="0">
              <a:solidFill>
                <a:prstClr val="white"/>
              </a:solidFill>
            </a:endParaRPr>
          </a:p>
        </p:txBody>
      </p:sp>
    </p:spTree>
    <p:extLst>
      <p:ext uri="{BB962C8B-B14F-4D97-AF65-F5344CB8AC3E}">
        <p14:creationId xmlns:p14="http://schemas.microsoft.com/office/powerpoint/2010/main" val="2489825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a:t>Idea Generation Principles</a:t>
            </a:r>
          </a:p>
        </p:txBody>
      </p:sp>
      <p:sp>
        <p:nvSpPr>
          <p:cNvPr id="2" name="Slide Number Placeholder 1"/>
          <p:cNvSpPr>
            <a:spLocks noGrp="1"/>
          </p:cNvSpPr>
          <p:nvPr>
            <p:ph type="sldNum" sz="quarter" idx="4"/>
          </p:nvPr>
        </p:nvSpPr>
        <p:spPr/>
        <p:txBody>
          <a:bodyPr/>
          <a:lstStyle/>
          <a:p>
            <a:fld id="{13F44AA5-DB92-42C3-A717-A60C9B81A1ED}" type="slidenum">
              <a:rPr lang="en-CA" smtClean="0"/>
              <a:pPr/>
              <a:t>23</a:t>
            </a:fld>
            <a:endParaRPr lang="en-CA" dirty="0"/>
          </a:p>
        </p:txBody>
      </p:sp>
      <p:sp>
        <p:nvSpPr>
          <p:cNvPr id="6" name="Rectangle 5"/>
          <p:cNvSpPr/>
          <p:nvPr/>
        </p:nvSpPr>
        <p:spPr>
          <a:xfrm>
            <a:off x="2053987" y="2743143"/>
            <a:ext cx="5670645" cy="3785652"/>
          </a:xfrm>
          <a:prstGeom prst="rect">
            <a:avLst/>
          </a:prstGeom>
        </p:spPr>
        <p:txBody>
          <a:bodyPr wrap="square">
            <a:spAutoFit/>
          </a:bodyPr>
          <a:lstStyle/>
          <a:p>
            <a:r>
              <a:rPr lang="en-US" sz="2400" smtClean="0"/>
              <a:t>- Must be Mobile*</a:t>
            </a:r>
            <a:endParaRPr lang="en-US" sz="2400" dirty="0" smtClean="0"/>
          </a:p>
          <a:p>
            <a:r>
              <a:rPr lang="en-US" sz="2400" dirty="0" smtClean="0"/>
              <a:t>- Frequent </a:t>
            </a:r>
            <a:r>
              <a:rPr lang="en-US" sz="2400" dirty="0"/>
              <a:t>Moves</a:t>
            </a:r>
          </a:p>
          <a:p>
            <a:r>
              <a:rPr lang="en-US" sz="2400" dirty="0" smtClean="0"/>
              <a:t>- Geographic </a:t>
            </a:r>
            <a:r>
              <a:rPr lang="en-US" sz="2400" dirty="0"/>
              <a:t>Locations</a:t>
            </a:r>
          </a:p>
          <a:p>
            <a:r>
              <a:rPr lang="en-US" sz="2400" dirty="0" smtClean="0"/>
              <a:t>- Supplies </a:t>
            </a:r>
            <a:r>
              <a:rPr lang="en-US" sz="2400" dirty="0"/>
              <a:t>and Equipment</a:t>
            </a:r>
          </a:p>
          <a:p>
            <a:r>
              <a:rPr lang="en-US" sz="2400" dirty="0" smtClean="0"/>
              <a:t>- Leases</a:t>
            </a:r>
            <a:endParaRPr lang="en-US" sz="2400" dirty="0"/>
          </a:p>
          <a:p>
            <a:r>
              <a:rPr lang="en-US" sz="2400" dirty="0" smtClean="0"/>
              <a:t>- Rules </a:t>
            </a:r>
            <a:r>
              <a:rPr lang="en-US" sz="2400" dirty="0"/>
              <a:t>and Regulations</a:t>
            </a:r>
          </a:p>
          <a:p>
            <a:r>
              <a:rPr lang="en-US" sz="2400" dirty="0" smtClean="0"/>
              <a:t>- Speed </a:t>
            </a:r>
            <a:r>
              <a:rPr lang="en-US" sz="2400" dirty="0"/>
              <a:t>to Profitability</a:t>
            </a:r>
          </a:p>
          <a:p>
            <a:r>
              <a:rPr lang="en-US" sz="2400" dirty="0" smtClean="0"/>
              <a:t>- Cost </a:t>
            </a:r>
            <a:r>
              <a:rPr lang="en-US" sz="2400" dirty="0"/>
              <a:t>Recovery</a:t>
            </a:r>
          </a:p>
          <a:p>
            <a:r>
              <a:rPr lang="en-US" sz="2400" dirty="0" smtClean="0"/>
              <a:t>- Increased </a:t>
            </a:r>
            <a:r>
              <a:rPr lang="en-US" sz="2400" dirty="0"/>
              <a:t>Family Responsibilities</a:t>
            </a:r>
          </a:p>
          <a:p>
            <a:r>
              <a:rPr lang="en-US" sz="2400" dirty="0" smtClean="0"/>
              <a:t>- Others.. </a:t>
            </a:r>
            <a:r>
              <a:rPr lang="en-US" sz="2400" dirty="0"/>
              <a:t>(</a:t>
            </a:r>
            <a:r>
              <a:rPr lang="en-US" sz="2400" dirty="0" smtClean="0"/>
              <a:t>Exercise)</a:t>
            </a:r>
            <a:endParaRPr lang="en-US" sz="2400" dirty="0"/>
          </a:p>
        </p:txBody>
      </p:sp>
      <p:sp>
        <p:nvSpPr>
          <p:cNvPr id="11" name="Rectangle 10"/>
          <p:cNvSpPr/>
          <p:nvPr/>
        </p:nvSpPr>
        <p:spPr>
          <a:xfrm>
            <a:off x="0" y="1781782"/>
            <a:ext cx="9144000" cy="59167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t>		Considerations </a:t>
            </a:r>
            <a:r>
              <a:rPr lang="en-US" sz="2400" b="1" dirty="0"/>
              <a:t>for Military </a:t>
            </a:r>
            <a:r>
              <a:rPr lang="en-US" sz="2400" b="1" dirty="0" smtClean="0"/>
              <a:t>Families</a:t>
            </a:r>
            <a:endParaRPr lang="en-US" sz="2400" b="1" dirty="0"/>
          </a:p>
        </p:txBody>
      </p:sp>
      <p:sp>
        <p:nvSpPr>
          <p:cNvPr id="7" name="Oval 6"/>
          <p:cNvSpPr/>
          <p:nvPr/>
        </p:nvSpPr>
        <p:spPr>
          <a:xfrm>
            <a:off x="457731" y="1485947"/>
            <a:ext cx="1095888" cy="1095888"/>
          </a:xfrm>
          <a:prstGeom prst="ellipse">
            <a:avLst/>
          </a:prstGeom>
          <a:solidFill>
            <a:schemeClr val="accent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prstClr val="white"/>
                </a:solidFill>
              </a:rPr>
              <a:t>E</a:t>
            </a:r>
            <a:endParaRPr lang="en-US" sz="3600" dirty="0" err="1" smtClean="0">
              <a:solidFill>
                <a:prstClr val="white"/>
              </a:solidFill>
            </a:endParaRPr>
          </a:p>
        </p:txBody>
      </p:sp>
    </p:spTree>
    <p:extLst>
      <p:ext uri="{BB962C8B-B14F-4D97-AF65-F5344CB8AC3E}">
        <p14:creationId xmlns:p14="http://schemas.microsoft.com/office/powerpoint/2010/main" val="2020747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a:t>Idea Generation Principles</a:t>
            </a:r>
          </a:p>
        </p:txBody>
      </p:sp>
      <p:sp>
        <p:nvSpPr>
          <p:cNvPr id="19" name="Rectangle 18"/>
          <p:cNvSpPr/>
          <p:nvPr/>
        </p:nvSpPr>
        <p:spPr>
          <a:xfrm>
            <a:off x="457731" y="1523160"/>
            <a:ext cx="8226689" cy="726609"/>
          </a:xfrm>
          <a:prstGeom prst="rect">
            <a:avLst/>
          </a:prstGeom>
        </p:spPr>
        <p:txBody>
          <a:bodyPr wrap="square" lIns="0" anchor="t">
            <a:spAutoFit/>
          </a:bodyPr>
          <a:lstStyle/>
          <a:p>
            <a:pPr>
              <a:lnSpc>
                <a:spcPct val="120000"/>
              </a:lnSpc>
            </a:pPr>
            <a:r>
              <a:rPr lang="en-US" dirty="0"/>
              <a:t>The best business ideas satisfy most (or all) </a:t>
            </a:r>
            <a:r>
              <a:rPr lang="en-US" dirty="0" smtClean="0"/>
              <a:t>conditions</a:t>
            </a:r>
            <a:endParaRPr lang="tr-TR" dirty="0" smtClean="0"/>
          </a:p>
          <a:p>
            <a:pPr marL="742950" lvl="1" indent="-285750">
              <a:lnSpc>
                <a:spcPct val="120000"/>
              </a:lnSpc>
              <a:buFont typeface="Arial" panose="020B0604020202020204" pitchFamily="34" charset="0"/>
              <a:buChar char="•"/>
            </a:pPr>
            <a:r>
              <a:rPr lang="en-US" dirty="0" smtClean="0">
                <a:solidFill>
                  <a:schemeClr val="tx2"/>
                </a:solidFill>
              </a:rPr>
              <a:t>If </a:t>
            </a:r>
            <a:r>
              <a:rPr lang="en-US" dirty="0">
                <a:solidFill>
                  <a:schemeClr val="tx2"/>
                </a:solidFill>
              </a:rPr>
              <a:t>your current idea doesn’t, look to evolve it sufficiently such that it does</a:t>
            </a:r>
            <a:r>
              <a:rPr lang="en-US" dirty="0" smtClean="0">
                <a:solidFill>
                  <a:schemeClr val="tx2"/>
                </a:solidFill>
              </a:rPr>
              <a:t>.</a:t>
            </a:r>
            <a:endParaRPr lang="en-US" dirty="0">
              <a:solidFill>
                <a:schemeClr val="tx2"/>
              </a:solidFill>
            </a:endParaRPr>
          </a:p>
        </p:txBody>
      </p:sp>
      <p:sp>
        <p:nvSpPr>
          <p:cNvPr id="2" name="Rectangle 1"/>
          <p:cNvSpPr/>
          <p:nvPr/>
        </p:nvSpPr>
        <p:spPr>
          <a:xfrm>
            <a:off x="0" y="2568388"/>
            <a:ext cx="9144000" cy="348278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latin typeface="+mj-lt"/>
            </a:endParaRPr>
          </a:p>
        </p:txBody>
      </p:sp>
      <p:sp>
        <p:nvSpPr>
          <p:cNvPr id="10" name="Rectangle 9"/>
          <p:cNvSpPr/>
          <p:nvPr/>
        </p:nvSpPr>
        <p:spPr>
          <a:xfrm>
            <a:off x="457731" y="2650245"/>
            <a:ext cx="8226689" cy="3400931"/>
          </a:xfrm>
          <a:prstGeom prst="rect">
            <a:avLst/>
          </a:prstGeom>
        </p:spPr>
        <p:txBody>
          <a:bodyPr wrap="square" lIns="0" anchor="t">
            <a:spAutoFit/>
          </a:bodyPr>
          <a:lstStyle/>
          <a:p>
            <a:pPr>
              <a:spcBef>
                <a:spcPts val="600"/>
              </a:spcBef>
              <a:spcAft>
                <a:spcPts val="600"/>
              </a:spcAft>
            </a:pPr>
            <a:r>
              <a:rPr lang="tr-TR" b="1" dirty="0" smtClean="0">
                <a:solidFill>
                  <a:schemeClr val="bg1"/>
                </a:solidFill>
              </a:rPr>
              <a:t>Good Business Ideas</a:t>
            </a:r>
          </a:p>
          <a:p>
            <a:r>
              <a:rPr lang="tr-TR" sz="1600" dirty="0" smtClean="0">
                <a:solidFill>
                  <a:schemeClr val="bg1"/>
                </a:solidFill>
              </a:rPr>
              <a:t>Necessary conditions:</a:t>
            </a:r>
          </a:p>
          <a:p>
            <a:pPr marL="342900" indent="-342900">
              <a:buFont typeface="+mj-lt"/>
              <a:buAutoNum type="alphaLcPeriod"/>
            </a:pPr>
            <a:r>
              <a:rPr lang="tr-TR" sz="1600" dirty="0" smtClean="0">
                <a:solidFill>
                  <a:schemeClr val="bg1"/>
                </a:solidFill>
              </a:rPr>
              <a:t>Can make money (or not loose it): has value (value proposition) to a critical mass of addressable customers.</a:t>
            </a:r>
            <a:endParaRPr lang="tr-TR" sz="1600" dirty="0">
              <a:solidFill>
                <a:schemeClr val="bg1"/>
              </a:solidFill>
            </a:endParaRPr>
          </a:p>
          <a:p>
            <a:r>
              <a:rPr lang="tr-TR" sz="1600" dirty="0" smtClean="0">
                <a:solidFill>
                  <a:schemeClr val="bg1"/>
                </a:solidFill>
              </a:rPr>
              <a:t>And</a:t>
            </a:r>
          </a:p>
          <a:p>
            <a:pPr marL="342900" indent="-342900">
              <a:buFont typeface="+mj-lt"/>
              <a:buAutoNum type="alphaLcPeriod" startAt="2"/>
            </a:pPr>
            <a:r>
              <a:rPr lang="tr-TR" sz="1600" dirty="0" smtClean="0">
                <a:solidFill>
                  <a:schemeClr val="bg1"/>
                </a:solidFill>
              </a:rPr>
              <a:t>Evolve over time.</a:t>
            </a:r>
          </a:p>
          <a:p>
            <a:pPr marL="342900" indent="-342900">
              <a:buFont typeface="+mj-lt"/>
              <a:buAutoNum type="alphaLcPeriod" startAt="2"/>
            </a:pPr>
            <a:r>
              <a:rPr lang="tr-TR" sz="1600" dirty="0" smtClean="0">
                <a:solidFill>
                  <a:schemeClr val="bg1"/>
                </a:solidFill>
              </a:rPr>
              <a:t>Usually start with one or a combination of:</a:t>
            </a:r>
          </a:p>
          <a:p>
            <a:pPr marL="800100" lvl="1" indent="-342900">
              <a:buFont typeface="Arial" panose="020B0604020202020204" pitchFamily="34" charset="0"/>
              <a:buChar char="•"/>
            </a:pPr>
            <a:r>
              <a:rPr lang="tr-TR" sz="1600" dirty="0" smtClean="0">
                <a:solidFill>
                  <a:schemeClr val="bg1"/>
                </a:solidFill>
              </a:rPr>
              <a:t>Personal pain (I have a problem that needs solving.)</a:t>
            </a:r>
          </a:p>
          <a:p>
            <a:pPr marL="800100" lvl="1" indent="-342900">
              <a:buFont typeface="Arial" panose="020B0604020202020204" pitchFamily="34" charset="0"/>
              <a:buChar char="•"/>
            </a:pPr>
            <a:r>
              <a:rPr lang="tr-TR" sz="1600" dirty="0" smtClean="0">
                <a:solidFill>
                  <a:schemeClr val="bg1"/>
                </a:solidFill>
              </a:rPr>
              <a:t>Market gap/need (Others will pay for a solution.)</a:t>
            </a:r>
          </a:p>
          <a:p>
            <a:pPr marL="800100" lvl="1" indent="-342900">
              <a:buFont typeface="Arial" panose="020B0604020202020204" pitchFamily="34" charset="0"/>
              <a:buChar char="•"/>
            </a:pPr>
            <a:r>
              <a:rPr lang="tr-TR" sz="1600" dirty="0" smtClean="0">
                <a:solidFill>
                  <a:schemeClr val="bg1"/>
                </a:solidFill>
              </a:rPr>
              <a:t>Interest (I can see myself doing this 24/7.)</a:t>
            </a:r>
          </a:p>
          <a:p>
            <a:pPr marL="800100" lvl="1" indent="-342900">
              <a:buFont typeface="Arial" panose="020B0604020202020204" pitchFamily="34" charset="0"/>
              <a:buChar char="•"/>
            </a:pPr>
            <a:r>
              <a:rPr lang="tr-TR" sz="1600" dirty="0" smtClean="0">
                <a:solidFill>
                  <a:schemeClr val="bg1"/>
                </a:solidFill>
              </a:rPr>
              <a:t>Insight (I understand the industry and the trends.)</a:t>
            </a:r>
          </a:p>
          <a:p>
            <a:pPr marL="342900" indent="-342900">
              <a:buFont typeface="+mj-lt"/>
              <a:buAutoNum type="alphaLcPeriod" startAt="4"/>
            </a:pPr>
            <a:r>
              <a:rPr lang="en-US" sz="1600" dirty="0">
                <a:solidFill>
                  <a:schemeClr val="bg1"/>
                </a:solidFill>
              </a:rPr>
              <a:t>J</a:t>
            </a:r>
            <a:r>
              <a:rPr lang="tr-TR" sz="1600" dirty="0" smtClean="0">
                <a:solidFill>
                  <a:schemeClr val="bg1"/>
                </a:solidFill>
              </a:rPr>
              <a:t>ump the innovation curve.</a:t>
            </a:r>
            <a:endParaRPr lang="en-US" sz="1600" dirty="0" smtClean="0">
              <a:solidFill>
                <a:schemeClr val="bg1"/>
              </a:solidFill>
            </a:endParaRPr>
          </a:p>
          <a:p>
            <a:pPr marL="342900" indent="-342900">
              <a:buFont typeface="+mj-lt"/>
              <a:buAutoNum type="alphaLcPeriod" startAt="4"/>
            </a:pPr>
            <a:r>
              <a:rPr lang="en-US" sz="1600" dirty="0" smtClean="0">
                <a:solidFill>
                  <a:schemeClr val="bg1"/>
                </a:solidFill>
              </a:rPr>
              <a:t>Factor in unique considerations for military families.</a:t>
            </a:r>
            <a:endParaRPr lang="en-US" sz="1600" dirty="0">
              <a:solidFill>
                <a:schemeClr val="bg1"/>
              </a:solidFill>
            </a:endParaRPr>
          </a:p>
        </p:txBody>
      </p:sp>
      <p:sp>
        <p:nvSpPr>
          <p:cNvPr id="4" name="Slide Number Placeholder 3"/>
          <p:cNvSpPr>
            <a:spLocks noGrp="1"/>
          </p:cNvSpPr>
          <p:nvPr>
            <p:ph type="sldNum" sz="quarter" idx="4"/>
          </p:nvPr>
        </p:nvSpPr>
        <p:spPr/>
        <p:txBody>
          <a:bodyPr/>
          <a:lstStyle/>
          <a:p>
            <a:fld id="{13F44AA5-DB92-42C3-A717-A60C9B81A1ED}" type="slidenum">
              <a:rPr lang="en-CA" smtClean="0"/>
              <a:pPr/>
              <a:t>24</a:t>
            </a:fld>
            <a:endParaRPr lang="en-CA" dirty="0"/>
          </a:p>
        </p:txBody>
      </p:sp>
    </p:spTree>
    <p:extLst>
      <p:ext uri="{BB962C8B-B14F-4D97-AF65-F5344CB8AC3E}">
        <p14:creationId xmlns:p14="http://schemas.microsoft.com/office/powerpoint/2010/main" val="2404723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7731" y="1502907"/>
            <a:ext cx="8226689" cy="696024"/>
          </a:xfrm>
          <a:prstGeom prst="rect">
            <a:avLst/>
          </a:prstGeom>
        </p:spPr>
        <p:txBody>
          <a:bodyPr wrap="square" lIns="0" anchor="ctr">
            <a:spAutoFit/>
          </a:bodyPr>
          <a:lstStyle/>
          <a:p>
            <a:pPr>
              <a:lnSpc>
                <a:spcPct val="120000"/>
              </a:lnSpc>
            </a:pPr>
            <a:r>
              <a:rPr lang="en-US" sz="3600" b="1" dirty="0" smtClean="0">
                <a:solidFill>
                  <a:schemeClr val="accent5"/>
                </a:solidFill>
              </a:rPr>
              <a:t>Individual Exercise</a:t>
            </a:r>
            <a:endParaRPr lang="en-US" sz="3600" b="1" dirty="0">
              <a:solidFill>
                <a:schemeClr val="tx2"/>
              </a:solidFill>
            </a:endParaRPr>
          </a:p>
        </p:txBody>
      </p:sp>
      <p:sp>
        <p:nvSpPr>
          <p:cNvPr id="4" name="Rectangle 3"/>
          <p:cNvSpPr/>
          <p:nvPr/>
        </p:nvSpPr>
        <p:spPr>
          <a:xfrm>
            <a:off x="1021975" y="2877672"/>
            <a:ext cx="4249271" cy="685799"/>
          </a:xfrm>
          <a:prstGeom prst="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accent5"/>
                </a:solidFill>
                <a:latin typeface="+mj-lt"/>
              </a:rPr>
              <a:t>Generate as many potential business ideas as you can. They don’t have to be good.</a:t>
            </a:r>
          </a:p>
        </p:txBody>
      </p:sp>
      <p:sp>
        <p:nvSpPr>
          <p:cNvPr id="7" name="Rectangle 6"/>
          <p:cNvSpPr/>
          <p:nvPr/>
        </p:nvSpPr>
        <p:spPr>
          <a:xfrm>
            <a:off x="457732" y="2877672"/>
            <a:ext cx="468000" cy="685799"/>
          </a:xfrm>
          <a:prstGeom prst="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dirty="0" smtClean="0">
                <a:solidFill>
                  <a:schemeClr val="accent5"/>
                </a:solidFill>
                <a:latin typeface="+mj-lt"/>
              </a:rPr>
              <a:t>1</a:t>
            </a:r>
            <a:endParaRPr lang="en-US" sz="2800" dirty="0" err="1">
              <a:solidFill>
                <a:schemeClr val="accent5"/>
              </a:solidFill>
              <a:latin typeface="+mj-lt"/>
            </a:endParaRPr>
          </a:p>
        </p:txBody>
      </p:sp>
      <p:sp>
        <p:nvSpPr>
          <p:cNvPr id="2" name="Slide Number Placeholder 1"/>
          <p:cNvSpPr>
            <a:spLocks noGrp="1"/>
          </p:cNvSpPr>
          <p:nvPr>
            <p:ph type="sldNum" sz="quarter" idx="4"/>
          </p:nvPr>
        </p:nvSpPr>
        <p:spPr/>
        <p:txBody>
          <a:bodyPr/>
          <a:lstStyle/>
          <a:p>
            <a:fld id="{13F44AA5-DB92-42C3-A717-A60C9B81A1ED}" type="slidenum">
              <a:rPr lang="en-CA" smtClean="0"/>
              <a:pPr/>
              <a:t>25</a:t>
            </a:fld>
            <a:endParaRPr lang="en-CA" dirty="0"/>
          </a:p>
        </p:txBody>
      </p:sp>
    </p:spTree>
    <p:extLst>
      <p:ext uri="{BB962C8B-B14F-4D97-AF65-F5344CB8AC3E}">
        <p14:creationId xmlns:p14="http://schemas.microsoft.com/office/powerpoint/2010/main" val="3748236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7731" y="1502907"/>
            <a:ext cx="8226689" cy="696024"/>
          </a:xfrm>
          <a:prstGeom prst="rect">
            <a:avLst/>
          </a:prstGeom>
        </p:spPr>
        <p:txBody>
          <a:bodyPr wrap="square" lIns="0" anchor="ctr">
            <a:spAutoFit/>
          </a:bodyPr>
          <a:lstStyle/>
          <a:p>
            <a:pPr>
              <a:lnSpc>
                <a:spcPct val="120000"/>
              </a:lnSpc>
            </a:pPr>
            <a:r>
              <a:rPr lang="en-US" sz="3600" b="1" dirty="0" smtClean="0">
                <a:solidFill>
                  <a:schemeClr val="accent5"/>
                </a:solidFill>
              </a:rPr>
              <a:t>Group Exercise</a:t>
            </a:r>
            <a:endParaRPr lang="en-US" sz="3600" b="1" dirty="0">
              <a:solidFill>
                <a:schemeClr val="tx2"/>
              </a:solidFill>
            </a:endParaRPr>
          </a:p>
        </p:txBody>
      </p:sp>
      <p:sp>
        <p:nvSpPr>
          <p:cNvPr id="4" name="Rectangle 3"/>
          <p:cNvSpPr/>
          <p:nvPr/>
        </p:nvSpPr>
        <p:spPr>
          <a:xfrm>
            <a:off x="1021975" y="2877672"/>
            <a:ext cx="4249271" cy="685799"/>
          </a:xfrm>
          <a:prstGeom prst="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solidFill>
                  <a:schemeClr val="accent5"/>
                </a:solidFill>
                <a:latin typeface="+mj-lt"/>
              </a:rPr>
              <a:t>DONE </a:t>
            </a:r>
            <a:r>
              <a:rPr lang="en-US" sz="1600" dirty="0" smtClean="0">
                <a:solidFill>
                  <a:schemeClr val="accent5"/>
                </a:solidFill>
                <a:latin typeface="+mj-lt"/>
                <a:sym typeface="Wingdings" panose="05000000000000000000" pitchFamily="2" charset="2"/>
              </a:rPr>
              <a:t></a:t>
            </a:r>
            <a:endParaRPr lang="en-US" sz="1600" dirty="0">
              <a:solidFill>
                <a:schemeClr val="accent5"/>
              </a:solidFill>
              <a:latin typeface="+mj-lt"/>
            </a:endParaRPr>
          </a:p>
        </p:txBody>
      </p:sp>
      <p:sp>
        <p:nvSpPr>
          <p:cNvPr id="10" name="Rectangle 9"/>
          <p:cNvSpPr/>
          <p:nvPr/>
        </p:nvSpPr>
        <p:spPr>
          <a:xfrm>
            <a:off x="1021975" y="3675754"/>
            <a:ext cx="4249271" cy="685799"/>
          </a:xfrm>
          <a:prstGeom prst="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accent5"/>
                </a:solidFill>
                <a:latin typeface="+mj-lt"/>
              </a:rPr>
              <a:t>Look to combine ideas, eliminate and make existing ideas as good as possible.</a:t>
            </a:r>
          </a:p>
        </p:txBody>
      </p:sp>
      <p:sp>
        <p:nvSpPr>
          <p:cNvPr id="11" name="Rectangle 10"/>
          <p:cNvSpPr/>
          <p:nvPr/>
        </p:nvSpPr>
        <p:spPr>
          <a:xfrm>
            <a:off x="1021975" y="4473723"/>
            <a:ext cx="4249271" cy="685799"/>
          </a:xfrm>
          <a:prstGeom prst="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accent5"/>
                </a:solidFill>
                <a:latin typeface="+mj-lt"/>
              </a:rPr>
              <a:t>Pick the best business idea.</a:t>
            </a:r>
          </a:p>
        </p:txBody>
      </p:sp>
      <p:sp>
        <p:nvSpPr>
          <p:cNvPr id="12" name="Rectangle 11"/>
          <p:cNvSpPr/>
          <p:nvPr/>
        </p:nvSpPr>
        <p:spPr>
          <a:xfrm>
            <a:off x="1021975" y="5271692"/>
            <a:ext cx="4249271" cy="685799"/>
          </a:xfrm>
          <a:prstGeom prst="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accent5"/>
                </a:solidFill>
                <a:latin typeface="+mj-lt"/>
              </a:rPr>
              <a:t>Prepare to discuss why this is the best idea.</a:t>
            </a:r>
          </a:p>
        </p:txBody>
      </p:sp>
      <p:sp>
        <p:nvSpPr>
          <p:cNvPr id="7" name="Rectangle 6"/>
          <p:cNvSpPr/>
          <p:nvPr/>
        </p:nvSpPr>
        <p:spPr>
          <a:xfrm>
            <a:off x="457732" y="2877672"/>
            <a:ext cx="468000" cy="685799"/>
          </a:xfrm>
          <a:prstGeom prst="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dirty="0" smtClean="0">
                <a:solidFill>
                  <a:schemeClr val="accent5"/>
                </a:solidFill>
                <a:latin typeface="+mj-lt"/>
              </a:rPr>
              <a:t>1</a:t>
            </a:r>
            <a:endParaRPr lang="en-US" sz="2800" dirty="0" err="1">
              <a:solidFill>
                <a:schemeClr val="accent5"/>
              </a:solidFill>
              <a:latin typeface="+mj-lt"/>
            </a:endParaRPr>
          </a:p>
        </p:txBody>
      </p:sp>
      <p:sp>
        <p:nvSpPr>
          <p:cNvPr id="14" name="Rectangle 13"/>
          <p:cNvSpPr/>
          <p:nvPr/>
        </p:nvSpPr>
        <p:spPr>
          <a:xfrm>
            <a:off x="457732" y="3679661"/>
            <a:ext cx="468000" cy="685799"/>
          </a:xfrm>
          <a:prstGeom prst="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dirty="0" smtClean="0">
                <a:solidFill>
                  <a:schemeClr val="accent5"/>
                </a:solidFill>
                <a:latin typeface="+mj-lt"/>
              </a:rPr>
              <a:t>2</a:t>
            </a:r>
            <a:endParaRPr lang="en-US" sz="2800" dirty="0" err="1">
              <a:solidFill>
                <a:schemeClr val="accent5"/>
              </a:solidFill>
              <a:latin typeface="+mj-lt"/>
            </a:endParaRPr>
          </a:p>
        </p:txBody>
      </p:sp>
      <p:sp>
        <p:nvSpPr>
          <p:cNvPr id="15" name="Rectangle 14"/>
          <p:cNvSpPr/>
          <p:nvPr/>
        </p:nvSpPr>
        <p:spPr>
          <a:xfrm>
            <a:off x="457732" y="4481650"/>
            <a:ext cx="468000" cy="685799"/>
          </a:xfrm>
          <a:prstGeom prst="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dirty="0" smtClean="0">
                <a:solidFill>
                  <a:schemeClr val="accent5"/>
                </a:solidFill>
                <a:latin typeface="+mj-lt"/>
              </a:rPr>
              <a:t>3</a:t>
            </a:r>
            <a:endParaRPr lang="en-US" sz="2800" dirty="0" err="1">
              <a:solidFill>
                <a:schemeClr val="accent5"/>
              </a:solidFill>
              <a:latin typeface="+mj-lt"/>
            </a:endParaRPr>
          </a:p>
        </p:txBody>
      </p:sp>
      <p:sp>
        <p:nvSpPr>
          <p:cNvPr id="16" name="Rectangle 15"/>
          <p:cNvSpPr/>
          <p:nvPr/>
        </p:nvSpPr>
        <p:spPr>
          <a:xfrm>
            <a:off x="457732" y="5271691"/>
            <a:ext cx="468000" cy="685799"/>
          </a:xfrm>
          <a:prstGeom prst="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dirty="0" smtClean="0">
                <a:solidFill>
                  <a:schemeClr val="accent5"/>
                </a:solidFill>
                <a:latin typeface="+mj-lt"/>
              </a:rPr>
              <a:t>4</a:t>
            </a:r>
            <a:endParaRPr lang="en-US" sz="2800" dirty="0" err="1">
              <a:solidFill>
                <a:schemeClr val="accent5"/>
              </a:solidFill>
              <a:latin typeface="+mj-lt"/>
            </a:endParaRPr>
          </a:p>
        </p:txBody>
      </p:sp>
      <p:grpSp>
        <p:nvGrpSpPr>
          <p:cNvPr id="2199" name="Group 2198"/>
          <p:cNvGrpSpPr/>
          <p:nvPr/>
        </p:nvGrpSpPr>
        <p:grpSpPr>
          <a:xfrm rot="21386760">
            <a:off x="3503613" y="2094473"/>
            <a:ext cx="3154362" cy="773113"/>
            <a:chOff x="3503613" y="2027238"/>
            <a:chExt cx="3154362" cy="773113"/>
          </a:xfrm>
        </p:grpSpPr>
        <p:sp>
          <p:nvSpPr>
            <p:cNvPr id="20" name="Freeform 5"/>
            <p:cNvSpPr>
              <a:spLocks/>
            </p:cNvSpPr>
            <p:nvPr/>
          </p:nvSpPr>
          <p:spPr bwMode="auto">
            <a:xfrm>
              <a:off x="3503613" y="2774951"/>
              <a:ext cx="6350" cy="9525"/>
            </a:xfrm>
            <a:custGeom>
              <a:avLst/>
              <a:gdLst>
                <a:gd name="T0" fmla="*/ 1 w 7"/>
                <a:gd name="T1" fmla="*/ 4 h 9"/>
                <a:gd name="T2" fmla="*/ 7 w 7"/>
                <a:gd name="T3" fmla="*/ 8 h 9"/>
                <a:gd name="T4" fmla="*/ 1 w 7"/>
                <a:gd name="T5" fmla="*/ 4 h 9"/>
              </a:gdLst>
              <a:ahLst/>
              <a:cxnLst>
                <a:cxn ang="0">
                  <a:pos x="T0" y="T1"/>
                </a:cxn>
                <a:cxn ang="0">
                  <a:pos x="T2" y="T3"/>
                </a:cxn>
                <a:cxn ang="0">
                  <a:pos x="T4" y="T5"/>
                </a:cxn>
              </a:cxnLst>
              <a:rect l="0" t="0" r="r" b="b"/>
              <a:pathLst>
                <a:path w="7" h="9">
                  <a:moveTo>
                    <a:pt x="1" y="4"/>
                  </a:moveTo>
                  <a:cubicBezTo>
                    <a:pt x="1" y="9"/>
                    <a:pt x="6" y="7"/>
                    <a:pt x="7" y="8"/>
                  </a:cubicBezTo>
                  <a:cubicBezTo>
                    <a:pt x="6" y="0"/>
                    <a:pt x="0" y="4"/>
                    <a:pt x="1" y="4"/>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6"/>
            <p:cNvSpPr>
              <a:spLocks/>
            </p:cNvSpPr>
            <p:nvPr/>
          </p:nvSpPr>
          <p:spPr bwMode="auto">
            <a:xfrm>
              <a:off x="3508375" y="2676526"/>
              <a:ext cx="1587" cy="15875"/>
            </a:xfrm>
            <a:custGeom>
              <a:avLst/>
              <a:gdLst>
                <a:gd name="T0" fmla="*/ 0 w 1"/>
                <a:gd name="T1" fmla="*/ 12 h 14"/>
                <a:gd name="T2" fmla="*/ 1 w 1"/>
                <a:gd name="T3" fmla="*/ 14 h 14"/>
                <a:gd name="T4" fmla="*/ 1 w 1"/>
                <a:gd name="T5" fmla="*/ 7 h 14"/>
                <a:gd name="T6" fmla="*/ 0 w 1"/>
                <a:gd name="T7" fmla="*/ 0 h 14"/>
                <a:gd name="T8" fmla="*/ 0 w 1"/>
                <a:gd name="T9" fmla="*/ 6 h 14"/>
                <a:gd name="T10" fmla="*/ 0 w 1"/>
                <a:gd name="T11" fmla="*/ 12 h 14"/>
              </a:gdLst>
              <a:ahLst/>
              <a:cxnLst>
                <a:cxn ang="0">
                  <a:pos x="T0" y="T1"/>
                </a:cxn>
                <a:cxn ang="0">
                  <a:pos x="T2" y="T3"/>
                </a:cxn>
                <a:cxn ang="0">
                  <a:pos x="T4" y="T5"/>
                </a:cxn>
                <a:cxn ang="0">
                  <a:pos x="T6" y="T7"/>
                </a:cxn>
                <a:cxn ang="0">
                  <a:pos x="T8" y="T9"/>
                </a:cxn>
                <a:cxn ang="0">
                  <a:pos x="T10" y="T11"/>
                </a:cxn>
              </a:cxnLst>
              <a:rect l="0" t="0" r="r" b="b"/>
              <a:pathLst>
                <a:path w="1" h="14">
                  <a:moveTo>
                    <a:pt x="0" y="12"/>
                  </a:moveTo>
                  <a:cubicBezTo>
                    <a:pt x="1" y="14"/>
                    <a:pt x="1" y="14"/>
                    <a:pt x="1" y="14"/>
                  </a:cubicBezTo>
                  <a:cubicBezTo>
                    <a:pt x="1" y="14"/>
                    <a:pt x="1" y="10"/>
                    <a:pt x="1" y="7"/>
                  </a:cubicBezTo>
                  <a:cubicBezTo>
                    <a:pt x="0" y="3"/>
                    <a:pt x="0" y="0"/>
                    <a:pt x="0" y="0"/>
                  </a:cubicBezTo>
                  <a:cubicBezTo>
                    <a:pt x="0" y="0"/>
                    <a:pt x="0" y="3"/>
                    <a:pt x="0" y="6"/>
                  </a:cubicBezTo>
                  <a:cubicBezTo>
                    <a:pt x="0" y="9"/>
                    <a:pt x="0" y="12"/>
                    <a:pt x="0" y="12"/>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7"/>
            <p:cNvSpPr>
              <a:spLocks/>
            </p:cNvSpPr>
            <p:nvPr/>
          </p:nvSpPr>
          <p:spPr bwMode="auto">
            <a:xfrm>
              <a:off x="3516313" y="2611438"/>
              <a:ext cx="25400" cy="52388"/>
            </a:xfrm>
            <a:custGeom>
              <a:avLst/>
              <a:gdLst>
                <a:gd name="T0" fmla="*/ 25 w 25"/>
                <a:gd name="T1" fmla="*/ 0 h 48"/>
                <a:gd name="T2" fmla="*/ 13 w 25"/>
                <a:gd name="T3" fmla="*/ 15 h 48"/>
                <a:gd name="T4" fmla="*/ 8 w 25"/>
                <a:gd name="T5" fmla="*/ 27 h 48"/>
                <a:gd name="T6" fmla="*/ 6 w 25"/>
                <a:gd name="T7" fmla="*/ 33 h 48"/>
                <a:gd name="T8" fmla="*/ 3 w 25"/>
                <a:gd name="T9" fmla="*/ 38 h 48"/>
                <a:gd name="T10" fmla="*/ 0 w 25"/>
                <a:gd name="T11" fmla="*/ 39 h 48"/>
                <a:gd name="T12" fmla="*/ 4 w 25"/>
                <a:gd name="T13" fmla="*/ 48 h 48"/>
                <a:gd name="T14" fmla="*/ 25 w 25"/>
                <a:gd name="T15" fmla="*/ 0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48">
                  <a:moveTo>
                    <a:pt x="25" y="0"/>
                  </a:moveTo>
                  <a:cubicBezTo>
                    <a:pt x="20" y="1"/>
                    <a:pt x="16" y="8"/>
                    <a:pt x="13" y="15"/>
                  </a:cubicBezTo>
                  <a:cubicBezTo>
                    <a:pt x="11" y="19"/>
                    <a:pt x="10" y="23"/>
                    <a:pt x="8" y="27"/>
                  </a:cubicBezTo>
                  <a:cubicBezTo>
                    <a:pt x="8" y="29"/>
                    <a:pt x="7" y="31"/>
                    <a:pt x="6" y="33"/>
                  </a:cubicBezTo>
                  <a:cubicBezTo>
                    <a:pt x="5" y="35"/>
                    <a:pt x="4" y="36"/>
                    <a:pt x="3" y="38"/>
                  </a:cubicBezTo>
                  <a:cubicBezTo>
                    <a:pt x="0" y="39"/>
                    <a:pt x="0" y="39"/>
                    <a:pt x="0" y="39"/>
                  </a:cubicBezTo>
                  <a:cubicBezTo>
                    <a:pt x="4" y="48"/>
                    <a:pt x="4" y="48"/>
                    <a:pt x="4" y="48"/>
                  </a:cubicBezTo>
                  <a:cubicBezTo>
                    <a:pt x="9" y="32"/>
                    <a:pt x="17" y="10"/>
                    <a:pt x="25"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8"/>
            <p:cNvSpPr>
              <a:spLocks/>
            </p:cNvSpPr>
            <p:nvPr/>
          </p:nvSpPr>
          <p:spPr bwMode="auto">
            <a:xfrm>
              <a:off x="3573463" y="2576513"/>
              <a:ext cx="9525" cy="17463"/>
            </a:xfrm>
            <a:custGeom>
              <a:avLst/>
              <a:gdLst>
                <a:gd name="T0" fmla="*/ 7 w 10"/>
                <a:gd name="T1" fmla="*/ 9 h 16"/>
                <a:gd name="T2" fmla="*/ 0 w 10"/>
                <a:gd name="T3" fmla="*/ 16 h 16"/>
                <a:gd name="T4" fmla="*/ 2 w 10"/>
                <a:gd name="T5" fmla="*/ 15 h 16"/>
                <a:gd name="T6" fmla="*/ 7 w 10"/>
                <a:gd name="T7" fmla="*/ 9 h 16"/>
              </a:gdLst>
              <a:ahLst/>
              <a:cxnLst>
                <a:cxn ang="0">
                  <a:pos x="T0" y="T1"/>
                </a:cxn>
                <a:cxn ang="0">
                  <a:pos x="T2" y="T3"/>
                </a:cxn>
                <a:cxn ang="0">
                  <a:pos x="T4" y="T5"/>
                </a:cxn>
                <a:cxn ang="0">
                  <a:pos x="T6" y="T7"/>
                </a:cxn>
              </a:cxnLst>
              <a:rect l="0" t="0" r="r" b="b"/>
              <a:pathLst>
                <a:path w="10" h="16">
                  <a:moveTo>
                    <a:pt x="7" y="9"/>
                  </a:moveTo>
                  <a:cubicBezTo>
                    <a:pt x="3" y="9"/>
                    <a:pt x="10" y="0"/>
                    <a:pt x="0" y="16"/>
                  </a:cubicBezTo>
                  <a:cubicBezTo>
                    <a:pt x="1" y="16"/>
                    <a:pt x="1" y="16"/>
                    <a:pt x="2" y="15"/>
                  </a:cubicBezTo>
                  <a:cubicBezTo>
                    <a:pt x="3" y="14"/>
                    <a:pt x="4" y="12"/>
                    <a:pt x="7" y="9"/>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9"/>
            <p:cNvSpPr>
              <a:spLocks/>
            </p:cNvSpPr>
            <p:nvPr/>
          </p:nvSpPr>
          <p:spPr bwMode="auto">
            <a:xfrm>
              <a:off x="3571875" y="2592388"/>
              <a:ext cx="6350" cy="4763"/>
            </a:xfrm>
            <a:custGeom>
              <a:avLst/>
              <a:gdLst>
                <a:gd name="T0" fmla="*/ 3 w 6"/>
                <a:gd name="T1" fmla="*/ 1 h 5"/>
                <a:gd name="T2" fmla="*/ 3 w 6"/>
                <a:gd name="T3" fmla="*/ 3 h 5"/>
                <a:gd name="T4" fmla="*/ 3 w 6"/>
                <a:gd name="T5" fmla="*/ 1 h 5"/>
              </a:gdLst>
              <a:ahLst/>
              <a:cxnLst>
                <a:cxn ang="0">
                  <a:pos x="T0" y="T1"/>
                </a:cxn>
                <a:cxn ang="0">
                  <a:pos x="T2" y="T3"/>
                </a:cxn>
                <a:cxn ang="0">
                  <a:pos x="T4" y="T5"/>
                </a:cxn>
              </a:cxnLst>
              <a:rect l="0" t="0" r="r" b="b"/>
              <a:pathLst>
                <a:path w="6" h="5">
                  <a:moveTo>
                    <a:pt x="3" y="1"/>
                  </a:moveTo>
                  <a:cubicBezTo>
                    <a:pt x="0" y="5"/>
                    <a:pt x="2" y="4"/>
                    <a:pt x="3" y="3"/>
                  </a:cubicBezTo>
                  <a:cubicBezTo>
                    <a:pt x="4" y="2"/>
                    <a:pt x="6" y="0"/>
                    <a:pt x="3" y="1"/>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10"/>
            <p:cNvSpPr>
              <a:spLocks/>
            </p:cNvSpPr>
            <p:nvPr/>
          </p:nvSpPr>
          <p:spPr bwMode="auto">
            <a:xfrm>
              <a:off x="3592513" y="2557463"/>
              <a:ext cx="12700" cy="14288"/>
            </a:xfrm>
            <a:custGeom>
              <a:avLst/>
              <a:gdLst>
                <a:gd name="T0" fmla="*/ 5 w 14"/>
                <a:gd name="T1" fmla="*/ 3 h 13"/>
                <a:gd name="T2" fmla="*/ 2 w 14"/>
                <a:gd name="T3" fmla="*/ 8 h 13"/>
                <a:gd name="T4" fmla="*/ 0 w 14"/>
                <a:gd name="T5" fmla="*/ 13 h 13"/>
                <a:gd name="T6" fmla="*/ 8 w 14"/>
                <a:gd name="T7" fmla="*/ 9 h 13"/>
                <a:gd name="T8" fmla="*/ 5 w 14"/>
                <a:gd name="T9" fmla="*/ 3 h 13"/>
              </a:gdLst>
              <a:ahLst/>
              <a:cxnLst>
                <a:cxn ang="0">
                  <a:pos x="T0" y="T1"/>
                </a:cxn>
                <a:cxn ang="0">
                  <a:pos x="T2" y="T3"/>
                </a:cxn>
                <a:cxn ang="0">
                  <a:pos x="T4" y="T5"/>
                </a:cxn>
                <a:cxn ang="0">
                  <a:pos x="T6" y="T7"/>
                </a:cxn>
                <a:cxn ang="0">
                  <a:pos x="T8" y="T9"/>
                </a:cxn>
              </a:cxnLst>
              <a:rect l="0" t="0" r="r" b="b"/>
              <a:pathLst>
                <a:path w="14" h="13">
                  <a:moveTo>
                    <a:pt x="5" y="3"/>
                  </a:moveTo>
                  <a:cubicBezTo>
                    <a:pt x="5" y="3"/>
                    <a:pt x="3" y="5"/>
                    <a:pt x="2" y="8"/>
                  </a:cubicBezTo>
                  <a:cubicBezTo>
                    <a:pt x="1" y="10"/>
                    <a:pt x="0" y="13"/>
                    <a:pt x="0" y="13"/>
                  </a:cubicBezTo>
                  <a:cubicBezTo>
                    <a:pt x="3" y="12"/>
                    <a:pt x="9" y="5"/>
                    <a:pt x="8" y="9"/>
                  </a:cubicBezTo>
                  <a:cubicBezTo>
                    <a:pt x="14" y="0"/>
                    <a:pt x="11" y="0"/>
                    <a:pt x="5" y="3"/>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11"/>
            <p:cNvSpPr>
              <a:spLocks/>
            </p:cNvSpPr>
            <p:nvPr/>
          </p:nvSpPr>
          <p:spPr bwMode="auto">
            <a:xfrm>
              <a:off x="3595688" y="2547938"/>
              <a:ext cx="3175" cy="4763"/>
            </a:xfrm>
            <a:custGeom>
              <a:avLst/>
              <a:gdLst>
                <a:gd name="T0" fmla="*/ 3 w 3"/>
                <a:gd name="T1" fmla="*/ 0 h 5"/>
                <a:gd name="T2" fmla="*/ 0 w 3"/>
                <a:gd name="T3" fmla="*/ 5 h 5"/>
                <a:gd name="T4" fmla="*/ 3 w 3"/>
                <a:gd name="T5" fmla="*/ 0 h 5"/>
              </a:gdLst>
              <a:ahLst/>
              <a:cxnLst>
                <a:cxn ang="0">
                  <a:pos x="T0" y="T1"/>
                </a:cxn>
                <a:cxn ang="0">
                  <a:pos x="T2" y="T3"/>
                </a:cxn>
                <a:cxn ang="0">
                  <a:pos x="T4" y="T5"/>
                </a:cxn>
              </a:cxnLst>
              <a:rect l="0" t="0" r="r" b="b"/>
              <a:pathLst>
                <a:path w="3" h="5">
                  <a:moveTo>
                    <a:pt x="3" y="0"/>
                  </a:moveTo>
                  <a:cubicBezTo>
                    <a:pt x="0" y="5"/>
                    <a:pt x="0" y="5"/>
                    <a:pt x="0" y="5"/>
                  </a:cubicBezTo>
                  <a:cubicBezTo>
                    <a:pt x="1" y="5"/>
                    <a:pt x="3" y="4"/>
                    <a:pt x="3"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12"/>
            <p:cNvSpPr>
              <a:spLocks/>
            </p:cNvSpPr>
            <p:nvPr/>
          </p:nvSpPr>
          <p:spPr bwMode="auto">
            <a:xfrm>
              <a:off x="3590925" y="2551113"/>
              <a:ext cx="4762" cy="14288"/>
            </a:xfrm>
            <a:custGeom>
              <a:avLst/>
              <a:gdLst>
                <a:gd name="T0" fmla="*/ 0 w 6"/>
                <a:gd name="T1" fmla="*/ 13 h 13"/>
                <a:gd name="T2" fmla="*/ 3 w 6"/>
                <a:gd name="T3" fmla="*/ 7 h 13"/>
                <a:gd name="T4" fmla="*/ 6 w 6"/>
                <a:gd name="T5" fmla="*/ 2 h 13"/>
                <a:gd name="T6" fmla="*/ 3 w 6"/>
                <a:gd name="T7" fmla="*/ 7 h 13"/>
                <a:gd name="T8" fmla="*/ 0 w 6"/>
                <a:gd name="T9" fmla="*/ 13 h 13"/>
              </a:gdLst>
              <a:ahLst/>
              <a:cxnLst>
                <a:cxn ang="0">
                  <a:pos x="T0" y="T1"/>
                </a:cxn>
                <a:cxn ang="0">
                  <a:pos x="T2" y="T3"/>
                </a:cxn>
                <a:cxn ang="0">
                  <a:pos x="T4" y="T5"/>
                </a:cxn>
                <a:cxn ang="0">
                  <a:pos x="T6" y="T7"/>
                </a:cxn>
                <a:cxn ang="0">
                  <a:pos x="T8" y="T9"/>
                </a:cxn>
              </a:cxnLst>
              <a:rect l="0" t="0" r="r" b="b"/>
              <a:pathLst>
                <a:path w="6" h="13">
                  <a:moveTo>
                    <a:pt x="0" y="13"/>
                  </a:moveTo>
                  <a:cubicBezTo>
                    <a:pt x="0" y="13"/>
                    <a:pt x="1" y="10"/>
                    <a:pt x="3" y="7"/>
                  </a:cubicBezTo>
                  <a:cubicBezTo>
                    <a:pt x="5" y="4"/>
                    <a:pt x="6" y="2"/>
                    <a:pt x="6" y="2"/>
                  </a:cubicBezTo>
                  <a:cubicBezTo>
                    <a:pt x="4" y="2"/>
                    <a:pt x="2" y="0"/>
                    <a:pt x="3" y="7"/>
                  </a:cubicBezTo>
                  <a:cubicBezTo>
                    <a:pt x="2" y="4"/>
                    <a:pt x="2" y="8"/>
                    <a:pt x="0" y="13"/>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13"/>
            <p:cNvSpPr>
              <a:spLocks/>
            </p:cNvSpPr>
            <p:nvPr/>
          </p:nvSpPr>
          <p:spPr bwMode="auto">
            <a:xfrm>
              <a:off x="3570288" y="2568576"/>
              <a:ext cx="15875" cy="14288"/>
            </a:xfrm>
            <a:custGeom>
              <a:avLst/>
              <a:gdLst>
                <a:gd name="T0" fmla="*/ 15 w 15"/>
                <a:gd name="T1" fmla="*/ 1 h 13"/>
                <a:gd name="T2" fmla="*/ 8 w 15"/>
                <a:gd name="T3" fmla="*/ 0 h 13"/>
                <a:gd name="T4" fmla="*/ 2 w 15"/>
                <a:gd name="T5" fmla="*/ 13 h 13"/>
                <a:gd name="T6" fmla="*/ 7 w 15"/>
                <a:gd name="T7" fmla="*/ 10 h 13"/>
                <a:gd name="T8" fmla="*/ 10 w 15"/>
                <a:gd name="T9" fmla="*/ 7 h 13"/>
                <a:gd name="T10" fmla="*/ 15 w 15"/>
                <a:gd name="T11" fmla="*/ 1 h 13"/>
              </a:gdLst>
              <a:ahLst/>
              <a:cxnLst>
                <a:cxn ang="0">
                  <a:pos x="T0" y="T1"/>
                </a:cxn>
                <a:cxn ang="0">
                  <a:pos x="T2" y="T3"/>
                </a:cxn>
                <a:cxn ang="0">
                  <a:pos x="T4" y="T5"/>
                </a:cxn>
                <a:cxn ang="0">
                  <a:pos x="T6" y="T7"/>
                </a:cxn>
                <a:cxn ang="0">
                  <a:pos x="T8" y="T9"/>
                </a:cxn>
                <a:cxn ang="0">
                  <a:pos x="T10" y="T11"/>
                </a:cxn>
              </a:cxnLst>
              <a:rect l="0" t="0" r="r" b="b"/>
              <a:pathLst>
                <a:path w="15" h="13">
                  <a:moveTo>
                    <a:pt x="15" y="1"/>
                  </a:moveTo>
                  <a:cubicBezTo>
                    <a:pt x="9" y="5"/>
                    <a:pt x="3" y="10"/>
                    <a:pt x="8" y="0"/>
                  </a:cubicBezTo>
                  <a:cubicBezTo>
                    <a:pt x="2" y="8"/>
                    <a:pt x="0" y="13"/>
                    <a:pt x="2" y="13"/>
                  </a:cubicBezTo>
                  <a:cubicBezTo>
                    <a:pt x="3" y="13"/>
                    <a:pt x="5" y="13"/>
                    <a:pt x="7" y="10"/>
                  </a:cubicBezTo>
                  <a:cubicBezTo>
                    <a:pt x="8" y="9"/>
                    <a:pt x="9" y="8"/>
                    <a:pt x="10" y="7"/>
                  </a:cubicBezTo>
                  <a:cubicBezTo>
                    <a:pt x="12" y="5"/>
                    <a:pt x="13" y="3"/>
                    <a:pt x="15" y="1"/>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14"/>
            <p:cNvSpPr>
              <a:spLocks/>
            </p:cNvSpPr>
            <p:nvPr/>
          </p:nvSpPr>
          <p:spPr bwMode="auto">
            <a:xfrm>
              <a:off x="3529013" y="2603501"/>
              <a:ext cx="7937" cy="14288"/>
            </a:xfrm>
            <a:custGeom>
              <a:avLst/>
              <a:gdLst>
                <a:gd name="T0" fmla="*/ 8 w 9"/>
                <a:gd name="T1" fmla="*/ 0 h 14"/>
                <a:gd name="T2" fmla="*/ 5 w 9"/>
                <a:gd name="T3" fmla="*/ 3 h 14"/>
                <a:gd name="T4" fmla="*/ 1 w 9"/>
                <a:gd name="T5" fmla="*/ 6 h 14"/>
                <a:gd name="T6" fmla="*/ 0 w 9"/>
                <a:gd name="T7" fmla="*/ 14 h 14"/>
                <a:gd name="T8" fmla="*/ 5 w 9"/>
                <a:gd name="T9" fmla="*/ 6 h 14"/>
                <a:gd name="T10" fmla="*/ 8 w 9"/>
                <a:gd name="T11" fmla="*/ 0 h 14"/>
              </a:gdLst>
              <a:ahLst/>
              <a:cxnLst>
                <a:cxn ang="0">
                  <a:pos x="T0" y="T1"/>
                </a:cxn>
                <a:cxn ang="0">
                  <a:pos x="T2" y="T3"/>
                </a:cxn>
                <a:cxn ang="0">
                  <a:pos x="T4" y="T5"/>
                </a:cxn>
                <a:cxn ang="0">
                  <a:pos x="T6" y="T7"/>
                </a:cxn>
                <a:cxn ang="0">
                  <a:pos x="T8" y="T9"/>
                </a:cxn>
                <a:cxn ang="0">
                  <a:pos x="T10" y="T11"/>
                </a:cxn>
              </a:cxnLst>
              <a:rect l="0" t="0" r="r" b="b"/>
              <a:pathLst>
                <a:path w="9" h="14">
                  <a:moveTo>
                    <a:pt x="8" y="0"/>
                  </a:moveTo>
                  <a:cubicBezTo>
                    <a:pt x="8" y="0"/>
                    <a:pt x="6" y="2"/>
                    <a:pt x="5" y="3"/>
                  </a:cubicBezTo>
                  <a:cubicBezTo>
                    <a:pt x="3" y="4"/>
                    <a:pt x="1" y="6"/>
                    <a:pt x="1" y="6"/>
                  </a:cubicBezTo>
                  <a:cubicBezTo>
                    <a:pt x="0" y="14"/>
                    <a:pt x="0" y="14"/>
                    <a:pt x="0" y="14"/>
                  </a:cubicBezTo>
                  <a:cubicBezTo>
                    <a:pt x="0" y="12"/>
                    <a:pt x="3" y="9"/>
                    <a:pt x="5" y="6"/>
                  </a:cubicBezTo>
                  <a:cubicBezTo>
                    <a:pt x="8" y="3"/>
                    <a:pt x="9" y="1"/>
                    <a:pt x="8"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15"/>
            <p:cNvSpPr>
              <a:spLocks/>
            </p:cNvSpPr>
            <p:nvPr/>
          </p:nvSpPr>
          <p:spPr bwMode="auto">
            <a:xfrm>
              <a:off x="3633788" y="2509838"/>
              <a:ext cx="12700" cy="7938"/>
            </a:xfrm>
            <a:custGeom>
              <a:avLst/>
              <a:gdLst>
                <a:gd name="T0" fmla="*/ 13 w 13"/>
                <a:gd name="T1" fmla="*/ 2 h 7"/>
                <a:gd name="T2" fmla="*/ 4 w 13"/>
                <a:gd name="T3" fmla="*/ 0 h 7"/>
                <a:gd name="T4" fmla="*/ 2 w 13"/>
                <a:gd name="T5" fmla="*/ 4 h 7"/>
                <a:gd name="T6" fmla="*/ 0 w 13"/>
                <a:gd name="T7" fmla="*/ 7 h 7"/>
                <a:gd name="T8" fmla="*/ 13 w 13"/>
                <a:gd name="T9" fmla="*/ 2 h 7"/>
              </a:gdLst>
              <a:ahLst/>
              <a:cxnLst>
                <a:cxn ang="0">
                  <a:pos x="T0" y="T1"/>
                </a:cxn>
                <a:cxn ang="0">
                  <a:pos x="T2" y="T3"/>
                </a:cxn>
                <a:cxn ang="0">
                  <a:pos x="T4" y="T5"/>
                </a:cxn>
                <a:cxn ang="0">
                  <a:pos x="T6" y="T7"/>
                </a:cxn>
                <a:cxn ang="0">
                  <a:pos x="T8" y="T9"/>
                </a:cxn>
              </a:cxnLst>
              <a:rect l="0" t="0" r="r" b="b"/>
              <a:pathLst>
                <a:path w="13" h="7">
                  <a:moveTo>
                    <a:pt x="13" y="2"/>
                  </a:moveTo>
                  <a:cubicBezTo>
                    <a:pt x="12" y="0"/>
                    <a:pt x="7" y="1"/>
                    <a:pt x="4" y="0"/>
                  </a:cubicBezTo>
                  <a:cubicBezTo>
                    <a:pt x="4" y="0"/>
                    <a:pt x="3" y="2"/>
                    <a:pt x="2" y="4"/>
                  </a:cubicBezTo>
                  <a:cubicBezTo>
                    <a:pt x="1" y="5"/>
                    <a:pt x="0" y="7"/>
                    <a:pt x="0" y="7"/>
                  </a:cubicBezTo>
                  <a:cubicBezTo>
                    <a:pt x="4" y="5"/>
                    <a:pt x="10" y="1"/>
                    <a:pt x="13" y="2"/>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16"/>
            <p:cNvSpPr>
              <a:spLocks/>
            </p:cNvSpPr>
            <p:nvPr/>
          </p:nvSpPr>
          <p:spPr bwMode="auto">
            <a:xfrm>
              <a:off x="3636963" y="2497138"/>
              <a:ext cx="9525" cy="12700"/>
            </a:xfrm>
            <a:custGeom>
              <a:avLst/>
              <a:gdLst>
                <a:gd name="T0" fmla="*/ 2 w 10"/>
                <a:gd name="T1" fmla="*/ 11 h 11"/>
                <a:gd name="T2" fmla="*/ 10 w 10"/>
                <a:gd name="T3" fmla="*/ 0 h 11"/>
                <a:gd name="T4" fmla="*/ 2 w 10"/>
                <a:gd name="T5" fmla="*/ 11 h 11"/>
              </a:gdLst>
              <a:ahLst/>
              <a:cxnLst>
                <a:cxn ang="0">
                  <a:pos x="T0" y="T1"/>
                </a:cxn>
                <a:cxn ang="0">
                  <a:pos x="T2" y="T3"/>
                </a:cxn>
                <a:cxn ang="0">
                  <a:pos x="T4" y="T5"/>
                </a:cxn>
              </a:cxnLst>
              <a:rect l="0" t="0" r="r" b="b"/>
              <a:pathLst>
                <a:path w="10" h="11">
                  <a:moveTo>
                    <a:pt x="2" y="11"/>
                  </a:moveTo>
                  <a:cubicBezTo>
                    <a:pt x="10" y="0"/>
                    <a:pt x="10" y="0"/>
                    <a:pt x="10" y="0"/>
                  </a:cubicBezTo>
                  <a:cubicBezTo>
                    <a:pt x="1" y="8"/>
                    <a:pt x="0" y="10"/>
                    <a:pt x="2" y="11"/>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48" name="Freeform 17"/>
            <p:cNvSpPr>
              <a:spLocks/>
            </p:cNvSpPr>
            <p:nvPr/>
          </p:nvSpPr>
          <p:spPr bwMode="auto">
            <a:xfrm>
              <a:off x="3586163" y="2536826"/>
              <a:ext cx="9525" cy="22225"/>
            </a:xfrm>
            <a:custGeom>
              <a:avLst/>
              <a:gdLst>
                <a:gd name="T0" fmla="*/ 8 w 11"/>
                <a:gd name="T1" fmla="*/ 3 h 22"/>
                <a:gd name="T2" fmla="*/ 4 w 11"/>
                <a:gd name="T3" fmla="*/ 13 h 22"/>
                <a:gd name="T4" fmla="*/ 0 w 11"/>
                <a:gd name="T5" fmla="*/ 22 h 22"/>
                <a:gd name="T6" fmla="*/ 5 w 11"/>
                <a:gd name="T7" fmla="*/ 11 h 22"/>
                <a:gd name="T8" fmla="*/ 11 w 11"/>
                <a:gd name="T9" fmla="*/ 0 h 22"/>
                <a:gd name="T10" fmla="*/ 8 w 11"/>
                <a:gd name="T11" fmla="*/ 3 h 22"/>
              </a:gdLst>
              <a:ahLst/>
              <a:cxnLst>
                <a:cxn ang="0">
                  <a:pos x="T0" y="T1"/>
                </a:cxn>
                <a:cxn ang="0">
                  <a:pos x="T2" y="T3"/>
                </a:cxn>
                <a:cxn ang="0">
                  <a:pos x="T4" y="T5"/>
                </a:cxn>
                <a:cxn ang="0">
                  <a:pos x="T6" y="T7"/>
                </a:cxn>
                <a:cxn ang="0">
                  <a:pos x="T8" y="T9"/>
                </a:cxn>
                <a:cxn ang="0">
                  <a:pos x="T10" y="T11"/>
                </a:cxn>
              </a:cxnLst>
              <a:rect l="0" t="0" r="r" b="b"/>
              <a:pathLst>
                <a:path w="11" h="22">
                  <a:moveTo>
                    <a:pt x="8" y="3"/>
                  </a:moveTo>
                  <a:cubicBezTo>
                    <a:pt x="8" y="3"/>
                    <a:pt x="6" y="8"/>
                    <a:pt x="4" y="13"/>
                  </a:cubicBezTo>
                  <a:cubicBezTo>
                    <a:pt x="2" y="17"/>
                    <a:pt x="0" y="22"/>
                    <a:pt x="0" y="22"/>
                  </a:cubicBezTo>
                  <a:cubicBezTo>
                    <a:pt x="0" y="22"/>
                    <a:pt x="2" y="17"/>
                    <a:pt x="5" y="11"/>
                  </a:cubicBezTo>
                  <a:cubicBezTo>
                    <a:pt x="8" y="5"/>
                    <a:pt x="11" y="0"/>
                    <a:pt x="11" y="0"/>
                  </a:cubicBezTo>
                  <a:lnTo>
                    <a:pt x="8" y="3"/>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49" name="Freeform 18"/>
            <p:cNvSpPr>
              <a:spLocks/>
            </p:cNvSpPr>
            <p:nvPr/>
          </p:nvSpPr>
          <p:spPr bwMode="auto">
            <a:xfrm>
              <a:off x="3678238" y="2474913"/>
              <a:ext cx="6350" cy="12700"/>
            </a:xfrm>
            <a:custGeom>
              <a:avLst/>
              <a:gdLst>
                <a:gd name="T0" fmla="*/ 2 w 4"/>
                <a:gd name="T1" fmla="*/ 3 h 8"/>
                <a:gd name="T2" fmla="*/ 0 w 4"/>
                <a:gd name="T3" fmla="*/ 8 h 8"/>
                <a:gd name="T4" fmla="*/ 4 w 4"/>
                <a:gd name="T5" fmla="*/ 0 h 8"/>
                <a:gd name="T6" fmla="*/ 2 w 4"/>
                <a:gd name="T7" fmla="*/ 3 h 8"/>
              </a:gdLst>
              <a:ahLst/>
              <a:cxnLst>
                <a:cxn ang="0">
                  <a:pos x="T0" y="T1"/>
                </a:cxn>
                <a:cxn ang="0">
                  <a:pos x="T2" y="T3"/>
                </a:cxn>
                <a:cxn ang="0">
                  <a:pos x="T4" y="T5"/>
                </a:cxn>
                <a:cxn ang="0">
                  <a:pos x="T6" y="T7"/>
                </a:cxn>
              </a:cxnLst>
              <a:rect l="0" t="0" r="r" b="b"/>
              <a:pathLst>
                <a:path w="4" h="8">
                  <a:moveTo>
                    <a:pt x="2" y="3"/>
                  </a:moveTo>
                  <a:lnTo>
                    <a:pt x="0" y="8"/>
                  </a:lnTo>
                  <a:lnTo>
                    <a:pt x="4" y="0"/>
                  </a:lnTo>
                  <a:lnTo>
                    <a:pt x="2" y="3"/>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50" name="Freeform 19"/>
            <p:cNvSpPr>
              <a:spLocks/>
            </p:cNvSpPr>
            <p:nvPr/>
          </p:nvSpPr>
          <p:spPr bwMode="auto">
            <a:xfrm>
              <a:off x="3703638" y="2446338"/>
              <a:ext cx="20637" cy="19050"/>
            </a:xfrm>
            <a:custGeom>
              <a:avLst/>
              <a:gdLst>
                <a:gd name="T0" fmla="*/ 3 w 23"/>
                <a:gd name="T1" fmla="*/ 12 h 18"/>
                <a:gd name="T2" fmla="*/ 9 w 23"/>
                <a:gd name="T3" fmla="*/ 18 h 18"/>
                <a:gd name="T4" fmla="*/ 23 w 23"/>
                <a:gd name="T5" fmla="*/ 0 h 18"/>
                <a:gd name="T6" fmla="*/ 3 w 23"/>
                <a:gd name="T7" fmla="*/ 12 h 18"/>
              </a:gdLst>
              <a:ahLst/>
              <a:cxnLst>
                <a:cxn ang="0">
                  <a:pos x="T0" y="T1"/>
                </a:cxn>
                <a:cxn ang="0">
                  <a:pos x="T2" y="T3"/>
                </a:cxn>
                <a:cxn ang="0">
                  <a:pos x="T4" y="T5"/>
                </a:cxn>
                <a:cxn ang="0">
                  <a:pos x="T6" y="T7"/>
                </a:cxn>
              </a:cxnLst>
              <a:rect l="0" t="0" r="r" b="b"/>
              <a:pathLst>
                <a:path w="23" h="18">
                  <a:moveTo>
                    <a:pt x="3" y="12"/>
                  </a:moveTo>
                  <a:cubicBezTo>
                    <a:pt x="0" y="18"/>
                    <a:pt x="12" y="13"/>
                    <a:pt x="9" y="18"/>
                  </a:cubicBezTo>
                  <a:cubicBezTo>
                    <a:pt x="15" y="12"/>
                    <a:pt x="19" y="6"/>
                    <a:pt x="23" y="0"/>
                  </a:cubicBezTo>
                  <a:cubicBezTo>
                    <a:pt x="18" y="5"/>
                    <a:pt x="12" y="9"/>
                    <a:pt x="3" y="12"/>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51" name="Freeform 20"/>
            <p:cNvSpPr>
              <a:spLocks/>
            </p:cNvSpPr>
            <p:nvPr/>
          </p:nvSpPr>
          <p:spPr bwMode="auto">
            <a:xfrm>
              <a:off x="3724275" y="2435226"/>
              <a:ext cx="7937" cy="11113"/>
            </a:xfrm>
            <a:custGeom>
              <a:avLst/>
              <a:gdLst>
                <a:gd name="T0" fmla="*/ 7 w 7"/>
                <a:gd name="T1" fmla="*/ 0 h 10"/>
                <a:gd name="T2" fmla="*/ 0 w 7"/>
                <a:gd name="T3" fmla="*/ 10 h 10"/>
                <a:gd name="T4" fmla="*/ 7 w 7"/>
                <a:gd name="T5" fmla="*/ 0 h 10"/>
              </a:gdLst>
              <a:ahLst/>
              <a:cxnLst>
                <a:cxn ang="0">
                  <a:pos x="T0" y="T1"/>
                </a:cxn>
                <a:cxn ang="0">
                  <a:pos x="T2" y="T3"/>
                </a:cxn>
                <a:cxn ang="0">
                  <a:pos x="T4" y="T5"/>
                </a:cxn>
              </a:cxnLst>
              <a:rect l="0" t="0" r="r" b="b"/>
              <a:pathLst>
                <a:path w="7" h="10">
                  <a:moveTo>
                    <a:pt x="7" y="0"/>
                  </a:moveTo>
                  <a:cubicBezTo>
                    <a:pt x="5" y="3"/>
                    <a:pt x="3" y="6"/>
                    <a:pt x="0" y="10"/>
                  </a:cubicBezTo>
                  <a:cubicBezTo>
                    <a:pt x="3" y="7"/>
                    <a:pt x="5" y="4"/>
                    <a:pt x="7"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53" name="Freeform 21"/>
            <p:cNvSpPr>
              <a:spLocks/>
            </p:cNvSpPr>
            <p:nvPr/>
          </p:nvSpPr>
          <p:spPr bwMode="auto">
            <a:xfrm>
              <a:off x="3660775" y="2481263"/>
              <a:ext cx="11112" cy="4763"/>
            </a:xfrm>
            <a:custGeom>
              <a:avLst/>
              <a:gdLst>
                <a:gd name="T0" fmla="*/ 0 w 11"/>
                <a:gd name="T1" fmla="*/ 3 h 5"/>
                <a:gd name="T2" fmla="*/ 11 w 11"/>
                <a:gd name="T3" fmla="*/ 1 h 5"/>
                <a:gd name="T4" fmla="*/ 4 w 11"/>
                <a:gd name="T5" fmla="*/ 0 h 5"/>
                <a:gd name="T6" fmla="*/ 0 w 11"/>
                <a:gd name="T7" fmla="*/ 3 h 5"/>
              </a:gdLst>
              <a:ahLst/>
              <a:cxnLst>
                <a:cxn ang="0">
                  <a:pos x="T0" y="T1"/>
                </a:cxn>
                <a:cxn ang="0">
                  <a:pos x="T2" y="T3"/>
                </a:cxn>
                <a:cxn ang="0">
                  <a:pos x="T4" y="T5"/>
                </a:cxn>
                <a:cxn ang="0">
                  <a:pos x="T6" y="T7"/>
                </a:cxn>
              </a:cxnLst>
              <a:rect l="0" t="0" r="r" b="b"/>
              <a:pathLst>
                <a:path w="11" h="5">
                  <a:moveTo>
                    <a:pt x="0" y="3"/>
                  </a:moveTo>
                  <a:cubicBezTo>
                    <a:pt x="2" y="4"/>
                    <a:pt x="5" y="5"/>
                    <a:pt x="11" y="1"/>
                  </a:cubicBezTo>
                  <a:cubicBezTo>
                    <a:pt x="4" y="0"/>
                    <a:pt x="4" y="0"/>
                    <a:pt x="4" y="0"/>
                  </a:cubicBezTo>
                  <a:cubicBezTo>
                    <a:pt x="3" y="1"/>
                    <a:pt x="2" y="2"/>
                    <a:pt x="0" y="3"/>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54" name="Freeform 22"/>
            <p:cNvSpPr>
              <a:spLocks/>
            </p:cNvSpPr>
            <p:nvPr/>
          </p:nvSpPr>
          <p:spPr bwMode="auto">
            <a:xfrm>
              <a:off x="3665538" y="2474913"/>
              <a:ext cx="7937" cy="6350"/>
            </a:xfrm>
            <a:custGeom>
              <a:avLst/>
              <a:gdLst>
                <a:gd name="T0" fmla="*/ 0 w 9"/>
                <a:gd name="T1" fmla="*/ 6 h 6"/>
                <a:gd name="T2" fmla="*/ 0 w 9"/>
                <a:gd name="T3" fmla="*/ 6 h 6"/>
                <a:gd name="T4" fmla="*/ 9 w 9"/>
                <a:gd name="T5" fmla="*/ 0 h 6"/>
                <a:gd name="T6" fmla="*/ 0 w 9"/>
                <a:gd name="T7" fmla="*/ 6 h 6"/>
              </a:gdLst>
              <a:ahLst/>
              <a:cxnLst>
                <a:cxn ang="0">
                  <a:pos x="T0" y="T1"/>
                </a:cxn>
                <a:cxn ang="0">
                  <a:pos x="T2" y="T3"/>
                </a:cxn>
                <a:cxn ang="0">
                  <a:pos x="T4" y="T5"/>
                </a:cxn>
                <a:cxn ang="0">
                  <a:pos x="T6" y="T7"/>
                </a:cxn>
              </a:cxnLst>
              <a:rect l="0" t="0" r="r" b="b"/>
              <a:pathLst>
                <a:path w="9" h="6">
                  <a:moveTo>
                    <a:pt x="0" y="6"/>
                  </a:moveTo>
                  <a:cubicBezTo>
                    <a:pt x="0" y="6"/>
                    <a:pt x="0" y="6"/>
                    <a:pt x="0" y="6"/>
                  </a:cubicBezTo>
                  <a:cubicBezTo>
                    <a:pt x="5" y="3"/>
                    <a:pt x="8" y="1"/>
                    <a:pt x="9" y="0"/>
                  </a:cubicBezTo>
                  <a:cubicBezTo>
                    <a:pt x="8" y="1"/>
                    <a:pt x="5" y="3"/>
                    <a:pt x="0" y="6"/>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55" name="Freeform 23"/>
            <p:cNvSpPr>
              <a:spLocks/>
            </p:cNvSpPr>
            <p:nvPr/>
          </p:nvSpPr>
          <p:spPr bwMode="auto">
            <a:xfrm>
              <a:off x="3660775" y="2484438"/>
              <a:ext cx="0" cy="0"/>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1" y="1"/>
                    <a:pt x="1" y="1"/>
                    <a:pt x="1" y="0"/>
                  </a:cubicBezTo>
                  <a:cubicBezTo>
                    <a:pt x="1" y="0"/>
                    <a:pt x="0" y="0"/>
                    <a:pt x="0" y="1"/>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56" name="Freeform 24"/>
            <p:cNvSpPr>
              <a:spLocks/>
            </p:cNvSpPr>
            <p:nvPr/>
          </p:nvSpPr>
          <p:spPr bwMode="auto">
            <a:xfrm>
              <a:off x="3616325" y="2497138"/>
              <a:ext cx="14287" cy="20638"/>
            </a:xfrm>
            <a:custGeom>
              <a:avLst/>
              <a:gdLst>
                <a:gd name="T0" fmla="*/ 3 w 15"/>
                <a:gd name="T1" fmla="*/ 20 h 20"/>
                <a:gd name="T2" fmla="*/ 1 w 15"/>
                <a:gd name="T3" fmla="*/ 7 h 20"/>
                <a:gd name="T4" fmla="*/ 3 w 15"/>
                <a:gd name="T5" fmla="*/ 20 h 20"/>
              </a:gdLst>
              <a:ahLst/>
              <a:cxnLst>
                <a:cxn ang="0">
                  <a:pos x="T0" y="T1"/>
                </a:cxn>
                <a:cxn ang="0">
                  <a:pos x="T2" y="T3"/>
                </a:cxn>
                <a:cxn ang="0">
                  <a:pos x="T4" y="T5"/>
                </a:cxn>
              </a:cxnLst>
              <a:rect l="0" t="0" r="r" b="b"/>
              <a:pathLst>
                <a:path w="15" h="20">
                  <a:moveTo>
                    <a:pt x="3" y="20"/>
                  </a:moveTo>
                  <a:cubicBezTo>
                    <a:pt x="6" y="12"/>
                    <a:pt x="15" y="0"/>
                    <a:pt x="1" y="7"/>
                  </a:cubicBezTo>
                  <a:cubicBezTo>
                    <a:pt x="0" y="13"/>
                    <a:pt x="8" y="9"/>
                    <a:pt x="3" y="2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57" name="Freeform 25"/>
            <p:cNvSpPr>
              <a:spLocks/>
            </p:cNvSpPr>
            <p:nvPr/>
          </p:nvSpPr>
          <p:spPr bwMode="auto">
            <a:xfrm>
              <a:off x="3641725" y="2484438"/>
              <a:ext cx="11112" cy="12700"/>
            </a:xfrm>
            <a:custGeom>
              <a:avLst/>
              <a:gdLst>
                <a:gd name="T0" fmla="*/ 11 w 11"/>
                <a:gd name="T1" fmla="*/ 0 h 12"/>
                <a:gd name="T2" fmla="*/ 0 w 11"/>
                <a:gd name="T3" fmla="*/ 8 h 12"/>
                <a:gd name="T4" fmla="*/ 2 w 11"/>
                <a:gd name="T5" fmla="*/ 12 h 12"/>
                <a:gd name="T6" fmla="*/ 6 w 11"/>
                <a:gd name="T7" fmla="*/ 6 h 12"/>
                <a:gd name="T8" fmla="*/ 11 w 11"/>
                <a:gd name="T9" fmla="*/ 0 h 12"/>
              </a:gdLst>
              <a:ahLst/>
              <a:cxnLst>
                <a:cxn ang="0">
                  <a:pos x="T0" y="T1"/>
                </a:cxn>
                <a:cxn ang="0">
                  <a:pos x="T2" y="T3"/>
                </a:cxn>
                <a:cxn ang="0">
                  <a:pos x="T4" y="T5"/>
                </a:cxn>
                <a:cxn ang="0">
                  <a:pos x="T6" y="T7"/>
                </a:cxn>
                <a:cxn ang="0">
                  <a:pos x="T8" y="T9"/>
                </a:cxn>
              </a:cxnLst>
              <a:rect l="0" t="0" r="r" b="b"/>
              <a:pathLst>
                <a:path w="11" h="12">
                  <a:moveTo>
                    <a:pt x="11" y="0"/>
                  </a:moveTo>
                  <a:cubicBezTo>
                    <a:pt x="0" y="8"/>
                    <a:pt x="0" y="8"/>
                    <a:pt x="0" y="8"/>
                  </a:cubicBezTo>
                  <a:cubicBezTo>
                    <a:pt x="1" y="9"/>
                    <a:pt x="4" y="9"/>
                    <a:pt x="2" y="12"/>
                  </a:cubicBezTo>
                  <a:cubicBezTo>
                    <a:pt x="2" y="12"/>
                    <a:pt x="4" y="9"/>
                    <a:pt x="6" y="6"/>
                  </a:cubicBezTo>
                  <a:cubicBezTo>
                    <a:pt x="8" y="3"/>
                    <a:pt x="11" y="0"/>
                    <a:pt x="11"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58" name="Freeform 26"/>
            <p:cNvSpPr>
              <a:spLocks/>
            </p:cNvSpPr>
            <p:nvPr/>
          </p:nvSpPr>
          <p:spPr bwMode="auto">
            <a:xfrm>
              <a:off x="3652838" y="2478088"/>
              <a:ext cx="3175" cy="6350"/>
            </a:xfrm>
            <a:custGeom>
              <a:avLst/>
              <a:gdLst>
                <a:gd name="T0" fmla="*/ 2 w 2"/>
                <a:gd name="T1" fmla="*/ 0 h 4"/>
                <a:gd name="T2" fmla="*/ 0 w 2"/>
                <a:gd name="T3" fmla="*/ 4 h 4"/>
                <a:gd name="T4" fmla="*/ 2 w 2"/>
                <a:gd name="T5" fmla="*/ 2 h 4"/>
                <a:gd name="T6" fmla="*/ 2 w 2"/>
                <a:gd name="T7" fmla="*/ 0 h 4"/>
              </a:gdLst>
              <a:ahLst/>
              <a:cxnLst>
                <a:cxn ang="0">
                  <a:pos x="T0" y="T1"/>
                </a:cxn>
                <a:cxn ang="0">
                  <a:pos x="T2" y="T3"/>
                </a:cxn>
                <a:cxn ang="0">
                  <a:pos x="T4" y="T5"/>
                </a:cxn>
                <a:cxn ang="0">
                  <a:pos x="T6" y="T7"/>
                </a:cxn>
              </a:cxnLst>
              <a:rect l="0" t="0" r="r" b="b"/>
              <a:pathLst>
                <a:path w="2" h="4">
                  <a:moveTo>
                    <a:pt x="2" y="0"/>
                  </a:moveTo>
                  <a:lnTo>
                    <a:pt x="0" y="4"/>
                  </a:lnTo>
                  <a:lnTo>
                    <a:pt x="2" y="2"/>
                  </a:lnTo>
                  <a:lnTo>
                    <a:pt x="2"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59" name="Freeform 27"/>
            <p:cNvSpPr>
              <a:spLocks/>
            </p:cNvSpPr>
            <p:nvPr/>
          </p:nvSpPr>
          <p:spPr bwMode="auto">
            <a:xfrm>
              <a:off x="3705225" y="2432051"/>
              <a:ext cx="19050" cy="19050"/>
            </a:xfrm>
            <a:custGeom>
              <a:avLst/>
              <a:gdLst>
                <a:gd name="T0" fmla="*/ 7 w 21"/>
                <a:gd name="T1" fmla="*/ 13 h 18"/>
                <a:gd name="T2" fmla="*/ 21 w 21"/>
                <a:gd name="T3" fmla="*/ 0 h 18"/>
                <a:gd name="T4" fmla="*/ 11 w 21"/>
                <a:gd name="T5" fmla="*/ 5 h 18"/>
                <a:gd name="T6" fmla="*/ 1 w 21"/>
                <a:gd name="T7" fmla="*/ 12 h 18"/>
                <a:gd name="T8" fmla="*/ 7 w 21"/>
                <a:gd name="T9" fmla="*/ 13 h 18"/>
              </a:gdLst>
              <a:ahLst/>
              <a:cxnLst>
                <a:cxn ang="0">
                  <a:pos x="T0" y="T1"/>
                </a:cxn>
                <a:cxn ang="0">
                  <a:pos x="T2" y="T3"/>
                </a:cxn>
                <a:cxn ang="0">
                  <a:pos x="T4" y="T5"/>
                </a:cxn>
                <a:cxn ang="0">
                  <a:pos x="T6" y="T7"/>
                </a:cxn>
                <a:cxn ang="0">
                  <a:pos x="T8" y="T9"/>
                </a:cxn>
              </a:cxnLst>
              <a:rect l="0" t="0" r="r" b="b"/>
              <a:pathLst>
                <a:path w="21" h="18">
                  <a:moveTo>
                    <a:pt x="7" y="13"/>
                  </a:moveTo>
                  <a:cubicBezTo>
                    <a:pt x="10" y="8"/>
                    <a:pt x="15" y="4"/>
                    <a:pt x="21" y="0"/>
                  </a:cubicBezTo>
                  <a:cubicBezTo>
                    <a:pt x="18" y="2"/>
                    <a:pt x="14" y="4"/>
                    <a:pt x="11" y="5"/>
                  </a:cubicBezTo>
                  <a:cubicBezTo>
                    <a:pt x="7" y="7"/>
                    <a:pt x="4" y="10"/>
                    <a:pt x="1" y="12"/>
                  </a:cubicBezTo>
                  <a:cubicBezTo>
                    <a:pt x="1" y="14"/>
                    <a:pt x="0" y="18"/>
                    <a:pt x="7" y="13"/>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60" name="Freeform 28"/>
            <p:cNvSpPr>
              <a:spLocks/>
            </p:cNvSpPr>
            <p:nvPr/>
          </p:nvSpPr>
          <p:spPr bwMode="auto">
            <a:xfrm>
              <a:off x="3687763" y="2462213"/>
              <a:ext cx="1587" cy="0"/>
            </a:xfrm>
            <a:custGeom>
              <a:avLst/>
              <a:gdLst>
                <a:gd name="T0" fmla="*/ 1 w 2"/>
                <a:gd name="T1" fmla="*/ 1 h 1"/>
                <a:gd name="T2" fmla="*/ 2 w 2"/>
                <a:gd name="T3" fmla="*/ 0 h 1"/>
                <a:gd name="T4" fmla="*/ 1 w 2"/>
                <a:gd name="T5" fmla="*/ 1 h 1"/>
              </a:gdLst>
              <a:ahLst/>
              <a:cxnLst>
                <a:cxn ang="0">
                  <a:pos x="T0" y="T1"/>
                </a:cxn>
                <a:cxn ang="0">
                  <a:pos x="T2" y="T3"/>
                </a:cxn>
                <a:cxn ang="0">
                  <a:pos x="T4" y="T5"/>
                </a:cxn>
              </a:cxnLst>
              <a:rect l="0" t="0" r="r" b="b"/>
              <a:pathLst>
                <a:path w="2" h="1">
                  <a:moveTo>
                    <a:pt x="1" y="1"/>
                  </a:moveTo>
                  <a:cubicBezTo>
                    <a:pt x="1" y="0"/>
                    <a:pt x="2" y="0"/>
                    <a:pt x="2" y="0"/>
                  </a:cubicBezTo>
                  <a:cubicBezTo>
                    <a:pt x="1" y="0"/>
                    <a:pt x="0" y="0"/>
                    <a:pt x="1" y="1"/>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61" name="Freeform 29"/>
            <p:cNvSpPr>
              <a:spLocks/>
            </p:cNvSpPr>
            <p:nvPr/>
          </p:nvSpPr>
          <p:spPr bwMode="auto">
            <a:xfrm>
              <a:off x="3781425" y="2392363"/>
              <a:ext cx="1587" cy="1588"/>
            </a:xfrm>
            <a:custGeom>
              <a:avLst/>
              <a:gdLst>
                <a:gd name="T0" fmla="*/ 1 w 1"/>
                <a:gd name="T1" fmla="*/ 0 h 1"/>
                <a:gd name="T2" fmla="*/ 0 w 1"/>
                <a:gd name="T3" fmla="*/ 0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1" y="0"/>
                    <a:pt x="0" y="0"/>
                    <a:pt x="0" y="0"/>
                  </a:cubicBezTo>
                  <a:cubicBezTo>
                    <a:pt x="0" y="0"/>
                    <a:pt x="0" y="0"/>
                    <a:pt x="0" y="1"/>
                  </a:cubicBezTo>
                  <a:lnTo>
                    <a:pt x="1"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62" name="Freeform 30"/>
            <p:cNvSpPr>
              <a:spLocks/>
            </p:cNvSpPr>
            <p:nvPr/>
          </p:nvSpPr>
          <p:spPr bwMode="auto">
            <a:xfrm>
              <a:off x="3695700" y="2441576"/>
              <a:ext cx="9525" cy="11113"/>
            </a:xfrm>
            <a:custGeom>
              <a:avLst/>
              <a:gdLst>
                <a:gd name="T0" fmla="*/ 10 w 11"/>
                <a:gd name="T1" fmla="*/ 2 h 10"/>
                <a:gd name="T2" fmla="*/ 0 w 11"/>
                <a:gd name="T3" fmla="*/ 10 h 10"/>
                <a:gd name="T4" fmla="*/ 11 w 11"/>
                <a:gd name="T5" fmla="*/ 2 h 10"/>
                <a:gd name="T6" fmla="*/ 10 w 11"/>
                <a:gd name="T7" fmla="*/ 2 h 10"/>
              </a:gdLst>
              <a:ahLst/>
              <a:cxnLst>
                <a:cxn ang="0">
                  <a:pos x="T0" y="T1"/>
                </a:cxn>
                <a:cxn ang="0">
                  <a:pos x="T2" y="T3"/>
                </a:cxn>
                <a:cxn ang="0">
                  <a:pos x="T4" y="T5"/>
                </a:cxn>
                <a:cxn ang="0">
                  <a:pos x="T6" y="T7"/>
                </a:cxn>
              </a:cxnLst>
              <a:rect l="0" t="0" r="r" b="b"/>
              <a:pathLst>
                <a:path w="11" h="10">
                  <a:moveTo>
                    <a:pt x="10" y="2"/>
                  </a:moveTo>
                  <a:cubicBezTo>
                    <a:pt x="4" y="4"/>
                    <a:pt x="2" y="7"/>
                    <a:pt x="0" y="10"/>
                  </a:cubicBezTo>
                  <a:cubicBezTo>
                    <a:pt x="4" y="7"/>
                    <a:pt x="7" y="5"/>
                    <a:pt x="11" y="2"/>
                  </a:cubicBezTo>
                  <a:cubicBezTo>
                    <a:pt x="11" y="1"/>
                    <a:pt x="11" y="0"/>
                    <a:pt x="10" y="2"/>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63" name="Freeform 31"/>
            <p:cNvSpPr>
              <a:spLocks/>
            </p:cNvSpPr>
            <p:nvPr/>
          </p:nvSpPr>
          <p:spPr bwMode="auto">
            <a:xfrm>
              <a:off x="3736975" y="2422526"/>
              <a:ext cx="9525" cy="3175"/>
            </a:xfrm>
            <a:custGeom>
              <a:avLst/>
              <a:gdLst>
                <a:gd name="T0" fmla="*/ 9 w 9"/>
                <a:gd name="T1" fmla="*/ 0 h 3"/>
                <a:gd name="T2" fmla="*/ 0 w 9"/>
                <a:gd name="T3" fmla="*/ 3 h 3"/>
                <a:gd name="T4" fmla="*/ 9 w 9"/>
                <a:gd name="T5" fmla="*/ 0 h 3"/>
              </a:gdLst>
              <a:ahLst/>
              <a:cxnLst>
                <a:cxn ang="0">
                  <a:pos x="T0" y="T1"/>
                </a:cxn>
                <a:cxn ang="0">
                  <a:pos x="T2" y="T3"/>
                </a:cxn>
                <a:cxn ang="0">
                  <a:pos x="T4" y="T5"/>
                </a:cxn>
              </a:cxnLst>
              <a:rect l="0" t="0" r="r" b="b"/>
              <a:pathLst>
                <a:path w="9" h="3">
                  <a:moveTo>
                    <a:pt x="9" y="0"/>
                  </a:moveTo>
                  <a:cubicBezTo>
                    <a:pt x="6" y="0"/>
                    <a:pt x="3" y="1"/>
                    <a:pt x="0" y="3"/>
                  </a:cubicBezTo>
                  <a:cubicBezTo>
                    <a:pt x="3" y="2"/>
                    <a:pt x="9" y="1"/>
                    <a:pt x="9"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64" name="Freeform 32"/>
            <p:cNvSpPr>
              <a:spLocks/>
            </p:cNvSpPr>
            <p:nvPr/>
          </p:nvSpPr>
          <p:spPr bwMode="auto">
            <a:xfrm>
              <a:off x="3690938" y="2460626"/>
              <a:ext cx="1587" cy="1588"/>
            </a:xfrm>
            <a:custGeom>
              <a:avLst/>
              <a:gdLst>
                <a:gd name="T0" fmla="*/ 0 w 2"/>
                <a:gd name="T1" fmla="*/ 0 h 1"/>
                <a:gd name="T2" fmla="*/ 0 w 2"/>
                <a:gd name="T3" fmla="*/ 1 h 1"/>
                <a:gd name="T4" fmla="*/ 0 w 2"/>
                <a:gd name="T5" fmla="*/ 0 h 1"/>
              </a:gdLst>
              <a:ahLst/>
              <a:cxnLst>
                <a:cxn ang="0">
                  <a:pos x="T0" y="T1"/>
                </a:cxn>
                <a:cxn ang="0">
                  <a:pos x="T2" y="T3"/>
                </a:cxn>
                <a:cxn ang="0">
                  <a:pos x="T4" y="T5"/>
                </a:cxn>
              </a:cxnLst>
              <a:rect l="0" t="0" r="r" b="b"/>
              <a:pathLst>
                <a:path w="2" h="1">
                  <a:moveTo>
                    <a:pt x="0" y="0"/>
                  </a:moveTo>
                  <a:cubicBezTo>
                    <a:pt x="0" y="1"/>
                    <a:pt x="0" y="1"/>
                    <a:pt x="0" y="1"/>
                  </a:cubicBezTo>
                  <a:cubicBezTo>
                    <a:pt x="2" y="1"/>
                    <a:pt x="1" y="1"/>
                    <a:pt x="0"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65" name="Freeform 33"/>
            <p:cNvSpPr>
              <a:spLocks/>
            </p:cNvSpPr>
            <p:nvPr/>
          </p:nvSpPr>
          <p:spPr bwMode="auto">
            <a:xfrm>
              <a:off x="3689350" y="2452688"/>
              <a:ext cx="6350" cy="9525"/>
            </a:xfrm>
            <a:custGeom>
              <a:avLst/>
              <a:gdLst>
                <a:gd name="T0" fmla="*/ 2 w 6"/>
                <a:gd name="T1" fmla="*/ 7 h 8"/>
                <a:gd name="T2" fmla="*/ 6 w 6"/>
                <a:gd name="T3" fmla="*/ 0 h 8"/>
                <a:gd name="T4" fmla="*/ 0 w 6"/>
                <a:gd name="T5" fmla="*/ 8 h 8"/>
                <a:gd name="T6" fmla="*/ 2 w 6"/>
                <a:gd name="T7" fmla="*/ 7 h 8"/>
              </a:gdLst>
              <a:ahLst/>
              <a:cxnLst>
                <a:cxn ang="0">
                  <a:pos x="T0" y="T1"/>
                </a:cxn>
                <a:cxn ang="0">
                  <a:pos x="T2" y="T3"/>
                </a:cxn>
                <a:cxn ang="0">
                  <a:pos x="T4" y="T5"/>
                </a:cxn>
                <a:cxn ang="0">
                  <a:pos x="T6" y="T7"/>
                </a:cxn>
              </a:cxnLst>
              <a:rect l="0" t="0" r="r" b="b"/>
              <a:pathLst>
                <a:path w="6" h="8">
                  <a:moveTo>
                    <a:pt x="2" y="7"/>
                  </a:moveTo>
                  <a:cubicBezTo>
                    <a:pt x="4" y="5"/>
                    <a:pt x="5" y="3"/>
                    <a:pt x="6" y="0"/>
                  </a:cubicBezTo>
                  <a:cubicBezTo>
                    <a:pt x="4" y="3"/>
                    <a:pt x="2" y="5"/>
                    <a:pt x="0" y="8"/>
                  </a:cubicBezTo>
                  <a:cubicBezTo>
                    <a:pt x="1" y="7"/>
                    <a:pt x="2" y="7"/>
                    <a:pt x="2" y="7"/>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66" name="Freeform 34"/>
            <p:cNvSpPr>
              <a:spLocks/>
            </p:cNvSpPr>
            <p:nvPr/>
          </p:nvSpPr>
          <p:spPr bwMode="auto">
            <a:xfrm>
              <a:off x="3752850" y="2344738"/>
              <a:ext cx="52387" cy="47625"/>
            </a:xfrm>
            <a:custGeom>
              <a:avLst/>
              <a:gdLst>
                <a:gd name="T0" fmla="*/ 34 w 55"/>
                <a:gd name="T1" fmla="*/ 6 h 45"/>
                <a:gd name="T2" fmla="*/ 10 w 55"/>
                <a:gd name="T3" fmla="*/ 24 h 45"/>
                <a:gd name="T4" fmla="*/ 30 w 55"/>
                <a:gd name="T5" fmla="*/ 45 h 45"/>
                <a:gd name="T6" fmla="*/ 38 w 55"/>
                <a:gd name="T7" fmla="*/ 32 h 45"/>
                <a:gd name="T8" fmla="*/ 17 w 55"/>
                <a:gd name="T9" fmla="*/ 32 h 45"/>
                <a:gd name="T10" fmla="*/ 39 w 55"/>
                <a:gd name="T11" fmla="*/ 24 h 45"/>
                <a:gd name="T12" fmla="*/ 48 w 55"/>
                <a:gd name="T13" fmla="*/ 0 h 45"/>
                <a:gd name="T14" fmla="*/ 35 w 55"/>
                <a:gd name="T15" fmla="*/ 10 h 45"/>
                <a:gd name="T16" fmla="*/ 34 w 55"/>
                <a:gd name="T17" fmla="*/ 6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45">
                  <a:moveTo>
                    <a:pt x="34" y="6"/>
                  </a:moveTo>
                  <a:cubicBezTo>
                    <a:pt x="35" y="10"/>
                    <a:pt x="24" y="22"/>
                    <a:pt x="10" y="24"/>
                  </a:cubicBezTo>
                  <a:cubicBezTo>
                    <a:pt x="0" y="34"/>
                    <a:pt x="15" y="43"/>
                    <a:pt x="30" y="45"/>
                  </a:cubicBezTo>
                  <a:cubicBezTo>
                    <a:pt x="29" y="43"/>
                    <a:pt x="28" y="41"/>
                    <a:pt x="38" y="32"/>
                  </a:cubicBezTo>
                  <a:cubicBezTo>
                    <a:pt x="33" y="32"/>
                    <a:pt x="9" y="41"/>
                    <a:pt x="17" y="32"/>
                  </a:cubicBezTo>
                  <a:cubicBezTo>
                    <a:pt x="31" y="21"/>
                    <a:pt x="31" y="26"/>
                    <a:pt x="39" y="24"/>
                  </a:cubicBezTo>
                  <a:cubicBezTo>
                    <a:pt x="30" y="23"/>
                    <a:pt x="55" y="6"/>
                    <a:pt x="48" y="0"/>
                  </a:cubicBezTo>
                  <a:cubicBezTo>
                    <a:pt x="35" y="10"/>
                    <a:pt x="35" y="10"/>
                    <a:pt x="35" y="10"/>
                  </a:cubicBezTo>
                  <a:cubicBezTo>
                    <a:pt x="34" y="9"/>
                    <a:pt x="38" y="5"/>
                    <a:pt x="34" y="6"/>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67" name="Freeform 35"/>
            <p:cNvSpPr>
              <a:spLocks/>
            </p:cNvSpPr>
            <p:nvPr/>
          </p:nvSpPr>
          <p:spPr bwMode="auto">
            <a:xfrm>
              <a:off x="3756025" y="2393951"/>
              <a:ext cx="25400" cy="14288"/>
            </a:xfrm>
            <a:custGeom>
              <a:avLst/>
              <a:gdLst>
                <a:gd name="T0" fmla="*/ 5 w 27"/>
                <a:gd name="T1" fmla="*/ 11 h 14"/>
                <a:gd name="T2" fmla="*/ 0 w 27"/>
                <a:gd name="T3" fmla="*/ 14 h 14"/>
                <a:gd name="T4" fmla="*/ 20 w 27"/>
                <a:gd name="T5" fmla="*/ 10 h 14"/>
                <a:gd name="T6" fmla="*/ 27 w 27"/>
                <a:gd name="T7" fmla="*/ 0 h 14"/>
                <a:gd name="T8" fmla="*/ 23 w 27"/>
                <a:gd name="T9" fmla="*/ 2 h 14"/>
                <a:gd name="T10" fmla="*/ 15 w 27"/>
                <a:gd name="T11" fmla="*/ 6 h 14"/>
                <a:gd name="T12" fmla="*/ 3 w 27"/>
                <a:gd name="T13" fmla="*/ 13 h 14"/>
                <a:gd name="T14" fmla="*/ 5 w 27"/>
                <a:gd name="T15" fmla="*/ 11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14">
                  <a:moveTo>
                    <a:pt x="5" y="11"/>
                  </a:moveTo>
                  <a:cubicBezTo>
                    <a:pt x="0" y="14"/>
                    <a:pt x="0" y="14"/>
                    <a:pt x="0" y="14"/>
                  </a:cubicBezTo>
                  <a:cubicBezTo>
                    <a:pt x="6" y="12"/>
                    <a:pt x="11" y="11"/>
                    <a:pt x="20" y="10"/>
                  </a:cubicBezTo>
                  <a:cubicBezTo>
                    <a:pt x="26" y="4"/>
                    <a:pt x="27" y="1"/>
                    <a:pt x="27" y="0"/>
                  </a:cubicBezTo>
                  <a:cubicBezTo>
                    <a:pt x="27" y="0"/>
                    <a:pt x="25" y="0"/>
                    <a:pt x="23" y="2"/>
                  </a:cubicBezTo>
                  <a:cubicBezTo>
                    <a:pt x="21" y="3"/>
                    <a:pt x="18" y="4"/>
                    <a:pt x="15" y="6"/>
                  </a:cubicBezTo>
                  <a:cubicBezTo>
                    <a:pt x="9" y="9"/>
                    <a:pt x="3" y="13"/>
                    <a:pt x="3" y="13"/>
                  </a:cubicBezTo>
                  <a:lnTo>
                    <a:pt x="5" y="11"/>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68" name="Freeform 36"/>
            <p:cNvSpPr>
              <a:spLocks/>
            </p:cNvSpPr>
            <p:nvPr/>
          </p:nvSpPr>
          <p:spPr bwMode="auto">
            <a:xfrm>
              <a:off x="3719513" y="2406651"/>
              <a:ext cx="36512" cy="25400"/>
            </a:xfrm>
            <a:custGeom>
              <a:avLst/>
              <a:gdLst>
                <a:gd name="T0" fmla="*/ 17 w 38"/>
                <a:gd name="T1" fmla="*/ 16 h 24"/>
                <a:gd name="T2" fmla="*/ 18 w 38"/>
                <a:gd name="T3" fmla="*/ 0 h 24"/>
                <a:gd name="T4" fmla="*/ 4 w 38"/>
                <a:gd name="T5" fmla="*/ 17 h 24"/>
                <a:gd name="T6" fmla="*/ 17 w 38"/>
                <a:gd name="T7" fmla="*/ 15 h 24"/>
                <a:gd name="T8" fmla="*/ 6 w 38"/>
                <a:gd name="T9" fmla="*/ 24 h 24"/>
                <a:gd name="T10" fmla="*/ 19 w 38"/>
                <a:gd name="T11" fmla="*/ 19 h 24"/>
                <a:gd name="T12" fmla="*/ 18 w 38"/>
                <a:gd name="T13" fmla="*/ 19 h 24"/>
                <a:gd name="T14" fmla="*/ 18 w 38"/>
                <a:gd name="T15" fmla="*/ 19 h 24"/>
                <a:gd name="T16" fmla="*/ 18 w 38"/>
                <a:gd name="T17" fmla="*/ 19 h 24"/>
                <a:gd name="T18" fmla="*/ 17 w 38"/>
                <a:gd name="T19" fmla="*/ 18 h 24"/>
                <a:gd name="T20" fmla="*/ 18 w 38"/>
                <a:gd name="T21" fmla="*/ 18 h 24"/>
                <a:gd name="T22" fmla="*/ 17 w 38"/>
                <a:gd name="T23" fmla="*/ 16 h 24"/>
                <a:gd name="T24" fmla="*/ 18 w 38"/>
                <a:gd name="T25" fmla="*/ 18 h 24"/>
                <a:gd name="T26" fmla="*/ 18 w 38"/>
                <a:gd name="T27" fmla="*/ 19 h 24"/>
                <a:gd name="T28" fmla="*/ 18 w 38"/>
                <a:gd name="T29" fmla="*/ 19 h 24"/>
                <a:gd name="T30" fmla="*/ 28 w 38"/>
                <a:gd name="T31" fmla="*/ 11 h 24"/>
                <a:gd name="T32" fmla="*/ 35 w 38"/>
                <a:gd name="T33" fmla="*/ 5 h 24"/>
                <a:gd name="T34" fmla="*/ 38 w 38"/>
                <a:gd name="T35" fmla="*/ 2 h 24"/>
                <a:gd name="T36" fmla="*/ 17 w 38"/>
                <a:gd name="T37"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 h="24">
                  <a:moveTo>
                    <a:pt x="17" y="16"/>
                  </a:moveTo>
                  <a:cubicBezTo>
                    <a:pt x="18" y="9"/>
                    <a:pt x="28" y="0"/>
                    <a:pt x="18" y="0"/>
                  </a:cubicBezTo>
                  <a:cubicBezTo>
                    <a:pt x="5" y="9"/>
                    <a:pt x="11" y="9"/>
                    <a:pt x="4" y="17"/>
                  </a:cubicBezTo>
                  <a:cubicBezTo>
                    <a:pt x="25" y="1"/>
                    <a:pt x="0" y="23"/>
                    <a:pt x="17" y="15"/>
                  </a:cubicBezTo>
                  <a:cubicBezTo>
                    <a:pt x="13" y="19"/>
                    <a:pt x="10" y="21"/>
                    <a:pt x="6" y="24"/>
                  </a:cubicBezTo>
                  <a:cubicBezTo>
                    <a:pt x="10" y="22"/>
                    <a:pt x="14" y="20"/>
                    <a:pt x="19" y="19"/>
                  </a:cubicBezTo>
                  <a:cubicBezTo>
                    <a:pt x="18" y="19"/>
                    <a:pt x="18" y="19"/>
                    <a:pt x="18" y="19"/>
                  </a:cubicBezTo>
                  <a:cubicBezTo>
                    <a:pt x="18" y="19"/>
                    <a:pt x="18" y="19"/>
                    <a:pt x="18" y="19"/>
                  </a:cubicBezTo>
                  <a:cubicBezTo>
                    <a:pt x="18" y="19"/>
                    <a:pt x="18" y="19"/>
                    <a:pt x="18" y="19"/>
                  </a:cubicBezTo>
                  <a:cubicBezTo>
                    <a:pt x="16" y="19"/>
                    <a:pt x="16" y="19"/>
                    <a:pt x="17" y="18"/>
                  </a:cubicBezTo>
                  <a:cubicBezTo>
                    <a:pt x="17" y="18"/>
                    <a:pt x="17" y="18"/>
                    <a:pt x="18" y="18"/>
                  </a:cubicBezTo>
                  <a:cubicBezTo>
                    <a:pt x="17" y="17"/>
                    <a:pt x="17" y="16"/>
                    <a:pt x="17" y="16"/>
                  </a:cubicBezTo>
                  <a:cubicBezTo>
                    <a:pt x="24" y="12"/>
                    <a:pt x="19" y="16"/>
                    <a:pt x="18" y="18"/>
                  </a:cubicBezTo>
                  <a:cubicBezTo>
                    <a:pt x="18" y="18"/>
                    <a:pt x="18" y="18"/>
                    <a:pt x="18" y="19"/>
                  </a:cubicBezTo>
                  <a:cubicBezTo>
                    <a:pt x="18" y="19"/>
                    <a:pt x="18" y="19"/>
                    <a:pt x="18" y="19"/>
                  </a:cubicBezTo>
                  <a:cubicBezTo>
                    <a:pt x="18" y="19"/>
                    <a:pt x="23" y="15"/>
                    <a:pt x="28" y="11"/>
                  </a:cubicBezTo>
                  <a:cubicBezTo>
                    <a:pt x="31" y="9"/>
                    <a:pt x="33" y="6"/>
                    <a:pt x="35" y="5"/>
                  </a:cubicBezTo>
                  <a:cubicBezTo>
                    <a:pt x="37" y="3"/>
                    <a:pt x="38" y="2"/>
                    <a:pt x="38" y="2"/>
                  </a:cubicBezTo>
                  <a:cubicBezTo>
                    <a:pt x="33" y="5"/>
                    <a:pt x="27" y="9"/>
                    <a:pt x="17" y="16"/>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69" name="Freeform 37"/>
            <p:cNvSpPr>
              <a:spLocks/>
            </p:cNvSpPr>
            <p:nvPr/>
          </p:nvSpPr>
          <p:spPr bwMode="auto">
            <a:xfrm>
              <a:off x="3619500" y="2482851"/>
              <a:ext cx="3175" cy="1588"/>
            </a:xfrm>
            <a:custGeom>
              <a:avLst/>
              <a:gdLst>
                <a:gd name="T0" fmla="*/ 0 w 3"/>
                <a:gd name="T1" fmla="*/ 2 h 2"/>
                <a:gd name="T2" fmla="*/ 2 w 3"/>
                <a:gd name="T3" fmla="*/ 2 h 2"/>
                <a:gd name="T4" fmla="*/ 0 w 3"/>
                <a:gd name="T5" fmla="*/ 2 h 2"/>
              </a:gdLst>
              <a:ahLst/>
              <a:cxnLst>
                <a:cxn ang="0">
                  <a:pos x="T0" y="T1"/>
                </a:cxn>
                <a:cxn ang="0">
                  <a:pos x="T2" y="T3"/>
                </a:cxn>
                <a:cxn ang="0">
                  <a:pos x="T4" y="T5"/>
                </a:cxn>
              </a:cxnLst>
              <a:rect l="0" t="0" r="r" b="b"/>
              <a:pathLst>
                <a:path w="3" h="2">
                  <a:moveTo>
                    <a:pt x="0" y="2"/>
                  </a:moveTo>
                  <a:cubicBezTo>
                    <a:pt x="1" y="2"/>
                    <a:pt x="1" y="2"/>
                    <a:pt x="2" y="2"/>
                  </a:cubicBezTo>
                  <a:cubicBezTo>
                    <a:pt x="3" y="1"/>
                    <a:pt x="3" y="0"/>
                    <a:pt x="0" y="2"/>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70" name="Freeform 38"/>
            <p:cNvSpPr>
              <a:spLocks/>
            </p:cNvSpPr>
            <p:nvPr/>
          </p:nvSpPr>
          <p:spPr bwMode="auto">
            <a:xfrm>
              <a:off x="3614738" y="2478088"/>
              <a:ext cx="33337" cy="19050"/>
            </a:xfrm>
            <a:custGeom>
              <a:avLst/>
              <a:gdLst>
                <a:gd name="T0" fmla="*/ 17 w 35"/>
                <a:gd name="T1" fmla="*/ 1 h 18"/>
                <a:gd name="T2" fmla="*/ 11 w 35"/>
                <a:gd name="T3" fmla="*/ 9 h 18"/>
                <a:gd name="T4" fmla="*/ 8 w 35"/>
                <a:gd name="T5" fmla="*/ 6 h 18"/>
                <a:gd name="T6" fmla="*/ 11 w 35"/>
                <a:gd name="T7" fmla="*/ 12 h 18"/>
                <a:gd name="T8" fmla="*/ 12 w 35"/>
                <a:gd name="T9" fmla="*/ 10 h 18"/>
                <a:gd name="T10" fmla="*/ 34 w 35"/>
                <a:gd name="T11" fmla="*/ 2 h 18"/>
                <a:gd name="T12" fmla="*/ 17 w 35"/>
                <a:gd name="T13" fmla="*/ 1 h 18"/>
              </a:gdLst>
              <a:ahLst/>
              <a:cxnLst>
                <a:cxn ang="0">
                  <a:pos x="T0" y="T1"/>
                </a:cxn>
                <a:cxn ang="0">
                  <a:pos x="T2" y="T3"/>
                </a:cxn>
                <a:cxn ang="0">
                  <a:pos x="T4" y="T5"/>
                </a:cxn>
                <a:cxn ang="0">
                  <a:pos x="T6" y="T7"/>
                </a:cxn>
                <a:cxn ang="0">
                  <a:pos x="T8" y="T9"/>
                </a:cxn>
                <a:cxn ang="0">
                  <a:pos x="T10" y="T11"/>
                </a:cxn>
                <a:cxn ang="0">
                  <a:pos x="T12" y="T13"/>
                </a:cxn>
              </a:cxnLst>
              <a:rect l="0" t="0" r="r" b="b"/>
              <a:pathLst>
                <a:path w="35" h="18">
                  <a:moveTo>
                    <a:pt x="17" y="1"/>
                  </a:moveTo>
                  <a:cubicBezTo>
                    <a:pt x="16" y="3"/>
                    <a:pt x="16" y="6"/>
                    <a:pt x="11" y="9"/>
                  </a:cubicBezTo>
                  <a:cubicBezTo>
                    <a:pt x="6" y="12"/>
                    <a:pt x="9" y="7"/>
                    <a:pt x="8" y="6"/>
                  </a:cubicBezTo>
                  <a:cubicBezTo>
                    <a:pt x="6" y="10"/>
                    <a:pt x="0" y="18"/>
                    <a:pt x="11" y="12"/>
                  </a:cubicBezTo>
                  <a:cubicBezTo>
                    <a:pt x="12" y="10"/>
                    <a:pt x="12" y="10"/>
                    <a:pt x="12" y="10"/>
                  </a:cubicBezTo>
                  <a:cubicBezTo>
                    <a:pt x="21" y="4"/>
                    <a:pt x="35" y="1"/>
                    <a:pt x="34" y="2"/>
                  </a:cubicBezTo>
                  <a:cubicBezTo>
                    <a:pt x="29" y="1"/>
                    <a:pt x="25" y="0"/>
                    <a:pt x="17" y="1"/>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71" name="Freeform 39"/>
            <p:cNvSpPr>
              <a:spLocks/>
            </p:cNvSpPr>
            <p:nvPr/>
          </p:nvSpPr>
          <p:spPr bwMode="auto">
            <a:xfrm>
              <a:off x="3678238" y="2432051"/>
              <a:ext cx="19050" cy="15875"/>
            </a:xfrm>
            <a:custGeom>
              <a:avLst/>
              <a:gdLst>
                <a:gd name="T0" fmla="*/ 5 w 21"/>
                <a:gd name="T1" fmla="*/ 15 h 15"/>
                <a:gd name="T2" fmla="*/ 13 w 21"/>
                <a:gd name="T3" fmla="*/ 7 h 15"/>
                <a:gd name="T4" fmla="*/ 21 w 21"/>
                <a:gd name="T5" fmla="*/ 0 h 15"/>
                <a:gd name="T6" fmla="*/ 9 w 21"/>
                <a:gd name="T7" fmla="*/ 3 h 15"/>
                <a:gd name="T8" fmla="*/ 11 w 21"/>
                <a:gd name="T9" fmla="*/ 5 h 15"/>
                <a:gd name="T10" fmla="*/ 5 w 21"/>
                <a:gd name="T11" fmla="*/ 15 h 15"/>
              </a:gdLst>
              <a:ahLst/>
              <a:cxnLst>
                <a:cxn ang="0">
                  <a:pos x="T0" y="T1"/>
                </a:cxn>
                <a:cxn ang="0">
                  <a:pos x="T2" y="T3"/>
                </a:cxn>
                <a:cxn ang="0">
                  <a:pos x="T4" y="T5"/>
                </a:cxn>
                <a:cxn ang="0">
                  <a:pos x="T6" y="T7"/>
                </a:cxn>
                <a:cxn ang="0">
                  <a:pos x="T8" y="T9"/>
                </a:cxn>
                <a:cxn ang="0">
                  <a:pos x="T10" y="T11"/>
                </a:cxn>
              </a:cxnLst>
              <a:rect l="0" t="0" r="r" b="b"/>
              <a:pathLst>
                <a:path w="21" h="15">
                  <a:moveTo>
                    <a:pt x="5" y="15"/>
                  </a:moveTo>
                  <a:cubicBezTo>
                    <a:pt x="5" y="15"/>
                    <a:pt x="9" y="11"/>
                    <a:pt x="13" y="7"/>
                  </a:cubicBezTo>
                  <a:cubicBezTo>
                    <a:pt x="17" y="4"/>
                    <a:pt x="21" y="0"/>
                    <a:pt x="21" y="0"/>
                  </a:cubicBezTo>
                  <a:cubicBezTo>
                    <a:pt x="9" y="3"/>
                    <a:pt x="9" y="3"/>
                    <a:pt x="9" y="3"/>
                  </a:cubicBezTo>
                  <a:cubicBezTo>
                    <a:pt x="11" y="5"/>
                    <a:pt x="11" y="5"/>
                    <a:pt x="11" y="5"/>
                  </a:cubicBezTo>
                  <a:cubicBezTo>
                    <a:pt x="0" y="11"/>
                    <a:pt x="5" y="12"/>
                    <a:pt x="5" y="1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72" name="Freeform 40"/>
            <p:cNvSpPr>
              <a:spLocks/>
            </p:cNvSpPr>
            <p:nvPr/>
          </p:nvSpPr>
          <p:spPr bwMode="auto">
            <a:xfrm>
              <a:off x="3786188" y="2386013"/>
              <a:ext cx="7937" cy="14288"/>
            </a:xfrm>
            <a:custGeom>
              <a:avLst/>
              <a:gdLst>
                <a:gd name="T0" fmla="*/ 0 w 5"/>
                <a:gd name="T1" fmla="*/ 5 h 9"/>
                <a:gd name="T2" fmla="*/ 0 w 5"/>
                <a:gd name="T3" fmla="*/ 9 h 9"/>
                <a:gd name="T4" fmla="*/ 5 w 5"/>
                <a:gd name="T5" fmla="*/ 0 h 9"/>
                <a:gd name="T6" fmla="*/ 0 w 5"/>
                <a:gd name="T7" fmla="*/ 5 h 9"/>
              </a:gdLst>
              <a:ahLst/>
              <a:cxnLst>
                <a:cxn ang="0">
                  <a:pos x="T0" y="T1"/>
                </a:cxn>
                <a:cxn ang="0">
                  <a:pos x="T2" y="T3"/>
                </a:cxn>
                <a:cxn ang="0">
                  <a:pos x="T4" y="T5"/>
                </a:cxn>
                <a:cxn ang="0">
                  <a:pos x="T6" y="T7"/>
                </a:cxn>
              </a:cxnLst>
              <a:rect l="0" t="0" r="r" b="b"/>
              <a:pathLst>
                <a:path w="5" h="9">
                  <a:moveTo>
                    <a:pt x="0" y="5"/>
                  </a:moveTo>
                  <a:lnTo>
                    <a:pt x="0" y="9"/>
                  </a:lnTo>
                  <a:lnTo>
                    <a:pt x="5" y="0"/>
                  </a:lnTo>
                  <a:lnTo>
                    <a:pt x="0" y="5"/>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73" name="Freeform 41"/>
            <p:cNvSpPr>
              <a:spLocks/>
            </p:cNvSpPr>
            <p:nvPr/>
          </p:nvSpPr>
          <p:spPr bwMode="auto">
            <a:xfrm>
              <a:off x="3810000" y="2376488"/>
              <a:ext cx="4762" cy="6350"/>
            </a:xfrm>
            <a:custGeom>
              <a:avLst/>
              <a:gdLst>
                <a:gd name="T0" fmla="*/ 0 w 3"/>
                <a:gd name="T1" fmla="*/ 1 h 4"/>
                <a:gd name="T2" fmla="*/ 0 w 3"/>
                <a:gd name="T3" fmla="*/ 4 h 4"/>
                <a:gd name="T4" fmla="*/ 3 w 3"/>
                <a:gd name="T5" fmla="*/ 0 h 4"/>
                <a:gd name="T6" fmla="*/ 0 w 3"/>
                <a:gd name="T7" fmla="*/ 1 h 4"/>
              </a:gdLst>
              <a:ahLst/>
              <a:cxnLst>
                <a:cxn ang="0">
                  <a:pos x="T0" y="T1"/>
                </a:cxn>
                <a:cxn ang="0">
                  <a:pos x="T2" y="T3"/>
                </a:cxn>
                <a:cxn ang="0">
                  <a:pos x="T4" y="T5"/>
                </a:cxn>
                <a:cxn ang="0">
                  <a:pos x="T6" y="T7"/>
                </a:cxn>
              </a:cxnLst>
              <a:rect l="0" t="0" r="r" b="b"/>
              <a:pathLst>
                <a:path w="3" h="4">
                  <a:moveTo>
                    <a:pt x="0" y="1"/>
                  </a:moveTo>
                  <a:lnTo>
                    <a:pt x="0" y="4"/>
                  </a:lnTo>
                  <a:lnTo>
                    <a:pt x="3" y="0"/>
                  </a:lnTo>
                  <a:lnTo>
                    <a:pt x="0" y="1"/>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74" name="Freeform 42"/>
            <p:cNvSpPr>
              <a:spLocks/>
            </p:cNvSpPr>
            <p:nvPr/>
          </p:nvSpPr>
          <p:spPr bwMode="auto">
            <a:xfrm>
              <a:off x="5322888" y="2052638"/>
              <a:ext cx="7937" cy="1588"/>
            </a:xfrm>
            <a:custGeom>
              <a:avLst/>
              <a:gdLst>
                <a:gd name="T0" fmla="*/ 0 w 7"/>
                <a:gd name="T1" fmla="*/ 1 h 1"/>
                <a:gd name="T2" fmla="*/ 7 w 7"/>
                <a:gd name="T3" fmla="*/ 0 h 1"/>
                <a:gd name="T4" fmla="*/ 0 w 7"/>
                <a:gd name="T5" fmla="*/ 1 h 1"/>
              </a:gdLst>
              <a:ahLst/>
              <a:cxnLst>
                <a:cxn ang="0">
                  <a:pos x="T0" y="T1"/>
                </a:cxn>
                <a:cxn ang="0">
                  <a:pos x="T2" y="T3"/>
                </a:cxn>
                <a:cxn ang="0">
                  <a:pos x="T4" y="T5"/>
                </a:cxn>
              </a:cxnLst>
              <a:rect l="0" t="0" r="r" b="b"/>
              <a:pathLst>
                <a:path w="7" h="1">
                  <a:moveTo>
                    <a:pt x="0" y="1"/>
                  </a:moveTo>
                  <a:cubicBezTo>
                    <a:pt x="7" y="0"/>
                    <a:pt x="7" y="0"/>
                    <a:pt x="7" y="0"/>
                  </a:cubicBezTo>
                  <a:cubicBezTo>
                    <a:pt x="4" y="1"/>
                    <a:pt x="2" y="1"/>
                    <a:pt x="0" y="1"/>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75" name="Freeform 43"/>
            <p:cNvSpPr>
              <a:spLocks/>
            </p:cNvSpPr>
            <p:nvPr/>
          </p:nvSpPr>
          <p:spPr bwMode="auto">
            <a:xfrm>
              <a:off x="5276850" y="2049463"/>
              <a:ext cx="3175" cy="3175"/>
            </a:xfrm>
            <a:custGeom>
              <a:avLst/>
              <a:gdLst>
                <a:gd name="T0" fmla="*/ 1 w 3"/>
                <a:gd name="T1" fmla="*/ 0 h 3"/>
                <a:gd name="T2" fmla="*/ 0 w 3"/>
                <a:gd name="T3" fmla="*/ 3 h 3"/>
                <a:gd name="T4" fmla="*/ 1 w 3"/>
                <a:gd name="T5" fmla="*/ 0 h 3"/>
              </a:gdLst>
              <a:ahLst/>
              <a:cxnLst>
                <a:cxn ang="0">
                  <a:pos x="T0" y="T1"/>
                </a:cxn>
                <a:cxn ang="0">
                  <a:pos x="T2" y="T3"/>
                </a:cxn>
                <a:cxn ang="0">
                  <a:pos x="T4" y="T5"/>
                </a:cxn>
              </a:cxnLst>
              <a:rect l="0" t="0" r="r" b="b"/>
              <a:pathLst>
                <a:path w="3" h="3">
                  <a:moveTo>
                    <a:pt x="1" y="0"/>
                  </a:moveTo>
                  <a:cubicBezTo>
                    <a:pt x="0" y="3"/>
                    <a:pt x="0" y="3"/>
                    <a:pt x="0" y="3"/>
                  </a:cubicBezTo>
                  <a:cubicBezTo>
                    <a:pt x="2" y="1"/>
                    <a:pt x="3" y="1"/>
                    <a:pt x="1"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76" name="Freeform 44"/>
            <p:cNvSpPr>
              <a:spLocks/>
            </p:cNvSpPr>
            <p:nvPr/>
          </p:nvSpPr>
          <p:spPr bwMode="auto">
            <a:xfrm>
              <a:off x="4446588" y="2152651"/>
              <a:ext cx="19050" cy="9525"/>
            </a:xfrm>
            <a:custGeom>
              <a:avLst/>
              <a:gdLst>
                <a:gd name="T0" fmla="*/ 0 w 21"/>
                <a:gd name="T1" fmla="*/ 2 h 10"/>
                <a:gd name="T2" fmla="*/ 19 w 21"/>
                <a:gd name="T3" fmla="*/ 5 h 10"/>
                <a:gd name="T4" fmla="*/ 16 w 21"/>
                <a:gd name="T5" fmla="*/ 0 h 10"/>
                <a:gd name="T6" fmla="*/ 0 w 21"/>
                <a:gd name="T7" fmla="*/ 2 h 10"/>
              </a:gdLst>
              <a:ahLst/>
              <a:cxnLst>
                <a:cxn ang="0">
                  <a:pos x="T0" y="T1"/>
                </a:cxn>
                <a:cxn ang="0">
                  <a:pos x="T2" y="T3"/>
                </a:cxn>
                <a:cxn ang="0">
                  <a:pos x="T4" y="T5"/>
                </a:cxn>
                <a:cxn ang="0">
                  <a:pos x="T6" y="T7"/>
                </a:cxn>
              </a:cxnLst>
              <a:rect l="0" t="0" r="r" b="b"/>
              <a:pathLst>
                <a:path w="21" h="10">
                  <a:moveTo>
                    <a:pt x="0" y="2"/>
                  </a:moveTo>
                  <a:cubicBezTo>
                    <a:pt x="10" y="5"/>
                    <a:pt x="21" y="10"/>
                    <a:pt x="19" y="5"/>
                  </a:cubicBezTo>
                  <a:cubicBezTo>
                    <a:pt x="16" y="0"/>
                    <a:pt x="16" y="0"/>
                    <a:pt x="16" y="0"/>
                  </a:cubicBezTo>
                  <a:cubicBezTo>
                    <a:pt x="9" y="2"/>
                    <a:pt x="4" y="2"/>
                    <a:pt x="0" y="2"/>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77" name="Freeform 45"/>
            <p:cNvSpPr>
              <a:spLocks/>
            </p:cNvSpPr>
            <p:nvPr/>
          </p:nvSpPr>
          <p:spPr bwMode="auto">
            <a:xfrm>
              <a:off x="4895850" y="2070101"/>
              <a:ext cx="7937" cy="6350"/>
            </a:xfrm>
            <a:custGeom>
              <a:avLst/>
              <a:gdLst>
                <a:gd name="T0" fmla="*/ 9 w 9"/>
                <a:gd name="T1" fmla="*/ 2 h 6"/>
                <a:gd name="T2" fmla="*/ 7 w 9"/>
                <a:gd name="T3" fmla="*/ 0 h 6"/>
                <a:gd name="T4" fmla="*/ 0 w 9"/>
                <a:gd name="T5" fmla="*/ 6 h 6"/>
                <a:gd name="T6" fmla="*/ 9 w 9"/>
                <a:gd name="T7" fmla="*/ 2 h 6"/>
              </a:gdLst>
              <a:ahLst/>
              <a:cxnLst>
                <a:cxn ang="0">
                  <a:pos x="T0" y="T1"/>
                </a:cxn>
                <a:cxn ang="0">
                  <a:pos x="T2" y="T3"/>
                </a:cxn>
                <a:cxn ang="0">
                  <a:pos x="T4" y="T5"/>
                </a:cxn>
                <a:cxn ang="0">
                  <a:pos x="T6" y="T7"/>
                </a:cxn>
              </a:cxnLst>
              <a:rect l="0" t="0" r="r" b="b"/>
              <a:pathLst>
                <a:path w="9" h="6">
                  <a:moveTo>
                    <a:pt x="9" y="2"/>
                  </a:moveTo>
                  <a:cubicBezTo>
                    <a:pt x="8" y="1"/>
                    <a:pt x="7" y="1"/>
                    <a:pt x="7" y="0"/>
                  </a:cubicBezTo>
                  <a:cubicBezTo>
                    <a:pt x="4" y="2"/>
                    <a:pt x="2" y="4"/>
                    <a:pt x="0" y="6"/>
                  </a:cubicBezTo>
                  <a:cubicBezTo>
                    <a:pt x="3" y="4"/>
                    <a:pt x="6" y="3"/>
                    <a:pt x="9" y="2"/>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78" name="Freeform 46"/>
            <p:cNvSpPr>
              <a:spLocks/>
            </p:cNvSpPr>
            <p:nvPr/>
          </p:nvSpPr>
          <p:spPr bwMode="auto">
            <a:xfrm>
              <a:off x="4910138" y="2047876"/>
              <a:ext cx="12700" cy="3175"/>
            </a:xfrm>
            <a:custGeom>
              <a:avLst/>
              <a:gdLst>
                <a:gd name="T0" fmla="*/ 0 w 13"/>
                <a:gd name="T1" fmla="*/ 0 h 3"/>
                <a:gd name="T2" fmla="*/ 13 w 13"/>
                <a:gd name="T3" fmla="*/ 3 h 3"/>
                <a:gd name="T4" fmla="*/ 0 w 13"/>
                <a:gd name="T5" fmla="*/ 0 h 3"/>
              </a:gdLst>
              <a:ahLst/>
              <a:cxnLst>
                <a:cxn ang="0">
                  <a:pos x="T0" y="T1"/>
                </a:cxn>
                <a:cxn ang="0">
                  <a:pos x="T2" y="T3"/>
                </a:cxn>
                <a:cxn ang="0">
                  <a:pos x="T4" y="T5"/>
                </a:cxn>
              </a:cxnLst>
              <a:rect l="0" t="0" r="r" b="b"/>
              <a:pathLst>
                <a:path w="13" h="3">
                  <a:moveTo>
                    <a:pt x="0" y="0"/>
                  </a:moveTo>
                  <a:cubicBezTo>
                    <a:pt x="13" y="3"/>
                    <a:pt x="13" y="3"/>
                    <a:pt x="13" y="3"/>
                  </a:cubicBezTo>
                  <a:cubicBezTo>
                    <a:pt x="10" y="2"/>
                    <a:pt x="6" y="1"/>
                    <a:pt x="0"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79" name="Freeform 47"/>
            <p:cNvSpPr>
              <a:spLocks/>
            </p:cNvSpPr>
            <p:nvPr/>
          </p:nvSpPr>
          <p:spPr bwMode="auto">
            <a:xfrm>
              <a:off x="5568950" y="2074863"/>
              <a:ext cx="11112" cy="6350"/>
            </a:xfrm>
            <a:custGeom>
              <a:avLst/>
              <a:gdLst>
                <a:gd name="T0" fmla="*/ 4 w 12"/>
                <a:gd name="T1" fmla="*/ 6 h 6"/>
                <a:gd name="T2" fmla="*/ 12 w 12"/>
                <a:gd name="T3" fmla="*/ 2 h 6"/>
                <a:gd name="T4" fmla="*/ 4 w 12"/>
                <a:gd name="T5" fmla="*/ 6 h 6"/>
              </a:gdLst>
              <a:ahLst/>
              <a:cxnLst>
                <a:cxn ang="0">
                  <a:pos x="T0" y="T1"/>
                </a:cxn>
                <a:cxn ang="0">
                  <a:pos x="T2" y="T3"/>
                </a:cxn>
                <a:cxn ang="0">
                  <a:pos x="T4" y="T5"/>
                </a:cxn>
              </a:cxnLst>
              <a:rect l="0" t="0" r="r" b="b"/>
              <a:pathLst>
                <a:path w="12" h="6">
                  <a:moveTo>
                    <a:pt x="4" y="6"/>
                  </a:moveTo>
                  <a:cubicBezTo>
                    <a:pt x="12" y="2"/>
                    <a:pt x="12" y="2"/>
                    <a:pt x="12" y="2"/>
                  </a:cubicBezTo>
                  <a:cubicBezTo>
                    <a:pt x="0" y="0"/>
                    <a:pt x="5" y="4"/>
                    <a:pt x="4" y="6"/>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80" name="Freeform 48"/>
            <p:cNvSpPr>
              <a:spLocks/>
            </p:cNvSpPr>
            <p:nvPr/>
          </p:nvSpPr>
          <p:spPr bwMode="auto">
            <a:xfrm>
              <a:off x="4065588" y="2249488"/>
              <a:ext cx="19050" cy="6350"/>
            </a:xfrm>
            <a:custGeom>
              <a:avLst/>
              <a:gdLst>
                <a:gd name="T0" fmla="*/ 0 w 20"/>
                <a:gd name="T1" fmla="*/ 5 h 5"/>
                <a:gd name="T2" fmla="*/ 20 w 20"/>
                <a:gd name="T3" fmla="*/ 2 h 5"/>
                <a:gd name="T4" fmla="*/ 0 w 20"/>
                <a:gd name="T5" fmla="*/ 5 h 5"/>
              </a:gdLst>
              <a:ahLst/>
              <a:cxnLst>
                <a:cxn ang="0">
                  <a:pos x="T0" y="T1"/>
                </a:cxn>
                <a:cxn ang="0">
                  <a:pos x="T2" y="T3"/>
                </a:cxn>
                <a:cxn ang="0">
                  <a:pos x="T4" y="T5"/>
                </a:cxn>
              </a:cxnLst>
              <a:rect l="0" t="0" r="r" b="b"/>
              <a:pathLst>
                <a:path w="20" h="5">
                  <a:moveTo>
                    <a:pt x="0" y="5"/>
                  </a:moveTo>
                  <a:cubicBezTo>
                    <a:pt x="8" y="4"/>
                    <a:pt x="15" y="3"/>
                    <a:pt x="20" y="2"/>
                  </a:cubicBezTo>
                  <a:cubicBezTo>
                    <a:pt x="10" y="2"/>
                    <a:pt x="1" y="0"/>
                    <a:pt x="0" y="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81" name="Freeform 49"/>
            <p:cNvSpPr>
              <a:spLocks/>
            </p:cNvSpPr>
            <p:nvPr/>
          </p:nvSpPr>
          <p:spPr bwMode="auto">
            <a:xfrm>
              <a:off x="5300663" y="2108201"/>
              <a:ext cx="6350" cy="3175"/>
            </a:xfrm>
            <a:custGeom>
              <a:avLst/>
              <a:gdLst>
                <a:gd name="T0" fmla="*/ 1 w 6"/>
                <a:gd name="T1" fmla="*/ 3 h 3"/>
                <a:gd name="T2" fmla="*/ 6 w 6"/>
                <a:gd name="T3" fmla="*/ 0 h 3"/>
                <a:gd name="T4" fmla="*/ 1 w 6"/>
                <a:gd name="T5" fmla="*/ 3 h 3"/>
              </a:gdLst>
              <a:ahLst/>
              <a:cxnLst>
                <a:cxn ang="0">
                  <a:pos x="T0" y="T1"/>
                </a:cxn>
                <a:cxn ang="0">
                  <a:pos x="T2" y="T3"/>
                </a:cxn>
                <a:cxn ang="0">
                  <a:pos x="T4" y="T5"/>
                </a:cxn>
              </a:cxnLst>
              <a:rect l="0" t="0" r="r" b="b"/>
              <a:pathLst>
                <a:path w="6" h="3">
                  <a:moveTo>
                    <a:pt x="1" y="3"/>
                  </a:moveTo>
                  <a:cubicBezTo>
                    <a:pt x="5" y="2"/>
                    <a:pt x="6" y="1"/>
                    <a:pt x="6" y="0"/>
                  </a:cubicBezTo>
                  <a:cubicBezTo>
                    <a:pt x="2" y="1"/>
                    <a:pt x="0" y="2"/>
                    <a:pt x="1" y="3"/>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82" name="Freeform 50"/>
            <p:cNvSpPr>
              <a:spLocks/>
            </p:cNvSpPr>
            <p:nvPr/>
          </p:nvSpPr>
          <p:spPr bwMode="auto">
            <a:xfrm>
              <a:off x="4084638" y="2244726"/>
              <a:ext cx="20637" cy="7938"/>
            </a:xfrm>
            <a:custGeom>
              <a:avLst/>
              <a:gdLst>
                <a:gd name="T0" fmla="*/ 22 w 22"/>
                <a:gd name="T1" fmla="*/ 0 h 7"/>
                <a:gd name="T2" fmla="*/ 18 w 22"/>
                <a:gd name="T3" fmla="*/ 0 h 7"/>
                <a:gd name="T4" fmla="*/ 0 w 22"/>
                <a:gd name="T5" fmla="*/ 7 h 7"/>
                <a:gd name="T6" fmla="*/ 22 w 22"/>
                <a:gd name="T7" fmla="*/ 0 h 7"/>
              </a:gdLst>
              <a:ahLst/>
              <a:cxnLst>
                <a:cxn ang="0">
                  <a:pos x="T0" y="T1"/>
                </a:cxn>
                <a:cxn ang="0">
                  <a:pos x="T2" y="T3"/>
                </a:cxn>
                <a:cxn ang="0">
                  <a:pos x="T4" y="T5"/>
                </a:cxn>
                <a:cxn ang="0">
                  <a:pos x="T6" y="T7"/>
                </a:cxn>
              </a:cxnLst>
              <a:rect l="0" t="0" r="r" b="b"/>
              <a:pathLst>
                <a:path w="22" h="7">
                  <a:moveTo>
                    <a:pt x="22" y="0"/>
                  </a:moveTo>
                  <a:cubicBezTo>
                    <a:pt x="21" y="0"/>
                    <a:pt x="20" y="0"/>
                    <a:pt x="18" y="0"/>
                  </a:cubicBezTo>
                  <a:cubicBezTo>
                    <a:pt x="13" y="2"/>
                    <a:pt x="7" y="5"/>
                    <a:pt x="0" y="7"/>
                  </a:cubicBezTo>
                  <a:cubicBezTo>
                    <a:pt x="8" y="7"/>
                    <a:pt x="16" y="5"/>
                    <a:pt x="22"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83" name="Freeform 51"/>
            <p:cNvSpPr>
              <a:spLocks/>
            </p:cNvSpPr>
            <p:nvPr/>
          </p:nvSpPr>
          <p:spPr bwMode="auto">
            <a:xfrm>
              <a:off x="6416675" y="2441576"/>
              <a:ext cx="1587" cy="3175"/>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1" y="2"/>
                    <a:pt x="1" y="2"/>
                  </a:cubicBezTo>
                  <a:cubicBezTo>
                    <a:pt x="2" y="2"/>
                    <a:pt x="1" y="1"/>
                    <a:pt x="0"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84" name="Freeform 52"/>
            <p:cNvSpPr>
              <a:spLocks/>
            </p:cNvSpPr>
            <p:nvPr/>
          </p:nvSpPr>
          <p:spPr bwMode="auto">
            <a:xfrm>
              <a:off x="6523038" y="2695576"/>
              <a:ext cx="3175" cy="11113"/>
            </a:xfrm>
            <a:custGeom>
              <a:avLst/>
              <a:gdLst>
                <a:gd name="T0" fmla="*/ 3 w 3"/>
                <a:gd name="T1" fmla="*/ 10 h 10"/>
                <a:gd name="T2" fmla="*/ 0 w 3"/>
                <a:gd name="T3" fmla="*/ 0 h 10"/>
                <a:gd name="T4" fmla="*/ 3 w 3"/>
                <a:gd name="T5" fmla="*/ 10 h 10"/>
              </a:gdLst>
              <a:ahLst/>
              <a:cxnLst>
                <a:cxn ang="0">
                  <a:pos x="T0" y="T1"/>
                </a:cxn>
                <a:cxn ang="0">
                  <a:pos x="T2" y="T3"/>
                </a:cxn>
                <a:cxn ang="0">
                  <a:pos x="T4" y="T5"/>
                </a:cxn>
              </a:cxnLst>
              <a:rect l="0" t="0" r="r" b="b"/>
              <a:pathLst>
                <a:path w="3" h="10">
                  <a:moveTo>
                    <a:pt x="3" y="10"/>
                  </a:moveTo>
                  <a:cubicBezTo>
                    <a:pt x="2" y="8"/>
                    <a:pt x="1" y="4"/>
                    <a:pt x="0" y="0"/>
                  </a:cubicBezTo>
                  <a:cubicBezTo>
                    <a:pt x="0" y="2"/>
                    <a:pt x="1" y="5"/>
                    <a:pt x="3" y="1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85" name="Freeform 53"/>
            <p:cNvSpPr>
              <a:spLocks/>
            </p:cNvSpPr>
            <p:nvPr/>
          </p:nvSpPr>
          <p:spPr bwMode="auto">
            <a:xfrm>
              <a:off x="3903663" y="2327276"/>
              <a:ext cx="4762" cy="3175"/>
            </a:xfrm>
            <a:custGeom>
              <a:avLst/>
              <a:gdLst>
                <a:gd name="T0" fmla="*/ 5 w 5"/>
                <a:gd name="T1" fmla="*/ 0 h 3"/>
                <a:gd name="T2" fmla="*/ 5 w 5"/>
                <a:gd name="T3" fmla="*/ 0 h 3"/>
              </a:gdLst>
              <a:ahLst/>
              <a:cxnLst>
                <a:cxn ang="0">
                  <a:pos x="T0" y="T1"/>
                </a:cxn>
                <a:cxn ang="0">
                  <a:pos x="T2" y="T3"/>
                </a:cxn>
              </a:cxnLst>
              <a:rect l="0" t="0" r="r" b="b"/>
              <a:pathLst>
                <a:path w="5" h="3">
                  <a:moveTo>
                    <a:pt x="5" y="0"/>
                  </a:moveTo>
                  <a:cubicBezTo>
                    <a:pt x="0" y="3"/>
                    <a:pt x="5" y="1"/>
                    <a:pt x="5"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86" name="Freeform 54"/>
            <p:cNvSpPr>
              <a:spLocks/>
            </p:cNvSpPr>
            <p:nvPr/>
          </p:nvSpPr>
          <p:spPr bwMode="auto">
            <a:xfrm>
              <a:off x="3873500" y="2316163"/>
              <a:ext cx="3175" cy="3175"/>
            </a:xfrm>
            <a:custGeom>
              <a:avLst/>
              <a:gdLst>
                <a:gd name="T0" fmla="*/ 0 w 2"/>
                <a:gd name="T1" fmla="*/ 3 h 3"/>
                <a:gd name="T2" fmla="*/ 1 w 2"/>
                <a:gd name="T3" fmla="*/ 0 h 3"/>
                <a:gd name="T4" fmla="*/ 0 w 2"/>
                <a:gd name="T5" fmla="*/ 3 h 3"/>
              </a:gdLst>
              <a:ahLst/>
              <a:cxnLst>
                <a:cxn ang="0">
                  <a:pos x="T0" y="T1"/>
                </a:cxn>
                <a:cxn ang="0">
                  <a:pos x="T2" y="T3"/>
                </a:cxn>
                <a:cxn ang="0">
                  <a:pos x="T4" y="T5"/>
                </a:cxn>
              </a:cxnLst>
              <a:rect l="0" t="0" r="r" b="b"/>
              <a:pathLst>
                <a:path w="2" h="3">
                  <a:moveTo>
                    <a:pt x="0" y="3"/>
                  </a:moveTo>
                  <a:cubicBezTo>
                    <a:pt x="1" y="2"/>
                    <a:pt x="2" y="1"/>
                    <a:pt x="1" y="0"/>
                  </a:cubicBezTo>
                  <a:cubicBezTo>
                    <a:pt x="1" y="1"/>
                    <a:pt x="1" y="2"/>
                    <a:pt x="0" y="3"/>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87" name="Freeform 55"/>
            <p:cNvSpPr>
              <a:spLocks/>
            </p:cNvSpPr>
            <p:nvPr/>
          </p:nvSpPr>
          <p:spPr bwMode="auto">
            <a:xfrm>
              <a:off x="4151313" y="2192338"/>
              <a:ext cx="1587" cy="0"/>
            </a:xfrm>
            <a:custGeom>
              <a:avLst/>
              <a:gdLst>
                <a:gd name="T0" fmla="*/ 1 w 2"/>
                <a:gd name="T1" fmla="*/ 2 w 2"/>
                <a:gd name="T2" fmla="*/ 1 w 2"/>
              </a:gdLst>
              <a:ahLst/>
              <a:cxnLst>
                <a:cxn ang="0">
                  <a:pos x="T0" y="0"/>
                </a:cxn>
                <a:cxn ang="0">
                  <a:pos x="T1" y="0"/>
                </a:cxn>
                <a:cxn ang="0">
                  <a:pos x="T2" y="0"/>
                </a:cxn>
              </a:cxnLst>
              <a:rect l="0" t="0" r="r" b="b"/>
              <a:pathLst>
                <a:path w="2">
                  <a:moveTo>
                    <a:pt x="1" y="0"/>
                  </a:moveTo>
                  <a:cubicBezTo>
                    <a:pt x="1" y="0"/>
                    <a:pt x="1" y="0"/>
                    <a:pt x="2" y="0"/>
                  </a:cubicBezTo>
                  <a:cubicBezTo>
                    <a:pt x="0" y="0"/>
                    <a:pt x="0" y="0"/>
                    <a:pt x="1"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88" name="Freeform 56"/>
            <p:cNvSpPr>
              <a:spLocks/>
            </p:cNvSpPr>
            <p:nvPr/>
          </p:nvSpPr>
          <p:spPr bwMode="auto">
            <a:xfrm>
              <a:off x="3898900" y="2327276"/>
              <a:ext cx="7937" cy="1588"/>
            </a:xfrm>
            <a:custGeom>
              <a:avLst/>
              <a:gdLst>
                <a:gd name="T0" fmla="*/ 0 w 8"/>
                <a:gd name="T1" fmla="*/ 2 h 2"/>
                <a:gd name="T2" fmla="*/ 8 w 8"/>
                <a:gd name="T3" fmla="*/ 0 h 2"/>
                <a:gd name="T4" fmla="*/ 0 w 8"/>
                <a:gd name="T5" fmla="*/ 2 h 2"/>
              </a:gdLst>
              <a:ahLst/>
              <a:cxnLst>
                <a:cxn ang="0">
                  <a:pos x="T0" y="T1"/>
                </a:cxn>
                <a:cxn ang="0">
                  <a:pos x="T2" y="T3"/>
                </a:cxn>
                <a:cxn ang="0">
                  <a:pos x="T4" y="T5"/>
                </a:cxn>
              </a:cxnLst>
              <a:rect l="0" t="0" r="r" b="b"/>
              <a:pathLst>
                <a:path w="8" h="2">
                  <a:moveTo>
                    <a:pt x="0" y="2"/>
                  </a:moveTo>
                  <a:cubicBezTo>
                    <a:pt x="3" y="1"/>
                    <a:pt x="5" y="1"/>
                    <a:pt x="8" y="0"/>
                  </a:cubicBezTo>
                  <a:cubicBezTo>
                    <a:pt x="7" y="0"/>
                    <a:pt x="4" y="0"/>
                    <a:pt x="0" y="2"/>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89" name="Freeform 57"/>
            <p:cNvSpPr>
              <a:spLocks/>
            </p:cNvSpPr>
            <p:nvPr/>
          </p:nvSpPr>
          <p:spPr bwMode="auto">
            <a:xfrm>
              <a:off x="3895725" y="2330451"/>
              <a:ext cx="4762" cy="3175"/>
            </a:xfrm>
            <a:custGeom>
              <a:avLst/>
              <a:gdLst>
                <a:gd name="T0" fmla="*/ 5 w 5"/>
                <a:gd name="T1" fmla="*/ 0 h 3"/>
                <a:gd name="T2" fmla="*/ 0 w 5"/>
                <a:gd name="T3" fmla="*/ 2 h 3"/>
                <a:gd name="T4" fmla="*/ 5 w 5"/>
                <a:gd name="T5" fmla="*/ 0 h 3"/>
              </a:gdLst>
              <a:ahLst/>
              <a:cxnLst>
                <a:cxn ang="0">
                  <a:pos x="T0" y="T1"/>
                </a:cxn>
                <a:cxn ang="0">
                  <a:pos x="T2" y="T3"/>
                </a:cxn>
                <a:cxn ang="0">
                  <a:pos x="T4" y="T5"/>
                </a:cxn>
              </a:cxnLst>
              <a:rect l="0" t="0" r="r" b="b"/>
              <a:pathLst>
                <a:path w="5" h="3">
                  <a:moveTo>
                    <a:pt x="5" y="0"/>
                  </a:moveTo>
                  <a:cubicBezTo>
                    <a:pt x="3" y="1"/>
                    <a:pt x="2" y="1"/>
                    <a:pt x="0" y="2"/>
                  </a:cubicBezTo>
                  <a:cubicBezTo>
                    <a:pt x="0" y="3"/>
                    <a:pt x="1" y="3"/>
                    <a:pt x="5"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90" name="Freeform 58"/>
            <p:cNvSpPr>
              <a:spLocks/>
            </p:cNvSpPr>
            <p:nvPr/>
          </p:nvSpPr>
          <p:spPr bwMode="auto">
            <a:xfrm>
              <a:off x="3906838" y="2322513"/>
              <a:ext cx="9525" cy="4763"/>
            </a:xfrm>
            <a:custGeom>
              <a:avLst/>
              <a:gdLst>
                <a:gd name="T0" fmla="*/ 9 w 9"/>
                <a:gd name="T1" fmla="*/ 0 h 4"/>
                <a:gd name="T2" fmla="*/ 0 w 9"/>
                <a:gd name="T3" fmla="*/ 4 h 4"/>
                <a:gd name="T4" fmla="*/ 1 w 9"/>
                <a:gd name="T5" fmla="*/ 4 h 4"/>
                <a:gd name="T6" fmla="*/ 9 w 9"/>
                <a:gd name="T7" fmla="*/ 0 h 4"/>
              </a:gdLst>
              <a:ahLst/>
              <a:cxnLst>
                <a:cxn ang="0">
                  <a:pos x="T0" y="T1"/>
                </a:cxn>
                <a:cxn ang="0">
                  <a:pos x="T2" y="T3"/>
                </a:cxn>
                <a:cxn ang="0">
                  <a:pos x="T4" y="T5"/>
                </a:cxn>
                <a:cxn ang="0">
                  <a:pos x="T6" y="T7"/>
                </a:cxn>
              </a:cxnLst>
              <a:rect l="0" t="0" r="r" b="b"/>
              <a:pathLst>
                <a:path w="9" h="4">
                  <a:moveTo>
                    <a:pt x="9" y="0"/>
                  </a:moveTo>
                  <a:cubicBezTo>
                    <a:pt x="6" y="2"/>
                    <a:pt x="3" y="3"/>
                    <a:pt x="0" y="4"/>
                  </a:cubicBezTo>
                  <a:cubicBezTo>
                    <a:pt x="1" y="4"/>
                    <a:pt x="2" y="4"/>
                    <a:pt x="1" y="4"/>
                  </a:cubicBezTo>
                  <a:cubicBezTo>
                    <a:pt x="3" y="3"/>
                    <a:pt x="5" y="2"/>
                    <a:pt x="9"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91" name="Freeform 59"/>
            <p:cNvSpPr>
              <a:spLocks/>
            </p:cNvSpPr>
            <p:nvPr/>
          </p:nvSpPr>
          <p:spPr bwMode="auto">
            <a:xfrm>
              <a:off x="5976938" y="2208213"/>
              <a:ext cx="7937" cy="1588"/>
            </a:xfrm>
            <a:custGeom>
              <a:avLst/>
              <a:gdLst>
                <a:gd name="T0" fmla="*/ 0 w 8"/>
                <a:gd name="T1" fmla="*/ 0 h 1"/>
                <a:gd name="T2" fmla="*/ 1 w 8"/>
                <a:gd name="T3" fmla="*/ 1 h 1"/>
                <a:gd name="T4" fmla="*/ 0 w 8"/>
                <a:gd name="T5" fmla="*/ 0 h 1"/>
              </a:gdLst>
              <a:ahLst/>
              <a:cxnLst>
                <a:cxn ang="0">
                  <a:pos x="T0" y="T1"/>
                </a:cxn>
                <a:cxn ang="0">
                  <a:pos x="T2" y="T3"/>
                </a:cxn>
                <a:cxn ang="0">
                  <a:pos x="T4" y="T5"/>
                </a:cxn>
              </a:cxnLst>
              <a:rect l="0" t="0" r="r" b="b"/>
              <a:pathLst>
                <a:path w="8" h="1">
                  <a:moveTo>
                    <a:pt x="0" y="0"/>
                  </a:moveTo>
                  <a:cubicBezTo>
                    <a:pt x="0" y="0"/>
                    <a:pt x="1" y="0"/>
                    <a:pt x="1" y="1"/>
                  </a:cubicBezTo>
                  <a:cubicBezTo>
                    <a:pt x="8" y="1"/>
                    <a:pt x="5" y="0"/>
                    <a:pt x="0"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92" name="Freeform 60"/>
            <p:cNvSpPr>
              <a:spLocks/>
            </p:cNvSpPr>
            <p:nvPr/>
          </p:nvSpPr>
          <p:spPr bwMode="auto">
            <a:xfrm>
              <a:off x="4589463" y="2073276"/>
              <a:ext cx="1587"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cubicBezTo>
                    <a:pt x="0" y="0"/>
                    <a:pt x="0" y="0"/>
                    <a:pt x="0" y="0"/>
                  </a:cubicBezTo>
                  <a:cubicBezTo>
                    <a:pt x="0" y="0"/>
                    <a:pt x="0" y="0"/>
                    <a:pt x="1" y="0"/>
                  </a:cubicBezTo>
                  <a:lnTo>
                    <a:pt x="0"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93" name="Freeform 61"/>
            <p:cNvSpPr>
              <a:spLocks/>
            </p:cNvSpPr>
            <p:nvPr/>
          </p:nvSpPr>
          <p:spPr bwMode="auto">
            <a:xfrm>
              <a:off x="4591050" y="2066926"/>
              <a:ext cx="19050" cy="20638"/>
            </a:xfrm>
            <a:custGeom>
              <a:avLst/>
              <a:gdLst>
                <a:gd name="T0" fmla="*/ 21 w 21"/>
                <a:gd name="T1" fmla="*/ 0 h 20"/>
                <a:gd name="T2" fmla="*/ 0 w 21"/>
                <a:gd name="T3" fmla="*/ 6 h 20"/>
                <a:gd name="T4" fmla="*/ 9 w 21"/>
                <a:gd name="T5" fmla="*/ 20 h 20"/>
                <a:gd name="T6" fmla="*/ 21 w 21"/>
                <a:gd name="T7" fmla="*/ 0 h 20"/>
              </a:gdLst>
              <a:ahLst/>
              <a:cxnLst>
                <a:cxn ang="0">
                  <a:pos x="T0" y="T1"/>
                </a:cxn>
                <a:cxn ang="0">
                  <a:pos x="T2" y="T3"/>
                </a:cxn>
                <a:cxn ang="0">
                  <a:pos x="T4" y="T5"/>
                </a:cxn>
                <a:cxn ang="0">
                  <a:pos x="T6" y="T7"/>
                </a:cxn>
              </a:cxnLst>
              <a:rect l="0" t="0" r="r" b="b"/>
              <a:pathLst>
                <a:path w="21" h="20">
                  <a:moveTo>
                    <a:pt x="21" y="0"/>
                  </a:moveTo>
                  <a:cubicBezTo>
                    <a:pt x="12" y="7"/>
                    <a:pt x="7" y="7"/>
                    <a:pt x="0" y="6"/>
                  </a:cubicBezTo>
                  <a:cubicBezTo>
                    <a:pt x="9" y="20"/>
                    <a:pt x="9" y="20"/>
                    <a:pt x="9" y="20"/>
                  </a:cubicBezTo>
                  <a:lnTo>
                    <a:pt x="21"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94" name="Freeform 62"/>
            <p:cNvSpPr>
              <a:spLocks noEditPoints="1"/>
            </p:cNvSpPr>
            <p:nvPr/>
          </p:nvSpPr>
          <p:spPr bwMode="auto">
            <a:xfrm>
              <a:off x="3817938" y="2027238"/>
              <a:ext cx="2751137" cy="738188"/>
            </a:xfrm>
            <a:custGeom>
              <a:avLst/>
              <a:gdLst>
                <a:gd name="T0" fmla="*/ 1613 w 2856"/>
                <a:gd name="T1" fmla="*/ 26 h 692"/>
                <a:gd name="T2" fmla="*/ 1514 w 2856"/>
                <a:gd name="T3" fmla="*/ 24 h 692"/>
                <a:gd name="T4" fmla="*/ 1468 w 2856"/>
                <a:gd name="T5" fmla="*/ 14 h 692"/>
                <a:gd name="T6" fmla="*/ 1383 w 2856"/>
                <a:gd name="T7" fmla="*/ 17 h 692"/>
                <a:gd name="T8" fmla="*/ 1262 w 2856"/>
                <a:gd name="T9" fmla="*/ 25 h 692"/>
                <a:gd name="T10" fmla="*/ 1140 w 2856"/>
                <a:gd name="T11" fmla="*/ 48 h 692"/>
                <a:gd name="T12" fmla="*/ 1128 w 2856"/>
                <a:gd name="T13" fmla="*/ 28 h 692"/>
                <a:gd name="T14" fmla="*/ 1006 w 2856"/>
                <a:gd name="T15" fmla="*/ 30 h 692"/>
                <a:gd name="T16" fmla="*/ 978 w 2856"/>
                <a:gd name="T17" fmla="*/ 29 h 692"/>
                <a:gd name="T18" fmla="*/ 816 w 2856"/>
                <a:gd name="T19" fmla="*/ 59 h 692"/>
                <a:gd name="T20" fmla="*/ 738 w 2856"/>
                <a:gd name="T21" fmla="*/ 52 h 692"/>
                <a:gd name="T22" fmla="*/ 626 w 2856"/>
                <a:gd name="T23" fmla="*/ 71 h 692"/>
                <a:gd name="T24" fmla="*/ 603 w 2856"/>
                <a:gd name="T25" fmla="*/ 63 h 692"/>
                <a:gd name="T26" fmla="*/ 534 w 2856"/>
                <a:gd name="T27" fmla="*/ 85 h 692"/>
                <a:gd name="T28" fmla="*/ 429 w 2856"/>
                <a:gd name="T29" fmla="*/ 137 h 692"/>
                <a:gd name="T30" fmla="*/ 347 w 2856"/>
                <a:gd name="T31" fmla="*/ 155 h 692"/>
                <a:gd name="T32" fmla="*/ 264 w 2856"/>
                <a:gd name="T33" fmla="*/ 171 h 692"/>
                <a:gd name="T34" fmla="*/ 164 w 2856"/>
                <a:gd name="T35" fmla="*/ 221 h 692"/>
                <a:gd name="T36" fmla="*/ 90 w 2856"/>
                <a:gd name="T37" fmla="*/ 248 h 692"/>
                <a:gd name="T38" fmla="*/ 24 w 2856"/>
                <a:gd name="T39" fmla="*/ 291 h 692"/>
                <a:gd name="T40" fmla="*/ 75 w 2856"/>
                <a:gd name="T41" fmla="*/ 293 h 692"/>
                <a:gd name="T42" fmla="*/ 106 w 2856"/>
                <a:gd name="T43" fmla="*/ 260 h 692"/>
                <a:gd name="T44" fmla="*/ 210 w 2856"/>
                <a:gd name="T45" fmla="*/ 230 h 692"/>
                <a:gd name="T46" fmla="*/ 446 w 2856"/>
                <a:gd name="T47" fmla="*/ 164 h 692"/>
                <a:gd name="T48" fmla="*/ 640 w 2856"/>
                <a:gd name="T49" fmla="*/ 118 h 692"/>
                <a:gd name="T50" fmla="*/ 670 w 2856"/>
                <a:gd name="T51" fmla="*/ 109 h 692"/>
                <a:gd name="T52" fmla="*/ 793 w 2856"/>
                <a:gd name="T53" fmla="*/ 80 h 692"/>
                <a:gd name="T54" fmla="*/ 1005 w 2856"/>
                <a:gd name="T55" fmla="*/ 73 h 692"/>
                <a:gd name="T56" fmla="*/ 1111 w 2856"/>
                <a:gd name="T57" fmla="*/ 58 h 692"/>
                <a:gd name="T58" fmla="*/ 1237 w 2856"/>
                <a:gd name="T59" fmla="*/ 56 h 692"/>
                <a:gd name="T60" fmla="*/ 1379 w 2856"/>
                <a:gd name="T61" fmla="*/ 61 h 692"/>
                <a:gd name="T62" fmla="*/ 1489 w 2856"/>
                <a:gd name="T63" fmla="*/ 68 h 692"/>
                <a:gd name="T64" fmla="*/ 1663 w 2856"/>
                <a:gd name="T65" fmla="*/ 86 h 692"/>
                <a:gd name="T66" fmla="*/ 1804 w 2856"/>
                <a:gd name="T67" fmla="*/ 102 h 692"/>
                <a:gd name="T68" fmla="*/ 1983 w 2856"/>
                <a:gd name="T69" fmla="*/ 134 h 692"/>
                <a:gd name="T70" fmla="*/ 2217 w 2856"/>
                <a:gd name="T71" fmla="*/ 205 h 692"/>
                <a:gd name="T72" fmla="*/ 2254 w 2856"/>
                <a:gd name="T73" fmla="*/ 220 h 692"/>
                <a:gd name="T74" fmla="*/ 2317 w 2856"/>
                <a:gd name="T75" fmla="*/ 241 h 692"/>
                <a:gd name="T76" fmla="*/ 2466 w 2856"/>
                <a:gd name="T77" fmla="*/ 294 h 692"/>
                <a:gd name="T78" fmla="*/ 2635 w 2856"/>
                <a:gd name="T79" fmla="*/ 408 h 692"/>
                <a:gd name="T80" fmla="*/ 2798 w 2856"/>
                <a:gd name="T81" fmla="*/ 595 h 692"/>
                <a:gd name="T82" fmla="*/ 2816 w 2856"/>
                <a:gd name="T83" fmla="*/ 623 h 692"/>
                <a:gd name="T84" fmla="*/ 2827 w 2856"/>
                <a:gd name="T85" fmla="*/ 682 h 692"/>
                <a:gd name="T86" fmla="*/ 2844 w 2856"/>
                <a:gd name="T87" fmla="*/ 590 h 692"/>
                <a:gd name="T88" fmla="*/ 2791 w 2856"/>
                <a:gd name="T89" fmla="*/ 493 h 692"/>
                <a:gd name="T90" fmla="*/ 2741 w 2856"/>
                <a:gd name="T91" fmla="*/ 441 h 692"/>
                <a:gd name="T92" fmla="*/ 2664 w 2856"/>
                <a:gd name="T93" fmla="*/ 362 h 692"/>
                <a:gd name="T94" fmla="*/ 2504 w 2856"/>
                <a:gd name="T95" fmla="*/ 274 h 692"/>
                <a:gd name="T96" fmla="*/ 2418 w 2856"/>
                <a:gd name="T97" fmla="*/ 231 h 692"/>
                <a:gd name="T98" fmla="*/ 2276 w 2856"/>
                <a:gd name="T99" fmla="*/ 172 h 692"/>
                <a:gd name="T100" fmla="*/ 2222 w 2856"/>
                <a:gd name="T101" fmla="*/ 162 h 692"/>
                <a:gd name="T102" fmla="*/ 2195 w 2856"/>
                <a:gd name="T103" fmla="*/ 143 h 692"/>
                <a:gd name="T104" fmla="*/ 2123 w 2856"/>
                <a:gd name="T105" fmla="*/ 121 h 692"/>
                <a:gd name="T106" fmla="*/ 2022 w 2856"/>
                <a:gd name="T107" fmla="*/ 99 h 692"/>
                <a:gd name="T108" fmla="*/ 1980 w 2856"/>
                <a:gd name="T109" fmla="*/ 83 h 692"/>
                <a:gd name="T110" fmla="*/ 1922 w 2856"/>
                <a:gd name="T111" fmla="*/ 65 h 692"/>
                <a:gd name="T112" fmla="*/ 1724 w 2856"/>
                <a:gd name="T113" fmla="*/ 45 h 692"/>
                <a:gd name="T114" fmla="*/ 1094 w 2856"/>
                <a:gd name="T115" fmla="*/ 32 h 692"/>
                <a:gd name="T116" fmla="*/ 132 w 2856"/>
                <a:gd name="T117" fmla="*/ 259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856" h="692">
                  <a:moveTo>
                    <a:pt x="1677" y="35"/>
                  </a:moveTo>
                  <a:cubicBezTo>
                    <a:pt x="1662" y="28"/>
                    <a:pt x="1662" y="28"/>
                    <a:pt x="1662" y="28"/>
                  </a:cubicBezTo>
                  <a:cubicBezTo>
                    <a:pt x="1681" y="23"/>
                    <a:pt x="1695" y="27"/>
                    <a:pt x="1681" y="19"/>
                  </a:cubicBezTo>
                  <a:cubicBezTo>
                    <a:pt x="1679" y="27"/>
                    <a:pt x="1664" y="25"/>
                    <a:pt x="1649" y="24"/>
                  </a:cubicBezTo>
                  <a:cubicBezTo>
                    <a:pt x="1633" y="23"/>
                    <a:pt x="1618" y="22"/>
                    <a:pt x="1617" y="30"/>
                  </a:cubicBezTo>
                  <a:cubicBezTo>
                    <a:pt x="1607" y="26"/>
                    <a:pt x="1607" y="26"/>
                    <a:pt x="1607" y="26"/>
                  </a:cubicBezTo>
                  <a:cubicBezTo>
                    <a:pt x="1610" y="26"/>
                    <a:pt x="1610" y="25"/>
                    <a:pt x="1613" y="26"/>
                  </a:cubicBezTo>
                  <a:cubicBezTo>
                    <a:pt x="1594" y="16"/>
                    <a:pt x="1597" y="36"/>
                    <a:pt x="1572" y="31"/>
                  </a:cubicBezTo>
                  <a:cubicBezTo>
                    <a:pt x="1563" y="30"/>
                    <a:pt x="1557" y="27"/>
                    <a:pt x="1563" y="25"/>
                  </a:cubicBezTo>
                  <a:cubicBezTo>
                    <a:pt x="1543" y="28"/>
                    <a:pt x="1543" y="28"/>
                    <a:pt x="1543" y="28"/>
                  </a:cubicBezTo>
                  <a:cubicBezTo>
                    <a:pt x="1537" y="27"/>
                    <a:pt x="1539" y="24"/>
                    <a:pt x="1545" y="25"/>
                  </a:cubicBezTo>
                  <a:cubicBezTo>
                    <a:pt x="1545" y="25"/>
                    <a:pt x="1537" y="25"/>
                    <a:pt x="1530" y="24"/>
                  </a:cubicBezTo>
                  <a:cubicBezTo>
                    <a:pt x="1526" y="24"/>
                    <a:pt x="1522" y="24"/>
                    <a:pt x="1519" y="24"/>
                  </a:cubicBezTo>
                  <a:cubicBezTo>
                    <a:pt x="1516" y="24"/>
                    <a:pt x="1514" y="24"/>
                    <a:pt x="1514" y="24"/>
                  </a:cubicBezTo>
                  <a:cubicBezTo>
                    <a:pt x="1515" y="24"/>
                    <a:pt x="1515" y="24"/>
                    <a:pt x="1515" y="24"/>
                  </a:cubicBezTo>
                  <a:cubicBezTo>
                    <a:pt x="1510" y="26"/>
                    <a:pt x="1500" y="29"/>
                    <a:pt x="1495" y="31"/>
                  </a:cubicBezTo>
                  <a:cubicBezTo>
                    <a:pt x="1488" y="28"/>
                    <a:pt x="1499" y="29"/>
                    <a:pt x="1497" y="27"/>
                  </a:cubicBezTo>
                  <a:cubicBezTo>
                    <a:pt x="1480" y="30"/>
                    <a:pt x="1480" y="30"/>
                    <a:pt x="1480" y="30"/>
                  </a:cubicBezTo>
                  <a:cubicBezTo>
                    <a:pt x="1474" y="25"/>
                    <a:pt x="1488" y="22"/>
                    <a:pt x="1500" y="23"/>
                  </a:cubicBezTo>
                  <a:cubicBezTo>
                    <a:pt x="1485" y="6"/>
                    <a:pt x="1485" y="27"/>
                    <a:pt x="1452" y="15"/>
                  </a:cubicBezTo>
                  <a:cubicBezTo>
                    <a:pt x="1468" y="14"/>
                    <a:pt x="1468" y="14"/>
                    <a:pt x="1468" y="14"/>
                  </a:cubicBezTo>
                  <a:cubicBezTo>
                    <a:pt x="1463" y="9"/>
                    <a:pt x="1458" y="7"/>
                    <a:pt x="1451" y="6"/>
                  </a:cubicBezTo>
                  <a:cubicBezTo>
                    <a:pt x="1445" y="5"/>
                    <a:pt x="1437" y="4"/>
                    <a:pt x="1428" y="0"/>
                  </a:cubicBezTo>
                  <a:cubicBezTo>
                    <a:pt x="1432" y="4"/>
                    <a:pt x="1463" y="16"/>
                    <a:pt x="1445" y="20"/>
                  </a:cubicBezTo>
                  <a:cubicBezTo>
                    <a:pt x="1440" y="18"/>
                    <a:pt x="1433" y="17"/>
                    <a:pt x="1423" y="20"/>
                  </a:cubicBezTo>
                  <a:cubicBezTo>
                    <a:pt x="1423" y="15"/>
                    <a:pt x="1414" y="16"/>
                    <a:pt x="1402" y="15"/>
                  </a:cubicBezTo>
                  <a:cubicBezTo>
                    <a:pt x="1403" y="8"/>
                    <a:pt x="1403" y="8"/>
                    <a:pt x="1403" y="8"/>
                  </a:cubicBezTo>
                  <a:cubicBezTo>
                    <a:pt x="1390" y="9"/>
                    <a:pt x="1391" y="13"/>
                    <a:pt x="1383" y="17"/>
                  </a:cubicBezTo>
                  <a:cubicBezTo>
                    <a:pt x="1368" y="15"/>
                    <a:pt x="1366" y="9"/>
                    <a:pt x="1362" y="4"/>
                  </a:cubicBezTo>
                  <a:cubicBezTo>
                    <a:pt x="1339" y="3"/>
                    <a:pt x="1378" y="14"/>
                    <a:pt x="1351" y="15"/>
                  </a:cubicBezTo>
                  <a:cubicBezTo>
                    <a:pt x="1331" y="12"/>
                    <a:pt x="1318" y="14"/>
                    <a:pt x="1295" y="19"/>
                  </a:cubicBezTo>
                  <a:cubicBezTo>
                    <a:pt x="1281" y="16"/>
                    <a:pt x="1297" y="14"/>
                    <a:pt x="1292" y="12"/>
                  </a:cubicBezTo>
                  <a:cubicBezTo>
                    <a:pt x="1280" y="18"/>
                    <a:pt x="1280" y="18"/>
                    <a:pt x="1280" y="18"/>
                  </a:cubicBezTo>
                  <a:cubicBezTo>
                    <a:pt x="1277" y="18"/>
                    <a:pt x="1278" y="16"/>
                    <a:pt x="1279" y="15"/>
                  </a:cubicBezTo>
                  <a:cubicBezTo>
                    <a:pt x="1269" y="17"/>
                    <a:pt x="1278" y="23"/>
                    <a:pt x="1262" y="25"/>
                  </a:cubicBezTo>
                  <a:cubicBezTo>
                    <a:pt x="1260" y="29"/>
                    <a:pt x="1252" y="26"/>
                    <a:pt x="1242" y="23"/>
                  </a:cubicBezTo>
                  <a:cubicBezTo>
                    <a:pt x="1232" y="20"/>
                    <a:pt x="1220" y="17"/>
                    <a:pt x="1210" y="22"/>
                  </a:cubicBezTo>
                  <a:cubicBezTo>
                    <a:pt x="1205" y="20"/>
                    <a:pt x="1212" y="17"/>
                    <a:pt x="1211" y="14"/>
                  </a:cubicBezTo>
                  <a:cubicBezTo>
                    <a:pt x="1184" y="21"/>
                    <a:pt x="1188" y="19"/>
                    <a:pt x="1166" y="28"/>
                  </a:cubicBezTo>
                  <a:cubicBezTo>
                    <a:pt x="1147" y="23"/>
                    <a:pt x="1147" y="23"/>
                    <a:pt x="1147" y="23"/>
                  </a:cubicBezTo>
                  <a:cubicBezTo>
                    <a:pt x="1161" y="29"/>
                    <a:pt x="1144" y="36"/>
                    <a:pt x="1128" y="42"/>
                  </a:cubicBezTo>
                  <a:cubicBezTo>
                    <a:pt x="1133" y="45"/>
                    <a:pt x="1138" y="47"/>
                    <a:pt x="1140" y="48"/>
                  </a:cubicBezTo>
                  <a:cubicBezTo>
                    <a:pt x="1116" y="53"/>
                    <a:pt x="1116" y="53"/>
                    <a:pt x="1116" y="53"/>
                  </a:cubicBezTo>
                  <a:cubicBezTo>
                    <a:pt x="1113" y="52"/>
                    <a:pt x="1115" y="49"/>
                    <a:pt x="1119" y="46"/>
                  </a:cubicBezTo>
                  <a:cubicBezTo>
                    <a:pt x="1118" y="46"/>
                    <a:pt x="1116" y="47"/>
                    <a:pt x="1115" y="48"/>
                  </a:cubicBezTo>
                  <a:cubicBezTo>
                    <a:pt x="1106" y="45"/>
                    <a:pt x="1110" y="41"/>
                    <a:pt x="1117" y="36"/>
                  </a:cubicBezTo>
                  <a:cubicBezTo>
                    <a:pt x="1120" y="37"/>
                    <a:pt x="1123" y="39"/>
                    <a:pt x="1126" y="40"/>
                  </a:cubicBezTo>
                  <a:cubicBezTo>
                    <a:pt x="1131" y="36"/>
                    <a:pt x="1137" y="30"/>
                    <a:pt x="1136" y="26"/>
                  </a:cubicBezTo>
                  <a:cubicBezTo>
                    <a:pt x="1134" y="27"/>
                    <a:pt x="1131" y="28"/>
                    <a:pt x="1128" y="28"/>
                  </a:cubicBezTo>
                  <a:cubicBezTo>
                    <a:pt x="1129" y="27"/>
                    <a:pt x="1130" y="26"/>
                    <a:pt x="1129" y="25"/>
                  </a:cubicBezTo>
                  <a:cubicBezTo>
                    <a:pt x="1128" y="24"/>
                    <a:pt x="1126" y="26"/>
                    <a:pt x="1122" y="28"/>
                  </a:cubicBezTo>
                  <a:cubicBezTo>
                    <a:pt x="1116" y="20"/>
                    <a:pt x="1116" y="20"/>
                    <a:pt x="1116" y="20"/>
                  </a:cubicBezTo>
                  <a:cubicBezTo>
                    <a:pt x="1115" y="23"/>
                    <a:pt x="1115" y="23"/>
                    <a:pt x="1115" y="23"/>
                  </a:cubicBezTo>
                  <a:cubicBezTo>
                    <a:pt x="1082" y="19"/>
                    <a:pt x="1082" y="19"/>
                    <a:pt x="1082" y="19"/>
                  </a:cubicBezTo>
                  <a:cubicBezTo>
                    <a:pt x="1060" y="29"/>
                    <a:pt x="1040" y="42"/>
                    <a:pt x="1004" y="48"/>
                  </a:cubicBezTo>
                  <a:cubicBezTo>
                    <a:pt x="1013" y="41"/>
                    <a:pt x="1005" y="38"/>
                    <a:pt x="1006" y="30"/>
                  </a:cubicBezTo>
                  <a:cubicBezTo>
                    <a:pt x="1016" y="37"/>
                    <a:pt x="1034" y="25"/>
                    <a:pt x="1053" y="26"/>
                  </a:cubicBezTo>
                  <a:cubicBezTo>
                    <a:pt x="1043" y="25"/>
                    <a:pt x="1045" y="22"/>
                    <a:pt x="1047" y="20"/>
                  </a:cubicBezTo>
                  <a:cubicBezTo>
                    <a:pt x="1047" y="20"/>
                    <a:pt x="1039" y="23"/>
                    <a:pt x="1030" y="25"/>
                  </a:cubicBezTo>
                  <a:cubicBezTo>
                    <a:pt x="1022" y="27"/>
                    <a:pt x="1014" y="29"/>
                    <a:pt x="1014" y="29"/>
                  </a:cubicBezTo>
                  <a:cubicBezTo>
                    <a:pt x="1014" y="23"/>
                    <a:pt x="1006" y="25"/>
                    <a:pt x="997" y="23"/>
                  </a:cubicBezTo>
                  <a:cubicBezTo>
                    <a:pt x="1005" y="35"/>
                    <a:pt x="973" y="33"/>
                    <a:pt x="959" y="38"/>
                  </a:cubicBezTo>
                  <a:cubicBezTo>
                    <a:pt x="958" y="34"/>
                    <a:pt x="961" y="29"/>
                    <a:pt x="978" y="29"/>
                  </a:cubicBezTo>
                  <a:cubicBezTo>
                    <a:pt x="959" y="21"/>
                    <a:pt x="955" y="45"/>
                    <a:pt x="936" y="39"/>
                  </a:cubicBezTo>
                  <a:cubicBezTo>
                    <a:pt x="940" y="38"/>
                    <a:pt x="943" y="39"/>
                    <a:pt x="944" y="37"/>
                  </a:cubicBezTo>
                  <a:cubicBezTo>
                    <a:pt x="935" y="41"/>
                    <a:pt x="911" y="40"/>
                    <a:pt x="916" y="36"/>
                  </a:cubicBezTo>
                  <a:cubicBezTo>
                    <a:pt x="921" y="36"/>
                    <a:pt x="921" y="36"/>
                    <a:pt x="921" y="36"/>
                  </a:cubicBezTo>
                  <a:cubicBezTo>
                    <a:pt x="893" y="36"/>
                    <a:pt x="838" y="43"/>
                    <a:pt x="835" y="54"/>
                  </a:cubicBezTo>
                  <a:cubicBezTo>
                    <a:pt x="835" y="53"/>
                    <a:pt x="837" y="42"/>
                    <a:pt x="839" y="39"/>
                  </a:cubicBezTo>
                  <a:cubicBezTo>
                    <a:pt x="839" y="39"/>
                    <a:pt x="828" y="49"/>
                    <a:pt x="816" y="59"/>
                  </a:cubicBezTo>
                  <a:cubicBezTo>
                    <a:pt x="805" y="69"/>
                    <a:pt x="795" y="79"/>
                    <a:pt x="795" y="79"/>
                  </a:cubicBezTo>
                  <a:cubicBezTo>
                    <a:pt x="798" y="70"/>
                    <a:pt x="779" y="51"/>
                    <a:pt x="801" y="43"/>
                  </a:cubicBezTo>
                  <a:cubicBezTo>
                    <a:pt x="794" y="43"/>
                    <a:pt x="786" y="42"/>
                    <a:pt x="773" y="47"/>
                  </a:cubicBezTo>
                  <a:cubicBezTo>
                    <a:pt x="777" y="48"/>
                    <a:pt x="785" y="58"/>
                    <a:pt x="779" y="60"/>
                  </a:cubicBezTo>
                  <a:cubicBezTo>
                    <a:pt x="762" y="52"/>
                    <a:pt x="767" y="56"/>
                    <a:pt x="746" y="51"/>
                  </a:cubicBezTo>
                  <a:cubicBezTo>
                    <a:pt x="753" y="52"/>
                    <a:pt x="747" y="66"/>
                    <a:pt x="737" y="67"/>
                  </a:cubicBezTo>
                  <a:cubicBezTo>
                    <a:pt x="738" y="65"/>
                    <a:pt x="734" y="54"/>
                    <a:pt x="738" y="52"/>
                  </a:cubicBezTo>
                  <a:cubicBezTo>
                    <a:pt x="738" y="52"/>
                    <a:pt x="732" y="56"/>
                    <a:pt x="726" y="60"/>
                  </a:cubicBezTo>
                  <a:cubicBezTo>
                    <a:pt x="720" y="65"/>
                    <a:pt x="714" y="69"/>
                    <a:pt x="714" y="69"/>
                  </a:cubicBezTo>
                  <a:cubicBezTo>
                    <a:pt x="720" y="66"/>
                    <a:pt x="713" y="58"/>
                    <a:pt x="707" y="55"/>
                  </a:cubicBezTo>
                  <a:cubicBezTo>
                    <a:pt x="710" y="57"/>
                    <a:pt x="685" y="58"/>
                    <a:pt x="678" y="60"/>
                  </a:cubicBezTo>
                  <a:cubicBezTo>
                    <a:pt x="689" y="62"/>
                    <a:pt x="689" y="62"/>
                    <a:pt x="689" y="62"/>
                  </a:cubicBezTo>
                  <a:cubicBezTo>
                    <a:pt x="660" y="64"/>
                    <a:pt x="664" y="85"/>
                    <a:pt x="635" y="89"/>
                  </a:cubicBezTo>
                  <a:cubicBezTo>
                    <a:pt x="638" y="86"/>
                    <a:pt x="640" y="71"/>
                    <a:pt x="626" y="71"/>
                  </a:cubicBezTo>
                  <a:cubicBezTo>
                    <a:pt x="623" y="75"/>
                    <a:pt x="617" y="85"/>
                    <a:pt x="608" y="95"/>
                  </a:cubicBezTo>
                  <a:cubicBezTo>
                    <a:pt x="600" y="104"/>
                    <a:pt x="590" y="114"/>
                    <a:pt x="578" y="119"/>
                  </a:cubicBezTo>
                  <a:cubicBezTo>
                    <a:pt x="572" y="116"/>
                    <a:pt x="572" y="116"/>
                    <a:pt x="572" y="116"/>
                  </a:cubicBezTo>
                  <a:cubicBezTo>
                    <a:pt x="554" y="125"/>
                    <a:pt x="554" y="125"/>
                    <a:pt x="554" y="125"/>
                  </a:cubicBezTo>
                  <a:cubicBezTo>
                    <a:pt x="564" y="112"/>
                    <a:pt x="593" y="84"/>
                    <a:pt x="611" y="72"/>
                  </a:cubicBezTo>
                  <a:cubicBezTo>
                    <a:pt x="599" y="71"/>
                    <a:pt x="607" y="68"/>
                    <a:pt x="590" y="72"/>
                  </a:cubicBezTo>
                  <a:cubicBezTo>
                    <a:pt x="584" y="69"/>
                    <a:pt x="598" y="64"/>
                    <a:pt x="603" y="63"/>
                  </a:cubicBezTo>
                  <a:cubicBezTo>
                    <a:pt x="603" y="63"/>
                    <a:pt x="594" y="65"/>
                    <a:pt x="584" y="66"/>
                  </a:cubicBezTo>
                  <a:cubicBezTo>
                    <a:pt x="574" y="67"/>
                    <a:pt x="565" y="68"/>
                    <a:pt x="565" y="68"/>
                  </a:cubicBezTo>
                  <a:cubicBezTo>
                    <a:pt x="568" y="76"/>
                    <a:pt x="537" y="82"/>
                    <a:pt x="540" y="88"/>
                  </a:cubicBezTo>
                  <a:cubicBezTo>
                    <a:pt x="540" y="88"/>
                    <a:pt x="550" y="84"/>
                    <a:pt x="560" y="80"/>
                  </a:cubicBezTo>
                  <a:cubicBezTo>
                    <a:pt x="570" y="76"/>
                    <a:pt x="580" y="72"/>
                    <a:pt x="580" y="72"/>
                  </a:cubicBezTo>
                  <a:cubicBezTo>
                    <a:pt x="583" y="80"/>
                    <a:pt x="560" y="99"/>
                    <a:pt x="533" y="103"/>
                  </a:cubicBezTo>
                  <a:cubicBezTo>
                    <a:pt x="526" y="101"/>
                    <a:pt x="535" y="88"/>
                    <a:pt x="534" y="85"/>
                  </a:cubicBezTo>
                  <a:cubicBezTo>
                    <a:pt x="531" y="89"/>
                    <a:pt x="510" y="96"/>
                    <a:pt x="507" y="94"/>
                  </a:cubicBezTo>
                  <a:cubicBezTo>
                    <a:pt x="518" y="88"/>
                    <a:pt x="518" y="88"/>
                    <a:pt x="518" y="88"/>
                  </a:cubicBezTo>
                  <a:cubicBezTo>
                    <a:pt x="502" y="88"/>
                    <a:pt x="496" y="103"/>
                    <a:pt x="476" y="100"/>
                  </a:cubicBezTo>
                  <a:cubicBezTo>
                    <a:pt x="470" y="101"/>
                    <a:pt x="455" y="94"/>
                    <a:pt x="455" y="99"/>
                  </a:cubicBezTo>
                  <a:cubicBezTo>
                    <a:pt x="468" y="106"/>
                    <a:pt x="476" y="133"/>
                    <a:pt x="471" y="141"/>
                  </a:cubicBezTo>
                  <a:cubicBezTo>
                    <a:pt x="470" y="141"/>
                    <a:pt x="461" y="141"/>
                    <a:pt x="452" y="140"/>
                  </a:cubicBezTo>
                  <a:cubicBezTo>
                    <a:pt x="443" y="140"/>
                    <a:pt x="433" y="139"/>
                    <a:pt x="429" y="137"/>
                  </a:cubicBezTo>
                  <a:cubicBezTo>
                    <a:pt x="417" y="133"/>
                    <a:pt x="440" y="117"/>
                    <a:pt x="430" y="113"/>
                  </a:cubicBezTo>
                  <a:cubicBezTo>
                    <a:pt x="430" y="115"/>
                    <a:pt x="425" y="119"/>
                    <a:pt x="423" y="121"/>
                  </a:cubicBezTo>
                  <a:cubicBezTo>
                    <a:pt x="416" y="121"/>
                    <a:pt x="424" y="113"/>
                    <a:pt x="410" y="118"/>
                  </a:cubicBezTo>
                  <a:cubicBezTo>
                    <a:pt x="410" y="126"/>
                    <a:pt x="382" y="125"/>
                    <a:pt x="406" y="126"/>
                  </a:cubicBezTo>
                  <a:cubicBezTo>
                    <a:pt x="393" y="132"/>
                    <a:pt x="391" y="128"/>
                    <a:pt x="375" y="133"/>
                  </a:cubicBezTo>
                  <a:cubicBezTo>
                    <a:pt x="381" y="137"/>
                    <a:pt x="365" y="154"/>
                    <a:pt x="352" y="160"/>
                  </a:cubicBezTo>
                  <a:cubicBezTo>
                    <a:pt x="353" y="158"/>
                    <a:pt x="349" y="156"/>
                    <a:pt x="347" y="155"/>
                  </a:cubicBezTo>
                  <a:cubicBezTo>
                    <a:pt x="319" y="163"/>
                    <a:pt x="304" y="163"/>
                    <a:pt x="278" y="171"/>
                  </a:cubicBezTo>
                  <a:cubicBezTo>
                    <a:pt x="275" y="170"/>
                    <a:pt x="262" y="172"/>
                    <a:pt x="266" y="167"/>
                  </a:cubicBezTo>
                  <a:cubicBezTo>
                    <a:pt x="263" y="169"/>
                    <a:pt x="260" y="173"/>
                    <a:pt x="253" y="176"/>
                  </a:cubicBezTo>
                  <a:cubicBezTo>
                    <a:pt x="244" y="175"/>
                    <a:pt x="248" y="173"/>
                    <a:pt x="253" y="171"/>
                  </a:cubicBezTo>
                  <a:cubicBezTo>
                    <a:pt x="258" y="169"/>
                    <a:pt x="263" y="167"/>
                    <a:pt x="256" y="165"/>
                  </a:cubicBezTo>
                  <a:cubicBezTo>
                    <a:pt x="256" y="170"/>
                    <a:pt x="237" y="178"/>
                    <a:pt x="227" y="184"/>
                  </a:cubicBezTo>
                  <a:cubicBezTo>
                    <a:pt x="233" y="190"/>
                    <a:pt x="253" y="177"/>
                    <a:pt x="264" y="171"/>
                  </a:cubicBezTo>
                  <a:cubicBezTo>
                    <a:pt x="267" y="180"/>
                    <a:pt x="251" y="197"/>
                    <a:pt x="226" y="210"/>
                  </a:cubicBezTo>
                  <a:cubicBezTo>
                    <a:pt x="206" y="220"/>
                    <a:pt x="215" y="207"/>
                    <a:pt x="212" y="210"/>
                  </a:cubicBezTo>
                  <a:cubicBezTo>
                    <a:pt x="172" y="222"/>
                    <a:pt x="185" y="238"/>
                    <a:pt x="150" y="244"/>
                  </a:cubicBezTo>
                  <a:cubicBezTo>
                    <a:pt x="135" y="243"/>
                    <a:pt x="145" y="232"/>
                    <a:pt x="140" y="229"/>
                  </a:cubicBezTo>
                  <a:cubicBezTo>
                    <a:pt x="156" y="220"/>
                    <a:pt x="168" y="222"/>
                    <a:pt x="179" y="218"/>
                  </a:cubicBezTo>
                  <a:cubicBezTo>
                    <a:pt x="179" y="218"/>
                    <a:pt x="175" y="219"/>
                    <a:pt x="171" y="219"/>
                  </a:cubicBezTo>
                  <a:cubicBezTo>
                    <a:pt x="168" y="220"/>
                    <a:pt x="164" y="221"/>
                    <a:pt x="164" y="221"/>
                  </a:cubicBezTo>
                  <a:cubicBezTo>
                    <a:pt x="168" y="216"/>
                    <a:pt x="179" y="211"/>
                    <a:pt x="186" y="210"/>
                  </a:cubicBezTo>
                  <a:cubicBezTo>
                    <a:pt x="183" y="210"/>
                    <a:pt x="177" y="211"/>
                    <a:pt x="170" y="213"/>
                  </a:cubicBezTo>
                  <a:cubicBezTo>
                    <a:pt x="162" y="216"/>
                    <a:pt x="154" y="219"/>
                    <a:pt x="144" y="223"/>
                  </a:cubicBezTo>
                  <a:cubicBezTo>
                    <a:pt x="135" y="226"/>
                    <a:pt x="125" y="230"/>
                    <a:pt x="115" y="234"/>
                  </a:cubicBezTo>
                  <a:cubicBezTo>
                    <a:pt x="105" y="237"/>
                    <a:pt x="96" y="240"/>
                    <a:pt x="88" y="242"/>
                  </a:cubicBezTo>
                  <a:cubicBezTo>
                    <a:pt x="84" y="246"/>
                    <a:pt x="76" y="253"/>
                    <a:pt x="81" y="253"/>
                  </a:cubicBezTo>
                  <a:cubicBezTo>
                    <a:pt x="90" y="248"/>
                    <a:pt x="90" y="248"/>
                    <a:pt x="90" y="248"/>
                  </a:cubicBezTo>
                  <a:cubicBezTo>
                    <a:pt x="101" y="249"/>
                    <a:pt x="76" y="262"/>
                    <a:pt x="88" y="259"/>
                  </a:cubicBezTo>
                  <a:cubicBezTo>
                    <a:pt x="83" y="264"/>
                    <a:pt x="77" y="269"/>
                    <a:pt x="71" y="274"/>
                  </a:cubicBezTo>
                  <a:cubicBezTo>
                    <a:pt x="64" y="278"/>
                    <a:pt x="57" y="283"/>
                    <a:pt x="48" y="285"/>
                  </a:cubicBezTo>
                  <a:cubicBezTo>
                    <a:pt x="41" y="280"/>
                    <a:pt x="41" y="280"/>
                    <a:pt x="41" y="280"/>
                  </a:cubicBezTo>
                  <a:cubicBezTo>
                    <a:pt x="42" y="282"/>
                    <a:pt x="54" y="279"/>
                    <a:pt x="58" y="274"/>
                  </a:cubicBezTo>
                  <a:cubicBezTo>
                    <a:pt x="55" y="278"/>
                    <a:pt x="48" y="278"/>
                    <a:pt x="40" y="280"/>
                  </a:cubicBezTo>
                  <a:cubicBezTo>
                    <a:pt x="33" y="282"/>
                    <a:pt x="26" y="284"/>
                    <a:pt x="24" y="291"/>
                  </a:cubicBezTo>
                  <a:cubicBezTo>
                    <a:pt x="38" y="289"/>
                    <a:pt x="38" y="289"/>
                    <a:pt x="38" y="289"/>
                  </a:cubicBezTo>
                  <a:cubicBezTo>
                    <a:pt x="33" y="294"/>
                    <a:pt x="27" y="300"/>
                    <a:pt x="21" y="305"/>
                  </a:cubicBezTo>
                  <a:cubicBezTo>
                    <a:pt x="15" y="311"/>
                    <a:pt x="8" y="316"/>
                    <a:pt x="0" y="319"/>
                  </a:cubicBezTo>
                  <a:cubicBezTo>
                    <a:pt x="10" y="322"/>
                    <a:pt x="3" y="316"/>
                    <a:pt x="18" y="318"/>
                  </a:cubicBezTo>
                  <a:cubicBezTo>
                    <a:pt x="11" y="316"/>
                    <a:pt x="20" y="311"/>
                    <a:pt x="29" y="307"/>
                  </a:cubicBezTo>
                  <a:cubicBezTo>
                    <a:pt x="38" y="302"/>
                    <a:pt x="46" y="298"/>
                    <a:pt x="36" y="297"/>
                  </a:cubicBezTo>
                  <a:cubicBezTo>
                    <a:pt x="52" y="300"/>
                    <a:pt x="57" y="292"/>
                    <a:pt x="75" y="293"/>
                  </a:cubicBezTo>
                  <a:cubicBezTo>
                    <a:pt x="74" y="291"/>
                    <a:pt x="68" y="291"/>
                    <a:pt x="81" y="286"/>
                  </a:cubicBezTo>
                  <a:cubicBezTo>
                    <a:pt x="82" y="285"/>
                    <a:pt x="83" y="284"/>
                    <a:pt x="83" y="283"/>
                  </a:cubicBezTo>
                  <a:cubicBezTo>
                    <a:pt x="84" y="283"/>
                    <a:pt x="84" y="283"/>
                    <a:pt x="84" y="283"/>
                  </a:cubicBezTo>
                  <a:cubicBezTo>
                    <a:pt x="84" y="283"/>
                    <a:pt x="84" y="283"/>
                    <a:pt x="83" y="283"/>
                  </a:cubicBezTo>
                  <a:cubicBezTo>
                    <a:pt x="84" y="282"/>
                    <a:pt x="84" y="282"/>
                    <a:pt x="83" y="283"/>
                  </a:cubicBezTo>
                  <a:cubicBezTo>
                    <a:pt x="80" y="283"/>
                    <a:pt x="77" y="283"/>
                    <a:pt x="75" y="282"/>
                  </a:cubicBezTo>
                  <a:cubicBezTo>
                    <a:pt x="79" y="274"/>
                    <a:pt x="100" y="265"/>
                    <a:pt x="106" y="260"/>
                  </a:cubicBezTo>
                  <a:cubicBezTo>
                    <a:pt x="114" y="257"/>
                    <a:pt x="103" y="264"/>
                    <a:pt x="109" y="264"/>
                  </a:cubicBezTo>
                  <a:cubicBezTo>
                    <a:pt x="117" y="256"/>
                    <a:pt x="117" y="256"/>
                    <a:pt x="117" y="256"/>
                  </a:cubicBezTo>
                  <a:cubicBezTo>
                    <a:pt x="120" y="260"/>
                    <a:pt x="141" y="256"/>
                    <a:pt x="124" y="266"/>
                  </a:cubicBezTo>
                  <a:cubicBezTo>
                    <a:pt x="141" y="260"/>
                    <a:pt x="141" y="260"/>
                    <a:pt x="141" y="260"/>
                  </a:cubicBezTo>
                  <a:cubicBezTo>
                    <a:pt x="152" y="258"/>
                    <a:pt x="165" y="254"/>
                    <a:pt x="173" y="249"/>
                  </a:cubicBezTo>
                  <a:cubicBezTo>
                    <a:pt x="181" y="247"/>
                    <a:pt x="190" y="236"/>
                    <a:pt x="185" y="242"/>
                  </a:cubicBezTo>
                  <a:cubicBezTo>
                    <a:pt x="210" y="230"/>
                    <a:pt x="210" y="230"/>
                    <a:pt x="210" y="230"/>
                  </a:cubicBezTo>
                  <a:cubicBezTo>
                    <a:pt x="211" y="231"/>
                    <a:pt x="211" y="231"/>
                    <a:pt x="211" y="231"/>
                  </a:cubicBezTo>
                  <a:cubicBezTo>
                    <a:pt x="236" y="222"/>
                    <a:pt x="261" y="204"/>
                    <a:pt x="294" y="204"/>
                  </a:cubicBezTo>
                  <a:cubicBezTo>
                    <a:pt x="302" y="200"/>
                    <a:pt x="311" y="195"/>
                    <a:pt x="326" y="192"/>
                  </a:cubicBezTo>
                  <a:cubicBezTo>
                    <a:pt x="331" y="196"/>
                    <a:pt x="331" y="196"/>
                    <a:pt x="331" y="196"/>
                  </a:cubicBezTo>
                  <a:cubicBezTo>
                    <a:pt x="341" y="191"/>
                    <a:pt x="366" y="191"/>
                    <a:pt x="370" y="185"/>
                  </a:cubicBezTo>
                  <a:cubicBezTo>
                    <a:pt x="385" y="193"/>
                    <a:pt x="426" y="172"/>
                    <a:pt x="447" y="170"/>
                  </a:cubicBezTo>
                  <a:cubicBezTo>
                    <a:pt x="446" y="164"/>
                    <a:pt x="446" y="164"/>
                    <a:pt x="446" y="164"/>
                  </a:cubicBezTo>
                  <a:cubicBezTo>
                    <a:pt x="460" y="160"/>
                    <a:pt x="473" y="156"/>
                    <a:pt x="490" y="149"/>
                  </a:cubicBezTo>
                  <a:cubicBezTo>
                    <a:pt x="488" y="144"/>
                    <a:pt x="488" y="144"/>
                    <a:pt x="488" y="144"/>
                  </a:cubicBezTo>
                  <a:cubicBezTo>
                    <a:pt x="502" y="137"/>
                    <a:pt x="527" y="139"/>
                    <a:pt x="551" y="134"/>
                  </a:cubicBezTo>
                  <a:cubicBezTo>
                    <a:pt x="550" y="136"/>
                    <a:pt x="544" y="137"/>
                    <a:pt x="539" y="137"/>
                  </a:cubicBezTo>
                  <a:cubicBezTo>
                    <a:pt x="570" y="143"/>
                    <a:pt x="598" y="116"/>
                    <a:pt x="626" y="120"/>
                  </a:cubicBezTo>
                  <a:cubicBezTo>
                    <a:pt x="632" y="117"/>
                    <a:pt x="637" y="117"/>
                    <a:pt x="641" y="118"/>
                  </a:cubicBezTo>
                  <a:cubicBezTo>
                    <a:pt x="641" y="118"/>
                    <a:pt x="640" y="118"/>
                    <a:pt x="640" y="118"/>
                  </a:cubicBezTo>
                  <a:cubicBezTo>
                    <a:pt x="640" y="118"/>
                    <a:pt x="641" y="118"/>
                    <a:pt x="642" y="118"/>
                  </a:cubicBezTo>
                  <a:cubicBezTo>
                    <a:pt x="645" y="118"/>
                    <a:pt x="649" y="119"/>
                    <a:pt x="652" y="119"/>
                  </a:cubicBezTo>
                  <a:cubicBezTo>
                    <a:pt x="649" y="118"/>
                    <a:pt x="646" y="118"/>
                    <a:pt x="644" y="117"/>
                  </a:cubicBezTo>
                  <a:cubicBezTo>
                    <a:pt x="649" y="117"/>
                    <a:pt x="656" y="115"/>
                    <a:pt x="664" y="112"/>
                  </a:cubicBezTo>
                  <a:cubicBezTo>
                    <a:pt x="668" y="117"/>
                    <a:pt x="668" y="117"/>
                    <a:pt x="668" y="117"/>
                  </a:cubicBezTo>
                  <a:cubicBezTo>
                    <a:pt x="668" y="117"/>
                    <a:pt x="669" y="117"/>
                    <a:pt x="669" y="117"/>
                  </a:cubicBezTo>
                  <a:cubicBezTo>
                    <a:pt x="677" y="118"/>
                    <a:pt x="675" y="113"/>
                    <a:pt x="670" y="109"/>
                  </a:cubicBezTo>
                  <a:cubicBezTo>
                    <a:pt x="674" y="108"/>
                    <a:pt x="677" y="106"/>
                    <a:pt x="680" y="104"/>
                  </a:cubicBezTo>
                  <a:cubicBezTo>
                    <a:pt x="687" y="113"/>
                    <a:pt x="699" y="98"/>
                    <a:pt x="708" y="107"/>
                  </a:cubicBezTo>
                  <a:cubicBezTo>
                    <a:pt x="713" y="101"/>
                    <a:pt x="746" y="98"/>
                    <a:pt x="748" y="87"/>
                  </a:cubicBezTo>
                  <a:cubicBezTo>
                    <a:pt x="749" y="88"/>
                    <a:pt x="751" y="89"/>
                    <a:pt x="747" y="89"/>
                  </a:cubicBezTo>
                  <a:cubicBezTo>
                    <a:pt x="755" y="89"/>
                    <a:pt x="764" y="89"/>
                    <a:pt x="771" y="86"/>
                  </a:cubicBezTo>
                  <a:cubicBezTo>
                    <a:pt x="776" y="92"/>
                    <a:pt x="776" y="92"/>
                    <a:pt x="776" y="92"/>
                  </a:cubicBezTo>
                  <a:cubicBezTo>
                    <a:pt x="793" y="80"/>
                    <a:pt x="793" y="80"/>
                    <a:pt x="793" y="80"/>
                  </a:cubicBezTo>
                  <a:cubicBezTo>
                    <a:pt x="804" y="83"/>
                    <a:pt x="809" y="85"/>
                    <a:pt x="799" y="92"/>
                  </a:cubicBezTo>
                  <a:cubicBezTo>
                    <a:pt x="825" y="81"/>
                    <a:pt x="820" y="87"/>
                    <a:pt x="842" y="76"/>
                  </a:cubicBezTo>
                  <a:cubicBezTo>
                    <a:pt x="841" y="80"/>
                    <a:pt x="841" y="80"/>
                    <a:pt x="841" y="80"/>
                  </a:cubicBezTo>
                  <a:cubicBezTo>
                    <a:pt x="849" y="79"/>
                    <a:pt x="862" y="72"/>
                    <a:pt x="867" y="75"/>
                  </a:cubicBezTo>
                  <a:cubicBezTo>
                    <a:pt x="877" y="79"/>
                    <a:pt x="899" y="77"/>
                    <a:pt x="925" y="75"/>
                  </a:cubicBezTo>
                  <a:cubicBezTo>
                    <a:pt x="938" y="74"/>
                    <a:pt x="952" y="73"/>
                    <a:pt x="966" y="72"/>
                  </a:cubicBezTo>
                  <a:cubicBezTo>
                    <a:pt x="980" y="72"/>
                    <a:pt x="993" y="72"/>
                    <a:pt x="1005" y="73"/>
                  </a:cubicBezTo>
                  <a:cubicBezTo>
                    <a:pt x="995" y="60"/>
                    <a:pt x="1027" y="78"/>
                    <a:pt x="1028" y="67"/>
                  </a:cubicBezTo>
                  <a:cubicBezTo>
                    <a:pt x="1031" y="71"/>
                    <a:pt x="1038" y="72"/>
                    <a:pt x="1030" y="75"/>
                  </a:cubicBezTo>
                  <a:cubicBezTo>
                    <a:pt x="1054" y="71"/>
                    <a:pt x="1066" y="79"/>
                    <a:pt x="1083" y="69"/>
                  </a:cubicBezTo>
                  <a:cubicBezTo>
                    <a:pt x="1085" y="72"/>
                    <a:pt x="1078" y="74"/>
                    <a:pt x="1080" y="76"/>
                  </a:cubicBezTo>
                  <a:cubicBezTo>
                    <a:pt x="1082" y="75"/>
                    <a:pt x="1088" y="73"/>
                    <a:pt x="1090" y="74"/>
                  </a:cubicBezTo>
                  <a:cubicBezTo>
                    <a:pt x="1093" y="76"/>
                    <a:pt x="1087" y="77"/>
                    <a:pt x="1083" y="79"/>
                  </a:cubicBezTo>
                  <a:cubicBezTo>
                    <a:pt x="1107" y="77"/>
                    <a:pt x="1110" y="67"/>
                    <a:pt x="1111" y="58"/>
                  </a:cubicBezTo>
                  <a:cubicBezTo>
                    <a:pt x="1124" y="62"/>
                    <a:pt x="1130" y="61"/>
                    <a:pt x="1138" y="54"/>
                  </a:cubicBezTo>
                  <a:cubicBezTo>
                    <a:pt x="1143" y="57"/>
                    <a:pt x="1150" y="60"/>
                    <a:pt x="1135" y="62"/>
                  </a:cubicBezTo>
                  <a:cubicBezTo>
                    <a:pt x="1139" y="62"/>
                    <a:pt x="1152" y="63"/>
                    <a:pt x="1164" y="63"/>
                  </a:cubicBezTo>
                  <a:cubicBezTo>
                    <a:pt x="1177" y="63"/>
                    <a:pt x="1188" y="62"/>
                    <a:pt x="1188" y="58"/>
                  </a:cubicBezTo>
                  <a:cubicBezTo>
                    <a:pt x="1191" y="60"/>
                    <a:pt x="1200" y="58"/>
                    <a:pt x="1202" y="57"/>
                  </a:cubicBezTo>
                  <a:cubicBezTo>
                    <a:pt x="1222" y="58"/>
                    <a:pt x="1223" y="58"/>
                    <a:pt x="1242" y="57"/>
                  </a:cubicBezTo>
                  <a:cubicBezTo>
                    <a:pt x="1237" y="56"/>
                    <a:pt x="1237" y="56"/>
                    <a:pt x="1237" y="56"/>
                  </a:cubicBezTo>
                  <a:cubicBezTo>
                    <a:pt x="1244" y="47"/>
                    <a:pt x="1253" y="54"/>
                    <a:pt x="1268" y="53"/>
                  </a:cubicBezTo>
                  <a:cubicBezTo>
                    <a:pt x="1267" y="54"/>
                    <a:pt x="1267" y="54"/>
                    <a:pt x="1267" y="54"/>
                  </a:cubicBezTo>
                  <a:cubicBezTo>
                    <a:pt x="1302" y="61"/>
                    <a:pt x="1282" y="51"/>
                    <a:pt x="1317" y="59"/>
                  </a:cubicBezTo>
                  <a:cubicBezTo>
                    <a:pt x="1315" y="53"/>
                    <a:pt x="1315" y="53"/>
                    <a:pt x="1315" y="53"/>
                  </a:cubicBezTo>
                  <a:cubicBezTo>
                    <a:pt x="1318" y="41"/>
                    <a:pt x="1345" y="61"/>
                    <a:pt x="1365" y="57"/>
                  </a:cubicBezTo>
                  <a:cubicBezTo>
                    <a:pt x="1358" y="53"/>
                    <a:pt x="1358" y="53"/>
                    <a:pt x="1358" y="53"/>
                  </a:cubicBezTo>
                  <a:cubicBezTo>
                    <a:pt x="1364" y="51"/>
                    <a:pt x="1371" y="56"/>
                    <a:pt x="1379" y="61"/>
                  </a:cubicBezTo>
                  <a:cubicBezTo>
                    <a:pt x="1386" y="66"/>
                    <a:pt x="1394" y="72"/>
                    <a:pt x="1399" y="73"/>
                  </a:cubicBezTo>
                  <a:cubicBezTo>
                    <a:pt x="1402" y="74"/>
                    <a:pt x="1395" y="75"/>
                    <a:pt x="1392" y="75"/>
                  </a:cubicBezTo>
                  <a:cubicBezTo>
                    <a:pt x="1420" y="84"/>
                    <a:pt x="1396" y="68"/>
                    <a:pt x="1417" y="67"/>
                  </a:cubicBezTo>
                  <a:cubicBezTo>
                    <a:pt x="1421" y="71"/>
                    <a:pt x="1412" y="77"/>
                    <a:pt x="1426" y="79"/>
                  </a:cubicBezTo>
                  <a:cubicBezTo>
                    <a:pt x="1430" y="80"/>
                    <a:pt x="1440" y="77"/>
                    <a:pt x="1452" y="75"/>
                  </a:cubicBezTo>
                  <a:cubicBezTo>
                    <a:pt x="1464" y="73"/>
                    <a:pt x="1478" y="72"/>
                    <a:pt x="1487" y="76"/>
                  </a:cubicBezTo>
                  <a:cubicBezTo>
                    <a:pt x="1483" y="73"/>
                    <a:pt x="1479" y="70"/>
                    <a:pt x="1489" y="68"/>
                  </a:cubicBezTo>
                  <a:cubicBezTo>
                    <a:pt x="1497" y="68"/>
                    <a:pt x="1507" y="71"/>
                    <a:pt x="1517" y="74"/>
                  </a:cubicBezTo>
                  <a:cubicBezTo>
                    <a:pt x="1527" y="76"/>
                    <a:pt x="1537" y="78"/>
                    <a:pt x="1544" y="73"/>
                  </a:cubicBezTo>
                  <a:cubicBezTo>
                    <a:pt x="1546" y="74"/>
                    <a:pt x="1546" y="75"/>
                    <a:pt x="1546" y="76"/>
                  </a:cubicBezTo>
                  <a:cubicBezTo>
                    <a:pt x="1558" y="75"/>
                    <a:pt x="1584" y="75"/>
                    <a:pt x="1592" y="70"/>
                  </a:cubicBezTo>
                  <a:cubicBezTo>
                    <a:pt x="1596" y="81"/>
                    <a:pt x="1614" y="80"/>
                    <a:pt x="1631" y="79"/>
                  </a:cubicBezTo>
                  <a:cubicBezTo>
                    <a:pt x="1640" y="78"/>
                    <a:pt x="1648" y="78"/>
                    <a:pt x="1654" y="79"/>
                  </a:cubicBezTo>
                  <a:cubicBezTo>
                    <a:pt x="1659" y="79"/>
                    <a:pt x="1663" y="81"/>
                    <a:pt x="1663" y="86"/>
                  </a:cubicBezTo>
                  <a:cubicBezTo>
                    <a:pt x="1698" y="89"/>
                    <a:pt x="1698" y="89"/>
                    <a:pt x="1698" y="89"/>
                  </a:cubicBezTo>
                  <a:cubicBezTo>
                    <a:pt x="1697" y="91"/>
                    <a:pt x="1697" y="91"/>
                    <a:pt x="1697" y="91"/>
                  </a:cubicBezTo>
                  <a:cubicBezTo>
                    <a:pt x="1719" y="95"/>
                    <a:pt x="1728" y="91"/>
                    <a:pt x="1736" y="88"/>
                  </a:cubicBezTo>
                  <a:cubicBezTo>
                    <a:pt x="1742" y="90"/>
                    <a:pt x="1738" y="91"/>
                    <a:pt x="1737" y="92"/>
                  </a:cubicBezTo>
                  <a:cubicBezTo>
                    <a:pt x="1753" y="96"/>
                    <a:pt x="1762" y="98"/>
                    <a:pt x="1771" y="99"/>
                  </a:cubicBezTo>
                  <a:cubicBezTo>
                    <a:pt x="1779" y="99"/>
                    <a:pt x="1787" y="97"/>
                    <a:pt x="1802" y="95"/>
                  </a:cubicBezTo>
                  <a:cubicBezTo>
                    <a:pt x="1804" y="102"/>
                    <a:pt x="1804" y="102"/>
                    <a:pt x="1804" y="102"/>
                  </a:cubicBezTo>
                  <a:cubicBezTo>
                    <a:pt x="1808" y="100"/>
                    <a:pt x="1819" y="105"/>
                    <a:pt x="1834" y="109"/>
                  </a:cubicBezTo>
                  <a:cubicBezTo>
                    <a:pt x="1841" y="111"/>
                    <a:pt x="1849" y="113"/>
                    <a:pt x="1858" y="115"/>
                  </a:cubicBezTo>
                  <a:cubicBezTo>
                    <a:pt x="1866" y="117"/>
                    <a:pt x="1875" y="118"/>
                    <a:pt x="1883" y="117"/>
                  </a:cubicBezTo>
                  <a:cubicBezTo>
                    <a:pt x="1883" y="118"/>
                    <a:pt x="1882" y="119"/>
                    <a:pt x="1879" y="119"/>
                  </a:cubicBezTo>
                  <a:cubicBezTo>
                    <a:pt x="1898" y="119"/>
                    <a:pt x="1919" y="127"/>
                    <a:pt x="1937" y="134"/>
                  </a:cubicBezTo>
                  <a:cubicBezTo>
                    <a:pt x="1955" y="140"/>
                    <a:pt x="1971" y="143"/>
                    <a:pt x="1980" y="134"/>
                  </a:cubicBezTo>
                  <a:cubicBezTo>
                    <a:pt x="1980" y="134"/>
                    <a:pt x="1981" y="134"/>
                    <a:pt x="1983" y="134"/>
                  </a:cubicBezTo>
                  <a:cubicBezTo>
                    <a:pt x="1986" y="134"/>
                    <a:pt x="1989" y="134"/>
                    <a:pt x="1992" y="134"/>
                  </a:cubicBezTo>
                  <a:cubicBezTo>
                    <a:pt x="1998" y="134"/>
                    <a:pt x="2004" y="134"/>
                    <a:pt x="2004" y="134"/>
                  </a:cubicBezTo>
                  <a:cubicBezTo>
                    <a:pt x="1974" y="126"/>
                    <a:pt x="2011" y="126"/>
                    <a:pt x="1999" y="120"/>
                  </a:cubicBezTo>
                  <a:cubicBezTo>
                    <a:pt x="2012" y="122"/>
                    <a:pt x="2029" y="134"/>
                    <a:pt x="2014" y="131"/>
                  </a:cubicBezTo>
                  <a:cubicBezTo>
                    <a:pt x="2012" y="130"/>
                    <a:pt x="2012" y="130"/>
                    <a:pt x="2012" y="130"/>
                  </a:cubicBezTo>
                  <a:cubicBezTo>
                    <a:pt x="2004" y="139"/>
                    <a:pt x="2049" y="143"/>
                    <a:pt x="2046" y="150"/>
                  </a:cubicBezTo>
                  <a:cubicBezTo>
                    <a:pt x="2106" y="165"/>
                    <a:pt x="2163" y="186"/>
                    <a:pt x="2217" y="205"/>
                  </a:cubicBezTo>
                  <a:cubicBezTo>
                    <a:pt x="2213" y="195"/>
                    <a:pt x="2213" y="195"/>
                    <a:pt x="2213" y="195"/>
                  </a:cubicBezTo>
                  <a:cubicBezTo>
                    <a:pt x="2232" y="202"/>
                    <a:pt x="2232" y="202"/>
                    <a:pt x="2232" y="202"/>
                  </a:cubicBezTo>
                  <a:cubicBezTo>
                    <a:pt x="2237" y="205"/>
                    <a:pt x="2237" y="210"/>
                    <a:pt x="2223" y="206"/>
                  </a:cubicBezTo>
                  <a:cubicBezTo>
                    <a:pt x="2229" y="213"/>
                    <a:pt x="2248" y="209"/>
                    <a:pt x="2249" y="207"/>
                  </a:cubicBezTo>
                  <a:cubicBezTo>
                    <a:pt x="2274" y="220"/>
                    <a:pt x="2235" y="213"/>
                    <a:pt x="2243" y="217"/>
                  </a:cubicBezTo>
                  <a:cubicBezTo>
                    <a:pt x="2243" y="217"/>
                    <a:pt x="2246" y="217"/>
                    <a:pt x="2249" y="218"/>
                  </a:cubicBezTo>
                  <a:cubicBezTo>
                    <a:pt x="2251" y="219"/>
                    <a:pt x="2254" y="220"/>
                    <a:pt x="2254" y="220"/>
                  </a:cubicBezTo>
                  <a:cubicBezTo>
                    <a:pt x="2252" y="218"/>
                    <a:pt x="2252" y="218"/>
                    <a:pt x="2252" y="218"/>
                  </a:cubicBezTo>
                  <a:cubicBezTo>
                    <a:pt x="2262" y="218"/>
                    <a:pt x="2264" y="214"/>
                    <a:pt x="2280" y="221"/>
                  </a:cubicBezTo>
                  <a:cubicBezTo>
                    <a:pt x="2290" y="226"/>
                    <a:pt x="2284" y="228"/>
                    <a:pt x="2288" y="229"/>
                  </a:cubicBezTo>
                  <a:cubicBezTo>
                    <a:pt x="2287" y="230"/>
                    <a:pt x="2289" y="231"/>
                    <a:pt x="2294" y="232"/>
                  </a:cubicBezTo>
                  <a:cubicBezTo>
                    <a:pt x="2294" y="232"/>
                    <a:pt x="2300" y="234"/>
                    <a:pt x="2306" y="237"/>
                  </a:cubicBezTo>
                  <a:cubicBezTo>
                    <a:pt x="2309" y="238"/>
                    <a:pt x="2311" y="239"/>
                    <a:pt x="2314" y="240"/>
                  </a:cubicBezTo>
                  <a:cubicBezTo>
                    <a:pt x="2316" y="241"/>
                    <a:pt x="2317" y="241"/>
                    <a:pt x="2317" y="241"/>
                  </a:cubicBezTo>
                  <a:cubicBezTo>
                    <a:pt x="2317" y="241"/>
                    <a:pt x="2316" y="239"/>
                    <a:pt x="2314" y="236"/>
                  </a:cubicBezTo>
                  <a:cubicBezTo>
                    <a:pt x="2312" y="234"/>
                    <a:pt x="2310" y="231"/>
                    <a:pt x="2310" y="231"/>
                  </a:cubicBezTo>
                  <a:cubicBezTo>
                    <a:pt x="2322" y="232"/>
                    <a:pt x="2332" y="240"/>
                    <a:pt x="2324" y="229"/>
                  </a:cubicBezTo>
                  <a:cubicBezTo>
                    <a:pt x="2330" y="237"/>
                    <a:pt x="2352" y="247"/>
                    <a:pt x="2373" y="256"/>
                  </a:cubicBezTo>
                  <a:cubicBezTo>
                    <a:pt x="2394" y="265"/>
                    <a:pt x="2414" y="273"/>
                    <a:pt x="2418" y="276"/>
                  </a:cubicBezTo>
                  <a:cubicBezTo>
                    <a:pt x="2426" y="277"/>
                    <a:pt x="2434" y="280"/>
                    <a:pt x="2442" y="283"/>
                  </a:cubicBezTo>
                  <a:cubicBezTo>
                    <a:pt x="2449" y="286"/>
                    <a:pt x="2457" y="290"/>
                    <a:pt x="2466" y="294"/>
                  </a:cubicBezTo>
                  <a:cubicBezTo>
                    <a:pt x="2462" y="291"/>
                    <a:pt x="2463" y="282"/>
                    <a:pt x="2477" y="291"/>
                  </a:cubicBezTo>
                  <a:cubicBezTo>
                    <a:pt x="2465" y="302"/>
                    <a:pt x="2501" y="311"/>
                    <a:pt x="2507" y="328"/>
                  </a:cubicBezTo>
                  <a:cubicBezTo>
                    <a:pt x="2504" y="321"/>
                    <a:pt x="2515" y="326"/>
                    <a:pt x="2524" y="331"/>
                  </a:cubicBezTo>
                  <a:cubicBezTo>
                    <a:pt x="2534" y="336"/>
                    <a:pt x="2544" y="340"/>
                    <a:pt x="2538" y="330"/>
                  </a:cubicBezTo>
                  <a:cubicBezTo>
                    <a:pt x="2550" y="338"/>
                    <a:pt x="2536" y="336"/>
                    <a:pt x="2543" y="344"/>
                  </a:cubicBezTo>
                  <a:cubicBezTo>
                    <a:pt x="2559" y="350"/>
                    <a:pt x="2573" y="360"/>
                    <a:pt x="2588" y="372"/>
                  </a:cubicBezTo>
                  <a:cubicBezTo>
                    <a:pt x="2603" y="384"/>
                    <a:pt x="2618" y="397"/>
                    <a:pt x="2635" y="408"/>
                  </a:cubicBezTo>
                  <a:cubicBezTo>
                    <a:pt x="2636" y="407"/>
                    <a:pt x="2633" y="400"/>
                    <a:pt x="2642" y="403"/>
                  </a:cubicBezTo>
                  <a:cubicBezTo>
                    <a:pt x="2652" y="425"/>
                    <a:pt x="2652" y="425"/>
                    <a:pt x="2652" y="425"/>
                  </a:cubicBezTo>
                  <a:cubicBezTo>
                    <a:pt x="2659" y="429"/>
                    <a:pt x="2665" y="420"/>
                    <a:pt x="2672" y="435"/>
                  </a:cubicBezTo>
                  <a:cubicBezTo>
                    <a:pt x="2671" y="432"/>
                    <a:pt x="2671" y="428"/>
                    <a:pt x="2675" y="431"/>
                  </a:cubicBezTo>
                  <a:cubicBezTo>
                    <a:pt x="2702" y="460"/>
                    <a:pt x="2731" y="487"/>
                    <a:pt x="2756" y="518"/>
                  </a:cubicBezTo>
                  <a:cubicBezTo>
                    <a:pt x="2768" y="534"/>
                    <a:pt x="2780" y="550"/>
                    <a:pt x="2788" y="568"/>
                  </a:cubicBezTo>
                  <a:cubicBezTo>
                    <a:pt x="2792" y="576"/>
                    <a:pt x="2795" y="586"/>
                    <a:pt x="2798" y="595"/>
                  </a:cubicBezTo>
                  <a:cubicBezTo>
                    <a:pt x="2799" y="598"/>
                    <a:pt x="2799" y="598"/>
                    <a:pt x="2799" y="598"/>
                  </a:cubicBezTo>
                  <a:cubicBezTo>
                    <a:pt x="2800" y="602"/>
                    <a:pt x="2800" y="602"/>
                    <a:pt x="2800" y="602"/>
                  </a:cubicBezTo>
                  <a:cubicBezTo>
                    <a:pt x="2801" y="609"/>
                    <a:pt x="2801" y="609"/>
                    <a:pt x="2801" y="609"/>
                  </a:cubicBezTo>
                  <a:cubicBezTo>
                    <a:pt x="2802" y="614"/>
                    <a:pt x="2803" y="619"/>
                    <a:pt x="2803" y="624"/>
                  </a:cubicBezTo>
                  <a:cubicBezTo>
                    <a:pt x="2804" y="618"/>
                    <a:pt x="2804" y="617"/>
                    <a:pt x="2806" y="618"/>
                  </a:cubicBezTo>
                  <a:cubicBezTo>
                    <a:pt x="2807" y="619"/>
                    <a:pt x="2808" y="623"/>
                    <a:pt x="2809" y="626"/>
                  </a:cubicBezTo>
                  <a:cubicBezTo>
                    <a:pt x="2808" y="621"/>
                    <a:pt x="2814" y="625"/>
                    <a:pt x="2816" y="623"/>
                  </a:cubicBezTo>
                  <a:cubicBezTo>
                    <a:pt x="2816" y="623"/>
                    <a:pt x="2817" y="631"/>
                    <a:pt x="2817" y="640"/>
                  </a:cubicBezTo>
                  <a:cubicBezTo>
                    <a:pt x="2817" y="648"/>
                    <a:pt x="2817" y="656"/>
                    <a:pt x="2817" y="656"/>
                  </a:cubicBezTo>
                  <a:cubicBezTo>
                    <a:pt x="2819" y="657"/>
                    <a:pt x="2821" y="660"/>
                    <a:pt x="2822" y="663"/>
                  </a:cubicBezTo>
                  <a:cubicBezTo>
                    <a:pt x="2823" y="666"/>
                    <a:pt x="2823" y="671"/>
                    <a:pt x="2824" y="675"/>
                  </a:cubicBezTo>
                  <a:cubicBezTo>
                    <a:pt x="2824" y="679"/>
                    <a:pt x="2825" y="683"/>
                    <a:pt x="2826" y="686"/>
                  </a:cubicBezTo>
                  <a:cubicBezTo>
                    <a:pt x="2826" y="689"/>
                    <a:pt x="2828" y="692"/>
                    <a:pt x="2829" y="692"/>
                  </a:cubicBezTo>
                  <a:cubicBezTo>
                    <a:pt x="2829" y="692"/>
                    <a:pt x="2828" y="682"/>
                    <a:pt x="2827" y="682"/>
                  </a:cubicBezTo>
                  <a:cubicBezTo>
                    <a:pt x="2833" y="689"/>
                    <a:pt x="2837" y="684"/>
                    <a:pt x="2842" y="676"/>
                  </a:cubicBezTo>
                  <a:cubicBezTo>
                    <a:pt x="2846" y="669"/>
                    <a:pt x="2851" y="660"/>
                    <a:pt x="2856" y="660"/>
                  </a:cubicBezTo>
                  <a:cubicBezTo>
                    <a:pt x="2853" y="657"/>
                    <a:pt x="2852" y="652"/>
                    <a:pt x="2852" y="647"/>
                  </a:cubicBezTo>
                  <a:cubicBezTo>
                    <a:pt x="2851" y="641"/>
                    <a:pt x="2852" y="635"/>
                    <a:pt x="2852" y="628"/>
                  </a:cubicBezTo>
                  <a:cubicBezTo>
                    <a:pt x="2851" y="622"/>
                    <a:pt x="2851" y="615"/>
                    <a:pt x="2849" y="608"/>
                  </a:cubicBezTo>
                  <a:cubicBezTo>
                    <a:pt x="2847" y="602"/>
                    <a:pt x="2843" y="596"/>
                    <a:pt x="2837" y="591"/>
                  </a:cubicBezTo>
                  <a:cubicBezTo>
                    <a:pt x="2837" y="584"/>
                    <a:pt x="2843" y="594"/>
                    <a:pt x="2844" y="590"/>
                  </a:cubicBezTo>
                  <a:cubicBezTo>
                    <a:pt x="2840" y="588"/>
                    <a:pt x="2838" y="584"/>
                    <a:pt x="2835" y="580"/>
                  </a:cubicBezTo>
                  <a:cubicBezTo>
                    <a:pt x="2833" y="576"/>
                    <a:pt x="2830" y="570"/>
                    <a:pt x="2828" y="563"/>
                  </a:cubicBezTo>
                  <a:cubicBezTo>
                    <a:pt x="2830" y="564"/>
                    <a:pt x="2830" y="564"/>
                    <a:pt x="2830" y="564"/>
                  </a:cubicBezTo>
                  <a:cubicBezTo>
                    <a:pt x="2827" y="559"/>
                    <a:pt x="2825" y="554"/>
                    <a:pt x="2822" y="550"/>
                  </a:cubicBezTo>
                  <a:cubicBezTo>
                    <a:pt x="2820" y="546"/>
                    <a:pt x="2818" y="542"/>
                    <a:pt x="2816" y="538"/>
                  </a:cubicBezTo>
                  <a:cubicBezTo>
                    <a:pt x="2812" y="530"/>
                    <a:pt x="2808" y="523"/>
                    <a:pt x="2804" y="516"/>
                  </a:cubicBezTo>
                  <a:cubicBezTo>
                    <a:pt x="2800" y="508"/>
                    <a:pt x="2795" y="501"/>
                    <a:pt x="2791" y="493"/>
                  </a:cubicBezTo>
                  <a:cubicBezTo>
                    <a:pt x="2788" y="489"/>
                    <a:pt x="2785" y="485"/>
                    <a:pt x="2782" y="480"/>
                  </a:cubicBezTo>
                  <a:cubicBezTo>
                    <a:pt x="2779" y="476"/>
                    <a:pt x="2776" y="471"/>
                    <a:pt x="2772" y="466"/>
                  </a:cubicBezTo>
                  <a:cubicBezTo>
                    <a:pt x="2770" y="472"/>
                    <a:pt x="2770" y="472"/>
                    <a:pt x="2770" y="472"/>
                  </a:cubicBezTo>
                  <a:cubicBezTo>
                    <a:pt x="2764" y="464"/>
                    <a:pt x="2764" y="461"/>
                    <a:pt x="2761" y="456"/>
                  </a:cubicBezTo>
                  <a:cubicBezTo>
                    <a:pt x="2747" y="453"/>
                    <a:pt x="2781" y="479"/>
                    <a:pt x="2766" y="477"/>
                  </a:cubicBezTo>
                  <a:cubicBezTo>
                    <a:pt x="2766" y="473"/>
                    <a:pt x="2763" y="467"/>
                    <a:pt x="2758" y="460"/>
                  </a:cubicBezTo>
                  <a:cubicBezTo>
                    <a:pt x="2754" y="454"/>
                    <a:pt x="2747" y="448"/>
                    <a:pt x="2741" y="441"/>
                  </a:cubicBezTo>
                  <a:cubicBezTo>
                    <a:pt x="2729" y="428"/>
                    <a:pt x="2716" y="416"/>
                    <a:pt x="2717" y="408"/>
                  </a:cubicBezTo>
                  <a:cubicBezTo>
                    <a:pt x="2705" y="397"/>
                    <a:pt x="2716" y="416"/>
                    <a:pt x="2704" y="405"/>
                  </a:cubicBezTo>
                  <a:cubicBezTo>
                    <a:pt x="2703" y="400"/>
                    <a:pt x="2703" y="400"/>
                    <a:pt x="2703" y="400"/>
                  </a:cubicBezTo>
                  <a:cubicBezTo>
                    <a:pt x="2697" y="400"/>
                    <a:pt x="2697" y="400"/>
                    <a:pt x="2697" y="400"/>
                  </a:cubicBezTo>
                  <a:cubicBezTo>
                    <a:pt x="2689" y="393"/>
                    <a:pt x="2688" y="386"/>
                    <a:pt x="2690" y="384"/>
                  </a:cubicBezTo>
                  <a:cubicBezTo>
                    <a:pt x="2691" y="386"/>
                    <a:pt x="2696" y="388"/>
                    <a:pt x="2698" y="389"/>
                  </a:cubicBezTo>
                  <a:cubicBezTo>
                    <a:pt x="2690" y="377"/>
                    <a:pt x="2667" y="366"/>
                    <a:pt x="2664" y="362"/>
                  </a:cubicBezTo>
                  <a:cubicBezTo>
                    <a:pt x="2664" y="362"/>
                    <a:pt x="2667" y="365"/>
                    <a:pt x="2669" y="368"/>
                  </a:cubicBezTo>
                  <a:cubicBezTo>
                    <a:pt x="2672" y="371"/>
                    <a:pt x="2675" y="373"/>
                    <a:pt x="2675" y="373"/>
                  </a:cubicBezTo>
                  <a:cubicBezTo>
                    <a:pt x="2657" y="361"/>
                    <a:pt x="2637" y="346"/>
                    <a:pt x="2617" y="333"/>
                  </a:cubicBezTo>
                  <a:cubicBezTo>
                    <a:pt x="2597" y="320"/>
                    <a:pt x="2576" y="308"/>
                    <a:pt x="2556" y="300"/>
                  </a:cubicBezTo>
                  <a:cubicBezTo>
                    <a:pt x="2557" y="304"/>
                    <a:pt x="2557" y="304"/>
                    <a:pt x="2557" y="304"/>
                  </a:cubicBezTo>
                  <a:cubicBezTo>
                    <a:pt x="2542" y="298"/>
                    <a:pt x="2537" y="294"/>
                    <a:pt x="2531" y="290"/>
                  </a:cubicBezTo>
                  <a:cubicBezTo>
                    <a:pt x="2526" y="286"/>
                    <a:pt x="2520" y="281"/>
                    <a:pt x="2504" y="274"/>
                  </a:cubicBezTo>
                  <a:cubicBezTo>
                    <a:pt x="2505" y="274"/>
                    <a:pt x="2505" y="274"/>
                    <a:pt x="2505" y="274"/>
                  </a:cubicBezTo>
                  <a:cubicBezTo>
                    <a:pt x="2498" y="273"/>
                    <a:pt x="2489" y="270"/>
                    <a:pt x="2481" y="266"/>
                  </a:cubicBezTo>
                  <a:cubicBezTo>
                    <a:pt x="2490" y="267"/>
                    <a:pt x="2468" y="253"/>
                    <a:pt x="2480" y="255"/>
                  </a:cubicBezTo>
                  <a:cubicBezTo>
                    <a:pt x="2447" y="244"/>
                    <a:pt x="2463" y="251"/>
                    <a:pt x="2438" y="250"/>
                  </a:cubicBezTo>
                  <a:cubicBezTo>
                    <a:pt x="2435" y="244"/>
                    <a:pt x="2435" y="244"/>
                    <a:pt x="2435" y="244"/>
                  </a:cubicBezTo>
                  <a:cubicBezTo>
                    <a:pt x="2426" y="245"/>
                    <a:pt x="2425" y="246"/>
                    <a:pt x="2408" y="240"/>
                  </a:cubicBezTo>
                  <a:cubicBezTo>
                    <a:pt x="2423" y="243"/>
                    <a:pt x="2401" y="230"/>
                    <a:pt x="2418" y="231"/>
                  </a:cubicBezTo>
                  <a:cubicBezTo>
                    <a:pt x="2403" y="220"/>
                    <a:pt x="2389" y="217"/>
                    <a:pt x="2378" y="214"/>
                  </a:cubicBezTo>
                  <a:cubicBezTo>
                    <a:pt x="2367" y="212"/>
                    <a:pt x="2358" y="210"/>
                    <a:pt x="2353" y="200"/>
                  </a:cubicBezTo>
                  <a:cubicBezTo>
                    <a:pt x="2333" y="205"/>
                    <a:pt x="2380" y="218"/>
                    <a:pt x="2370" y="217"/>
                  </a:cubicBezTo>
                  <a:cubicBezTo>
                    <a:pt x="2376" y="224"/>
                    <a:pt x="2354" y="220"/>
                    <a:pt x="2344" y="215"/>
                  </a:cubicBezTo>
                  <a:cubicBezTo>
                    <a:pt x="2333" y="211"/>
                    <a:pt x="2331" y="193"/>
                    <a:pt x="2303" y="183"/>
                  </a:cubicBezTo>
                  <a:cubicBezTo>
                    <a:pt x="2306" y="184"/>
                    <a:pt x="2306" y="184"/>
                    <a:pt x="2309" y="185"/>
                  </a:cubicBezTo>
                  <a:cubicBezTo>
                    <a:pt x="2300" y="178"/>
                    <a:pt x="2287" y="181"/>
                    <a:pt x="2276" y="172"/>
                  </a:cubicBezTo>
                  <a:cubicBezTo>
                    <a:pt x="2267" y="176"/>
                    <a:pt x="2260" y="166"/>
                    <a:pt x="2255" y="174"/>
                  </a:cubicBezTo>
                  <a:cubicBezTo>
                    <a:pt x="2255" y="174"/>
                    <a:pt x="2261" y="175"/>
                    <a:pt x="2268" y="177"/>
                  </a:cubicBezTo>
                  <a:cubicBezTo>
                    <a:pt x="2274" y="179"/>
                    <a:pt x="2281" y="181"/>
                    <a:pt x="2281" y="181"/>
                  </a:cubicBezTo>
                  <a:cubicBezTo>
                    <a:pt x="2273" y="179"/>
                    <a:pt x="2265" y="180"/>
                    <a:pt x="2256" y="180"/>
                  </a:cubicBezTo>
                  <a:cubicBezTo>
                    <a:pt x="2247" y="179"/>
                    <a:pt x="2237" y="177"/>
                    <a:pt x="2226" y="171"/>
                  </a:cubicBezTo>
                  <a:cubicBezTo>
                    <a:pt x="2229" y="170"/>
                    <a:pt x="2237" y="170"/>
                    <a:pt x="2242" y="170"/>
                  </a:cubicBezTo>
                  <a:cubicBezTo>
                    <a:pt x="2236" y="165"/>
                    <a:pt x="2228" y="167"/>
                    <a:pt x="2222" y="162"/>
                  </a:cubicBezTo>
                  <a:cubicBezTo>
                    <a:pt x="2224" y="158"/>
                    <a:pt x="2232" y="160"/>
                    <a:pt x="2242" y="163"/>
                  </a:cubicBezTo>
                  <a:cubicBezTo>
                    <a:pt x="2251" y="166"/>
                    <a:pt x="2262" y="169"/>
                    <a:pt x="2271" y="169"/>
                  </a:cubicBezTo>
                  <a:cubicBezTo>
                    <a:pt x="2265" y="162"/>
                    <a:pt x="2240" y="166"/>
                    <a:pt x="2251" y="158"/>
                  </a:cubicBezTo>
                  <a:cubicBezTo>
                    <a:pt x="2235" y="167"/>
                    <a:pt x="2224" y="148"/>
                    <a:pt x="2202" y="151"/>
                  </a:cubicBezTo>
                  <a:cubicBezTo>
                    <a:pt x="2204" y="146"/>
                    <a:pt x="2204" y="146"/>
                    <a:pt x="2204" y="146"/>
                  </a:cubicBezTo>
                  <a:cubicBezTo>
                    <a:pt x="2201" y="146"/>
                    <a:pt x="2194" y="146"/>
                    <a:pt x="2189" y="145"/>
                  </a:cubicBezTo>
                  <a:cubicBezTo>
                    <a:pt x="2189" y="145"/>
                    <a:pt x="2192" y="144"/>
                    <a:pt x="2195" y="143"/>
                  </a:cubicBezTo>
                  <a:cubicBezTo>
                    <a:pt x="2198" y="142"/>
                    <a:pt x="2201" y="141"/>
                    <a:pt x="2201" y="141"/>
                  </a:cubicBezTo>
                  <a:cubicBezTo>
                    <a:pt x="2184" y="142"/>
                    <a:pt x="2173" y="127"/>
                    <a:pt x="2157" y="125"/>
                  </a:cubicBezTo>
                  <a:cubicBezTo>
                    <a:pt x="2188" y="134"/>
                    <a:pt x="2162" y="134"/>
                    <a:pt x="2174" y="142"/>
                  </a:cubicBezTo>
                  <a:cubicBezTo>
                    <a:pt x="2153" y="140"/>
                    <a:pt x="2149" y="135"/>
                    <a:pt x="2144" y="129"/>
                  </a:cubicBezTo>
                  <a:cubicBezTo>
                    <a:pt x="2142" y="126"/>
                    <a:pt x="2139" y="123"/>
                    <a:pt x="2134" y="120"/>
                  </a:cubicBezTo>
                  <a:cubicBezTo>
                    <a:pt x="2130" y="117"/>
                    <a:pt x="2123" y="114"/>
                    <a:pt x="2112" y="112"/>
                  </a:cubicBezTo>
                  <a:cubicBezTo>
                    <a:pt x="2118" y="112"/>
                    <a:pt x="2133" y="121"/>
                    <a:pt x="2123" y="121"/>
                  </a:cubicBezTo>
                  <a:cubicBezTo>
                    <a:pt x="2115" y="118"/>
                    <a:pt x="2105" y="113"/>
                    <a:pt x="2100" y="108"/>
                  </a:cubicBezTo>
                  <a:cubicBezTo>
                    <a:pt x="2071" y="102"/>
                    <a:pt x="2103" y="115"/>
                    <a:pt x="2090" y="115"/>
                  </a:cubicBezTo>
                  <a:cubicBezTo>
                    <a:pt x="2082" y="106"/>
                    <a:pt x="2075" y="114"/>
                    <a:pt x="2062" y="113"/>
                  </a:cubicBezTo>
                  <a:cubicBezTo>
                    <a:pt x="2063" y="107"/>
                    <a:pt x="2063" y="107"/>
                    <a:pt x="2063" y="107"/>
                  </a:cubicBezTo>
                  <a:cubicBezTo>
                    <a:pt x="2031" y="96"/>
                    <a:pt x="2052" y="117"/>
                    <a:pt x="2023" y="106"/>
                  </a:cubicBezTo>
                  <a:cubicBezTo>
                    <a:pt x="2038" y="101"/>
                    <a:pt x="2038" y="101"/>
                    <a:pt x="2038" y="101"/>
                  </a:cubicBezTo>
                  <a:cubicBezTo>
                    <a:pt x="2022" y="99"/>
                    <a:pt x="2022" y="99"/>
                    <a:pt x="2022" y="99"/>
                  </a:cubicBezTo>
                  <a:cubicBezTo>
                    <a:pt x="2026" y="94"/>
                    <a:pt x="2026" y="94"/>
                    <a:pt x="2026" y="94"/>
                  </a:cubicBezTo>
                  <a:cubicBezTo>
                    <a:pt x="2017" y="94"/>
                    <a:pt x="2012" y="94"/>
                    <a:pt x="2006" y="92"/>
                  </a:cubicBezTo>
                  <a:cubicBezTo>
                    <a:pt x="2001" y="91"/>
                    <a:pt x="1995" y="89"/>
                    <a:pt x="1987" y="86"/>
                  </a:cubicBezTo>
                  <a:cubicBezTo>
                    <a:pt x="1990" y="91"/>
                    <a:pt x="1983" y="96"/>
                    <a:pt x="1968" y="93"/>
                  </a:cubicBezTo>
                  <a:cubicBezTo>
                    <a:pt x="1959" y="88"/>
                    <a:pt x="1975" y="89"/>
                    <a:pt x="1954" y="86"/>
                  </a:cubicBezTo>
                  <a:cubicBezTo>
                    <a:pt x="1959" y="83"/>
                    <a:pt x="1966" y="80"/>
                    <a:pt x="1974" y="87"/>
                  </a:cubicBezTo>
                  <a:cubicBezTo>
                    <a:pt x="1975" y="85"/>
                    <a:pt x="1979" y="84"/>
                    <a:pt x="1980" y="83"/>
                  </a:cubicBezTo>
                  <a:cubicBezTo>
                    <a:pt x="1970" y="76"/>
                    <a:pt x="1953" y="76"/>
                    <a:pt x="1946" y="74"/>
                  </a:cubicBezTo>
                  <a:cubicBezTo>
                    <a:pt x="1949" y="75"/>
                    <a:pt x="1952" y="76"/>
                    <a:pt x="1954" y="77"/>
                  </a:cubicBezTo>
                  <a:cubicBezTo>
                    <a:pt x="1954" y="77"/>
                    <a:pt x="1946" y="78"/>
                    <a:pt x="1938" y="78"/>
                  </a:cubicBezTo>
                  <a:cubicBezTo>
                    <a:pt x="1930" y="79"/>
                    <a:pt x="1922" y="79"/>
                    <a:pt x="1922" y="79"/>
                  </a:cubicBezTo>
                  <a:cubicBezTo>
                    <a:pt x="1918" y="76"/>
                    <a:pt x="1922" y="75"/>
                    <a:pt x="1926" y="74"/>
                  </a:cubicBezTo>
                  <a:cubicBezTo>
                    <a:pt x="1919" y="74"/>
                    <a:pt x="1915" y="75"/>
                    <a:pt x="1906" y="74"/>
                  </a:cubicBezTo>
                  <a:cubicBezTo>
                    <a:pt x="1909" y="70"/>
                    <a:pt x="1909" y="65"/>
                    <a:pt x="1922" y="65"/>
                  </a:cubicBezTo>
                  <a:cubicBezTo>
                    <a:pt x="1892" y="65"/>
                    <a:pt x="1892" y="65"/>
                    <a:pt x="1892" y="65"/>
                  </a:cubicBezTo>
                  <a:cubicBezTo>
                    <a:pt x="1891" y="63"/>
                    <a:pt x="1879" y="57"/>
                    <a:pt x="1883" y="56"/>
                  </a:cubicBezTo>
                  <a:cubicBezTo>
                    <a:pt x="1867" y="50"/>
                    <a:pt x="1842" y="58"/>
                    <a:pt x="1821" y="51"/>
                  </a:cubicBezTo>
                  <a:cubicBezTo>
                    <a:pt x="1820" y="52"/>
                    <a:pt x="1817" y="52"/>
                    <a:pt x="1813" y="52"/>
                  </a:cubicBezTo>
                  <a:cubicBezTo>
                    <a:pt x="1793" y="48"/>
                    <a:pt x="1776" y="40"/>
                    <a:pt x="1751" y="43"/>
                  </a:cubicBezTo>
                  <a:cubicBezTo>
                    <a:pt x="1739" y="33"/>
                    <a:pt x="1739" y="33"/>
                    <a:pt x="1739" y="33"/>
                  </a:cubicBezTo>
                  <a:cubicBezTo>
                    <a:pt x="1720" y="32"/>
                    <a:pt x="1756" y="46"/>
                    <a:pt x="1724" y="45"/>
                  </a:cubicBezTo>
                  <a:cubicBezTo>
                    <a:pt x="1702" y="45"/>
                    <a:pt x="1717" y="36"/>
                    <a:pt x="1709" y="33"/>
                  </a:cubicBezTo>
                  <a:cubicBezTo>
                    <a:pt x="1698" y="36"/>
                    <a:pt x="1678" y="43"/>
                    <a:pt x="1658" y="33"/>
                  </a:cubicBezTo>
                  <a:cubicBezTo>
                    <a:pt x="1665" y="33"/>
                    <a:pt x="1670" y="34"/>
                    <a:pt x="1677" y="35"/>
                  </a:cubicBezTo>
                  <a:close/>
                  <a:moveTo>
                    <a:pt x="1445" y="20"/>
                  </a:moveTo>
                  <a:cubicBezTo>
                    <a:pt x="1450" y="19"/>
                    <a:pt x="1459" y="16"/>
                    <a:pt x="1462" y="19"/>
                  </a:cubicBezTo>
                  <a:cubicBezTo>
                    <a:pt x="1457" y="26"/>
                    <a:pt x="1453" y="22"/>
                    <a:pt x="1445" y="20"/>
                  </a:cubicBezTo>
                  <a:close/>
                  <a:moveTo>
                    <a:pt x="1094" y="32"/>
                  </a:moveTo>
                  <a:cubicBezTo>
                    <a:pt x="1097" y="30"/>
                    <a:pt x="1102" y="31"/>
                    <a:pt x="1108" y="33"/>
                  </a:cubicBezTo>
                  <a:cubicBezTo>
                    <a:pt x="1104" y="33"/>
                    <a:pt x="1099" y="33"/>
                    <a:pt x="1094" y="32"/>
                  </a:cubicBezTo>
                  <a:close/>
                  <a:moveTo>
                    <a:pt x="152" y="251"/>
                  </a:moveTo>
                  <a:cubicBezTo>
                    <a:pt x="152" y="251"/>
                    <a:pt x="152" y="251"/>
                    <a:pt x="153" y="251"/>
                  </a:cubicBezTo>
                  <a:cubicBezTo>
                    <a:pt x="162" y="249"/>
                    <a:pt x="159" y="250"/>
                    <a:pt x="152" y="251"/>
                  </a:cubicBezTo>
                  <a:close/>
                  <a:moveTo>
                    <a:pt x="132" y="257"/>
                  </a:moveTo>
                  <a:cubicBezTo>
                    <a:pt x="131" y="258"/>
                    <a:pt x="131" y="259"/>
                    <a:pt x="132" y="259"/>
                  </a:cubicBezTo>
                  <a:cubicBezTo>
                    <a:pt x="133" y="257"/>
                    <a:pt x="137" y="255"/>
                    <a:pt x="142" y="254"/>
                  </a:cubicBezTo>
                  <a:cubicBezTo>
                    <a:pt x="140" y="253"/>
                    <a:pt x="138" y="253"/>
                    <a:pt x="132" y="257"/>
                  </a:cubicBezTo>
                  <a:close/>
                  <a:moveTo>
                    <a:pt x="2291" y="228"/>
                  </a:moveTo>
                  <a:cubicBezTo>
                    <a:pt x="2287" y="225"/>
                    <a:pt x="2287" y="225"/>
                    <a:pt x="2287" y="225"/>
                  </a:cubicBezTo>
                  <a:cubicBezTo>
                    <a:pt x="2296" y="227"/>
                    <a:pt x="2293" y="228"/>
                    <a:pt x="2291" y="228"/>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95" name="Freeform 63"/>
            <p:cNvSpPr>
              <a:spLocks/>
            </p:cNvSpPr>
            <p:nvPr/>
          </p:nvSpPr>
          <p:spPr bwMode="auto">
            <a:xfrm>
              <a:off x="4910138" y="2051051"/>
              <a:ext cx="3175" cy="3175"/>
            </a:xfrm>
            <a:custGeom>
              <a:avLst/>
              <a:gdLst>
                <a:gd name="T0" fmla="*/ 0 w 3"/>
                <a:gd name="T1" fmla="*/ 0 h 3"/>
                <a:gd name="T2" fmla="*/ 2 w 3"/>
                <a:gd name="T3" fmla="*/ 3 h 3"/>
                <a:gd name="T4" fmla="*/ 0 w 3"/>
                <a:gd name="T5" fmla="*/ 0 h 3"/>
              </a:gdLst>
              <a:ahLst/>
              <a:cxnLst>
                <a:cxn ang="0">
                  <a:pos x="T0" y="T1"/>
                </a:cxn>
                <a:cxn ang="0">
                  <a:pos x="T2" y="T3"/>
                </a:cxn>
                <a:cxn ang="0">
                  <a:pos x="T4" y="T5"/>
                </a:cxn>
              </a:cxnLst>
              <a:rect l="0" t="0" r="r" b="b"/>
              <a:pathLst>
                <a:path w="3" h="3">
                  <a:moveTo>
                    <a:pt x="0" y="0"/>
                  </a:moveTo>
                  <a:cubicBezTo>
                    <a:pt x="1" y="1"/>
                    <a:pt x="1" y="2"/>
                    <a:pt x="2" y="3"/>
                  </a:cubicBezTo>
                  <a:cubicBezTo>
                    <a:pt x="3" y="2"/>
                    <a:pt x="3" y="1"/>
                    <a:pt x="0"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96" name="Freeform 64"/>
            <p:cNvSpPr>
              <a:spLocks/>
            </p:cNvSpPr>
            <p:nvPr/>
          </p:nvSpPr>
          <p:spPr bwMode="auto">
            <a:xfrm>
              <a:off x="5570538" y="2081213"/>
              <a:ext cx="1587" cy="0"/>
            </a:xfrm>
            <a:custGeom>
              <a:avLst/>
              <a:gdLst>
                <a:gd name="T0" fmla="*/ 0 w 2"/>
                <a:gd name="T1" fmla="*/ 1 h 1"/>
                <a:gd name="T2" fmla="*/ 1 w 2"/>
                <a:gd name="T3" fmla="*/ 1 h 1"/>
                <a:gd name="T4" fmla="*/ 2 w 2"/>
                <a:gd name="T5" fmla="*/ 0 h 1"/>
                <a:gd name="T6" fmla="*/ 0 w 2"/>
                <a:gd name="T7" fmla="*/ 1 h 1"/>
              </a:gdLst>
              <a:ahLst/>
              <a:cxnLst>
                <a:cxn ang="0">
                  <a:pos x="T0" y="T1"/>
                </a:cxn>
                <a:cxn ang="0">
                  <a:pos x="T2" y="T3"/>
                </a:cxn>
                <a:cxn ang="0">
                  <a:pos x="T4" y="T5"/>
                </a:cxn>
                <a:cxn ang="0">
                  <a:pos x="T6" y="T7"/>
                </a:cxn>
              </a:cxnLst>
              <a:rect l="0" t="0" r="r" b="b"/>
              <a:pathLst>
                <a:path w="2" h="1">
                  <a:moveTo>
                    <a:pt x="0" y="1"/>
                  </a:moveTo>
                  <a:cubicBezTo>
                    <a:pt x="0" y="1"/>
                    <a:pt x="1" y="1"/>
                    <a:pt x="1" y="1"/>
                  </a:cubicBezTo>
                  <a:cubicBezTo>
                    <a:pt x="1" y="1"/>
                    <a:pt x="2" y="0"/>
                    <a:pt x="2" y="0"/>
                  </a:cubicBezTo>
                  <a:lnTo>
                    <a:pt x="0" y="1"/>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97" name="Freeform 65"/>
            <p:cNvSpPr>
              <a:spLocks/>
            </p:cNvSpPr>
            <p:nvPr/>
          </p:nvSpPr>
          <p:spPr bwMode="auto">
            <a:xfrm>
              <a:off x="4224338" y="2146301"/>
              <a:ext cx="7937" cy="1588"/>
            </a:xfrm>
            <a:custGeom>
              <a:avLst/>
              <a:gdLst>
                <a:gd name="T0" fmla="*/ 0 w 9"/>
                <a:gd name="T1" fmla="*/ 1 h 2"/>
                <a:gd name="T2" fmla="*/ 9 w 9"/>
                <a:gd name="T3" fmla="*/ 2 h 2"/>
                <a:gd name="T4" fmla="*/ 0 w 9"/>
                <a:gd name="T5" fmla="*/ 1 h 2"/>
              </a:gdLst>
              <a:ahLst/>
              <a:cxnLst>
                <a:cxn ang="0">
                  <a:pos x="T0" y="T1"/>
                </a:cxn>
                <a:cxn ang="0">
                  <a:pos x="T2" y="T3"/>
                </a:cxn>
                <a:cxn ang="0">
                  <a:pos x="T4" y="T5"/>
                </a:cxn>
              </a:cxnLst>
              <a:rect l="0" t="0" r="r" b="b"/>
              <a:pathLst>
                <a:path w="9" h="2">
                  <a:moveTo>
                    <a:pt x="0" y="1"/>
                  </a:moveTo>
                  <a:cubicBezTo>
                    <a:pt x="5" y="1"/>
                    <a:pt x="7" y="1"/>
                    <a:pt x="9" y="2"/>
                  </a:cubicBezTo>
                  <a:cubicBezTo>
                    <a:pt x="9" y="1"/>
                    <a:pt x="7" y="0"/>
                    <a:pt x="0" y="1"/>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98" name="Freeform 66"/>
            <p:cNvSpPr>
              <a:spLocks/>
            </p:cNvSpPr>
            <p:nvPr/>
          </p:nvSpPr>
          <p:spPr bwMode="auto">
            <a:xfrm>
              <a:off x="3854450" y="2349501"/>
              <a:ext cx="12700" cy="7938"/>
            </a:xfrm>
            <a:custGeom>
              <a:avLst/>
              <a:gdLst>
                <a:gd name="T0" fmla="*/ 1 w 12"/>
                <a:gd name="T1" fmla="*/ 8 h 8"/>
                <a:gd name="T2" fmla="*/ 12 w 12"/>
                <a:gd name="T3" fmla="*/ 0 h 8"/>
                <a:gd name="T4" fmla="*/ 0 w 12"/>
                <a:gd name="T5" fmla="*/ 4 h 8"/>
                <a:gd name="T6" fmla="*/ 1 w 12"/>
                <a:gd name="T7" fmla="*/ 8 h 8"/>
              </a:gdLst>
              <a:ahLst/>
              <a:cxnLst>
                <a:cxn ang="0">
                  <a:pos x="T0" y="T1"/>
                </a:cxn>
                <a:cxn ang="0">
                  <a:pos x="T2" y="T3"/>
                </a:cxn>
                <a:cxn ang="0">
                  <a:pos x="T4" y="T5"/>
                </a:cxn>
                <a:cxn ang="0">
                  <a:pos x="T6" y="T7"/>
                </a:cxn>
              </a:cxnLst>
              <a:rect l="0" t="0" r="r" b="b"/>
              <a:pathLst>
                <a:path w="12" h="8">
                  <a:moveTo>
                    <a:pt x="1" y="8"/>
                  </a:moveTo>
                  <a:cubicBezTo>
                    <a:pt x="12" y="0"/>
                    <a:pt x="12" y="0"/>
                    <a:pt x="12" y="0"/>
                  </a:cubicBezTo>
                  <a:cubicBezTo>
                    <a:pt x="6" y="3"/>
                    <a:pt x="3" y="3"/>
                    <a:pt x="0" y="4"/>
                  </a:cubicBezTo>
                  <a:cubicBezTo>
                    <a:pt x="1" y="5"/>
                    <a:pt x="4" y="6"/>
                    <a:pt x="1" y="8"/>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99" name="Freeform 67"/>
            <p:cNvSpPr>
              <a:spLocks/>
            </p:cNvSpPr>
            <p:nvPr/>
          </p:nvSpPr>
          <p:spPr bwMode="auto">
            <a:xfrm>
              <a:off x="3738563" y="2378076"/>
              <a:ext cx="12700" cy="9525"/>
            </a:xfrm>
            <a:custGeom>
              <a:avLst/>
              <a:gdLst>
                <a:gd name="T0" fmla="*/ 5 w 13"/>
                <a:gd name="T1" fmla="*/ 3 h 9"/>
                <a:gd name="T2" fmla="*/ 0 w 13"/>
                <a:gd name="T3" fmla="*/ 7 h 9"/>
                <a:gd name="T4" fmla="*/ 2 w 13"/>
                <a:gd name="T5" fmla="*/ 9 h 9"/>
                <a:gd name="T6" fmla="*/ 5 w 13"/>
                <a:gd name="T7" fmla="*/ 3 h 9"/>
              </a:gdLst>
              <a:ahLst/>
              <a:cxnLst>
                <a:cxn ang="0">
                  <a:pos x="T0" y="T1"/>
                </a:cxn>
                <a:cxn ang="0">
                  <a:pos x="T2" y="T3"/>
                </a:cxn>
                <a:cxn ang="0">
                  <a:pos x="T4" y="T5"/>
                </a:cxn>
                <a:cxn ang="0">
                  <a:pos x="T6" y="T7"/>
                </a:cxn>
              </a:cxnLst>
              <a:rect l="0" t="0" r="r" b="b"/>
              <a:pathLst>
                <a:path w="13" h="9">
                  <a:moveTo>
                    <a:pt x="5" y="3"/>
                  </a:moveTo>
                  <a:cubicBezTo>
                    <a:pt x="4" y="5"/>
                    <a:pt x="2" y="6"/>
                    <a:pt x="0" y="7"/>
                  </a:cubicBezTo>
                  <a:cubicBezTo>
                    <a:pt x="2" y="9"/>
                    <a:pt x="2" y="9"/>
                    <a:pt x="2" y="9"/>
                  </a:cubicBezTo>
                  <a:cubicBezTo>
                    <a:pt x="9" y="5"/>
                    <a:pt x="13" y="0"/>
                    <a:pt x="5" y="3"/>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00" name="Freeform 68"/>
            <p:cNvSpPr>
              <a:spLocks/>
            </p:cNvSpPr>
            <p:nvPr/>
          </p:nvSpPr>
          <p:spPr bwMode="auto">
            <a:xfrm>
              <a:off x="3821113" y="2341563"/>
              <a:ext cx="15875" cy="17463"/>
            </a:xfrm>
            <a:custGeom>
              <a:avLst/>
              <a:gdLst>
                <a:gd name="T0" fmla="*/ 17 w 17"/>
                <a:gd name="T1" fmla="*/ 4 h 17"/>
                <a:gd name="T2" fmla="*/ 0 w 17"/>
                <a:gd name="T3" fmla="*/ 10 h 17"/>
                <a:gd name="T4" fmla="*/ 1 w 17"/>
                <a:gd name="T5" fmla="*/ 9 h 17"/>
                <a:gd name="T6" fmla="*/ 17 w 17"/>
                <a:gd name="T7" fmla="*/ 4 h 17"/>
              </a:gdLst>
              <a:ahLst/>
              <a:cxnLst>
                <a:cxn ang="0">
                  <a:pos x="T0" y="T1"/>
                </a:cxn>
                <a:cxn ang="0">
                  <a:pos x="T2" y="T3"/>
                </a:cxn>
                <a:cxn ang="0">
                  <a:pos x="T4" y="T5"/>
                </a:cxn>
                <a:cxn ang="0">
                  <a:pos x="T6" y="T7"/>
                </a:cxn>
              </a:cxnLst>
              <a:rect l="0" t="0" r="r" b="b"/>
              <a:pathLst>
                <a:path w="17" h="17">
                  <a:moveTo>
                    <a:pt x="17" y="4"/>
                  </a:moveTo>
                  <a:cubicBezTo>
                    <a:pt x="14" y="0"/>
                    <a:pt x="8" y="5"/>
                    <a:pt x="0" y="10"/>
                  </a:cubicBezTo>
                  <a:cubicBezTo>
                    <a:pt x="0" y="10"/>
                    <a:pt x="1" y="9"/>
                    <a:pt x="1" y="9"/>
                  </a:cubicBezTo>
                  <a:cubicBezTo>
                    <a:pt x="2" y="17"/>
                    <a:pt x="10" y="10"/>
                    <a:pt x="17" y="4"/>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01" name="Freeform 69"/>
            <p:cNvSpPr>
              <a:spLocks/>
            </p:cNvSpPr>
            <p:nvPr/>
          </p:nvSpPr>
          <p:spPr bwMode="auto">
            <a:xfrm>
              <a:off x="3811588" y="2352676"/>
              <a:ext cx="6350" cy="7938"/>
            </a:xfrm>
            <a:custGeom>
              <a:avLst/>
              <a:gdLst>
                <a:gd name="T0" fmla="*/ 7 w 7"/>
                <a:gd name="T1" fmla="*/ 0 h 7"/>
                <a:gd name="T2" fmla="*/ 0 w 7"/>
                <a:gd name="T3" fmla="*/ 4 h 7"/>
                <a:gd name="T4" fmla="*/ 7 w 7"/>
                <a:gd name="T5" fmla="*/ 0 h 7"/>
              </a:gdLst>
              <a:ahLst/>
              <a:cxnLst>
                <a:cxn ang="0">
                  <a:pos x="T0" y="T1"/>
                </a:cxn>
                <a:cxn ang="0">
                  <a:pos x="T2" y="T3"/>
                </a:cxn>
                <a:cxn ang="0">
                  <a:pos x="T4" y="T5"/>
                </a:cxn>
              </a:cxnLst>
              <a:rect l="0" t="0" r="r" b="b"/>
              <a:pathLst>
                <a:path w="7" h="7">
                  <a:moveTo>
                    <a:pt x="7" y="0"/>
                  </a:moveTo>
                  <a:cubicBezTo>
                    <a:pt x="5" y="2"/>
                    <a:pt x="2" y="3"/>
                    <a:pt x="0" y="4"/>
                  </a:cubicBezTo>
                  <a:cubicBezTo>
                    <a:pt x="0" y="7"/>
                    <a:pt x="3" y="3"/>
                    <a:pt x="7"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02" name="Freeform 70"/>
            <p:cNvSpPr>
              <a:spLocks/>
            </p:cNvSpPr>
            <p:nvPr/>
          </p:nvSpPr>
          <p:spPr bwMode="auto">
            <a:xfrm>
              <a:off x="3919538" y="2301876"/>
              <a:ext cx="23812" cy="26988"/>
            </a:xfrm>
            <a:custGeom>
              <a:avLst/>
              <a:gdLst>
                <a:gd name="T0" fmla="*/ 5 w 25"/>
                <a:gd name="T1" fmla="*/ 12 h 26"/>
                <a:gd name="T2" fmla="*/ 2 w 25"/>
                <a:gd name="T3" fmla="*/ 18 h 26"/>
                <a:gd name="T4" fmla="*/ 5 w 25"/>
                <a:gd name="T5" fmla="*/ 12 h 26"/>
              </a:gdLst>
              <a:ahLst/>
              <a:cxnLst>
                <a:cxn ang="0">
                  <a:pos x="T0" y="T1"/>
                </a:cxn>
                <a:cxn ang="0">
                  <a:pos x="T2" y="T3"/>
                </a:cxn>
                <a:cxn ang="0">
                  <a:pos x="T4" y="T5"/>
                </a:cxn>
              </a:cxnLst>
              <a:rect l="0" t="0" r="r" b="b"/>
              <a:pathLst>
                <a:path w="25" h="26">
                  <a:moveTo>
                    <a:pt x="5" y="12"/>
                  </a:moveTo>
                  <a:cubicBezTo>
                    <a:pt x="0" y="13"/>
                    <a:pt x="5" y="19"/>
                    <a:pt x="2" y="18"/>
                  </a:cubicBezTo>
                  <a:cubicBezTo>
                    <a:pt x="0" y="26"/>
                    <a:pt x="25" y="0"/>
                    <a:pt x="5" y="12"/>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03" name="Freeform 71"/>
            <p:cNvSpPr>
              <a:spLocks/>
            </p:cNvSpPr>
            <p:nvPr/>
          </p:nvSpPr>
          <p:spPr bwMode="auto">
            <a:xfrm>
              <a:off x="3822700" y="2330451"/>
              <a:ext cx="7937" cy="7938"/>
            </a:xfrm>
            <a:custGeom>
              <a:avLst/>
              <a:gdLst>
                <a:gd name="T0" fmla="*/ 0 w 5"/>
                <a:gd name="T1" fmla="*/ 2 h 5"/>
                <a:gd name="T2" fmla="*/ 4 w 5"/>
                <a:gd name="T3" fmla="*/ 5 h 5"/>
                <a:gd name="T4" fmla="*/ 5 w 5"/>
                <a:gd name="T5" fmla="*/ 0 h 5"/>
                <a:gd name="T6" fmla="*/ 0 w 5"/>
                <a:gd name="T7" fmla="*/ 2 h 5"/>
              </a:gdLst>
              <a:ahLst/>
              <a:cxnLst>
                <a:cxn ang="0">
                  <a:pos x="T0" y="T1"/>
                </a:cxn>
                <a:cxn ang="0">
                  <a:pos x="T2" y="T3"/>
                </a:cxn>
                <a:cxn ang="0">
                  <a:pos x="T4" y="T5"/>
                </a:cxn>
                <a:cxn ang="0">
                  <a:pos x="T6" y="T7"/>
                </a:cxn>
              </a:cxnLst>
              <a:rect l="0" t="0" r="r" b="b"/>
              <a:pathLst>
                <a:path w="5" h="5">
                  <a:moveTo>
                    <a:pt x="0" y="2"/>
                  </a:moveTo>
                  <a:lnTo>
                    <a:pt x="4" y="5"/>
                  </a:lnTo>
                  <a:lnTo>
                    <a:pt x="5" y="0"/>
                  </a:lnTo>
                  <a:lnTo>
                    <a:pt x="0" y="2"/>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04" name="Freeform 72"/>
            <p:cNvSpPr>
              <a:spLocks/>
            </p:cNvSpPr>
            <p:nvPr/>
          </p:nvSpPr>
          <p:spPr bwMode="auto">
            <a:xfrm>
              <a:off x="3871913" y="2303463"/>
              <a:ext cx="17462" cy="7938"/>
            </a:xfrm>
            <a:custGeom>
              <a:avLst/>
              <a:gdLst>
                <a:gd name="T0" fmla="*/ 17 w 18"/>
                <a:gd name="T1" fmla="*/ 0 h 8"/>
                <a:gd name="T2" fmla="*/ 10 w 18"/>
                <a:gd name="T3" fmla="*/ 2 h 8"/>
                <a:gd name="T4" fmla="*/ 3 w 18"/>
                <a:gd name="T5" fmla="*/ 5 h 8"/>
                <a:gd name="T6" fmla="*/ 0 w 18"/>
                <a:gd name="T7" fmla="*/ 8 h 8"/>
                <a:gd name="T8" fmla="*/ 17 w 18"/>
                <a:gd name="T9" fmla="*/ 0 h 8"/>
              </a:gdLst>
              <a:ahLst/>
              <a:cxnLst>
                <a:cxn ang="0">
                  <a:pos x="T0" y="T1"/>
                </a:cxn>
                <a:cxn ang="0">
                  <a:pos x="T2" y="T3"/>
                </a:cxn>
                <a:cxn ang="0">
                  <a:pos x="T4" y="T5"/>
                </a:cxn>
                <a:cxn ang="0">
                  <a:pos x="T6" y="T7"/>
                </a:cxn>
                <a:cxn ang="0">
                  <a:pos x="T8" y="T9"/>
                </a:cxn>
              </a:cxnLst>
              <a:rect l="0" t="0" r="r" b="b"/>
              <a:pathLst>
                <a:path w="18" h="8">
                  <a:moveTo>
                    <a:pt x="17" y="0"/>
                  </a:moveTo>
                  <a:cubicBezTo>
                    <a:pt x="17" y="0"/>
                    <a:pt x="14" y="1"/>
                    <a:pt x="10" y="2"/>
                  </a:cubicBezTo>
                  <a:cubicBezTo>
                    <a:pt x="6" y="4"/>
                    <a:pt x="3" y="5"/>
                    <a:pt x="3" y="5"/>
                  </a:cubicBezTo>
                  <a:cubicBezTo>
                    <a:pt x="4" y="6"/>
                    <a:pt x="2" y="7"/>
                    <a:pt x="0" y="8"/>
                  </a:cubicBezTo>
                  <a:cubicBezTo>
                    <a:pt x="9" y="5"/>
                    <a:pt x="18" y="2"/>
                    <a:pt x="17"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05" name="Freeform 73"/>
            <p:cNvSpPr>
              <a:spLocks/>
            </p:cNvSpPr>
            <p:nvPr/>
          </p:nvSpPr>
          <p:spPr bwMode="auto">
            <a:xfrm>
              <a:off x="3862388" y="2311401"/>
              <a:ext cx="9525" cy="7938"/>
            </a:xfrm>
            <a:custGeom>
              <a:avLst/>
              <a:gdLst>
                <a:gd name="T0" fmla="*/ 10 w 10"/>
                <a:gd name="T1" fmla="*/ 0 h 6"/>
                <a:gd name="T2" fmla="*/ 0 w 10"/>
                <a:gd name="T3" fmla="*/ 6 h 6"/>
                <a:gd name="T4" fmla="*/ 10 w 10"/>
                <a:gd name="T5" fmla="*/ 0 h 6"/>
              </a:gdLst>
              <a:ahLst/>
              <a:cxnLst>
                <a:cxn ang="0">
                  <a:pos x="T0" y="T1"/>
                </a:cxn>
                <a:cxn ang="0">
                  <a:pos x="T2" y="T3"/>
                </a:cxn>
                <a:cxn ang="0">
                  <a:pos x="T4" y="T5"/>
                </a:cxn>
              </a:cxnLst>
              <a:rect l="0" t="0" r="r" b="b"/>
              <a:pathLst>
                <a:path w="10" h="6">
                  <a:moveTo>
                    <a:pt x="10" y="0"/>
                  </a:moveTo>
                  <a:cubicBezTo>
                    <a:pt x="6" y="2"/>
                    <a:pt x="2" y="4"/>
                    <a:pt x="0" y="6"/>
                  </a:cubicBezTo>
                  <a:cubicBezTo>
                    <a:pt x="2" y="5"/>
                    <a:pt x="7" y="3"/>
                    <a:pt x="10"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06" name="Freeform 74"/>
            <p:cNvSpPr>
              <a:spLocks/>
            </p:cNvSpPr>
            <p:nvPr/>
          </p:nvSpPr>
          <p:spPr bwMode="auto">
            <a:xfrm>
              <a:off x="3840163" y="2316163"/>
              <a:ext cx="14287" cy="6350"/>
            </a:xfrm>
            <a:custGeom>
              <a:avLst/>
              <a:gdLst>
                <a:gd name="T0" fmla="*/ 0 w 14"/>
                <a:gd name="T1" fmla="*/ 5 h 5"/>
                <a:gd name="T2" fmla="*/ 4 w 14"/>
                <a:gd name="T3" fmla="*/ 4 h 5"/>
                <a:gd name="T4" fmla="*/ 9 w 14"/>
                <a:gd name="T5" fmla="*/ 2 h 5"/>
                <a:gd name="T6" fmla="*/ 14 w 14"/>
                <a:gd name="T7" fmla="*/ 0 h 5"/>
                <a:gd name="T8" fmla="*/ 0 w 14"/>
                <a:gd name="T9" fmla="*/ 5 h 5"/>
              </a:gdLst>
              <a:ahLst/>
              <a:cxnLst>
                <a:cxn ang="0">
                  <a:pos x="T0" y="T1"/>
                </a:cxn>
                <a:cxn ang="0">
                  <a:pos x="T2" y="T3"/>
                </a:cxn>
                <a:cxn ang="0">
                  <a:pos x="T4" y="T5"/>
                </a:cxn>
                <a:cxn ang="0">
                  <a:pos x="T6" y="T7"/>
                </a:cxn>
                <a:cxn ang="0">
                  <a:pos x="T8" y="T9"/>
                </a:cxn>
              </a:cxnLst>
              <a:rect l="0" t="0" r="r" b="b"/>
              <a:pathLst>
                <a:path w="14" h="5">
                  <a:moveTo>
                    <a:pt x="0" y="5"/>
                  </a:moveTo>
                  <a:cubicBezTo>
                    <a:pt x="4" y="4"/>
                    <a:pt x="4" y="4"/>
                    <a:pt x="4" y="4"/>
                  </a:cubicBezTo>
                  <a:cubicBezTo>
                    <a:pt x="4" y="4"/>
                    <a:pt x="7" y="3"/>
                    <a:pt x="9" y="2"/>
                  </a:cubicBezTo>
                  <a:cubicBezTo>
                    <a:pt x="11" y="1"/>
                    <a:pt x="14" y="0"/>
                    <a:pt x="14" y="0"/>
                  </a:cubicBezTo>
                  <a:lnTo>
                    <a:pt x="0" y="5"/>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07" name="Freeform 75"/>
            <p:cNvSpPr>
              <a:spLocks/>
            </p:cNvSpPr>
            <p:nvPr/>
          </p:nvSpPr>
          <p:spPr bwMode="auto">
            <a:xfrm>
              <a:off x="4029075" y="2232026"/>
              <a:ext cx="17462" cy="11113"/>
            </a:xfrm>
            <a:custGeom>
              <a:avLst/>
              <a:gdLst>
                <a:gd name="T0" fmla="*/ 3 w 19"/>
                <a:gd name="T1" fmla="*/ 10 h 10"/>
                <a:gd name="T2" fmla="*/ 10 w 19"/>
                <a:gd name="T3" fmla="*/ 6 h 10"/>
                <a:gd name="T4" fmla="*/ 18 w 19"/>
                <a:gd name="T5" fmla="*/ 3 h 10"/>
                <a:gd name="T6" fmla="*/ 9 w 19"/>
                <a:gd name="T7" fmla="*/ 3 h 10"/>
                <a:gd name="T8" fmla="*/ 3 w 19"/>
                <a:gd name="T9" fmla="*/ 10 h 10"/>
              </a:gdLst>
              <a:ahLst/>
              <a:cxnLst>
                <a:cxn ang="0">
                  <a:pos x="T0" y="T1"/>
                </a:cxn>
                <a:cxn ang="0">
                  <a:pos x="T2" y="T3"/>
                </a:cxn>
                <a:cxn ang="0">
                  <a:pos x="T4" y="T5"/>
                </a:cxn>
                <a:cxn ang="0">
                  <a:pos x="T6" y="T7"/>
                </a:cxn>
                <a:cxn ang="0">
                  <a:pos x="T8" y="T9"/>
                </a:cxn>
              </a:cxnLst>
              <a:rect l="0" t="0" r="r" b="b"/>
              <a:pathLst>
                <a:path w="19" h="10">
                  <a:moveTo>
                    <a:pt x="3" y="10"/>
                  </a:moveTo>
                  <a:cubicBezTo>
                    <a:pt x="3" y="10"/>
                    <a:pt x="7" y="8"/>
                    <a:pt x="10" y="6"/>
                  </a:cubicBezTo>
                  <a:cubicBezTo>
                    <a:pt x="14" y="5"/>
                    <a:pt x="18" y="3"/>
                    <a:pt x="18" y="3"/>
                  </a:cubicBezTo>
                  <a:cubicBezTo>
                    <a:pt x="19" y="0"/>
                    <a:pt x="14" y="1"/>
                    <a:pt x="9" y="3"/>
                  </a:cubicBezTo>
                  <a:cubicBezTo>
                    <a:pt x="5" y="6"/>
                    <a:pt x="0" y="9"/>
                    <a:pt x="3" y="1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08" name="Freeform 76"/>
            <p:cNvSpPr>
              <a:spLocks/>
            </p:cNvSpPr>
            <p:nvPr/>
          </p:nvSpPr>
          <p:spPr bwMode="auto">
            <a:xfrm>
              <a:off x="3981450" y="2238376"/>
              <a:ext cx="7937" cy="7938"/>
            </a:xfrm>
            <a:custGeom>
              <a:avLst/>
              <a:gdLst>
                <a:gd name="T0" fmla="*/ 0 w 9"/>
                <a:gd name="T1" fmla="*/ 5 h 7"/>
                <a:gd name="T2" fmla="*/ 9 w 9"/>
                <a:gd name="T3" fmla="*/ 7 h 7"/>
                <a:gd name="T4" fmla="*/ 7 w 9"/>
                <a:gd name="T5" fmla="*/ 0 h 7"/>
                <a:gd name="T6" fmla="*/ 0 w 9"/>
                <a:gd name="T7" fmla="*/ 5 h 7"/>
              </a:gdLst>
              <a:ahLst/>
              <a:cxnLst>
                <a:cxn ang="0">
                  <a:pos x="T0" y="T1"/>
                </a:cxn>
                <a:cxn ang="0">
                  <a:pos x="T2" y="T3"/>
                </a:cxn>
                <a:cxn ang="0">
                  <a:pos x="T4" y="T5"/>
                </a:cxn>
                <a:cxn ang="0">
                  <a:pos x="T6" y="T7"/>
                </a:cxn>
              </a:cxnLst>
              <a:rect l="0" t="0" r="r" b="b"/>
              <a:pathLst>
                <a:path w="9" h="7">
                  <a:moveTo>
                    <a:pt x="0" y="5"/>
                  </a:moveTo>
                  <a:cubicBezTo>
                    <a:pt x="5" y="5"/>
                    <a:pt x="6" y="6"/>
                    <a:pt x="9" y="7"/>
                  </a:cubicBezTo>
                  <a:cubicBezTo>
                    <a:pt x="7" y="0"/>
                    <a:pt x="7" y="0"/>
                    <a:pt x="7" y="0"/>
                  </a:cubicBezTo>
                  <a:lnTo>
                    <a:pt x="0" y="5"/>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09" name="Freeform 77"/>
            <p:cNvSpPr>
              <a:spLocks/>
            </p:cNvSpPr>
            <p:nvPr/>
          </p:nvSpPr>
          <p:spPr bwMode="auto">
            <a:xfrm>
              <a:off x="4010025" y="2211388"/>
              <a:ext cx="33337" cy="17463"/>
            </a:xfrm>
            <a:custGeom>
              <a:avLst/>
              <a:gdLst>
                <a:gd name="T0" fmla="*/ 14 w 35"/>
                <a:gd name="T1" fmla="*/ 13 h 17"/>
                <a:gd name="T2" fmla="*/ 15 w 35"/>
                <a:gd name="T3" fmla="*/ 7 h 17"/>
                <a:gd name="T4" fmla="*/ 14 w 35"/>
                <a:gd name="T5" fmla="*/ 13 h 17"/>
              </a:gdLst>
              <a:ahLst/>
              <a:cxnLst>
                <a:cxn ang="0">
                  <a:pos x="T0" y="T1"/>
                </a:cxn>
                <a:cxn ang="0">
                  <a:pos x="T2" y="T3"/>
                </a:cxn>
                <a:cxn ang="0">
                  <a:pos x="T4" y="T5"/>
                </a:cxn>
              </a:cxnLst>
              <a:rect l="0" t="0" r="r" b="b"/>
              <a:pathLst>
                <a:path w="35" h="17">
                  <a:moveTo>
                    <a:pt x="14" y="13"/>
                  </a:moveTo>
                  <a:cubicBezTo>
                    <a:pt x="15" y="11"/>
                    <a:pt x="35" y="0"/>
                    <a:pt x="15" y="7"/>
                  </a:cubicBezTo>
                  <a:cubicBezTo>
                    <a:pt x="14" y="10"/>
                    <a:pt x="0" y="17"/>
                    <a:pt x="14" y="13"/>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10" name="Freeform 78"/>
            <p:cNvSpPr>
              <a:spLocks/>
            </p:cNvSpPr>
            <p:nvPr/>
          </p:nvSpPr>
          <p:spPr bwMode="auto">
            <a:xfrm>
              <a:off x="4248150" y="2162176"/>
              <a:ext cx="3175" cy="12700"/>
            </a:xfrm>
            <a:custGeom>
              <a:avLst/>
              <a:gdLst>
                <a:gd name="T0" fmla="*/ 2 w 2"/>
                <a:gd name="T1" fmla="*/ 0 h 8"/>
                <a:gd name="T2" fmla="*/ 0 w 2"/>
                <a:gd name="T3" fmla="*/ 0 h 8"/>
                <a:gd name="T4" fmla="*/ 2 w 2"/>
                <a:gd name="T5" fmla="*/ 8 h 8"/>
                <a:gd name="T6" fmla="*/ 2 w 2"/>
                <a:gd name="T7" fmla="*/ 0 h 8"/>
              </a:gdLst>
              <a:ahLst/>
              <a:cxnLst>
                <a:cxn ang="0">
                  <a:pos x="T0" y="T1"/>
                </a:cxn>
                <a:cxn ang="0">
                  <a:pos x="T2" y="T3"/>
                </a:cxn>
                <a:cxn ang="0">
                  <a:pos x="T4" y="T5"/>
                </a:cxn>
                <a:cxn ang="0">
                  <a:pos x="T6" y="T7"/>
                </a:cxn>
              </a:cxnLst>
              <a:rect l="0" t="0" r="r" b="b"/>
              <a:pathLst>
                <a:path w="2" h="8">
                  <a:moveTo>
                    <a:pt x="2" y="0"/>
                  </a:moveTo>
                  <a:lnTo>
                    <a:pt x="0" y="0"/>
                  </a:lnTo>
                  <a:lnTo>
                    <a:pt x="2" y="8"/>
                  </a:lnTo>
                  <a:lnTo>
                    <a:pt x="2"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11" name="Freeform 79"/>
            <p:cNvSpPr>
              <a:spLocks/>
            </p:cNvSpPr>
            <p:nvPr/>
          </p:nvSpPr>
          <p:spPr bwMode="auto">
            <a:xfrm>
              <a:off x="4425950" y="2085976"/>
              <a:ext cx="30162" cy="11113"/>
            </a:xfrm>
            <a:custGeom>
              <a:avLst/>
              <a:gdLst>
                <a:gd name="T0" fmla="*/ 25 w 32"/>
                <a:gd name="T1" fmla="*/ 0 h 11"/>
                <a:gd name="T2" fmla="*/ 4 w 32"/>
                <a:gd name="T3" fmla="*/ 8 h 11"/>
                <a:gd name="T4" fmla="*/ 15 w 32"/>
                <a:gd name="T5" fmla="*/ 11 h 11"/>
                <a:gd name="T6" fmla="*/ 25 w 32"/>
                <a:gd name="T7" fmla="*/ 0 h 11"/>
              </a:gdLst>
              <a:ahLst/>
              <a:cxnLst>
                <a:cxn ang="0">
                  <a:pos x="T0" y="T1"/>
                </a:cxn>
                <a:cxn ang="0">
                  <a:pos x="T2" y="T3"/>
                </a:cxn>
                <a:cxn ang="0">
                  <a:pos x="T4" y="T5"/>
                </a:cxn>
                <a:cxn ang="0">
                  <a:pos x="T6" y="T7"/>
                </a:cxn>
              </a:cxnLst>
              <a:rect l="0" t="0" r="r" b="b"/>
              <a:pathLst>
                <a:path w="32" h="11">
                  <a:moveTo>
                    <a:pt x="25" y="0"/>
                  </a:moveTo>
                  <a:cubicBezTo>
                    <a:pt x="6" y="0"/>
                    <a:pt x="22" y="8"/>
                    <a:pt x="4" y="8"/>
                  </a:cubicBezTo>
                  <a:cubicBezTo>
                    <a:pt x="0" y="11"/>
                    <a:pt x="19" y="8"/>
                    <a:pt x="15" y="11"/>
                  </a:cubicBezTo>
                  <a:cubicBezTo>
                    <a:pt x="26" y="6"/>
                    <a:pt x="32" y="7"/>
                    <a:pt x="25"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12" name="Freeform 80"/>
            <p:cNvSpPr>
              <a:spLocks/>
            </p:cNvSpPr>
            <p:nvPr/>
          </p:nvSpPr>
          <p:spPr bwMode="auto">
            <a:xfrm>
              <a:off x="4433888" y="2097088"/>
              <a:ext cx="6350" cy="3175"/>
            </a:xfrm>
            <a:custGeom>
              <a:avLst/>
              <a:gdLst>
                <a:gd name="T0" fmla="*/ 6 w 6"/>
                <a:gd name="T1" fmla="*/ 0 h 3"/>
                <a:gd name="T2" fmla="*/ 0 w 6"/>
                <a:gd name="T3" fmla="*/ 3 h 3"/>
                <a:gd name="T4" fmla="*/ 6 w 6"/>
                <a:gd name="T5" fmla="*/ 0 h 3"/>
              </a:gdLst>
              <a:ahLst/>
              <a:cxnLst>
                <a:cxn ang="0">
                  <a:pos x="T0" y="T1"/>
                </a:cxn>
                <a:cxn ang="0">
                  <a:pos x="T2" y="T3"/>
                </a:cxn>
                <a:cxn ang="0">
                  <a:pos x="T4" y="T5"/>
                </a:cxn>
              </a:cxnLst>
              <a:rect l="0" t="0" r="r" b="b"/>
              <a:pathLst>
                <a:path w="6" h="3">
                  <a:moveTo>
                    <a:pt x="6" y="0"/>
                  </a:moveTo>
                  <a:cubicBezTo>
                    <a:pt x="4" y="1"/>
                    <a:pt x="2" y="2"/>
                    <a:pt x="0" y="3"/>
                  </a:cubicBezTo>
                  <a:cubicBezTo>
                    <a:pt x="3" y="2"/>
                    <a:pt x="5" y="1"/>
                    <a:pt x="6"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13" name="Freeform 81"/>
            <p:cNvSpPr>
              <a:spLocks/>
            </p:cNvSpPr>
            <p:nvPr/>
          </p:nvSpPr>
          <p:spPr bwMode="auto">
            <a:xfrm>
              <a:off x="6526213" y="2751138"/>
              <a:ext cx="3175" cy="11113"/>
            </a:xfrm>
            <a:custGeom>
              <a:avLst/>
              <a:gdLst>
                <a:gd name="T0" fmla="*/ 2 w 4"/>
                <a:gd name="T1" fmla="*/ 0 h 11"/>
                <a:gd name="T2" fmla="*/ 1 w 4"/>
                <a:gd name="T3" fmla="*/ 5 h 11"/>
                <a:gd name="T4" fmla="*/ 1 w 4"/>
                <a:gd name="T5" fmla="*/ 9 h 11"/>
                <a:gd name="T6" fmla="*/ 0 w 4"/>
                <a:gd name="T7" fmla="*/ 11 h 11"/>
                <a:gd name="T8" fmla="*/ 2 w 4"/>
                <a:gd name="T9" fmla="*/ 7 h 11"/>
                <a:gd name="T10" fmla="*/ 4 w 4"/>
                <a:gd name="T11" fmla="*/ 3 h 11"/>
                <a:gd name="T12" fmla="*/ 2 w 4"/>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4" h="11">
                  <a:moveTo>
                    <a:pt x="2" y="0"/>
                  </a:moveTo>
                  <a:cubicBezTo>
                    <a:pt x="2" y="0"/>
                    <a:pt x="1" y="2"/>
                    <a:pt x="1" y="5"/>
                  </a:cubicBezTo>
                  <a:cubicBezTo>
                    <a:pt x="1" y="7"/>
                    <a:pt x="1" y="8"/>
                    <a:pt x="1" y="9"/>
                  </a:cubicBezTo>
                  <a:cubicBezTo>
                    <a:pt x="0" y="10"/>
                    <a:pt x="0" y="11"/>
                    <a:pt x="0" y="11"/>
                  </a:cubicBezTo>
                  <a:cubicBezTo>
                    <a:pt x="0" y="11"/>
                    <a:pt x="1" y="9"/>
                    <a:pt x="2" y="7"/>
                  </a:cubicBezTo>
                  <a:cubicBezTo>
                    <a:pt x="3" y="5"/>
                    <a:pt x="4" y="3"/>
                    <a:pt x="4" y="3"/>
                  </a:cubicBezTo>
                  <a:lnTo>
                    <a:pt x="2"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14" name="Freeform 82"/>
            <p:cNvSpPr>
              <a:spLocks/>
            </p:cNvSpPr>
            <p:nvPr/>
          </p:nvSpPr>
          <p:spPr bwMode="auto">
            <a:xfrm>
              <a:off x="6530975" y="2771776"/>
              <a:ext cx="6350" cy="11113"/>
            </a:xfrm>
            <a:custGeom>
              <a:avLst/>
              <a:gdLst>
                <a:gd name="T0" fmla="*/ 7 w 7"/>
                <a:gd name="T1" fmla="*/ 0 h 10"/>
                <a:gd name="T2" fmla="*/ 0 w 7"/>
                <a:gd name="T3" fmla="*/ 3 h 10"/>
                <a:gd name="T4" fmla="*/ 7 w 7"/>
                <a:gd name="T5" fmla="*/ 10 h 10"/>
                <a:gd name="T6" fmla="*/ 7 w 7"/>
                <a:gd name="T7" fmla="*/ 0 h 10"/>
              </a:gdLst>
              <a:ahLst/>
              <a:cxnLst>
                <a:cxn ang="0">
                  <a:pos x="T0" y="T1"/>
                </a:cxn>
                <a:cxn ang="0">
                  <a:pos x="T2" y="T3"/>
                </a:cxn>
                <a:cxn ang="0">
                  <a:pos x="T4" y="T5"/>
                </a:cxn>
                <a:cxn ang="0">
                  <a:pos x="T6" y="T7"/>
                </a:cxn>
              </a:cxnLst>
              <a:rect l="0" t="0" r="r" b="b"/>
              <a:pathLst>
                <a:path w="7" h="10">
                  <a:moveTo>
                    <a:pt x="7" y="0"/>
                  </a:moveTo>
                  <a:cubicBezTo>
                    <a:pt x="0" y="3"/>
                    <a:pt x="0" y="3"/>
                    <a:pt x="0" y="3"/>
                  </a:cubicBezTo>
                  <a:cubicBezTo>
                    <a:pt x="7" y="10"/>
                    <a:pt x="7" y="10"/>
                    <a:pt x="7" y="10"/>
                  </a:cubicBezTo>
                  <a:cubicBezTo>
                    <a:pt x="7" y="7"/>
                    <a:pt x="6" y="3"/>
                    <a:pt x="7"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15" name="Freeform 83"/>
            <p:cNvSpPr>
              <a:spLocks/>
            </p:cNvSpPr>
            <p:nvPr/>
          </p:nvSpPr>
          <p:spPr bwMode="auto">
            <a:xfrm>
              <a:off x="5176838" y="2030413"/>
              <a:ext cx="9525" cy="4763"/>
            </a:xfrm>
            <a:custGeom>
              <a:avLst/>
              <a:gdLst>
                <a:gd name="T0" fmla="*/ 1 w 10"/>
                <a:gd name="T1" fmla="*/ 0 h 5"/>
                <a:gd name="T2" fmla="*/ 0 w 10"/>
                <a:gd name="T3" fmla="*/ 2 h 5"/>
                <a:gd name="T4" fmla="*/ 10 w 10"/>
                <a:gd name="T5" fmla="*/ 5 h 5"/>
                <a:gd name="T6" fmla="*/ 1 w 10"/>
                <a:gd name="T7" fmla="*/ 0 h 5"/>
              </a:gdLst>
              <a:ahLst/>
              <a:cxnLst>
                <a:cxn ang="0">
                  <a:pos x="T0" y="T1"/>
                </a:cxn>
                <a:cxn ang="0">
                  <a:pos x="T2" y="T3"/>
                </a:cxn>
                <a:cxn ang="0">
                  <a:pos x="T4" y="T5"/>
                </a:cxn>
                <a:cxn ang="0">
                  <a:pos x="T6" y="T7"/>
                </a:cxn>
              </a:cxnLst>
              <a:rect l="0" t="0" r="r" b="b"/>
              <a:pathLst>
                <a:path w="10" h="5">
                  <a:moveTo>
                    <a:pt x="1" y="0"/>
                  </a:moveTo>
                  <a:cubicBezTo>
                    <a:pt x="0" y="2"/>
                    <a:pt x="0" y="2"/>
                    <a:pt x="0" y="2"/>
                  </a:cubicBezTo>
                  <a:cubicBezTo>
                    <a:pt x="1" y="4"/>
                    <a:pt x="4" y="4"/>
                    <a:pt x="10" y="5"/>
                  </a:cubicBezTo>
                  <a:lnTo>
                    <a:pt x="1"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16" name="Freeform 84"/>
            <p:cNvSpPr>
              <a:spLocks/>
            </p:cNvSpPr>
            <p:nvPr/>
          </p:nvSpPr>
          <p:spPr bwMode="auto">
            <a:xfrm>
              <a:off x="5337175" y="2046288"/>
              <a:ext cx="4762" cy="7938"/>
            </a:xfrm>
            <a:custGeom>
              <a:avLst/>
              <a:gdLst>
                <a:gd name="T0" fmla="*/ 2 w 3"/>
                <a:gd name="T1" fmla="*/ 1 h 5"/>
                <a:gd name="T2" fmla="*/ 0 w 3"/>
                <a:gd name="T3" fmla="*/ 0 h 5"/>
                <a:gd name="T4" fmla="*/ 3 w 3"/>
                <a:gd name="T5" fmla="*/ 5 h 5"/>
                <a:gd name="T6" fmla="*/ 2 w 3"/>
                <a:gd name="T7" fmla="*/ 1 h 5"/>
              </a:gdLst>
              <a:ahLst/>
              <a:cxnLst>
                <a:cxn ang="0">
                  <a:pos x="T0" y="T1"/>
                </a:cxn>
                <a:cxn ang="0">
                  <a:pos x="T2" y="T3"/>
                </a:cxn>
                <a:cxn ang="0">
                  <a:pos x="T4" y="T5"/>
                </a:cxn>
                <a:cxn ang="0">
                  <a:pos x="T6" y="T7"/>
                </a:cxn>
              </a:cxnLst>
              <a:rect l="0" t="0" r="r" b="b"/>
              <a:pathLst>
                <a:path w="3" h="5">
                  <a:moveTo>
                    <a:pt x="2" y="1"/>
                  </a:moveTo>
                  <a:lnTo>
                    <a:pt x="0" y="0"/>
                  </a:lnTo>
                  <a:lnTo>
                    <a:pt x="3" y="5"/>
                  </a:lnTo>
                  <a:lnTo>
                    <a:pt x="2" y="1"/>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17" name="Freeform 85"/>
            <p:cNvSpPr>
              <a:spLocks/>
            </p:cNvSpPr>
            <p:nvPr/>
          </p:nvSpPr>
          <p:spPr bwMode="auto">
            <a:xfrm>
              <a:off x="5457825" y="2051051"/>
              <a:ext cx="19050" cy="11113"/>
            </a:xfrm>
            <a:custGeom>
              <a:avLst/>
              <a:gdLst>
                <a:gd name="T0" fmla="*/ 19 w 19"/>
                <a:gd name="T1" fmla="*/ 2 h 10"/>
                <a:gd name="T2" fmla="*/ 0 w 19"/>
                <a:gd name="T3" fmla="*/ 0 h 10"/>
                <a:gd name="T4" fmla="*/ 19 w 19"/>
                <a:gd name="T5" fmla="*/ 2 h 10"/>
              </a:gdLst>
              <a:ahLst/>
              <a:cxnLst>
                <a:cxn ang="0">
                  <a:pos x="T0" y="T1"/>
                </a:cxn>
                <a:cxn ang="0">
                  <a:pos x="T2" y="T3"/>
                </a:cxn>
                <a:cxn ang="0">
                  <a:pos x="T4" y="T5"/>
                </a:cxn>
              </a:cxnLst>
              <a:rect l="0" t="0" r="r" b="b"/>
              <a:pathLst>
                <a:path w="19" h="10">
                  <a:moveTo>
                    <a:pt x="19" y="2"/>
                  </a:moveTo>
                  <a:cubicBezTo>
                    <a:pt x="13" y="1"/>
                    <a:pt x="6" y="1"/>
                    <a:pt x="0" y="0"/>
                  </a:cubicBezTo>
                  <a:cubicBezTo>
                    <a:pt x="13" y="1"/>
                    <a:pt x="19" y="10"/>
                    <a:pt x="19" y="2"/>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18" name="Freeform 86"/>
            <p:cNvSpPr>
              <a:spLocks/>
            </p:cNvSpPr>
            <p:nvPr/>
          </p:nvSpPr>
          <p:spPr bwMode="auto">
            <a:xfrm>
              <a:off x="6330950" y="2695576"/>
              <a:ext cx="3175" cy="6350"/>
            </a:xfrm>
            <a:custGeom>
              <a:avLst/>
              <a:gdLst>
                <a:gd name="T0" fmla="*/ 3 w 3"/>
                <a:gd name="T1" fmla="*/ 1 h 6"/>
                <a:gd name="T2" fmla="*/ 0 w 3"/>
                <a:gd name="T3" fmla="*/ 6 h 6"/>
                <a:gd name="T4" fmla="*/ 3 w 3"/>
                <a:gd name="T5" fmla="*/ 1 h 6"/>
              </a:gdLst>
              <a:ahLst/>
              <a:cxnLst>
                <a:cxn ang="0">
                  <a:pos x="T0" y="T1"/>
                </a:cxn>
                <a:cxn ang="0">
                  <a:pos x="T2" y="T3"/>
                </a:cxn>
                <a:cxn ang="0">
                  <a:pos x="T4" y="T5"/>
                </a:cxn>
              </a:cxnLst>
              <a:rect l="0" t="0" r="r" b="b"/>
              <a:pathLst>
                <a:path w="3" h="6">
                  <a:moveTo>
                    <a:pt x="3" y="1"/>
                  </a:moveTo>
                  <a:cubicBezTo>
                    <a:pt x="2" y="0"/>
                    <a:pt x="1" y="5"/>
                    <a:pt x="0" y="6"/>
                  </a:cubicBezTo>
                  <a:cubicBezTo>
                    <a:pt x="2" y="5"/>
                    <a:pt x="3" y="0"/>
                    <a:pt x="3" y="1"/>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19" name="Freeform 87"/>
            <p:cNvSpPr>
              <a:spLocks/>
            </p:cNvSpPr>
            <p:nvPr/>
          </p:nvSpPr>
          <p:spPr bwMode="auto">
            <a:xfrm>
              <a:off x="6346825" y="2686051"/>
              <a:ext cx="3175" cy="4763"/>
            </a:xfrm>
            <a:custGeom>
              <a:avLst/>
              <a:gdLst>
                <a:gd name="T0" fmla="*/ 1 w 2"/>
                <a:gd name="T1" fmla="*/ 2 h 3"/>
                <a:gd name="T2" fmla="*/ 0 w 2"/>
                <a:gd name="T3" fmla="*/ 3 h 3"/>
                <a:gd name="T4" fmla="*/ 2 w 2"/>
                <a:gd name="T5" fmla="*/ 0 h 3"/>
                <a:gd name="T6" fmla="*/ 1 w 2"/>
                <a:gd name="T7" fmla="*/ 2 h 3"/>
              </a:gdLst>
              <a:ahLst/>
              <a:cxnLst>
                <a:cxn ang="0">
                  <a:pos x="T0" y="T1"/>
                </a:cxn>
                <a:cxn ang="0">
                  <a:pos x="T2" y="T3"/>
                </a:cxn>
                <a:cxn ang="0">
                  <a:pos x="T4" y="T5"/>
                </a:cxn>
                <a:cxn ang="0">
                  <a:pos x="T6" y="T7"/>
                </a:cxn>
              </a:cxnLst>
              <a:rect l="0" t="0" r="r" b="b"/>
              <a:pathLst>
                <a:path w="2" h="3">
                  <a:moveTo>
                    <a:pt x="1" y="2"/>
                  </a:moveTo>
                  <a:lnTo>
                    <a:pt x="0" y="3"/>
                  </a:lnTo>
                  <a:lnTo>
                    <a:pt x="2" y="0"/>
                  </a:lnTo>
                  <a:lnTo>
                    <a:pt x="1" y="2"/>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20" name="Freeform 88"/>
            <p:cNvSpPr>
              <a:spLocks/>
            </p:cNvSpPr>
            <p:nvPr/>
          </p:nvSpPr>
          <p:spPr bwMode="auto">
            <a:xfrm>
              <a:off x="6350000" y="2684463"/>
              <a:ext cx="9525" cy="9525"/>
            </a:xfrm>
            <a:custGeom>
              <a:avLst/>
              <a:gdLst>
                <a:gd name="T0" fmla="*/ 8 w 10"/>
                <a:gd name="T1" fmla="*/ 8 h 9"/>
                <a:gd name="T2" fmla="*/ 3 w 10"/>
                <a:gd name="T3" fmla="*/ 5 h 9"/>
                <a:gd name="T4" fmla="*/ 3 w 10"/>
                <a:gd name="T5" fmla="*/ 3 h 9"/>
                <a:gd name="T6" fmla="*/ 0 w 10"/>
                <a:gd name="T7" fmla="*/ 9 h 9"/>
                <a:gd name="T8" fmla="*/ 8 w 10"/>
                <a:gd name="T9" fmla="*/ 8 h 9"/>
              </a:gdLst>
              <a:ahLst/>
              <a:cxnLst>
                <a:cxn ang="0">
                  <a:pos x="T0" y="T1"/>
                </a:cxn>
                <a:cxn ang="0">
                  <a:pos x="T2" y="T3"/>
                </a:cxn>
                <a:cxn ang="0">
                  <a:pos x="T4" y="T5"/>
                </a:cxn>
                <a:cxn ang="0">
                  <a:pos x="T6" y="T7"/>
                </a:cxn>
                <a:cxn ang="0">
                  <a:pos x="T8" y="T9"/>
                </a:cxn>
              </a:cxnLst>
              <a:rect l="0" t="0" r="r" b="b"/>
              <a:pathLst>
                <a:path w="10" h="9">
                  <a:moveTo>
                    <a:pt x="8" y="8"/>
                  </a:moveTo>
                  <a:cubicBezTo>
                    <a:pt x="10" y="0"/>
                    <a:pt x="4" y="8"/>
                    <a:pt x="3" y="5"/>
                  </a:cubicBezTo>
                  <a:cubicBezTo>
                    <a:pt x="3" y="3"/>
                    <a:pt x="3" y="3"/>
                    <a:pt x="3" y="3"/>
                  </a:cubicBezTo>
                  <a:cubicBezTo>
                    <a:pt x="0" y="9"/>
                    <a:pt x="0" y="9"/>
                    <a:pt x="0" y="9"/>
                  </a:cubicBezTo>
                  <a:cubicBezTo>
                    <a:pt x="3" y="9"/>
                    <a:pt x="7" y="5"/>
                    <a:pt x="8" y="8"/>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21" name="Freeform 89"/>
            <p:cNvSpPr>
              <a:spLocks/>
            </p:cNvSpPr>
            <p:nvPr/>
          </p:nvSpPr>
          <p:spPr bwMode="auto">
            <a:xfrm>
              <a:off x="6354763" y="2709863"/>
              <a:ext cx="3175" cy="3175"/>
            </a:xfrm>
            <a:custGeom>
              <a:avLst/>
              <a:gdLst>
                <a:gd name="T0" fmla="*/ 1 w 3"/>
                <a:gd name="T1" fmla="*/ 3 h 3"/>
                <a:gd name="T2" fmla="*/ 0 w 3"/>
                <a:gd name="T3" fmla="*/ 2 h 3"/>
                <a:gd name="T4" fmla="*/ 0 w 3"/>
                <a:gd name="T5" fmla="*/ 3 h 3"/>
                <a:gd name="T6" fmla="*/ 1 w 3"/>
                <a:gd name="T7" fmla="*/ 3 h 3"/>
              </a:gdLst>
              <a:ahLst/>
              <a:cxnLst>
                <a:cxn ang="0">
                  <a:pos x="T0" y="T1"/>
                </a:cxn>
                <a:cxn ang="0">
                  <a:pos x="T2" y="T3"/>
                </a:cxn>
                <a:cxn ang="0">
                  <a:pos x="T4" y="T5"/>
                </a:cxn>
                <a:cxn ang="0">
                  <a:pos x="T6" y="T7"/>
                </a:cxn>
              </a:cxnLst>
              <a:rect l="0" t="0" r="r" b="b"/>
              <a:pathLst>
                <a:path w="3" h="3">
                  <a:moveTo>
                    <a:pt x="1" y="3"/>
                  </a:moveTo>
                  <a:cubicBezTo>
                    <a:pt x="2" y="0"/>
                    <a:pt x="3" y="1"/>
                    <a:pt x="0" y="2"/>
                  </a:cubicBezTo>
                  <a:cubicBezTo>
                    <a:pt x="0" y="2"/>
                    <a:pt x="0" y="3"/>
                    <a:pt x="0" y="3"/>
                  </a:cubicBezTo>
                  <a:cubicBezTo>
                    <a:pt x="1" y="3"/>
                    <a:pt x="1" y="3"/>
                    <a:pt x="1" y="3"/>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22" name="Freeform 90"/>
            <p:cNvSpPr>
              <a:spLocks/>
            </p:cNvSpPr>
            <p:nvPr/>
          </p:nvSpPr>
          <p:spPr bwMode="auto">
            <a:xfrm>
              <a:off x="6353175" y="2713038"/>
              <a:ext cx="1587" cy="3175"/>
            </a:xfrm>
            <a:custGeom>
              <a:avLst/>
              <a:gdLst>
                <a:gd name="T0" fmla="*/ 1 w 1"/>
                <a:gd name="T1" fmla="*/ 0 h 3"/>
                <a:gd name="T2" fmla="*/ 1 w 1"/>
                <a:gd name="T3" fmla="*/ 0 h 3"/>
              </a:gdLst>
              <a:ahLst/>
              <a:cxnLst>
                <a:cxn ang="0">
                  <a:pos x="T0" y="T1"/>
                </a:cxn>
                <a:cxn ang="0">
                  <a:pos x="T2" y="T3"/>
                </a:cxn>
              </a:cxnLst>
              <a:rect l="0" t="0" r="r" b="b"/>
              <a:pathLst>
                <a:path w="1" h="3">
                  <a:moveTo>
                    <a:pt x="1" y="0"/>
                  </a:moveTo>
                  <a:cubicBezTo>
                    <a:pt x="0" y="0"/>
                    <a:pt x="1" y="3"/>
                    <a:pt x="1"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23" name="Freeform 91"/>
            <p:cNvSpPr>
              <a:spLocks/>
            </p:cNvSpPr>
            <p:nvPr/>
          </p:nvSpPr>
          <p:spPr bwMode="auto">
            <a:xfrm>
              <a:off x="6357938" y="2713038"/>
              <a:ext cx="3175" cy="6350"/>
            </a:xfrm>
            <a:custGeom>
              <a:avLst/>
              <a:gdLst>
                <a:gd name="T0" fmla="*/ 3 w 3"/>
                <a:gd name="T1" fmla="*/ 0 h 6"/>
                <a:gd name="T2" fmla="*/ 0 w 3"/>
                <a:gd name="T3" fmla="*/ 2 h 6"/>
                <a:gd name="T4" fmla="*/ 0 w 3"/>
                <a:gd name="T5" fmla="*/ 6 h 6"/>
                <a:gd name="T6" fmla="*/ 3 w 3"/>
                <a:gd name="T7" fmla="*/ 0 h 6"/>
              </a:gdLst>
              <a:ahLst/>
              <a:cxnLst>
                <a:cxn ang="0">
                  <a:pos x="T0" y="T1"/>
                </a:cxn>
                <a:cxn ang="0">
                  <a:pos x="T2" y="T3"/>
                </a:cxn>
                <a:cxn ang="0">
                  <a:pos x="T4" y="T5"/>
                </a:cxn>
                <a:cxn ang="0">
                  <a:pos x="T6" y="T7"/>
                </a:cxn>
              </a:cxnLst>
              <a:rect l="0" t="0" r="r" b="b"/>
              <a:pathLst>
                <a:path w="3" h="6">
                  <a:moveTo>
                    <a:pt x="3" y="0"/>
                  </a:moveTo>
                  <a:cubicBezTo>
                    <a:pt x="0" y="2"/>
                    <a:pt x="0" y="2"/>
                    <a:pt x="0" y="2"/>
                  </a:cubicBezTo>
                  <a:cubicBezTo>
                    <a:pt x="0" y="4"/>
                    <a:pt x="1" y="5"/>
                    <a:pt x="0" y="6"/>
                  </a:cubicBezTo>
                  <a:cubicBezTo>
                    <a:pt x="2" y="5"/>
                    <a:pt x="2" y="3"/>
                    <a:pt x="3"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24" name="Freeform 92"/>
            <p:cNvSpPr>
              <a:spLocks/>
            </p:cNvSpPr>
            <p:nvPr/>
          </p:nvSpPr>
          <p:spPr bwMode="auto">
            <a:xfrm>
              <a:off x="6362700" y="2706688"/>
              <a:ext cx="0" cy="3175"/>
            </a:xfrm>
            <a:custGeom>
              <a:avLst/>
              <a:gdLst>
                <a:gd name="T0" fmla="*/ 1 w 1"/>
                <a:gd name="T1" fmla="*/ 0 h 3"/>
                <a:gd name="T2" fmla="*/ 0 w 1"/>
                <a:gd name="T3" fmla="*/ 1 h 3"/>
                <a:gd name="T4" fmla="*/ 1 w 1"/>
                <a:gd name="T5" fmla="*/ 0 h 3"/>
              </a:gdLst>
              <a:ahLst/>
              <a:cxnLst>
                <a:cxn ang="0">
                  <a:pos x="T0" y="T1"/>
                </a:cxn>
                <a:cxn ang="0">
                  <a:pos x="T2" y="T3"/>
                </a:cxn>
                <a:cxn ang="0">
                  <a:pos x="T4" y="T5"/>
                </a:cxn>
              </a:cxnLst>
              <a:rect l="0" t="0" r="r" b="b"/>
              <a:pathLst>
                <a:path w="1" h="3">
                  <a:moveTo>
                    <a:pt x="1" y="0"/>
                  </a:moveTo>
                  <a:cubicBezTo>
                    <a:pt x="0" y="1"/>
                    <a:pt x="0" y="1"/>
                    <a:pt x="0" y="1"/>
                  </a:cubicBezTo>
                  <a:cubicBezTo>
                    <a:pt x="0" y="2"/>
                    <a:pt x="0" y="3"/>
                    <a:pt x="1"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25" name="Freeform 93"/>
            <p:cNvSpPr>
              <a:spLocks/>
            </p:cNvSpPr>
            <p:nvPr/>
          </p:nvSpPr>
          <p:spPr bwMode="auto">
            <a:xfrm>
              <a:off x="6361113" y="2703513"/>
              <a:ext cx="1587" cy="6350"/>
            </a:xfrm>
            <a:custGeom>
              <a:avLst/>
              <a:gdLst>
                <a:gd name="T0" fmla="*/ 0 w 3"/>
                <a:gd name="T1" fmla="*/ 6 h 6"/>
                <a:gd name="T2" fmla="*/ 2 w 3"/>
                <a:gd name="T3" fmla="*/ 4 h 6"/>
                <a:gd name="T4" fmla="*/ 1 w 3"/>
                <a:gd name="T5" fmla="*/ 5 h 6"/>
                <a:gd name="T6" fmla="*/ 0 w 3"/>
                <a:gd name="T7" fmla="*/ 6 h 6"/>
              </a:gdLst>
              <a:ahLst/>
              <a:cxnLst>
                <a:cxn ang="0">
                  <a:pos x="T0" y="T1"/>
                </a:cxn>
                <a:cxn ang="0">
                  <a:pos x="T2" y="T3"/>
                </a:cxn>
                <a:cxn ang="0">
                  <a:pos x="T4" y="T5"/>
                </a:cxn>
                <a:cxn ang="0">
                  <a:pos x="T6" y="T7"/>
                </a:cxn>
              </a:cxnLst>
              <a:rect l="0" t="0" r="r" b="b"/>
              <a:pathLst>
                <a:path w="3" h="6">
                  <a:moveTo>
                    <a:pt x="0" y="6"/>
                  </a:moveTo>
                  <a:cubicBezTo>
                    <a:pt x="2" y="4"/>
                    <a:pt x="2" y="4"/>
                    <a:pt x="2" y="4"/>
                  </a:cubicBezTo>
                  <a:cubicBezTo>
                    <a:pt x="2" y="3"/>
                    <a:pt x="3" y="0"/>
                    <a:pt x="1" y="5"/>
                  </a:cubicBezTo>
                  <a:cubicBezTo>
                    <a:pt x="2" y="3"/>
                    <a:pt x="1" y="5"/>
                    <a:pt x="0" y="6"/>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26" name="Freeform 94"/>
            <p:cNvSpPr>
              <a:spLocks/>
            </p:cNvSpPr>
            <p:nvPr/>
          </p:nvSpPr>
          <p:spPr bwMode="auto">
            <a:xfrm>
              <a:off x="6356350" y="2703513"/>
              <a:ext cx="4762" cy="6350"/>
            </a:xfrm>
            <a:custGeom>
              <a:avLst/>
              <a:gdLst>
                <a:gd name="T0" fmla="*/ 3 w 5"/>
                <a:gd name="T1" fmla="*/ 6 h 6"/>
                <a:gd name="T2" fmla="*/ 5 w 5"/>
                <a:gd name="T3" fmla="*/ 0 h 6"/>
                <a:gd name="T4" fmla="*/ 3 w 5"/>
                <a:gd name="T5" fmla="*/ 6 h 6"/>
              </a:gdLst>
              <a:ahLst/>
              <a:cxnLst>
                <a:cxn ang="0">
                  <a:pos x="T0" y="T1"/>
                </a:cxn>
                <a:cxn ang="0">
                  <a:pos x="T2" y="T3"/>
                </a:cxn>
                <a:cxn ang="0">
                  <a:pos x="T4" y="T5"/>
                </a:cxn>
              </a:cxnLst>
              <a:rect l="0" t="0" r="r" b="b"/>
              <a:pathLst>
                <a:path w="5" h="6">
                  <a:moveTo>
                    <a:pt x="3" y="6"/>
                  </a:moveTo>
                  <a:cubicBezTo>
                    <a:pt x="3" y="4"/>
                    <a:pt x="3" y="2"/>
                    <a:pt x="5" y="0"/>
                  </a:cubicBezTo>
                  <a:cubicBezTo>
                    <a:pt x="2" y="0"/>
                    <a:pt x="0" y="6"/>
                    <a:pt x="3" y="6"/>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27" name="Freeform 95"/>
            <p:cNvSpPr>
              <a:spLocks/>
            </p:cNvSpPr>
            <p:nvPr/>
          </p:nvSpPr>
          <p:spPr bwMode="auto">
            <a:xfrm>
              <a:off x="6357938" y="2681288"/>
              <a:ext cx="3175" cy="6350"/>
            </a:xfrm>
            <a:custGeom>
              <a:avLst/>
              <a:gdLst>
                <a:gd name="T0" fmla="*/ 2 w 2"/>
                <a:gd name="T1" fmla="*/ 3 h 6"/>
                <a:gd name="T2" fmla="*/ 2 w 2"/>
                <a:gd name="T3" fmla="*/ 0 h 6"/>
                <a:gd name="T4" fmla="*/ 0 w 2"/>
                <a:gd name="T5" fmla="*/ 3 h 6"/>
                <a:gd name="T6" fmla="*/ 2 w 2"/>
                <a:gd name="T7" fmla="*/ 3 h 6"/>
              </a:gdLst>
              <a:ahLst/>
              <a:cxnLst>
                <a:cxn ang="0">
                  <a:pos x="T0" y="T1"/>
                </a:cxn>
                <a:cxn ang="0">
                  <a:pos x="T2" y="T3"/>
                </a:cxn>
                <a:cxn ang="0">
                  <a:pos x="T4" y="T5"/>
                </a:cxn>
                <a:cxn ang="0">
                  <a:pos x="T6" y="T7"/>
                </a:cxn>
              </a:cxnLst>
              <a:rect l="0" t="0" r="r" b="b"/>
              <a:pathLst>
                <a:path w="2" h="6">
                  <a:moveTo>
                    <a:pt x="2" y="3"/>
                  </a:moveTo>
                  <a:cubicBezTo>
                    <a:pt x="2" y="0"/>
                    <a:pt x="2" y="0"/>
                    <a:pt x="2" y="0"/>
                  </a:cubicBezTo>
                  <a:cubicBezTo>
                    <a:pt x="0" y="3"/>
                    <a:pt x="0" y="3"/>
                    <a:pt x="0" y="3"/>
                  </a:cubicBezTo>
                  <a:cubicBezTo>
                    <a:pt x="1" y="1"/>
                    <a:pt x="1" y="6"/>
                    <a:pt x="2" y="3"/>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28" name="Freeform 96"/>
            <p:cNvSpPr>
              <a:spLocks/>
            </p:cNvSpPr>
            <p:nvPr/>
          </p:nvSpPr>
          <p:spPr bwMode="auto">
            <a:xfrm>
              <a:off x="6367463" y="2713038"/>
              <a:ext cx="1587" cy="7938"/>
            </a:xfrm>
            <a:custGeom>
              <a:avLst/>
              <a:gdLst>
                <a:gd name="T0" fmla="*/ 0 w 2"/>
                <a:gd name="T1" fmla="*/ 7 h 7"/>
                <a:gd name="T2" fmla="*/ 2 w 2"/>
                <a:gd name="T3" fmla="*/ 0 h 7"/>
                <a:gd name="T4" fmla="*/ 0 w 2"/>
                <a:gd name="T5" fmla="*/ 2 h 7"/>
                <a:gd name="T6" fmla="*/ 0 w 2"/>
                <a:gd name="T7" fmla="*/ 7 h 7"/>
              </a:gdLst>
              <a:ahLst/>
              <a:cxnLst>
                <a:cxn ang="0">
                  <a:pos x="T0" y="T1"/>
                </a:cxn>
                <a:cxn ang="0">
                  <a:pos x="T2" y="T3"/>
                </a:cxn>
                <a:cxn ang="0">
                  <a:pos x="T4" y="T5"/>
                </a:cxn>
                <a:cxn ang="0">
                  <a:pos x="T6" y="T7"/>
                </a:cxn>
              </a:cxnLst>
              <a:rect l="0" t="0" r="r" b="b"/>
              <a:pathLst>
                <a:path w="2" h="7">
                  <a:moveTo>
                    <a:pt x="0" y="7"/>
                  </a:moveTo>
                  <a:cubicBezTo>
                    <a:pt x="0" y="6"/>
                    <a:pt x="1" y="2"/>
                    <a:pt x="2" y="0"/>
                  </a:cubicBezTo>
                  <a:cubicBezTo>
                    <a:pt x="0" y="2"/>
                    <a:pt x="0" y="2"/>
                    <a:pt x="0" y="2"/>
                  </a:cubicBezTo>
                  <a:cubicBezTo>
                    <a:pt x="0" y="3"/>
                    <a:pt x="0" y="5"/>
                    <a:pt x="0" y="7"/>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29" name="Freeform 97"/>
            <p:cNvSpPr>
              <a:spLocks/>
            </p:cNvSpPr>
            <p:nvPr/>
          </p:nvSpPr>
          <p:spPr bwMode="auto">
            <a:xfrm>
              <a:off x="6369050" y="2709863"/>
              <a:ext cx="1587" cy="3175"/>
            </a:xfrm>
            <a:custGeom>
              <a:avLst/>
              <a:gdLst>
                <a:gd name="T0" fmla="*/ 0 w 2"/>
                <a:gd name="T1" fmla="*/ 3 h 3"/>
                <a:gd name="T2" fmla="*/ 2 w 2"/>
                <a:gd name="T3" fmla="*/ 1 h 3"/>
                <a:gd name="T4" fmla="*/ 0 w 2"/>
                <a:gd name="T5" fmla="*/ 3 h 3"/>
              </a:gdLst>
              <a:ahLst/>
              <a:cxnLst>
                <a:cxn ang="0">
                  <a:pos x="T0" y="T1"/>
                </a:cxn>
                <a:cxn ang="0">
                  <a:pos x="T2" y="T3"/>
                </a:cxn>
                <a:cxn ang="0">
                  <a:pos x="T4" y="T5"/>
                </a:cxn>
              </a:cxnLst>
              <a:rect l="0" t="0" r="r" b="b"/>
              <a:pathLst>
                <a:path w="2" h="3">
                  <a:moveTo>
                    <a:pt x="0" y="3"/>
                  </a:moveTo>
                  <a:cubicBezTo>
                    <a:pt x="2" y="1"/>
                    <a:pt x="2" y="1"/>
                    <a:pt x="2" y="1"/>
                  </a:cubicBezTo>
                  <a:cubicBezTo>
                    <a:pt x="1" y="0"/>
                    <a:pt x="0" y="1"/>
                    <a:pt x="0" y="3"/>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30" name="Freeform 98"/>
            <p:cNvSpPr>
              <a:spLocks/>
            </p:cNvSpPr>
            <p:nvPr/>
          </p:nvSpPr>
          <p:spPr bwMode="auto">
            <a:xfrm>
              <a:off x="6362700" y="2698751"/>
              <a:ext cx="4762" cy="4763"/>
            </a:xfrm>
            <a:custGeom>
              <a:avLst/>
              <a:gdLst>
                <a:gd name="T0" fmla="*/ 3 w 3"/>
                <a:gd name="T1" fmla="*/ 0 h 3"/>
                <a:gd name="T2" fmla="*/ 0 w 3"/>
                <a:gd name="T3" fmla="*/ 3 h 3"/>
                <a:gd name="T4" fmla="*/ 3 w 3"/>
                <a:gd name="T5" fmla="*/ 0 h 3"/>
                <a:gd name="T6" fmla="*/ 3 w 3"/>
                <a:gd name="T7" fmla="*/ 0 h 3"/>
              </a:gdLst>
              <a:ahLst/>
              <a:cxnLst>
                <a:cxn ang="0">
                  <a:pos x="T0" y="T1"/>
                </a:cxn>
                <a:cxn ang="0">
                  <a:pos x="T2" y="T3"/>
                </a:cxn>
                <a:cxn ang="0">
                  <a:pos x="T4" y="T5"/>
                </a:cxn>
                <a:cxn ang="0">
                  <a:pos x="T6" y="T7"/>
                </a:cxn>
              </a:cxnLst>
              <a:rect l="0" t="0" r="r" b="b"/>
              <a:pathLst>
                <a:path w="3" h="3">
                  <a:moveTo>
                    <a:pt x="3" y="0"/>
                  </a:moveTo>
                  <a:lnTo>
                    <a:pt x="0" y="3"/>
                  </a:lnTo>
                  <a:lnTo>
                    <a:pt x="3" y="0"/>
                  </a:lnTo>
                  <a:lnTo>
                    <a:pt x="3"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31" name="Freeform 99"/>
            <p:cNvSpPr>
              <a:spLocks/>
            </p:cNvSpPr>
            <p:nvPr/>
          </p:nvSpPr>
          <p:spPr bwMode="auto">
            <a:xfrm>
              <a:off x="6370638" y="2722563"/>
              <a:ext cx="3175" cy="4763"/>
            </a:xfrm>
            <a:custGeom>
              <a:avLst/>
              <a:gdLst>
                <a:gd name="T0" fmla="*/ 1 w 2"/>
                <a:gd name="T1" fmla="*/ 1 h 3"/>
                <a:gd name="T2" fmla="*/ 0 w 2"/>
                <a:gd name="T3" fmla="*/ 3 h 3"/>
                <a:gd name="T4" fmla="*/ 2 w 2"/>
                <a:gd name="T5" fmla="*/ 0 h 3"/>
                <a:gd name="T6" fmla="*/ 1 w 2"/>
                <a:gd name="T7" fmla="*/ 1 h 3"/>
              </a:gdLst>
              <a:ahLst/>
              <a:cxnLst>
                <a:cxn ang="0">
                  <a:pos x="T0" y="T1"/>
                </a:cxn>
                <a:cxn ang="0">
                  <a:pos x="T2" y="T3"/>
                </a:cxn>
                <a:cxn ang="0">
                  <a:pos x="T4" y="T5"/>
                </a:cxn>
                <a:cxn ang="0">
                  <a:pos x="T6" y="T7"/>
                </a:cxn>
              </a:cxnLst>
              <a:rect l="0" t="0" r="r" b="b"/>
              <a:pathLst>
                <a:path w="2" h="3">
                  <a:moveTo>
                    <a:pt x="1" y="1"/>
                  </a:moveTo>
                  <a:lnTo>
                    <a:pt x="0" y="3"/>
                  </a:lnTo>
                  <a:lnTo>
                    <a:pt x="2" y="0"/>
                  </a:lnTo>
                  <a:lnTo>
                    <a:pt x="1" y="1"/>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32" name="Freeform 100"/>
            <p:cNvSpPr>
              <a:spLocks/>
            </p:cNvSpPr>
            <p:nvPr/>
          </p:nvSpPr>
          <p:spPr bwMode="auto">
            <a:xfrm>
              <a:off x="6373813" y="2724151"/>
              <a:ext cx="4762" cy="7938"/>
            </a:xfrm>
            <a:custGeom>
              <a:avLst/>
              <a:gdLst>
                <a:gd name="T0" fmla="*/ 2 w 5"/>
                <a:gd name="T1" fmla="*/ 0 h 8"/>
                <a:gd name="T2" fmla="*/ 0 w 5"/>
                <a:gd name="T3" fmla="*/ 8 h 8"/>
                <a:gd name="T4" fmla="*/ 5 w 5"/>
                <a:gd name="T5" fmla="*/ 3 h 8"/>
                <a:gd name="T6" fmla="*/ 2 w 5"/>
                <a:gd name="T7" fmla="*/ 0 h 8"/>
              </a:gdLst>
              <a:ahLst/>
              <a:cxnLst>
                <a:cxn ang="0">
                  <a:pos x="T0" y="T1"/>
                </a:cxn>
                <a:cxn ang="0">
                  <a:pos x="T2" y="T3"/>
                </a:cxn>
                <a:cxn ang="0">
                  <a:pos x="T4" y="T5"/>
                </a:cxn>
                <a:cxn ang="0">
                  <a:pos x="T6" y="T7"/>
                </a:cxn>
              </a:cxnLst>
              <a:rect l="0" t="0" r="r" b="b"/>
              <a:pathLst>
                <a:path w="5" h="8">
                  <a:moveTo>
                    <a:pt x="2" y="0"/>
                  </a:moveTo>
                  <a:cubicBezTo>
                    <a:pt x="0" y="3"/>
                    <a:pt x="1" y="6"/>
                    <a:pt x="0" y="8"/>
                  </a:cubicBezTo>
                  <a:cubicBezTo>
                    <a:pt x="1" y="8"/>
                    <a:pt x="3" y="5"/>
                    <a:pt x="5" y="3"/>
                  </a:cubicBezTo>
                  <a:cubicBezTo>
                    <a:pt x="3" y="4"/>
                    <a:pt x="2" y="3"/>
                    <a:pt x="2"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33" name="Freeform 101"/>
            <p:cNvSpPr>
              <a:spLocks/>
            </p:cNvSpPr>
            <p:nvPr/>
          </p:nvSpPr>
          <p:spPr bwMode="auto">
            <a:xfrm>
              <a:off x="6378575" y="2724151"/>
              <a:ext cx="1587" cy="3175"/>
            </a:xfrm>
            <a:custGeom>
              <a:avLst/>
              <a:gdLst>
                <a:gd name="T0" fmla="*/ 2 w 2"/>
                <a:gd name="T1" fmla="*/ 0 h 3"/>
                <a:gd name="T2" fmla="*/ 0 w 2"/>
                <a:gd name="T3" fmla="*/ 3 h 3"/>
                <a:gd name="T4" fmla="*/ 2 w 2"/>
                <a:gd name="T5" fmla="*/ 0 h 3"/>
              </a:gdLst>
              <a:ahLst/>
              <a:cxnLst>
                <a:cxn ang="0">
                  <a:pos x="T0" y="T1"/>
                </a:cxn>
                <a:cxn ang="0">
                  <a:pos x="T2" y="T3"/>
                </a:cxn>
                <a:cxn ang="0">
                  <a:pos x="T4" y="T5"/>
                </a:cxn>
              </a:cxnLst>
              <a:rect l="0" t="0" r="r" b="b"/>
              <a:pathLst>
                <a:path w="2" h="3">
                  <a:moveTo>
                    <a:pt x="2" y="0"/>
                  </a:moveTo>
                  <a:cubicBezTo>
                    <a:pt x="2" y="0"/>
                    <a:pt x="1" y="2"/>
                    <a:pt x="0" y="3"/>
                  </a:cubicBezTo>
                  <a:cubicBezTo>
                    <a:pt x="0" y="2"/>
                    <a:pt x="1" y="2"/>
                    <a:pt x="2"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34" name="Freeform 102"/>
            <p:cNvSpPr>
              <a:spLocks/>
            </p:cNvSpPr>
            <p:nvPr/>
          </p:nvSpPr>
          <p:spPr bwMode="auto">
            <a:xfrm>
              <a:off x="6372225" y="2713038"/>
              <a:ext cx="1587" cy="6350"/>
            </a:xfrm>
            <a:custGeom>
              <a:avLst/>
              <a:gdLst>
                <a:gd name="T0" fmla="*/ 1 w 2"/>
                <a:gd name="T1" fmla="*/ 0 h 5"/>
                <a:gd name="T2" fmla="*/ 1 w 2"/>
                <a:gd name="T3" fmla="*/ 5 h 5"/>
                <a:gd name="T4" fmla="*/ 2 w 2"/>
                <a:gd name="T5" fmla="*/ 0 h 5"/>
                <a:gd name="T6" fmla="*/ 1 w 2"/>
                <a:gd name="T7" fmla="*/ 0 h 5"/>
              </a:gdLst>
              <a:ahLst/>
              <a:cxnLst>
                <a:cxn ang="0">
                  <a:pos x="T0" y="T1"/>
                </a:cxn>
                <a:cxn ang="0">
                  <a:pos x="T2" y="T3"/>
                </a:cxn>
                <a:cxn ang="0">
                  <a:pos x="T4" y="T5"/>
                </a:cxn>
                <a:cxn ang="0">
                  <a:pos x="T6" y="T7"/>
                </a:cxn>
              </a:cxnLst>
              <a:rect l="0" t="0" r="r" b="b"/>
              <a:pathLst>
                <a:path w="2" h="5">
                  <a:moveTo>
                    <a:pt x="1" y="0"/>
                  </a:moveTo>
                  <a:cubicBezTo>
                    <a:pt x="1" y="1"/>
                    <a:pt x="0" y="4"/>
                    <a:pt x="1" y="5"/>
                  </a:cubicBezTo>
                  <a:cubicBezTo>
                    <a:pt x="2" y="0"/>
                    <a:pt x="2" y="0"/>
                    <a:pt x="2" y="0"/>
                  </a:cubicBezTo>
                  <a:cubicBezTo>
                    <a:pt x="2" y="0"/>
                    <a:pt x="2" y="0"/>
                    <a:pt x="1"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35" name="Freeform 103"/>
            <p:cNvSpPr>
              <a:spLocks/>
            </p:cNvSpPr>
            <p:nvPr/>
          </p:nvSpPr>
          <p:spPr bwMode="auto">
            <a:xfrm>
              <a:off x="6373813" y="2713038"/>
              <a:ext cx="1587" cy="1588"/>
            </a:xfrm>
            <a:custGeom>
              <a:avLst/>
              <a:gdLst>
                <a:gd name="T0" fmla="*/ 0 w 1"/>
                <a:gd name="T1" fmla="*/ 0 h 1"/>
                <a:gd name="T2" fmla="*/ 0 w 1"/>
                <a:gd name="T3" fmla="*/ 0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cubicBezTo>
                    <a:pt x="0" y="0"/>
                    <a:pt x="0" y="0"/>
                    <a:pt x="0" y="0"/>
                  </a:cubicBezTo>
                  <a:cubicBezTo>
                    <a:pt x="1" y="0"/>
                    <a:pt x="1" y="1"/>
                    <a:pt x="1" y="1"/>
                  </a:cubicBezTo>
                  <a:cubicBezTo>
                    <a:pt x="1" y="1"/>
                    <a:pt x="1" y="0"/>
                    <a:pt x="0"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36" name="Freeform 104"/>
            <p:cNvSpPr>
              <a:spLocks/>
            </p:cNvSpPr>
            <p:nvPr/>
          </p:nvSpPr>
          <p:spPr bwMode="auto">
            <a:xfrm>
              <a:off x="6372225" y="2713038"/>
              <a:ext cx="1587" cy="0"/>
            </a:xfrm>
            <a:custGeom>
              <a:avLst/>
              <a:gdLst>
                <a:gd name="T0" fmla="*/ 0 w 1"/>
                <a:gd name="T1" fmla="*/ 1 h 1"/>
                <a:gd name="T2" fmla="*/ 0 w 1"/>
                <a:gd name="T3" fmla="*/ 1 h 1"/>
                <a:gd name="T4" fmla="*/ 0 w 1"/>
                <a:gd name="T5" fmla="*/ 1 h 1"/>
              </a:gdLst>
              <a:ahLst/>
              <a:cxnLst>
                <a:cxn ang="0">
                  <a:pos x="T0" y="T1"/>
                </a:cxn>
                <a:cxn ang="0">
                  <a:pos x="T2" y="T3"/>
                </a:cxn>
                <a:cxn ang="0">
                  <a:pos x="T4" y="T5"/>
                </a:cxn>
              </a:cxnLst>
              <a:rect l="0" t="0" r="r" b="b"/>
              <a:pathLst>
                <a:path w="1" h="1">
                  <a:moveTo>
                    <a:pt x="0" y="1"/>
                  </a:moveTo>
                  <a:cubicBezTo>
                    <a:pt x="0" y="1"/>
                    <a:pt x="0" y="1"/>
                    <a:pt x="0" y="1"/>
                  </a:cubicBezTo>
                  <a:cubicBezTo>
                    <a:pt x="1" y="0"/>
                    <a:pt x="1" y="0"/>
                    <a:pt x="0" y="1"/>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37" name="Freeform 105"/>
            <p:cNvSpPr>
              <a:spLocks/>
            </p:cNvSpPr>
            <p:nvPr/>
          </p:nvSpPr>
          <p:spPr bwMode="auto">
            <a:xfrm>
              <a:off x="6369050" y="2693988"/>
              <a:ext cx="4762" cy="11113"/>
            </a:xfrm>
            <a:custGeom>
              <a:avLst/>
              <a:gdLst>
                <a:gd name="T0" fmla="*/ 0 w 5"/>
                <a:gd name="T1" fmla="*/ 10 h 10"/>
                <a:gd name="T2" fmla="*/ 5 w 5"/>
                <a:gd name="T3" fmla="*/ 0 h 10"/>
                <a:gd name="T4" fmla="*/ 0 w 5"/>
                <a:gd name="T5" fmla="*/ 10 h 10"/>
              </a:gdLst>
              <a:ahLst/>
              <a:cxnLst>
                <a:cxn ang="0">
                  <a:pos x="T0" y="T1"/>
                </a:cxn>
                <a:cxn ang="0">
                  <a:pos x="T2" y="T3"/>
                </a:cxn>
                <a:cxn ang="0">
                  <a:pos x="T4" y="T5"/>
                </a:cxn>
              </a:cxnLst>
              <a:rect l="0" t="0" r="r" b="b"/>
              <a:pathLst>
                <a:path w="5" h="10">
                  <a:moveTo>
                    <a:pt x="0" y="10"/>
                  </a:moveTo>
                  <a:cubicBezTo>
                    <a:pt x="2" y="7"/>
                    <a:pt x="5" y="5"/>
                    <a:pt x="5" y="0"/>
                  </a:cubicBezTo>
                  <a:cubicBezTo>
                    <a:pt x="3" y="3"/>
                    <a:pt x="3" y="6"/>
                    <a:pt x="0" y="1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38" name="Freeform 106"/>
            <p:cNvSpPr>
              <a:spLocks/>
            </p:cNvSpPr>
            <p:nvPr/>
          </p:nvSpPr>
          <p:spPr bwMode="auto">
            <a:xfrm>
              <a:off x="6372225" y="2705101"/>
              <a:ext cx="3175" cy="4763"/>
            </a:xfrm>
            <a:custGeom>
              <a:avLst/>
              <a:gdLst>
                <a:gd name="T0" fmla="*/ 3 w 3"/>
                <a:gd name="T1" fmla="*/ 1 h 4"/>
                <a:gd name="T2" fmla="*/ 2 w 3"/>
                <a:gd name="T3" fmla="*/ 0 h 4"/>
                <a:gd name="T4" fmla="*/ 0 w 3"/>
                <a:gd name="T5" fmla="*/ 4 h 4"/>
                <a:gd name="T6" fmla="*/ 3 w 3"/>
                <a:gd name="T7" fmla="*/ 1 h 4"/>
              </a:gdLst>
              <a:ahLst/>
              <a:cxnLst>
                <a:cxn ang="0">
                  <a:pos x="T0" y="T1"/>
                </a:cxn>
                <a:cxn ang="0">
                  <a:pos x="T2" y="T3"/>
                </a:cxn>
                <a:cxn ang="0">
                  <a:pos x="T4" y="T5"/>
                </a:cxn>
                <a:cxn ang="0">
                  <a:pos x="T6" y="T7"/>
                </a:cxn>
              </a:cxnLst>
              <a:rect l="0" t="0" r="r" b="b"/>
              <a:pathLst>
                <a:path w="3" h="4">
                  <a:moveTo>
                    <a:pt x="3" y="1"/>
                  </a:moveTo>
                  <a:cubicBezTo>
                    <a:pt x="2" y="0"/>
                    <a:pt x="2" y="0"/>
                    <a:pt x="2" y="0"/>
                  </a:cubicBezTo>
                  <a:cubicBezTo>
                    <a:pt x="1" y="1"/>
                    <a:pt x="1" y="3"/>
                    <a:pt x="0" y="4"/>
                  </a:cubicBezTo>
                  <a:lnTo>
                    <a:pt x="3" y="1"/>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39" name="Rectangle 107"/>
            <p:cNvSpPr>
              <a:spLocks noChangeArrowheads="1"/>
            </p:cNvSpPr>
            <p:nvPr/>
          </p:nvSpPr>
          <p:spPr bwMode="auto">
            <a:xfrm>
              <a:off x="6375400" y="2705101"/>
              <a:ext cx="1587" cy="1588"/>
            </a:xfrm>
            <a:prstGeom prst="rect">
              <a:avLst/>
            </a:pr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40" name="Freeform 108"/>
            <p:cNvSpPr>
              <a:spLocks/>
            </p:cNvSpPr>
            <p:nvPr/>
          </p:nvSpPr>
          <p:spPr bwMode="auto">
            <a:xfrm>
              <a:off x="6378575" y="2713038"/>
              <a:ext cx="4762" cy="4763"/>
            </a:xfrm>
            <a:custGeom>
              <a:avLst/>
              <a:gdLst>
                <a:gd name="T0" fmla="*/ 1 w 5"/>
                <a:gd name="T1" fmla="*/ 4 h 4"/>
                <a:gd name="T2" fmla="*/ 5 w 5"/>
                <a:gd name="T3" fmla="*/ 3 h 4"/>
                <a:gd name="T4" fmla="*/ 2 w 5"/>
                <a:gd name="T5" fmla="*/ 0 h 4"/>
                <a:gd name="T6" fmla="*/ 1 w 5"/>
                <a:gd name="T7" fmla="*/ 4 h 4"/>
              </a:gdLst>
              <a:ahLst/>
              <a:cxnLst>
                <a:cxn ang="0">
                  <a:pos x="T0" y="T1"/>
                </a:cxn>
                <a:cxn ang="0">
                  <a:pos x="T2" y="T3"/>
                </a:cxn>
                <a:cxn ang="0">
                  <a:pos x="T4" y="T5"/>
                </a:cxn>
                <a:cxn ang="0">
                  <a:pos x="T6" y="T7"/>
                </a:cxn>
              </a:cxnLst>
              <a:rect l="0" t="0" r="r" b="b"/>
              <a:pathLst>
                <a:path w="5" h="4">
                  <a:moveTo>
                    <a:pt x="1" y="4"/>
                  </a:moveTo>
                  <a:cubicBezTo>
                    <a:pt x="3" y="3"/>
                    <a:pt x="4" y="3"/>
                    <a:pt x="5" y="3"/>
                  </a:cubicBezTo>
                  <a:cubicBezTo>
                    <a:pt x="4" y="1"/>
                    <a:pt x="3" y="0"/>
                    <a:pt x="2" y="0"/>
                  </a:cubicBezTo>
                  <a:cubicBezTo>
                    <a:pt x="2" y="2"/>
                    <a:pt x="0" y="4"/>
                    <a:pt x="1" y="4"/>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41" name="Freeform 109"/>
            <p:cNvSpPr>
              <a:spLocks/>
            </p:cNvSpPr>
            <p:nvPr/>
          </p:nvSpPr>
          <p:spPr bwMode="auto">
            <a:xfrm>
              <a:off x="6376988" y="2714626"/>
              <a:ext cx="0" cy="1588"/>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0" y="1"/>
                    <a:pt x="1" y="1"/>
                    <a:pt x="1" y="1"/>
                  </a:cubicBezTo>
                  <a:cubicBezTo>
                    <a:pt x="1" y="0"/>
                    <a:pt x="1" y="0"/>
                    <a:pt x="0" y="1"/>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42" name="Freeform 110"/>
            <p:cNvSpPr>
              <a:spLocks/>
            </p:cNvSpPr>
            <p:nvPr/>
          </p:nvSpPr>
          <p:spPr bwMode="auto">
            <a:xfrm>
              <a:off x="6391275" y="2719388"/>
              <a:ext cx="0" cy="0"/>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0"/>
                    <a:pt x="0" y="0"/>
                  </a:cubicBezTo>
                  <a:cubicBezTo>
                    <a:pt x="0" y="0"/>
                    <a:pt x="0" y="0"/>
                    <a:pt x="0" y="1"/>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43" name="Freeform 111"/>
            <p:cNvSpPr>
              <a:spLocks/>
            </p:cNvSpPr>
            <p:nvPr/>
          </p:nvSpPr>
          <p:spPr bwMode="auto">
            <a:xfrm>
              <a:off x="6378575" y="2711451"/>
              <a:ext cx="3175" cy="1588"/>
            </a:xfrm>
            <a:custGeom>
              <a:avLst/>
              <a:gdLst>
                <a:gd name="T0" fmla="*/ 3 w 3"/>
                <a:gd name="T1" fmla="*/ 1 h 2"/>
                <a:gd name="T2" fmla="*/ 0 w 3"/>
                <a:gd name="T3" fmla="*/ 2 h 2"/>
                <a:gd name="T4" fmla="*/ 2 w 3"/>
                <a:gd name="T5" fmla="*/ 2 h 2"/>
                <a:gd name="T6" fmla="*/ 3 w 3"/>
                <a:gd name="T7" fmla="*/ 1 h 2"/>
              </a:gdLst>
              <a:ahLst/>
              <a:cxnLst>
                <a:cxn ang="0">
                  <a:pos x="T0" y="T1"/>
                </a:cxn>
                <a:cxn ang="0">
                  <a:pos x="T2" y="T3"/>
                </a:cxn>
                <a:cxn ang="0">
                  <a:pos x="T4" y="T5"/>
                </a:cxn>
                <a:cxn ang="0">
                  <a:pos x="T6" y="T7"/>
                </a:cxn>
              </a:cxnLst>
              <a:rect l="0" t="0" r="r" b="b"/>
              <a:pathLst>
                <a:path w="3" h="2">
                  <a:moveTo>
                    <a:pt x="3" y="1"/>
                  </a:moveTo>
                  <a:cubicBezTo>
                    <a:pt x="2" y="0"/>
                    <a:pt x="1" y="1"/>
                    <a:pt x="0" y="2"/>
                  </a:cubicBezTo>
                  <a:cubicBezTo>
                    <a:pt x="1" y="2"/>
                    <a:pt x="2" y="2"/>
                    <a:pt x="2" y="2"/>
                  </a:cubicBezTo>
                  <a:cubicBezTo>
                    <a:pt x="3" y="1"/>
                    <a:pt x="3" y="1"/>
                    <a:pt x="3" y="1"/>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44" name="Freeform 112"/>
            <p:cNvSpPr>
              <a:spLocks/>
            </p:cNvSpPr>
            <p:nvPr/>
          </p:nvSpPr>
          <p:spPr bwMode="auto">
            <a:xfrm>
              <a:off x="6383338" y="2719388"/>
              <a:ext cx="0" cy="4763"/>
            </a:xfrm>
            <a:custGeom>
              <a:avLst/>
              <a:gdLst>
                <a:gd name="T0" fmla="*/ 4 h 5"/>
                <a:gd name="T1" fmla="*/ 0 h 5"/>
                <a:gd name="T2" fmla="*/ 4 h 5"/>
              </a:gdLst>
              <a:ahLst/>
              <a:cxnLst>
                <a:cxn ang="0">
                  <a:pos x="0" y="T0"/>
                </a:cxn>
                <a:cxn ang="0">
                  <a:pos x="0" y="T1"/>
                </a:cxn>
                <a:cxn ang="0">
                  <a:pos x="0" y="T2"/>
                </a:cxn>
              </a:cxnLst>
              <a:rect l="0" t="0" r="r" b="b"/>
              <a:pathLst>
                <a:path h="5">
                  <a:moveTo>
                    <a:pt x="0" y="4"/>
                  </a:moveTo>
                  <a:cubicBezTo>
                    <a:pt x="0" y="2"/>
                    <a:pt x="0" y="1"/>
                    <a:pt x="0" y="0"/>
                  </a:cubicBezTo>
                  <a:cubicBezTo>
                    <a:pt x="0" y="2"/>
                    <a:pt x="0" y="5"/>
                    <a:pt x="0" y="4"/>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45" name="Freeform 113"/>
            <p:cNvSpPr>
              <a:spLocks/>
            </p:cNvSpPr>
            <p:nvPr/>
          </p:nvSpPr>
          <p:spPr bwMode="auto">
            <a:xfrm>
              <a:off x="6376988" y="2716213"/>
              <a:ext cx="0" cy="1588"/>
            </a:xfrm>
            <a:custGeom>
              <a:avLst/>
              <a:gdLst>
                <a:gd name="T0" fmla="*/ 0 h 1"/>
                <a:gd name="T1" fmla="*/ 0 h 1"/>
                <a:gd name="T2" fmla="*/ 0 h 1"/>
              </a:gdLst>
              <a:ahLst/>
              <a:cxnLst>
                <a:cxn ang="0">
                  <a:pos x="0" y="T0"/>
                </a:cxn>
                <a:cxn ang="0">
                  <a:pos x="0" y="T1"/>
                </a:cxn>
                <a:cxn ang="0">
                  <a:pos x="0" y="T2"/>
                </a:cxn>
              </a:cxnLst>
              <a:rect l="0" t="0" r="r" b="b"/>
              <a:pathLst>
                <a:path h="1">
                  <a:moveTo>
                    <a:pt x="0" y="0"/>
                  </a:moveTo>
                  <a:cubicBezTo>
                    <a:pt x="0" y="0"/>
                    <a:pt x="0" y="0"/>
                    <a:pt x="0" y="0"/>
                  </a:cubicBezTo>
                  <a:cubicBezTo>
                    <a:pt x="0" y="1"/>
                    <a:pt x="0" y="1"/>
                    <a:pt x="0"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46" name="Freeform 114"/>
            <p:cNvSpPr>
              <a:spLocks/>
            </p:cNvSpPr>
            <p:nvPr/>
          </p:nvSpPr>
          <p:spPr bwMode="auto">
            <a:xfrm>
              <a:off x="6376988" y="2713038"/>
              <a:ext cx="1587" cy="3175"/>
            </a:xfrm>
            <a:custGeom>
              <a:avLst/>
              <a:gdLst>
                <a:gd name="T0" fmla="*/ 0 w 2"/>
                <a:gd name="T1" fmla="*/ 3 h 3"/>
                <a:gd name="T2" fmla="*/ 2 w 2"/>
                <a:gd name="T3" fmla="*/ 0 h 3"/>
                <a:gd name="T4" fmla="*/ 1 w 2"/>
                <a:gd name="T5" fmla="*/ 2 h 3"/>
                <a:gd name="T6" fmla="*/ 0 w 2"/>
                <a:gd name="T7" fmla="*/ 3 h 3"/>
              </a:gdLst>
              <a:ahLst/>
              <a:cxnLst>
                <a:cxn ang="0">
                  <a:pos x="T0" y="T1"/>
                </a:cxn>
                <a:cxn ang="0">
                  <a:pos x="T2" y="T3"/>
                </a:cxn>
                <a:cxn ang="0">
                  <a:pos x="T4" y="T5"/>
                </a:cxn>
                <a:cxn ang="0">
                  <a:pos x="T6" y="T7"/>
                </a:cxn>
              </a:cxnLst>
              <a:rect l="0" t="0" r="r" b="b"/>
              <a:pathLst>
                <a:path w="2" h="3">
                  <a:moveTo>
                    <a:pt x="0" y="3"/>
                  </a:moveTo>
                  <a:cubicBezTo>
                    <a:pt x="1" y="2"/>
                    <a:pt x="2" y="1"/>
                    <a:pt x="2" y="0"/>
                  </a:cubicBezTo>
                  <a:cubicBezTo>
                    <a:pt x="2" y="1"/>
                    <a:pt x="1" y="1"/>
                    <a:pt x="1" y="2"/>
                  </a:cubicBezTo>
                  <a:cubicBezTo>
                    <a:pt x="1" y="2"/>
                    <a:pt x="0" y="2"/>
                    <a:pt x="0" y="3"/>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47" name="Freeform 115"/>
            <p:cNvSpPr>
              <a:spLocks/>
            </p:cNvSpPr>
            <p:nvPr/>
          </p:nvSpPr>
          <p:spPr bwMode="auto">
            <a:xfrm>
              <a:off x="6391275" y="2687638"/>
              <a:ext cx="14287" cy="31750"/>
            </a:xfrm>
            <a:custGeom>
              <a:avLst/>
              <a:gdLst>
                <a:gd name="T0" fmla="*/ 14 w 15"/>
                <a:gd name="T1" fmla="*/ 0 h 29"/>
                <a:gd name="T2" fmla="*/ 9 w 15"/>
                <a:gd name="T3" fmla="*/ 2 h 29"/>
                <a:gd name="T4" fmla="*/ 0 w 15"/>
                <a:gd name="T5" fmla="*/ 29 h 29"/>
                <a:gd name="T6" fmla="*/ 4 w 15"/>
                <a:gd name="T7" fmla="*/ 23 h 29"/>
                <a:gd name="T8" fmla="*/ 6 w 15"/>
                <a:gd name="T9" fmla="*/ 13 h 29"/>
                <a:gd name="T10" fmla="*/ 7 w 15"/>
                <a:gd name="T11" fmla="*/ 18 h 29"/>
                <a:gd name="T12" fmla="*/ 15 w 15"/>
                <a:gd name="T13" fmla="*/ 2 h 29"/>
                <a:gd name="T14" fmla="*/ 12 w 15"/>
                <a:gd name="T15" fmla="*/ 4 h 29"/>
                <a:gd name="T16" fmla="*/ 14 w 15"/>
                <a:gd name="T1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29">
                  <a:moveTo>
                    <a:pt x="14" y="0"/>
                  </a:moveTo>
                  <a:cubicBezTo>
                    <a:pt x="12" y="4"/>
                    <a:pt x="9" y="8"/>
                    <a:pt x="9" y="2"/>
                  </a:cubicBezTo>
                  <a:cubicBezTo>
                    <a:pt x="6" y="5"/>
                    <a:pt x="2" y="20"/>
                    <a:pt x="0" y="29"/>
                  </a:cubicBezTo>
                  <a:cubicBezTo>
                    <a:pt x="1" y="27"/>
                    <a:pt x="1" y="25"/>
                    <a:pt x="4" y="23"/>
                  </a:cubicBezTo>
                  <a:cubicBezTo>
                    <a:pt x="4" y="21"/>
                    <a:pt x="3" y="16"/>
                    <a:pt x="6" y="13"/>
                  </a:cubicBezTo>
                  <a:cubicBezTo>
                    <a:pt x="9" y="11"/>
                    <a:pt x="7" y="15"/>
                    <a:pt x="7" y="18"/>
                  </a:cubicBezTo>
                  <a:cubicBezTo>
                    <a:pt x="8" y="12"/>
                    <a:pt x="13" y="11"/>
                    <a:pt x="15" y="2"/>
                  </a:cubicBezTo>
                  <a:cubicBezTo>
                    <a:pt x="12" y="4"/>
                    <a:pt x="12" y="4"/>
                    <a:pt x="12" y="4"/>
                  </a:cubicBezTo>
                  <a:cubicBezTo>
                    <a:pt x="13" y="3"/>
                    <a:pt x="14" y="1"/>
                    <a:pt x="14"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48" name="Freeform 116"/>
            <p:cNvSpPr>
              <a:spLocks/>
            </p:cNvSpPr>
            <p:nvPr/>
          </p:nvSpPr>
          <p:spPr bwMode="auto">
            <a:xfrm>
              <a:off x="6388100" y="2716213"/>
              <a:ext cx="3175" cy="7938"/>
            </a:xfrm>
            <a:custGeom>
              <a:avLst/>
              <a:gdLst>
                <a:gd name="T0" fmla="*/ 1 w 4"/>
                <a:gd name="T1" fmla="*/ 0 h 7"/>
                <a:gd name="T2" fmla="*/ 0 w 4"/>
                <a:gd name="T3" fmla="*/ 1 h 7"/>
                <a:gd name="T4" fmla="*/ 0 w 4"/>
                <a:gd name="T5" fmla="*/ 7 h 7"/>
                <a:gd name="T6" fmla="*/ 4 w 4"/>
                <a:gd name="T7" fmla="*/ 3 h 7"/>
                <a:gd name="T8" fmla="*/ 1 w 4"/>
                <a:gd name="T9" fmla="*/ 1 h 7"/>
                <a:gd name="T10" fmla="*/ 1 w 4"/>
                <a:gd name="T11" fmla="*/ 0 h 7"/>
              </a:gdLst>
              <a:ahLst/>
              <a:cxnLst>
                <a:cxn ang="0">
                  <a:pos x="T0" y="T1"/>
                </a:cxn>
                <a:cxn ang="0">
                  <a:pos x="T2" y="T3"/>
                </a:cxn>
                <a:cxn ang="0">
                  <a:pos x="T4" y="T5"/>
                </a:cxn>
                <a:cxn ang="0">
                  <a:pos x="T6" y="T7"/>
                </a:cxn>
                <a:cxn ang="0">
                  <a:pos x="T8" y="T9"/>
                </a:cxn>
                <a:cxn ang="0">
                  <a:pos x="T10" y="T11"/>
                </a:cxn>
              </a:cxnLst>
              <a:rect l="0" t="0" r="r" b="b"/>
              <a:pathLst>
                <a:path w="4" h="7">
                  <a:moveTo>
                    <a:pt x="1" y="0"/>
                  </a:moveTo>
                  <a:cubicBezTo>
                    <a:pt x="0" y="1"/>
                    <a:pt x="0" y="1"/>
                    <a:pt x="0" y="1"/>
                  </a:cubicBezTo>
                  <a:cubicBezTo>
                    <a:pt x="1" y="2"/>
                    <a:pt x="1" y="4"/>
                    <a:pt x="0" y="7"/>
                  </a:cubicBezTo>
                  <a:cubicBezTo>
                    <a:pt x="2" y="6"/>
                    <a:pt x="3" y="4"/>
                    <a:pt x="4" y="3"/>
                  </a:cubicBezTo>
                  <a:cubicBezTo>
                    <a:pt x="1" y="1"/>
                    <a:pt x="1" y="1"/>
                    <a:pt x="1" y="1"/>
                  </a:cubicBezTo>
                  <a:lnTo>
                    <a:pt x="1"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49" name="Freeform 117"/>
            <p:cNvSpPr>
              <a:spLocks/>
            </p:cNvSpPr>
            <p:nvPr/>
          </p:nvSpPr>
          <p:spPr bwMode="auto">
            <a:xfrm>
              <a:off x="6383338" y="2703513"/>
              <a:ext cx="6350" cy="15875"/>
            </a:xfrm>
            <a:custGeom>
              <a:avLst/>
              <a:gdLst>
                <a:gd name="T0" fmla="*/ 1 w 7"/>
                <a:gd name="T1" fmla="*/ 13 h 15"/>
                <a:gd name="T2" fmla="*/ 7 w 7"/>
                <a:gd name="T3" fmla="*/ 1 h 15"/>
                <a:gd name="T4" fmla="*/ 2 w 7"/>
                <a:gd name="T5" fmla="*/ 6 h 15"/>
                <a:gd name="T6" fmla="*/ 2 w 7"/>
                <a:gd name="T7" fmla="*/ 12 h 15"/>
                <a:gd name="T8" fmla="*/ 0 w 7"/>
                <a:gd name="T9" fmla="*/ 13 h 15"/>
                <a:gd name="T10" fmla="*/ 0 w 7"/>
                <a:gd name="T11" fmla="*/ 15 h 15"/>
                <a:gd name="T12" fmla="*/ 0 w 7"/>
                <a:gd name="T13" fmla="*/ 15 h 15"/>
                <a:gd name="T14" fmla="*/ 0 w 7"/>
                <a:gd name="T15" fmla="*/ 15 h 15"/>
                <a:gd name="T16" fmla="*/ 0 w 7"/>
                <a:gd name="T17" fmla="*/ 15 h 15"/>
                <a:gd name="T18" fmla="*/ 1 w 7"/>
                <a:gd name="T19" fmla="*/ 14 h 15"/>
                <a:gd name="T20" fmla="*/ 1 w 7"/>
                <a:gd name="T21" fmla="*/ 14 h 15"/>
                <a:gd name="T22" fmla="*/ 1 w 7"/>
                <a:gd name="T23" fmla="*/ 13 h 15"/>
                <a:gd name="T24" fmla="*/ 1 w 7"/>
                <a:gd name="T25" fmla="*/ 14 h 15"/>
                <a:gd name="T26" fmla="*/ 0 w 7"/>
                <a:gd name="T27" fmla="*/ 15 h 15"/>
                <a:gd name="T28" fmla="*/ 0 w 7"/>
                <a:gd name="T29" fmla="*/ 15 h 15"/>
                <a:gd name="T30" fmla="*/ 4 w 7"/>
                <a:gd name="T31" fmla="*/ 14 h 15"/>
                <a:gd name="T32" fmla="*/ 1 w 7"/>
                <a:gd name="T33" fmla="*/ 1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 h="15">
                  <a:moveTo>
                    <a:pt x="1" y="13"/>
                  </a:moveTo>
                  <a:cubicBezTo>
                    <a:pt x="4" y="8"/>
                    <a:pt x="6" y="6"/>
                    <a:pt x="7" y="1"/>
                  </a:cubicBezTo>
                  <a:cubicBezTo>
                    <a:pt x="5" y="0"/>
                    <a:pt x="4" y="4"/>
                    <a:pt x="2" y="6"/>
                  </a:cubicBezTo>
                  <a:cubicBezTo>
                    <a:pt x="6" y="6"/>
                    <a:pt x="0" y="8"/>
                    <a:pt x="2" y="12"/>
                  </a:cubicBezTo>
                  <a:cubicBezTo>
                    <a:pt x="1" y="13"/>
                    <a:pt x="0" y="13"/>
                    <a:pt x="0" y="13"/>
                  </a:cubicBezTo>
                  <a:cubicBezTo>
                    <a:pt x="0" y="13"/>
                    <a:pt x="0" y="14"/>
                    <a:pt x="0" y="15"/>
                  </a:cubicBezTo>
                  <a:cubicBezTo>
                    <a:pt x="0" y="15"/>
                    <a:pt x="0" y="15"/>
                    <a:pt x="0" y="15"/>
                  </a:cubicBezTo>
                  <a:cubicBezTo>
                    <a:pt x="0" y="15"/>
                    <a:pt x="0" y="15"/>
                    <a:pt x="0" y="15"/>
                  </a:cubicBezTo>
                  <a:cubicBezTo>
                    <a:pt x="0" y="15"/>
                    <a:pt x="0" y="15"/>
                    <a:pt x="0" y="15"/>
                  </a:cubicBezTo>
                  <a:cubicBezTo>
                    <a:pt x="0" y="14"/>
                    <a:pt x="1" y="14"/>
                    <a:pt x="1" y="14"/>
                  </a:cubicBezTo>
                  <a:cubicBezTo>
                    <a:pt x="1" y="14"/>
                    <a:pt x="1" y="14"/>
                    <a:pt x="1" y="14"/>
                  </a:cubicBezTo>
                  <a:cubicBezTo>
                    <a:pt x="1" y="14"/>
                    <a:pt x="1" y="13"/>
                    <a:pt x="1" y="13"/>
                  </a:cubicBezTo>
                  <a:cubicBezTo>
                    <a:pt x="2" y="14"/>
                    <a:pt x="1" y="14"/>
                    <a:pt x="1" y="14"/>
                  </a:cubicBezTo>
                  <a:cubicBezTo>
                    <a:pt x="1" y="15"/>
                    <a:pt x="0" y="15"/>
                    <a:pt x="0" y="15"/>
                  </a:cubicBezTo>
                  <a:cubicBezTo>
                    <a:pt x="0" y="15"/>
                    <a:pt x="0" y="15"/>
                    <a:pt x="0" y="15"/>
                  </a:cubicBezTo>
                  <a:cubicBezTo>
                    <a:pt x="4" y="14"/>
                    <a:pt x="4" y="14"/>
                    <a:pt x="4" y="14"/>
                  </a:cubicBezTo>
                  <a:cubicBezTo>
                    <a:pt x="4" y="13"/>
                    <a:pt x="3" y="13"/>
                    <a:pt x="1" y="13"/>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50" name="Freeform 118"/>
            <p:cNvSpPr>
              <a:spLocks/>
            </p:cNvSpPr>
            <p:nvPr/>
          </p:nvSpPr>
          <p:spPr bwMode="auto">
            <a:xfrm>
              <a:off x="6378575" y="2682876"/>
              <a:ext cx="1587" cy="3175"/>
            </a:xfrm>
            <a:custGeom>
              <a:avLst/>
              <a:gdLst>
                <a:gd name="T0" fmla="*/ 0 w 1"/>
                <a:gd name="T1" fmla="*/ 0 h 2"/>
                <a:gd name="T2" fmla="*/ 0 w 1"/>
                <a:gd name="T3" fmla="*/ 2 h 2"/>
                <a:gd name="T4" fmla="*/ 0 w 1"/>
                <a:gd name="T5" fmla="*/ 0 h 2"/>
              </a:gdLst>
              <a:ahLst/>
              <a:cxnLst>
                <a:cxn ang="0">
                  <a:pos x="T0" y="T1"/>
                </a:cxn>
                <a:cxn ang="0">
                  <a:pos x="T2" y="T3"/>
                </a:cxn>
                <a:cxn ang="0">
                  <a:pos x="T4" y="T5"/>
                </a:cxn>
              </a:cxnLst>
              <a:rect l="0" t="0" r="r" b="b"/>
              <a:pathLst>
                <a:path w="1" h="2">
                  <a:moveTo>
                    <a:pt x="0" y="0"/>
                  </a:moveTo>
                  <a:cubicBezTo>
                    <a:pt x="0" y="1"/>
                    <a:pt x="0" y="1"/>
                    <a:pt x="0" y="2"/>
                  </a:cubicBezTo>
                  <a:cubicBezTo>
                    <a:pt x="0" y="1"/>
                    <a:pt x="1" y="1"/>
                    <a:pt x="0"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51" name="Freeform 119"/>
            <p:cNvSpPr>
              <a:spLocks/>
            </p:cNvSpPr>
            <p:nvPr/>
          </p:nvSpPr>
          <p:spPr bwMode="auto">
            <a:xfrm>
              <a:off x="6375400" y="2686051"/>
              <a:ext cx="4762" cy="14288"/>
            </a:xfrm>
            <a:custGeom>
              <a:avLst/>
              <a:gdLst>
                <a:gd name="T0" fmla="*/ 4 w 4"/>
                <a:gd name="T1" fmla="*/ 2 h 14"/>
                <a:gd name="T2" fmla="*/ 2 w 4"/>
                <a:gd name="T3" fmla="*/ 4 h 14"/>
                <a:gd name="T4" fmla="*/ 3 w 4"/>
                <a:gd name="T5" fmla="*/ 0 h 14"/>
                <a:gd name="T6" fmla="*/ 1 w 4"/>
                <a:gd name="T7" fmla="*/ 5 h 14"/>
                <a:gd name="T8" fmla="*/ 1 w 4"/>
                <a:gd name="T9" fmla="*/ 5 h 14"/>
                <a:gd name="T10" fmla="*/ 1 w 4"/>
                <a:gd name="T11" fmla="*/ 14 h 14"/>
                <a:gd name="T12" fmla="*/ 4 w 4"/>
                <a:gd name="T13" fmla="*/ 2 h 14"/>
              </a:gdLst>
              <a:ahLst/>
              <a:cxnLst>
                <a:cxn ang="0">
                  <a:pos x="T0" y="T1"/>
                </a:cxn>
                <a:cxn ang="0">
                  <a:pos x="T2" y="T3"/>
                </a:cxn>
                <a:cxn ang="0">
                  <a:pos x="T4" y="T5"/>
                </a:cxn>
                <a:cxn ang="0">
                  <a:pos x="T6" y="T7"/>
                </a:cxn>
                <a:cxn ang="0">
                  <a:pos x="T8" y="T9"/>
                </a:cxn>
                <a:cxn ang="0">
                  <a:pos x="T10" y="T11"/>
                </a:cxn>
                <a:cxn ang="0">
                  <a:pos x="T12" y="T13"/>
                </a:cxn>
              </a:cxnLst>
              <a:rect l="0" t="0" r="r" b="b"/>
              <a:pathLst>
                <a:path w="4" h="14">
                  <a:moveTo>
                    <a:pt x="4" y="2"/>
                  </a:moveTo>
                  <a:cubicBezTo>
                    <a:pt x="3" y="2"/>
                    <a:pt x="2" y="4"/>
                    <a:pt x="2" y="4"/>
                  </a:cubicBezTo>
                  <a:cubicBezTo>
                    <a:pt x="1" y="2"/>
                    <a:pt x="2" y="1"/>
                    <a:pt x="3" y="0"/>
                  </a:cubicBezTo>
                  <a:cubicBezTo>
                    <a:pt x="2" y="1"/>
                    <a:pt x="0" y="3"/>
                    <a:pt x="1" y="5"/>
                  </a:cubicBezTo>
                  <a:cubicBezTo>
                    <a:pt x="1" y="5"/>
                    <a:pt x="1" y="5"/>
                    <a:pt x="1" y="5"/>
                  </a:cubicBezTo>
                  <a:cubicBezTo>
                    <a:pt x="2" y="7"/>
                    <a:pt x="1" y="14"/>
                    <a:pt x="1" y="14"/>
                  </a:cubicBezTo>
                  <a:cubicBezTo>
                    <a:pt x="2" y="10"/>
                    <a:pt x="3" y="6"/>
                    <a:pt x="4" y="2"/>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52" name="Freeform 120"/>
            <p:cNvSpPr>
              <a:spLocks/>
            </p:cNvSpPr>
            <p:nvPr/>
          </p:nvSpPr>
          <p:spPr bwMode="auto">
            <a:xfrm>
              <a:off x="6381750" y="2693988"/>
              <a:ext cx="4762" cy="6350"/>
            </a:xfrm>
            <a:custGeom>
              <a:avLst/>
              <a:gdLst>
                <a:gd name="T0" fmla="*/ 0 w 4"/>
                <a:gd name="T1" fmla="*/ 6 h 6"/>
                <a:gd name="T2" fmla="*/ 3 w 4"/>
                <a:gd name="T3" fmla="*/ 5 h 6"/>
                <a:gd name="T4" fmla="*/ 4 w 4"/>
                <a:gd name="T5" fmla="*/ 0 h 6"/>
                <a:gd name="T6" fmla="*/ 3 w 4"/>
                <a:gd name="T7" fmla="*/ 2 h 6"/>
                <a:gd name="T8" fmla="*/ 0 w 4"/>
                <a:gd name="T9" fmla="*/ 6 h 6"/>
              </a:gdLst>
              <a:ahLst/>
              <a:cxnLst>
                <a:cxn ang="0">
                  <a:pos x="T0" y="T1"/>
                </a:cxn>
                <a:cxn ang="0">
                  <a:pos x="T2" y="T3"/>
                </a:cxn>
                <a:cxn ang="0">
                  <a:pos x="T4" y="T5"/>
                </a:cxn>
                <a:cxn ang="0">
                  <a:pos x="T6" y="T7"/>
                </a:cxn>
                <a:cxn ang="0">
                  <a:pos x="T8" y="T9"/>
                </a:cxn>
              </a:cxnLst>
              <a:rect l="0" t="0" r="r" b="b"/>
              <a:pathLst>
                <a:path w="4" h="6">
                  <a:moveTo>
                    <a:pt x="0" y="6"/>
                  </a:moveTo>
                  <a:cubicBezTo>
                    <a:pt x="3" y="5"/>
                    <a:pt x="3" y="5"/>
                    <a:pt x="3" y="5"/>
                  </a:cubicBezTo>
                  <a:cubicBezTo>
                    <a:pt x="4" y="0"/>
                    <a:pt x="4" y="0"/>
                    <a:pt x="4" y="0"/>
                  </a:cubicBezTo>
                  <a:cubicBezTo>
                    <a:pt x="3" y="2"/>
                    <a:pt x="3" y="2"/>
                    <a:pt x="3" y="2"/>
                  </a:cubicBezTo>
                  <a:cubicBezTo>
                    <a:pt x="2" y="1"/>
                    <a:pt x="1" y="4"/>
                    <a:pt x="0" y="6"/>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53" name="Freeform 121"/>
            <p:cNvSpPr>
              <a:spLocks/>
            </p:cNvSpPr>
            <p:nvPr/>
          </p:nvSpPr>
          <p:spPr bwMode="auto">
            <a:xfrm>
              <a:off x="6388100" y="2720976"/>
              <a:ext cx="4762" cy="6350"/>
            </a:xfrm>
            <a:custGeom>
              <a:avLst/>
              <a:gdLst>
                <a:gd name="T0" fmla="*/ 1 w 3"/>
                <a:gd name="T1" fmla="*/ 1 h 4"/>
                <a:gd name="T2" fmla="*/ 0 w 3"/>
                <a:gd name="T3" fmla="*/ 4 h 4"/>
                <a:gd name="T4" fmla="*/ 3 w 3"/>
                <a:gd name="T5" fmla="*/ 0 h 4"/>
                <a:gd name="T6" fmla="*/ 1 w 3"/>
                <a:gd name="T7" fmla="*/ 1 h 4"/>
              </a:gdLst>
              <a:ahLst/>
              <a:cxnLst>
                <a:cxn ang="0">
                  <a:pos x="T0" y="T1"/>
                </a:cxn>
                <a:cxn ang="0">
                  <a:pos x="T2" y="T3"/>
                </a:cxn>
                <a:cxn ang="0">
                  <a:pos x="T4" y="T5"/>
                </a:cxn>
                <a:cxn ang="0">
                  <a:pos x="T6" y="T7"/>
                </a:cxn>
              </a:cxnLst>
              <a:rect l="0" t="0" r="r" b="b"/>
              <a:pathLst>
                <a:path w="3" h="4">
                  <a:moveTo>
                    <a:pt x="1" y="1"/>
                  </a:moveTo>
                  <a:lnTo>
                    <a:pt x="0" y="4"/>
                  </a:lnTo>
                  <a:lnTo>
                    <a:pt x="3" y="0"/>
                  </a:lnTo>
                  <a:lnTo>
                    <a:pt x="1" y="1"/>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54" name="Freeform 122"/>
            <p:cNvSpPr>
              <a:spLocks/>
            </p:cNvSpPr>
            <p:nvPr/>
          </p:nvSpPr>
          <p:spPr bwMode="auto">
            <a:xfrm>
              <a:off x="6392863" y="2722563"/>
              <a:ext cx="1587" cy="4763"/>
            </a:xfrm>
            <a:custGeom>
              <a:avLst/>
              <a:gdLst>
                <a:gd name="T0" fmla="*/ 1 w 1"/>
                <a:gd name="T1" fmla="*/ 0 h 3"/>
                <a:gd name="T2" fmla="*/ 0 w 1"/>
                <a:gd name="T3" fmla="*/ 3 h 3"/>
                <a:gd name="T4" fmla="*/ 1 w 1"/>
                <a:gd name="T5" fmla="*/ 2 h 3"/>
                <a:gd name="T6" fmla="*/ 1 w 1"/>
                <a:gd name="T7" fmla="*/ 0 h 3"/>
              </a:gdLst>
              <a:ahLst/>
              <a:cxnLst>
                <a:cxn ang="0">
                  <a:pos x="T0" y="T1"/>
                </a:cxn>
                <a:cxn ang="0">
                  <a:pos x="T2" y="T3"/>
                </a:cxn>
                <a:cxn ang="0">
                  <a:pos x="T4" y="T5"/>
                </a:cxn>
                <a:cxn ang="0">
                  <a:pos x="T6" y="T7"/>
                </a:cxn>
              </a:cxnLst>
              <a:rect l="0" t="0" r="r" b="b"/>
              <a:pathLst>
                <a:path w="1" h="3">
                  <a:moveTo>
                    <a:pt x="1" y="0"/>
                  </a:moveTo>
                  <a:lnTo>
                    <a:pt x="0" y="3"/>
                  </a:lnTo>
                  <a:lnTo>
                    <a:pt x="1" y="2"/>
                  </a:lnTo>
                  <a:lnTo>
                    <a:pt x="1"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55" name="Freeform 123"/>
            <p:cNvSpPr>
              <a:spLocks/>
            </p:cNvSpPr>
            <p:nvPr/>
          </p:nvSpPr>
          <p:spPr bwMode="auto">
            <a:xfrm>
              <a:off x="6548438" y="2709863"/>
              <a:ext cx="0" cy="0"/>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0" y="0"/>
                    <a:pt x="0" y="0"/>
                    <a:pt x="0" y="0"/>
                  </a:cubicBezTo>
                  <a:cubicBezTo>
                    <a:pt x="0" y="1"/>
                    <a:pt x="1" y="1"/>
                    <a:pt x="1" y="1"/>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56" name="Freeform 124"/>
            <p:cNvSpPr>
              <a:spLocks/>
            </p:cNvSpPr>
            <p:nvPr/>
          </p:nvSpPr>
          <p:spPr bwMode="auto">
            <a:xfrm>
              <a:off x="6548438" y="2713038"/>
              <a:ext cx="1587" cy="3175"/>
            </a:xfrm>
            <a:custGeom>
              <a:avLst/>
              <a:gdLst>
                <a:gd name="T0" fmla="*/ 0 w 2"/>
                <a:gd name="T1" fmla="*/ 0 h 3"/>
                <a:gd name="T2" fmla="*/ 2 w 2"/>
                <a:gd name="T3" fmla="*/ 3 h 3"/>
                <a:gd name="T4" fmla="*/ 0 w 2"/>
                <a:gd name="T5" fmla="*/ 0 h 3"/>
              </a:gdLst>
              <a:ahLst/>
              <a:cxnLst>
                <a:cxn ang="0">
                  <a:pos x="T0" y="T1"/>
                </a:cxn>
                <a:cxn ang="0">
                  <a:pos x="T2" y="T3"/>
                </a:cxn>
                <a:cxn ang="0">
                  <a:pos x="T4" y="T5"/>
                </a:cxn>
              </a:cxnLst>
              <a:rect l="0" t="0" r="r" b="b"/>
              <a:pathLst>
                <a:path w="2" h="3">
                  <a:moveTo>
                    <a:pt x="0" y="0"/>
                  </a:moveTo>
                  <a:cubicBezTo>
                    <a:pt x="2" y="3"/>
                    <a:pt x="2" y="3"/>
                    <a:pt x="2" y="3"/>
                  </a:cubicBezTo>
                  <a:cubicBezTo>
                    <a:pt x="1" y="1"/>
                    <a:pt x="0" y="0"/>
                    <a:pt x="0"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57" name="Freeform 125"/>
            <p:cNvSpPr>
              <a:spLocks/>
            </p:cNvSpPr>
            <p:nvPr/>
          </p:nvSpPr>
          <p:spPr bwMode="auto">
            <a:xfrm>
              <a:off x="6470650" y="2754313"/>
              <a:ext cx="3175" cy="14288"/>
            </a:xfrm>
            <a:custGeom>
              <a:avLst/>
              <a:gdLst>
                <a:gd name="T0" fmla="*/ 2 w 4"/>
                <a:gd name="T1" fmla="*/ 0 h 12"/>
                <a:gd name="T2" fmla="*/ 2 w 4"/>
                <a:gd name="T3" fmla="*/ 7 h 12"/>
                <a:gd name="T4" fmla="*/ 4 w 4"/>
                <a:gd name="T5" fmla="*/ 2 h 12"/>
                <a:gd name="T6" fmla="*/ 2 w 4"/>
                <a:gd name="T7" fmla="*/ 0 h 12"/>
              </a:gdLst>
              <a:ahLst/>
              <a:cxnLst>
                <a:cxn ang="0">
                  <a:pos x="T0" y="T1"/>
                </a:cxn>
                <a:cxn ang="0">
                  <a:pos x="T2" y="T3"/>
                </a:cxn>
                <a:cxn ang="0">
                  <a:pos x="T4" y="T5"/>
                </a:cxn>
                <a:cxn ang="0">
                  <a:pos x="T6" y="T7"/>
                </a:cxn>
              </a:cxnLst>
              <a:rect l="0" t="0" r="r" b="b"/>
              <a:pathLst>
                <a:path w="4" h="12">
                  <a:moveTo>
                    <a:pt x="2" y="0"/>
                  </a:moveTo>
                  <a:cubicBezTo>
                    <a:pt x="2" y="5"/>
                    <a:pt x="0" y="12"/>
                    <a:pt x="2" y="7"/>
                  </a:cubicBezTo>
                  <a:cubicBezTo>
                    <a:pt x="4" y="2"/>
                    <a:pt x="4" y="2"/>
                    <a:pt x="4" y="2"/>
                  </a:cubicBezTo>
                  <a:cubicBezTo>
                    <a:pt x="3" y="2"/>
                    <a:pt x="2" y="2"/>
                    <a:pt x="2"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58" name="Freeform 126"/>
            <p:cNvSpPr>
              <a:spLocks/>
            </p:cNvSpPr>
            <p:nvPr/>
          </p:nvSpPr>
          <p:spPr bwMode="auto">
            <a:xfrm>
              <a:off x="6534150" y="2744788"/>
              <a:ext cx="1587" cy="6350"/>
            </a:xfrm>
            <a:custGeom>
              <a:avLst/>
              <a:gdLst>
                <a:gd name="T0" fmla="*/ 1 w 1"/>
                <a:gd name="T1" fmla="*/ 1 h 5"/>
                <a:gd name="T2" fmla="*/ 1 w 1"/>
                <a:gd name="T3" fmla="*/ 0 h 5"/>
                <a:gd name="T4" fmla="*/ 0 w 1"/>
                <a:gd name="T5" fmla="*/ 5 h 5"/>
                <a:gd name="T6" fmla="*/ 1 w 1"/>
                <a:gd name="T7" fmla="*/ 1 h 5"/>
              </a:gdLst>
              <a:ahLst/>
              <a:cxnLst>
                <a:cxn ang="0">
                  <a:pos x="T0" y="T1"/>
                </a:cxn>
                <a:cxn ang="0">
                  <a:pos x="T2" y="T3"/>
                </a:cxn>
                <a:cxn ang="0">
                  <a:pos x="T4" y="T5"/>
                </a:cxn>
                <a:cxn ang="0">
                  <a:pos x="T6" y="T7"/>
                </a:cxn>
              </a:cxnLst>
              <a:rect l="0" t="0" r="r" b="b"/>
              <a:pathLst>
                <a:path w="1" h="5">
                  <a:moveTo>
                    <a:pt x="1" y="1"/>
                  </a:moveTo>
                  <a:cubicBezTo>
                    <a:pt x="1" y="1"/>
                    <a:pt x="1" y="0"/>
                    <a:pt x="1" y="0"/>
                  </a:cubicBezTo>
                  <a:cubicBezTo>
                    <a:pt x="1" y="1"/>
                    <a:pt x="1" y="3"/>
                    <a:pt x="0" y="5"/>
                  </a:cubicBezTo>
                  <a:cubicBezTo>
                    <a:pt x="1" y="4"/>
                    <a:pt x="1" y="2"/>
                    <a:pt x="1" y="1"/>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59" name="Freeform 127"/>
            <p:cNvSpPr>
              <a:spLocks/>
            </p:cNvSpPr>
            <p:nvPr/>
          </p:nvSpPr>
          <p:spPr bwMode="auto">
            <a:xfrm>
              <a:off x="6537325" y="2722563"/>
              <a:ext cx="0" cy="3175"/>
            </a:xfrm>
            <a:custGeom>
              <a:avLst/>
              <a:gdLst>
                <a:gd name="T0" fmla="*/ 0 w 1"/>
                <a:gd name="T1" fmla="*/ 0 h 4"/>
                <a:gd name="T2" fmla="*/ 0 w 1"/>
                <a:gd name="T3" fmla="*/ 2 h 4"/>
                <a:gd name="T4" fmla="*/ 1 w 1"/>
                <a:gd name="T5" fmla="*/ 4 h 4"/>
                <a:gd name="T6" fmla="*/ 0 w 1"/>
                <a:gd name="T7" fmla="*/ 0 h 4"/>
              </a:gdLst>
              <a:ahLst/>
              <a:cxnLst>
                <a:cxn ang="0">
                  <a:pos x="T0" y="T1"/>
                </a:cxn>
                <a:cxn ang="0">
                  <a:pos x="T2" y="T3"/>
                </a:cxn>
                <a:cxn ang="0">
                  <a:pos x="T4" y="T5"/>
                </a:cxn>
                <a:cxn ang="0">
                  <a:pos x="T6" y="T7"/>
                </a:cxn>
              </a:cxnLst>
              <a:rect l="0" t="0" r="r" b="b"/>
              <a:pathLst>
                <a:path w="1" h="4">
                  <a:moveTo>
                    <a:pt x="0" y="0"/>
                  </a:moveTo>
                  <a:cubicBezTo>
                    <a:pt x="0" y="0"/>
                    <a:pt x="0" y="1"/>
                    <a:pt x="0" y="2"/>
                  </a:cubicBezTo>
                  <a:cubicBezTo>
                    <a:pt x="0" y="3"/>
                    <a:pt x="1" y="4"/>
                    <a:pt x="1" y="4"/>
                  </a:cubicBezTo>
                  <a:cubicBezTo>
                    <a:pt x="0" y="3"/>
                    <a:pt x="0" y="2"/>
                    <a:pt x="0"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60" name="Freeform 128"/>
            <p:cNvSpPr>
              <a:spLocks/>
            </p:cNvSpPr>
            <p:nvPr/>
          </p:nvSpPr>
          <p:spPr bwMode="auto">
            <a:xfrm>
              <a:off x="6545263" y="2689226"/>
              <a:ext cx="4762" cy="1588"/>
            </a:xfrm>
            <a:custGeom>
              <a:avLst/>
              <a:gdLst>
                <a:gd name="T0" fmla="*/ 5 w 5"/>
                <a:gd name="T1" fmla="*/ 2 h 2"/>
                <a:gd name="T2" fmla="*/ 0 w 5"/>
                <a:gd name="T3" fmla="*/ 0 h 2"/>
                <a:gd name="T4" fmla="*/ 5 w 5"/>
                <a:gd name="T5" fmla="*/ 2 h 2"/>
              </a:gdLst>
              <a:ahLst/>
              <a:cxnLst>
                <a:cxn ang="0">
                  <a:pos x="T0" y="T1"/>
                </a:cxn>
                <a:cxn ang="0">
                  <a:pos x="T2" y="T3"/>
                </a:cxn>
                <a:cxn ang="0">
                  <a:pos x="T4" y="T5"/>
                </a:cxn>
              </a:cxnLst>
              <a:rect l="0" t="0" r="r" b="b"/>
              <a:pathLst>
                <a:path w="5" h="2">
                  <a:moveTo>
                    <a:pt x="5" y="2"/>
                  </a:moveTo>
                  <a:cubicBezTo>
                    <a:pt x="0" y="0"/>
                    <a:pt x="0" y="0"/>
                    <a:pt x="0" y="0"/>
                  </a:cubicBezTo>
                  <a:cubicBezTo>
                    <a:pt x="0" y="1"/>
                    <a:pt x="2" y="1"/>
                    <a:pt x="5" y="2"/>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61" name="Freeform 129"/>
            <p:cNvSpPr>
              <a:spLocks/>
            </p:cNvSpPr>
            <p:nvPr/>
          </p:nvSpPr>
          <p:spPr bwMode="auto">
            <a:xfrm>
              <a:off x="6426200" y="2730501"/>
              <a:ext cx="3175" cy="7938"/>
            </a:xfrm>
            <a:custGeom>
              <a:avLst/>
              <a:gdLst>
                <a:gd name="T0" fmla="*/ 0 w 2"/>
                <a:gd name="T1" fmla="*/ 4 h 8"/>
                <a:gd name="T2" fmla="*/ 2 w 2"/>
                <a:gd name="T3" fmla="*/ 8 h 8"/>
                <a:gd name="T4" fmla="*/ 0 w 2"/>
                <a:gd name="T5" fmla="*/ 4 h 8"/>
              </a:gdLst>
              <a:ahLst/>
              <a:cxnLst>
                <a:cxn ang="0">
                  <a:pos x="T0" y="T1"/>
                </a:cxn>
                <a:cxn ang="0">
                  <a:pos x="T2" y="T3"/>
                </a:cxn>
                <a:cxn ang="0">
                  <a:pos x="T4" y="T5"/>
                </a:cxn>
              </a:cxnLst>
              <a:rect l="0" t="0" r="r" b="b"/>
              <a:pathLst>
                <a:path w="2" h="8">
                  <a:moveTo>
                    <a:pt x="0" y="4"/>
                  </a:moveTo>
                  <a:cubicBezTo>
                    <a:pt x="1" y="6"/>
                    <a:pt x="1" y="7"/>
                    <a:pt x="2" y="8"/>
                  </a:cubicBezTo>
                  <a:cubicBezTo>
                    <a:pt x="1" y="5"/>
                    <a:pt x="2" y="0"/>
                    <a:pt x="0" y="4"/>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62" name="Freeform 130"/>
            <p:cNvSpPr>
              <a:spLocks/>
            </p:cNvSpPr>
            <p:nvPr/>
          </p:nvSpPr>
          <p:spPr bwMode="auto">
            <a:xfrm>
              <a:off x="6586538" y="2757488"/>
              <a:ext cx="1587" cy="3175"/>
            </a:xfrm>
            <a:custGeom>
              <a:avLst/>
              <a:gdLst>
                <a:gd name="T0" fmla="*/ 2 w 2"/>
                <a:gd name="T1" fmla="*/ 3 h 3"/>
                <a:gd name="T2" fmla="*/ 0 w 2"/>
                <a:gd name="T3" fmla="*/ 0 h 3"/>
                <a:gd name="T4" fmla="*/ 2 w 2"/>
                <a:gd name="T5" fmla="*/ 3 h 3"/>
              </a:gdLst>
              <a:ahLst/>
              <a:cxnLst>
                <a:cxn ang="0">
                  <a:pos x="T0" y="T1"/>
                </a:cxn>
                <a:cxn ang="0">
                  <a:pos x="T2" y="T3"/>
                </a:cxn>
                <a:cxn ang="0">
                  <a:pos x="T4" y="T5"/>
                </a:cxn>
              </a:cxnLst>
              <a:rect l="0" t="0" r="r" b="b"/>
              <a:pathLst>
                <a:path w="2" h="3">
                  <a:moveTo>
                    <a:pt x="2" y="3"/>
                  </a:moveTo>
                  <a:cubicBezTo>
                    <a:pt x="2" y="2"/>
                    <a:pt x="1" y="1"/>
                    <a:pt x="0" y="0"/>
                  </a:cubicBezTo>
                  <a:cubicBezTo>
                    <a:pt x="1" y="1"/>
                    <a:pt x="1" y="3"/>
                    <a:pt x="2" y="3"/>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63" name="Freeform 131"/>
            <p:cNvSpPr>
              <a:spLocks/>
            </p:cNvSpPr>
            <p:nvPr/>
          </p:nvSpPr>
          <p:spPr bwMode="auto">
            <a:xfrm>
              <a:off x="6429375" y="2738438"/>
              <a:ext cx="1587" cy="4763"/>
            </a:xfrm>
            <a:custGeom>
              <a:avLst/>
              <a:gdLst>
                <a:gd name="T0" fmla="*/ 2 w 2"/>
                <a:gd name="T1" fmla="*/ 1 h 4"/>
                <a:gd name="T2" fmla="*/ 2 w 2"/>
                <a:gd name="T3" fmla="*/ 0 h 4"/>
                <a:gd name="T4" fmla="*/ 0 w 2"/>
                <a:gd name="T5" fmla="*/ 0 h 4"/>
                <a:gd name="T6" fmla="*/ 2 w 2"/>
                <a:gd name="T7" fmla="*/ 1 h 4"/>
              </a:gdLst>
              <a:ahLst/>
              <a:cxnLst>
                <a:cxn ang="0">
                  <a:pos x="T0" y="T1"/>
                </a:cxn>
                <a:cxn ang="0">
                  <a:pos x="T2" y="T3"/>
                </a:cxn>
                <a:cxn ang="0">
                  <a:pos x="T4" y="T5"/>
                </a:cxn>
                <a:cxn ang="0">
                  <a:pos x="T6" y="T7"/>
                </a:cxn>
              </a:cxnLst>
              <a:rect l="0" t="0" r="r" b="b"/>
              <a:pathLst>
                <a:path w="2" h="4">
                  <a:moveTo>
                    <a:pt x="2" y="1"/>
                  </a:moveTo>
                  <a:cubicBezTo>
                    <a:pt x="2" y="0"/>
                    <a:pt x="2" y="0"/>
                    <a:pt x="2" y="0"/>
                  </a:cubicBezTo>
                  <a:cubicBezTo>
                    <a:pt x="1" y="0"/>
                    <a:pt x="0" y="1"/>
                    <a:pt x="0" y="0"/>
                  </a:cubicBezTo>
                  <a:cubicBezTo>
                    <a:pt x="0" y="2"/>
                    <a:pt x="0" y="4"/>
                    <a:pt x="2" y="1"/>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64" name="Freeform 132"/>
            <p:cNvSpPr>
              <a:spLocks/>
            </p:cNvSpPr>
            <p:nvPr/>
          </p:nvSpPr>
          <p:spPr bwMode="auto">
            <a:xfrm>
              <a:off x="6588125" y="2578101"/>
              <a:ext cx="1587" cy="0"/>
            </a:xfrm>
            <a:custGeom>
              <a:avLst/>
              <a:gdLst>
                <a:gd name="T0" fmla="*/ 1 w 1"/>
                <a:gd name="T1" fmla="*/ 1 w 1"/>
                <a:gd name="T2" fmla="*/ 1 w 1"/>
              </a:gdLst>
              <a:ahLst/>
              <a:cxnLst>
                <a:cxn ang="0">
                  <a:pos x="T0" y="0"/>
                </a:cxn>
                <a:cxn ang="0">
                  <a:pos x="T1" y="0"/>
                </a:cxn>
                <a:cxn ang="0">
                  <a:pos x="T2" y="0"/>
                </a:cxn>
              </a:cxnLst>
              <a:rect l="0" t="0" r="r" b="b"/>
              <a:pathLst>
                <a:path w="1">
                  <a:moveTo>
                    <a:pt x="1" y="0"/>
                  </a:moveTo>
                  <a:cubicBezTo>
                    <a:pt x="1" y="0"/>
                    <a:pt x="1" y="0"/>
                    <a:pt x="1" y="0"/>
                  </a:cubicBezTo>
                  <a:cubicBezTo>
                    <a:pt x="1" y="0"/>
                    <a:pt x="0" y="0"/>
                    <a:pt x="1"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65" name="Freeform 133"/>
            <p:cNvSpPr>
              <a:spLocks/>
            </p:cNvSpPr>
            <p:nvPr/>
          </p:nvSpPr>
          <p:spPr bwMode="auto">
            <a:xfrm>
              <a:off x="6646863" y="2560638"/>
              <a:ext cx="0" cy="1588"/>
            </a:xfrm>
            <a:custGeom>
              <a:avLst/>
              <a:gdLst>
                <a:gd name="T0" fmla="*/ 0 h 2"/>
                <a:gd name="T1" fmla="*/ 2 h 2"/>
                <a:gd name="T2" fmla="*/ 0 h 2"/>
              </a:gdLst>
              <a:ahLst/>
              <a:cxnLst>
                <a:cxn ang="0">
                  <a:pos x="0" y="T0"/>
                </a:cxn>
                <a:cxn ang="0">
                  <a:pos x="0" y="T1"/>
                </a:cxn>
                <a:cxn ang="0">
                  <a:pos x="0" y="T2"/>
                </a:cxn>
              </a:cxnLst>
              <a:rect l="0" t="0" r="r" b="b"/>
              <a:pathLst>
                <a:path h="2">
                  <a:moveTo>
                    <a:pt x="0" y="0"/>
                  </a:moveTo>
                  <a:cubicBezTo>
                    <a:pt x="0" y="1"/>
                    <a:pt x="0" y="1"/>
                    <a:pt x="0" y="2"/>
                  </a:cubicBezTo>
                  <a:cubicBezTo>
                    <a:pt x="0" y="1"/>
                    <a:pt x="0" y="1"/>
                    <a:pt x="0"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66" name="Freeform 134"/>
            <p:cNvSpPr>
              <a:spLocks/>
            </p:cNvSpPr>
            <p:nvPr/>
          </p:nvSpPr>
          <p:spPr bwMode="auto">
            <a:xfrm>
              <a:off x="6403975" y="2730501"/>
              <a:ext cx="1587" cy="1588"/>
            </a:xfrm>
            <a:custGeom>
              <a:avLst/>
              <a:gdLst>
                <a:gd name="T0" fmla="*/ 1 w 1"/>
                <a:gd name="T1" fmla="*/ 0 h 1"/>
                <a:gd name="T2" fmla="*/ 1 w 1"/>
                <a:gd name="T3" fmla="*/ 0 h 1"/>
              </a:gdLst>
              <a:ahLst/>
              <a:cxnLst>
                <a:cxn ang="0">
                  <a:pos x="T0" y="T1"/>
                </a:cxn>
                <a:cxn ang="0">
                  <a:pos x="T2" y="T3"/>
                </a:cxn>
              </a:cxnLst>
              <a:rect l="0" t="0" r="r" b="b"/>
              <a:pathLst>
                <a:path w="1" h="1">
                  <a:moveTo>
                    <a:pt x="1" y="0"/>
                  </a:moveTo>
                  <a:cubicBezTo>
                    <a:pt x="0" y="0"/>
                    <a:pt x="1" y="1"/>
                    <a:pt x="1"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67" name="Freeform 135"/>
            <p:cNvSpPr>
              <a:spLocks/>
            </p:cNvSpPr>
            <p:nvPr/>
          </p:nvSpPr>
          <p:spPr bwMode="auto">
            <a:xfrm>
              <a:off x="6408738" y="2706688"/>
              <a:ext cx="1587" cy="3175"/>
            </a:xfrm>
            <a:custGeom>
              <a:avLst/>
              <a:gdLst>
                <a:gd name="T0" fmla="*/ 0 w 1"/>
                <a:gd name="T1" fmla="*/ 3 h 3"/>
                <a:gd name="T2" fmla="*/ 1 w 1"/>
                <a:gd name="T3" fmla="*/ 0 h 3"/>
                <a:gd name="T4" fmla="*/ 0 w 1"/>
                <a:gd name="T5" fmla="*/ 3 h 3"/>
              </a:gdLst>
              <a:ahLst/>
              <a:cxnLst>
                <a:cxn ang="0">
                  <a:pos x="T0" y="T1"/>
                </a:cxn>
                <a:cxn ang="0">
                  <a:pos x="T2" y="T3"/>
                </a:cxn>
                <a:cxn ang="0">
                  <a:pos x="T4" y="T5"/>
                </a:cxn>
              </a:cxnLst>
              <a:rect l="0" t="0" r="r" b="b"/>
              <a:pathLst>
                <a:path w="1" h="3">
                  <a:moveTo>
                    <a:pt x="0" y="3"/>
                  </a:moveTo>
                  <a:cubicBezTo>
                    <a:pt x="1" y="2"/>
                    <a:pt x="1" y="1"/>
                    <a:pt x="1" y="0"/>
                  </a:cubicBezTo>
                  <a:cubicBezTo>
                    <a:pt x="1" y="2"/>
                    <a:pt x="0" y="2"/>
                    <a:pt x="0" y="3"/>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68" name="Freeform 136"/>
            <p:cNvSpPr>
              <a:spLocks/>
            </p:cNvSpPr>
            <p:nvPr/>
          </p:nvSpPr>
          <p:spPr bwMode="auto">
            <a:xfrm>
              <a:off x="6448425" y="2709863"/>
              <a:ext cx="0" cy="0"/>
            </a:xfrm>
            <a:custGeom>
              <a:avLst/>
              <a:gdLst>
                <a:gd name="T0" fmla="*/ 1 h 1"/>
                <a:gd name="T1" fmla="*/ 1 h 1"/>
                <a:gd name="T2" fmla="*/ 1 h 1"/>
              </a:gdLst>
              <a:ahLst/>
              <a:cxnLst>
                <a:cxn ang="0">
                  <a:pos x="0" y="T0"/>
                </a:cxn>
                <a:cxn ang="0">
                  <a:pos x="0" y="T1"/>
                </a:cxn>
                <a:cxn ang="0">
                  <a:pos x="0" y="T2"/>
                </a:cxn>
              </a:cxnLst>
              <a:rect l="0" t="0" r="r" b="b"/>
              <a:pathLst>
                <a:path h="1">
                  <a:moveTo>
                    <a:pt x="0" y="1"/>
                  </a:moveTo>
                  <a:cubicBezTo>
                    <a:pt x="0" y="1"/>
                    <a:pt x="0" y="1"/>
                    <a:pt x="0" y="1"/>
                  </a:cubicBezTo>
                  <a:cubicBezTo>
                    <a:pt x="0" y="0"/>
                    <a:pt x="0" y="1"/>
                    <a:pt x="0" y="1"/>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69" name="Freeform 137"/>
            <p:cNvSpPr>
              <a:spLocks/>
            </p:cNvSpPr>
            <p:nvPr/>
          </p:nvSpPr>
          <p:spPr bwMode="auto">
            <a:xfrm>
              <a:off x="6405563" y="2728913"/>
              <a:ext cx="0" cy="0"/>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1"/>
                    <a:pt x="0" y="1"/>
                  </a:cubicBezTo>
                  <a:cubicBezTo>
                    <a:pt x="0" y="1"/>
                    <a:pt x="0" y="0"/>
                    <a:pt x="0"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70" name="Freeform 138"/>
            <p:cNvSpPr>
              <a:spLocks/>
            </p:cNvSpPr>
            <p:nvPr/>
          </p:nvSpPr>
          <p:spPr bwMode="auto">
            <a:xfrm>
              <a:off x="6403975" y="2728913"/>
              <a:ext cx="0" cy="3175"/>
            </a:xfrm>
            <a:custGeom>
              <a:avLst/>
              <a:gdLst>
                <a:gd name="T0" fmla="*/ 1 w 1"/>
                <a:gd name="T1" fmla="*/ 1 h 2"/>
                <a:gd name="T2" fmla="*/ 1 w 1"/>
                <a:gd name="T3" fmla="*/ 0 h 2"/>
                <a:gd name="T4" fmla="*/ 1 w 1"/>
                <a:gd name="T5" fmla="*/ 1 h 2"/>
              </a:gdLst>
              <a:ahLst/>
              <a:cxnLst>
                <a:cxn ang="0">
                  <a:pos x="T0" y="T1"/>
                </a:cxn>
                <a:cxn ang="0">
                  <a:pos x="T2" y="T3"/>
                </a:cxn>
                <a:cxn ang="0">
                  <a:pos x="T4" y="T5"/>
                </a:cxn>
              </a:cxnLst>
              <a:rect l="0" t="0" r="r" b="b"/>
              <a:pathLst>
                <a:path w="1" h="2">
                  <a:moveTo>
                    <a:pt x="1" y="1"/>
                  </a:moveTo>
                  <a:cubicBezTo>
                    <a:pt x="1" y="1"/>
                    <a:pt x="1" y="0"/>
                    <a:pt x="1" y="0"/>
                  </a:cubicBezTo>
                  <a:cubicBezTo>
                    <a:pt x="0" y="1"/>
                    <a:pt x="0" y="2"/>
                    <a:pt x="1" y="1"/>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71" name="Freeform 139"/>
            <p:cNvSpPr>
              <a:spLocks/>
            </p:cNvSpPr>
            <p:nvPr/>
          </p:nvSpPr>
          <p:spPr bwMode="auto">
            <a:xfrm>
              <a:off x="6405563" y="2728913"/>
              <a:ext cx="1587" cy="1588"/>
            </a:xfrm>
            <a:custGeom>
              <a:avLst/>
              <a:gdLst>
                <a:gd name="T0" fmla="*/ 1 w 1"/>
                <a:gd name="T1" fmla="*/ 1 h 1"/>
                <a:gd name="T2" fmla="*/ 0 w 1"/>
                <a:gd name="T3" fmla="*/ 0 h 1"/>
                <a:gd name="T4" fmla="*/ 0 w 1"/>
                <a:gd name="T5" fmla="*/ 1 h 1"/>
                <a:gd name="T6" fmla="*/ 1 w 1"/>
                <a:gd name="T7" fmla="*/ 1 h 1"/>
              </a:gdLst>
              <a:ahLst/>
              <a:cxnLst>
                <a:cxn ang="0">
                  <a:pos x="T0" y="T1"/>
                </a:cxn>
                <a:cxn ang="0">
                  <a:pos x="T2" y="T3"/>
                </a:cxn>
                <a:cxn ang="0">
                  <a:pos x="T4" y="T5"/>
                </a:cxn>
                <a:cxn ang="0">
                  <a:pos x="T6" y="T7"/>
                </a:cxn>
              </a:cxnLst>
              <a:rect l="0" t="0" r="r" b="b"/>
              <a:pathLst>
                <a:path w="1" h="1">
                  <a:moveTo>
                    <a:pt x="1" y="1"/>
                  </a:moveTo>
                  <a:cubicBezTo>
                    <a:pt x="1" y="1"/>
                    <a:pt x="1" y="1"/>
                    <a:pt x="0" y="0"/>
                  </a:cubicBezTo>
                  <a:cubicBezTo>
                    <a:pt x="0" y="1"/>
                    <a:pt x="0" y="1"/>
                    <a:pt x="0" y="1"/>
                  </a:cubicBezTo>
                  <a:cubicBezTo>
                    <a:pt x="0" y="1"/>
                    <a:pt x="1" y="1"/>
                    <a:pt x="1" y="1"/>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72" name="Freeform 140"/>
            <p:cNvSpPr>
              <a:spLocks/>
            </p:cNvSpPr>
            <p:nvPr/>
          </p:nvSpPr>
          <p:spPr bwMode="auto">
            <a:xfrm>
              <a:off x="6581775" y="2643188"/>
              <a:ext cx="1587" cy="1588"/>
            </a:xfrm>
            <a:custGeom>
              <a:avLst/>
              <a:gdLst>
                <a:gd name="T0" fmla="*/ 1 w 2"/>
                <a:gd name="T1" fmla="*/ 1 h 1"/>
                <a:gd name="T2" fmla="*/ 2 w 2"/>
                <a:gd name="T3" fmla="*/ 1 h 1"/>
                <a:gd name="T4" fmla="*/ 1 w 2"/>
                <a:gd name="T5" fmla="*/ 1 h 1"/>
              </a:gdLst>
              <a:ahLst/>
              <a:cxnLst>
                <a:cxn ang="0">
                  <a:pos x="T0" y="T1"/>
                </a:cxn>
                <a:cxn ang="0">
                  <a:pos x="T2" y="T3"/>
                </a:cxn>
                <a:cxn ang="0">
                  <a:pos x="T4" y="T5"/>
                </a:cxn>
              </a:cxnLst>
              <a:rect l="0" t="0" r="r" b="b"/>
              <a:pathLst>
                <a:path w="2" h="1">
                  <a:moveTo>
                    <a:pt x="1" y="1"/>
                  </a:moveTo>
                  <a:cubicBezTo>
                    <a:pt x="2" y="1"/>
                    <a:pt x="2" y="1"/>
                    <a:pt x="2" y="1"/>
                  </a:cubicBezTo>
                  <a:cubicBezTo>
                    <a:pt x="0" y="0"/>
                    <a:pt x="0" y="0"/>
                    <a:pt x="1" y="1"/>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73" name="Freeform 141"/>
            <p:cNvSpPr>
              <a:spLocks/>
            </p:cNvSpPr>
            <p:nvPr/>
          </p:nvSpPr>
          <p:spPr bwMode="auto">
            <a:xfrm>
              <a:off x="6507163" y="2709863"/>
              <a:ext cx="1587" cy="0"/>
            </a:xfrm>
            <a:custGeom>
              <a:avLst/>
              <a:gdLst>
                <a:gd name="T0" fmla="*/ 1 w 1"/>
                <a:gd name="T1" fmla="*/ 0 w 1"/>
                <a:gd name="T2" fmla="*/ 0 w 1"/>
                <a:gd name="T3" fmla="*/ 1 w 1"/>
              </a:gdLst>
              <a:ahLst/>
              <a:cxnLst>
                <a:cxn ang="0">
                  <a:pos x="T0" y="0"/>
                </a:cxn>
                <a:cxn ang="0">
                  <a:pos x="T1" y="0"/>
                </a:cxn>
                <a:cxn ang="0">
                  <a:pos x="T2" y="0"/>
                </a:cxn>
                <a:cxn ang="0">
                  <a:pos x="T3" y="0"/>
                </a:cxn>
              </a:cxnLst>
              <a:rect l="0" t="0" r="r" b="b"/>
              <a:pathLst>
                <a:path w="1">
                  <a:moveTo>
                    <a:pt x="1" y="0"/>
                  </a:moveTo>
                  <a:cubicBezTo>
                    <a:pt x="1" y="0"/>
                    <a:pt x="0" y="0"/>
                    <a:pt x="0" y="0"/>
                  </a:cubicBezTo>
                  <a:cubicBezTo>
                    <a:pt x="0" y="0"/>
                    <a:pt x="0" y="0"/>
                    <a:pt x="0" y="0"/>
                  </a:cubicBezTo>
                  <a:lnTo>
                    <a:pt x="1"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74" name="Freeform 142"/>
            <p:cNvSpPr>
              <a:spLocks/>
            </p:cNvSpPr>
            <p:nvPr/>
          </p:nvSpPr>
          <p:spPr bwMode="auto">
            <a:xfrm>
              <a:off x="6503988" y="2706688"/>
              <a:ext cx="7937" cy="19050"/>
            </a:xfrm>
            <a:custGeom>
              <a:avLst/>
              <a:gdLst>
                <a:gd name="T0" fmla="*/ 9 w 9"/>
                <a:gd name="T1" fmla="*/ 0 h 18"/>
                <a:gd name="T2" fmla="*/ 4 w 9"/>
                <a:gd name="T3" fmla="*/ 3 h 18"/>
                <a:gd name="T4" fmla="*/ 0 w 9"/>
                <a:gd name="T5" fmla="*/ 18 h 18"/>
                <a:gd name="T6" fmla="*/ 9 w 9"/>
                <a:gd name="T7" fmla="*/ 0 h 18"/>
              </a:gdLst>
              <a:ahLst/>
              <a:cxnLst>
                <a:cxn ang="0">
                  <a:pos x="T0" y="T1"/>
                </a:cxn>
                <a:cxn ang="0">
                  <a:pos x="T2" y="T3"/>
                </a:cxn>
                <a:cxn ang="0">
                  <a:pos x="T4" y="T5"/>
                </a:cxn>
                <a:cxn ang="0">
                  <a:pos x="T6" y="T7"/>
                </a:cxn>
              </a:cxnLst>
              <a:rect l="0" t="0" r="r" b="b"/>
              <a:pathLst>
                <a:path w="9" h="18">
                  <a:moveTo>
                    <a:pt x="9" y="0"/>
                  </a:moveTo>
                  <a:cubicBezTo>
                    <a:pt x="5" y="6"/>
                    <a:pt x="5" y="5"/>
                    <a:pt x="4" y="3"/>
                  </a:cubicBezTo>
                  <a:cubicBezTo>
                    <a:pt x="0" y="18"/>
                    <a:pt x="0" y="18"/>
                    <a:pt x="0" y="18"/>
                  </a:cubicBezTo>
                  <a:lnTo>
                    <a:pt x="9"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75" name="Freeform 143"/>
            <p:cNvSpPr>
              <a:spLocks noEditPoints="1"/>
            </p:cNvSpPr>
            <p:nvPr/>
          </p:nvSpPr>
          <p:spPr bwMode="auto">
            <a:xfrm>
              <a:off x="6394450" y="2544763"/>
              <a:ext cx="257175" cy="255588"/>
            </a:xfrm>
            <a:custGeom>
              <a:avLst/>
              <a:gdLst>
                <a:gd name="T0" fmla="*/ 161 w 266"/>
                <a:gd name="T1" fmla="*/ 153 h 239"/>
                <a:gd name="T2" fmla="*/ 161 w 266"/>
                <a:gd name="T3" fmla="*/ 158 h 239"/>
                <a:gd name="T4" fmla="*/ 164 w 266"/>
                <a:gd name="T5" fmla="*/ 165 h 239"/>
                <a:gd name="T6" fmla="*/ 155 w 266"/>
                <a:gd name="T7" fmla="*/ 155 h 239"/>
                <a:gd name="T8" fmla="*/ 152 w 266"/>
                <a:gd name="T9" fmla="*/ 153 h 239"/>
                <a:gd name="T10" fmla="*/ 156 w 266"/>
                <a:gd name="T11" fmla="*/ 170 h 239"/>
                <a:gd name="T12" fmla="*/ 154 w 266"/>
                <a:gd name="T13" fmla="*/ 173 h 239"/>
                <a:gd name="T14" fmla="*/ 148 w 266"/>
                <a:gd name="T15" fmla="*/ 170 h 239"/>
                <a:gd name="T16" fmla="*/ 145 w 266"/>
                <a:gd name="T17" fmla="*/ 194 h 239"/>
                <a:gd name="T18" fmla="*/ 146 w 266"/>
                <a:gd name="T19" fmla="*/ 174 h 239"/>
                <a:gd name="T20" fmla="*/ 139 w 266"/>
                <a:gd name="T21" fmla="*/ 169 h 239"/>
                <a:gd name="T22" fmla="*/ 136 w 266"/>
                <a:gd name="T23" fmla="*/ 169 h 239"/>
                <a:gd name="T24" fmla="*/ 130 w 266"/>
                <a:gd name="T25" fmla="*/ 163 h 239"/>
                <a:gd name="T26" fmla="*/ 110 w 266"/>
                <a:gd name="T27" fmla="*/ 166 h 239"/>
                <a:gd name="T28" fmla="*/ 103 w 266"/>
                <a:gd name="T29" fmla="*/ 148 h 239"/>
                <a:gd name="T30" fmla="*/ 73 w 266"/>
                <a:gd name="T31" fmla="*/ 182 h 239"/>
                <a:gd name="T32" fmla="*/ 94 w 266"/>
                <a:gd name="T33" fmla="*/ 139 h 239"/>
                <a:gd name="T34" fmla="*/ 79 w 266"/>
                <a:gd name="T35" fmla="*/ 135 h 239"/>
                <a:gd name="T36" fmla="*/ 68 w 266"/>
                <a:gd name="T37" fmla="*/ 146 h 239"/>
                <a:gd name="T38" fmla="*/ 48 w 266"/>
                <a:gd name="T39" fmla="*/ 144 h 239"/>
                <a:gd name="T40" fmla="*/ 23 w 266"/>
                <a:gd name="T41" fmla="*/ 166 h 239"/>
                <a:gd name="T42" fmla="*/ 22 w 266"/>
                <a:gd name="T43" fmla="*/ 146 h 239"/>
                <a:gd name="T44" fmla="*/ 11 w 266"/>
                <a:gd name="T45" fmla="*/ 152 h 239"/>
                <a:gd name="T46" fmla="*/ 10 w 266"/>
                <a:gd name="T47" fmla="*/ 173 h 239"/>
                <a:gd name="T48" fmla="*/ 19 w 266"/>
                <a:gd name="T49" fmla="*/ 161 h 239"/>
                <a:gd name="T50" fmla="*/ 23 w 266"/>
                <a:gd name="T51" fmla="*/ 178 h 239"/>
                <a:gd name="T52" fmla="*/ 45 w 266"/>
                <a:gd name="T53" fmla="*/ 188 h 239"/>
                <a:gd name="T54" fmla="*/ 68 w 266"/>
                <a:gd name="T55" fmla="*/ 189 h 239"/>
                <a:gd name="T56" fmla="*/ 80 w 266"/>
                <a:gd name="T57" fmla="*/ 194 h 239"/>
                <a:gd name="T58" fmla="*/ 88 w 266"/>
                <a:gd name="T59" fmla="*/ 197 h 239"/>
                <a:gd name="T60" fmla="*/ 99 w 266"/>
                <a:gd name="T61" fmla="*/ 199 h 239"/>
                <a:gd name="T62" fmla="*/ 122 w 266"/>
                <a:gd name="T63" fmla="*/ 205 h 239"/>
                <a:gd name="T64" fmla="*/ 138 w 266"/>
                <a:gd name="T65" fmla="*/ 213 h 239"/>
                <a:gd name="T66" fmla="*/ 147 w 266"/>
                <a:gd name="T67" fmla="*/ 211 h 239"/>
                <a:gd name="T68" fmla="*/ 167 w 266"/>
                <a:gd name="T69" fmla="*/ 212 h 239"/>
                <a:gd name="T70" fmla="*/ 179 w 266"/>
                <a:gd name="T71" fmla="*/ 214 h 239"/>
                <a:gd name="T72" fmla="*/ 190 w 266"/>
                <a:gd name="T73" fmla="*/ 221 h 239"/>
                <a:gd name="T74" fmla="*/ 197 w 266"/>
                <a:gd name="T75" fmla="*/ 198 h 239"/>
                <a:gd name="T76" fmla="*/ 209 w 266"/>
                <a:gd name="T77" fmla="*/ 173 h 239"/>
                <a:gd name="T78" fmla="*/ 211 w 266"/>
                <a:gd name="T79" fmla="*/ 157 h 239"/>
                <a:gd name="T80" fmla="*/ 210 w 266"/>
                <a:gd name="T81" fmla="*/ 128 h 239"/>
                <a:gd name="T82" fmla="*/ 233 w 266"/>
                <a:gd name="T83" fmla="*/ 107 h 239"/>
                <a:gd name="T84" fmla="*/ 237 w 266"/>
                <a:gd name="T85" fmla="*/ 99 h 239"/>
                <a:gd name="T86" fmla="*/ 235 w 266"/>
                <a:gd name="T87" fmla="*/ 74 h 239"/>
                <a:gd name="T88" fmla="*/ 244 w 266"/>
                <a:gd name="T89" fmla="*/ 49 h 239"/>
                <a:gd name="T90" fmla="*/ 254 w 266"/>
                <a:gd name="T91" fmla="*/ 14 h 239"/>
                <a:gd name="T92" fmla="*/ 218 w 266"/>
                <a:gd name="T93" fmla="*/ 6 h 239"/>
                <a:gd name="T94" fmla="*/ 220 w 266"/>
                <a:gd name="T95" fmla="*/ 23 h 239"/>
                <a:gd name="T96" fmla="*/ 202 w 266"/>
                <a:gd name="T97" fmla="*/ 31 h 239"/>
                <a:gd name="T98" fmla="*/ 202 w 266"/>
                <a:gd name="T99" fmla="*/ 60 h 239"/>
                <a:gd name="T100" fmla="*/ 198 w 266"/>
                <a:gd name="T101" fmla="*/ 70 h 239"/>
                <a:gd name="T102" fmla="*/ 188 w 266"/>
                <a:gd name="T103" fmla="*/ 87 h 239"/>
                <a:gd name="T104" fmla="*/ 187 w 266"/>
                <a:gd name="T105" fmla="*/ 87 h 239"/>
                <a:gd name="T106" fmla="*/ 176 w 266"/>
                <a:gd name="T107" fmla="*/ 99 h 239"/>
                <a:gd name="T108" fmla="*/ 184 w 266"/>
                <a:gd name="T109" fmla="*/ 114 h 239"/>
                <a:gd name="T110" fmla="*/ 172 w 266"/>
                <a:gd name="T111" fmla="*/ 120 h 239"/>
                <a:gd name="T112" fmla="*/ 169 w 266"/>
                <a:gd name="T113" fmla="*/ 123 h 239"/>
                <a:gd name="T114" fmla="*/ 159 w 266"/>
                <a:gd name="T115" fmla="*/ 129 h 239"/>
                <a:gd name="T116" fmla="*/ 159 w 266"/>
                <a:gd name="T117" fmla="*/ 146 h 239"/>
                <a:gd name="T118" fmla="*/ 160 w 266"/>
                <a:gd name="T119" fmla="*/ 163 h 239"/>
                <a:gd name="T120" fmla="*/ 21 w 266"/>
                <a:gd name="T121" fmla="*/ 173 h 239"/>
                <a:gd name="T122" fmla="*/ 19 w 266"/>
                <a:gd name="T123" fmla="*/ 169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6" h="239">
                  <a:moveTo>
                    <a:pt x="161" y="150"/>
                  </a:moveTo>
                  <a:cubicBezTo>
                    <a:pt x="161" y="150"/>
                    <a:pt x="160" y="149"/>
                    <a:pt x="159" y="149"/>
                  </a:cubicBezTo>
                  <a:cubicBezTo>
                    <a:pt x="157" y="148"/>
                    <a:pt x="156" y="148"/>
                    <a:pt x="156" y="148"/>
                  </a:cubicBezTo>
                  <a:cubicBezTo>
                    <a:pt x="150" y="143"/>
                    <a:pt x="152" y="144"/>
                    <a:pt x="146" y="141"/>
                  </a:cubicBezTo>
                  <a:cubicBezTo>
                    <a:pt x="154" y="145"/>
                    <a:pt x="154" y="146"/>
                    <a:pt x="154" y="146"/>
                  </a:cubicBezTo>
                  <a:cubicBezTo>
                    <a:pt x="154" y="147"/>
                    <a:pt x="154" y="148"/>
                    <a:pt x="161" y="153"/>
                  </a:cubicBezTo>
                  <a:cubicBezTo>
                    <a:pt x="161" y="153"/>
                    <a:pt x="160" y="153"/>
                    <a:pt x="160" y="152"/>
                  </a:cubicBezTo>
                  <a:cubicBezTo>
                    <a:pt x="159" y="152"/>
                    <a:pt x="158" y="151"/>
                    <a:pt x="158" y="151"/>
                  </a:cubicBezTo>
                  <a:cubicBezTo>
                    <a:pt x="158" y="151"/>
                    <a:pt x="158" y="151"/>
                    <a:pt x="158" y="151"/>
                  </a:cubicBezTo>
                  <a:cubicBezTo>
                    <a:pt x="151" y="146"/>
                    <a:pt x="167" y="160"/>
                    <a:pt x="165" y="159"/>
                  </a:cubicBezTo>
                  <a:cubicBezTo>
                    <a:pt x="163" y="159"/>
                    <a:pt x="162" y="157"/>
                    <a:pt x="160" y="155"/>
                  </a:cubicBezTo>
                  <a:cubicBezTo>
                    <a:pt x="160" y="155"/>
                    <a:pt x="161" y="157"/>
                    <a:pt x="161" y="158"/>
                  </a:cubicBezTo>
                  <a:cubicBezTo>
                    <a:pt x="162" y="159"/>
                    <a:pt x="163" y="160"/>
                    <a:pt x="163" y="160"/>
                  </a:cubicBezTo>
                  <a:cubicBezTo>
                    <a:pt x="162" y="160"/>
                    <a:pt x="160" y="157"/>
                    <a:pt x="161" y="157"/>
                  </a:cubicBezTo>
                  <a:cubicBezTo>
                    <a:pt x="161" y="160"/>
                    <a:pt x="161" y="160"/>
                    <a:pt x="161" y="160"/>
                  </a:cubicBezTo>
                  <a:cubicBezTo>
                    <a:pt x="161" y="160"/>
                    <a:pt x="161" y="160"/>
                    <a:pt x="161" y="160"/>
                  </a:cubicBezTo>
                  <a:cubicBezTo>
                    <a:pt x="163" y="162"/>
                    <a:pt x="165" y="166"/>
                    <a:pt x="166" y="168"/>
                  </a:cubicBezTo>
                  <a:cubicBezTo>
                    <a:pt x="164" y="167"/>
                    <a:pt x="165" y="166"/>
                    <a:pt x="164" y="165"/>
                  </a:cubicBezTo>
                  <a:cubicBezTo>
                    <a:pt x="164" y="165"/>
                    <a:pt x="164" y="166"/>
                    <a:pt x="165" y="167"/>
                  </a:cubicBezTo>
                  <a:cubicBezTo>
                    <a:pt x="165" y="168"/>
                    <a:pt x="166" y="170"/>
                    <a:pt x="166" y="170"/>
                  </a:cubicBezTo>
                  <a:cubicBezTo>
                    <a:pt x="163" y="166"/>
                    <a:pt x="160" y="161"/>
                    <a:pt x="161" y="161"/>
                  </a:cubicBezTo>
                  <a:cubicBezTo>
                    <a:pt x="155" y="153"/>
                    <a:pt x="156" y="154"/>
                    <a:pt x="157" y="156"/>
                  </a:cubicBezTo>
                  <a:cubicBezTo>
                    <a:pt x="158" y="159"/>
                    <a:pt x="160" y="162"/>
                    <a:pt x="156" y="157"/>
                  </a:cubicBezTo>
                  <a:cubicBezTo>
                    <a:pt x="155" y="155"/>
                    <a:pt x="155" y="155"/>
                    <a:pt x="155" y="155"/>
                  </a:cubicBezTo>
                  <a:cubicBezTo>
                    <a:pt x="149" y="145"/>
                    <a:pt x="151" y="149"/>
                    <a:pt x="147" y="143"/>
                  </a:cubicBezTo>
                  <a:cubicBezTo>
                    <a:pt x="148" y="144"/>
                    <a:pt x="151" y="148"/>
                    <a:pt x="153" y="152"/>
                  </a:cubicBezTo>
                  <a:cubicBezTo>
                    <a:pt x="156" y="156"/>
                    <a:pt x="158" y="160"/>
                    <a:pt x="160" y="163"/>
                  </a:cubicBezTo>
                  <a:cubicBezTo>
                    <a:pt x="159" y="162"/>
                    <a:pt x="158" y="162"/>
                    <a:pt x="160" y="166"/>
                  </a:cubicBezTo>
                  <a:cubicBezTo>
                    <a:pt x="156" y="159"/>
                    <a:pt x="157" y="161"/>
                    <a:pt x="157" y="162"/>
                  </a:cubicBezTo>
                  <a:cubicBezTo>
                    <a:pt x="152" y="153"/>
                    <a:pt x="152" y="153"/>
                    <a:pt x="152" y="153"/>
                  </a:cubicBezTo>
                  <a:cubicBezTo>
                    <a:pt x="154" y="156"/>
                    <a:pt x="156" y="161"/>
                    <a:pt x="158" y="165"/>
                  </a:cubicBezTo>
                  <a:cubicBezTo>
                    <a:pt x="158" y="165"/>
                    <a:pt x="157" y="163"/>
                    <a:pt x="155" y="160"/>
                  </a:cubicBezTo>
                  <a:cubicBezTo>
                    <a:pt x="154" y="158"/>
                    <a:pt x="152" y="154"/>
                    <a:pt x="151" y="151"/>
                  </a:cubicBezTo>
                  <a:cubicBezTo>
                    <a:pt x="150" y="150"/>
                    <a:pt x="152" y="153"/>
                    <a:pt x="153" y="157"/>
                  </a:cubicBezTo>
                  <a:cubicBezTo>
                    <a:pt x="155" y="160"/>
                    <a:pt x="157" y="164"/>
                    <a:pt x="157" y="165"/>
                  </a:cubicBezTo>
                  <a:cubicBezTo>
                    <a:pt x="154" y="161"/>
                    <a:pt x="155" y="165"/>
                    <a:pt x="156" y="170"/>
                  </a:cubicBezTo>
                  <a:cubicBezTo>
                    <a:pt x="154" y="166"/>
                    <a:pt x="154" y="164"/>
                    <a:pt x="153" y="161"/>
                  </a:cubicBezTo>
                  <a:cubicBezTo>
                    <a:pt x="153" y="161"/>
                    <a:pt x="154" y="163"/>
                    <a:pt x="154" y="165"/>
                  </a:cubicBezTo>
                  <a:cubicBezTo>
                    <a:pt x="154" y="167"/>
                    <a:pt x="155" y="168"/>
                    <a:pt x="155" y="168"/>
                  </a:cubicBezTo>
                  <a:cubicBezTo>
                    <a:pt x="155" y="168"/>
                    <a:pt x="154" y="166"/>
                    <a:pt x="154" y="165"/>
                  </a:cubicBezTo>
                  <a:cubicBezTo>
                    <a:pt x="154" y="167"/>
                    <a:pt x="157" y="174"/>
                    <a:pt x="156" y="176"/>
                  </a:cubicBezTo>
                  <a:cubicBezTo>
                    <a:pt x="157" y="181"/>
                    <a:pt x="156" y="177"/>
                    <a:pt x="154" y="173"/>
                  </a:cubicBezTo>
                  <a:cubicBezTo>
                    <a:pt x="153" y="170"/>
                    <a:pt x="151" y="166"/>
                    <a:pt x="152" y="172"/>
                  </a:cubicBezTo>
                  <a:cubicBezTo>
                    <a:pt x="151" y="169"/>
                    <a:pt x="151" y="166"/>
                    <a:pt x="150" y="163"/>
                  </a:cubicBezTo>
                  <a:cubicBezTo>
                    <a:pt x="150" y="166"/>
                    <a:pt x="150" y="167"/>
                    <a:pt x="150" y="169"/>
                  </a:cubicBezTo>
                  <a:cubicBezTo>
                    <a:pt x="150" y="170"/>
                    <a:pt x="150" y="172"/>
                    <a:pt x="149" y="176"/>
                  </a:cubicBezTo>
                  <a:cubicBezTo>
                    <a:pt x="149" y="176"/>
                    <a:pt x="149" y="175"/>
                    <a:pt x="148" y="173"/>
                  </a:cubicBezTo>
                  <a:cubicBezTo>
                    <a:pt x="148" y="172"/>
                    <a:pt x="148" y="170"/>
                    <a:pt x="148" y="170"/>
                  </a:cubicBezTo>
                  <a:cubicBezTo>
                    <a:pt x="149" y="177"/>
                    <a:pt x="148" y="184"/>
                    <a:pt x="146" y="189"/>
                  </a:cubicBezTo>
                  <a:cubicBezTo>
                    <a:pt x="147" y="193"/>
                    <a:pt x="147" y="195"/>
                    <a:pt x="148" y="197"/>
                  </a:cubicBezTo>
                  <a:cubicBezTo>
                    <a:pt x="148" y="197"/>
                    <a:pt x="147" y="198"/>
                    <a:pt x="146" y="198"/>
                  </a:cubicBezTo>
                  <a:cubicBezTo>
                    <a:pt x="145" y="199"/>
                    <a:pt x="145" y="200"/>
                    <a:pt x="145" y="200"/>
                  </a:cubicBezTo>
                  <a:cubicBezTo>
                    <a:pt x="144" y="198"/>
                    <a:pt x="145" y="196"/>
                    <a:pt x="145" y="193"/>
                  </a:cubicBezTo>
                  <a:cubicBezTo>
                    <a:pt x="145" y="193"/>
                    <a:pt x="145" y="194"/>
                    <a:pt x="145" y="194"/>
                  </a:cubicBezTo>
                  <a:cubicBezTo>
                    <a:pt x="144" y="191"/>
                    <a:pt x="145" y="186"/>
                    <a:pt x="145" y="182"/>
                  </a:cubicBezTo>
                  <a:cubicBezTo>
                    <a:pt x="146" y="184"/>
                    <a:pt x="146" y="186"/>
                    <a:pt x="146" y="188"/>
                  </a:cubicBezTo>
                  <a:cubicBezTo>
                    <a:pt x="147" y="183"/>
                    <a:pt x="147" y="177"/>
                    <a:pt x="147" y="173"/>
                  </a:cubicBezTo>
                  <a:cubicBezTo>
                    <a:pt x="147" y="173"/>
                    <a:pt x="147" y="174"/>
                    <a:pt x="146" y="175"/>
                  </a:cubicBezTo>
                  <a:cubicBezTo>
                    <a:pt x="146" y="173"/>
                    <a:pt x="147" y="172"/>
                    <a:pt x="146" y="171"/>
                  </a:cubicBezTo>
                  <a:cubicBezTo>
                    <a:pt x="146" y="170"/>
                    <a:pt x="146" y="172"/>
                    <a:pt x="146" y="174"/>
                  </a:cubicBezTo>
                  <a:cubicBezTo>
                    <a:pt x="146" y="165"/>
                    <a:pt x="146" y="165"/>
                    <a:pt x="146" y="165"/>
                  </a:cubicBezTo>
                  <a:cubicBezTo>
                    <a:pt x="146" y="168"/>
                    <a:pt x="146" y="168"/>
                    <a:pt x="146" y="168"/>
                  </a:cubicBezTo>
                  <a:cubicBezTo>
                    <a:pt x="145" y="168"/>
                    <a:pt x="144" y="162"/>
                    <a:pt x="144" y="162"/>
                  </a:cubicBezTo>
                  <a:cubicBezTo>
                    <a:pt x="142" y="171"/>
                    <a:pt x="138" y="182"/>
                    <a:pt x="132" y="184"/>
                  </a:cubicBezTo>
                  <a:cubicBezTo>
                    <a:pt x="135" y="179"/>
                    <a:pt x="136" y="174"/>
                    <a:pt x="138" y="167"/>
                  </a:cubicBezTo>
                  <a:cubicBezTo>
                    <a:pt x="137" y="171"/>
                    <a:pt x="138" y="171"/>
                    <a:pt x="139" y="169"/>
                  </a:cubicBezTo>
                  <a:cubicBezTo>
                    <a:pt x="140" y="168"/>
                    <a:pt x="141" y="166"/>
                    <a:pt x="142" y="167"/>
                  </a:cubicBezTo>
                  <a:cubicBezTo>
                    <a:pt x="141" y="166"/>
                    <a:pt x="142" y="162"/>
                    <a:pt x="142" y="161"/>
                  </a:cubicBezTo>
                  <a:cubicBezTo>
                    <a:pt x="142" y="161"/>
                    <a:pt x="142" y="163"/>
                    <a:pt x="141" y="164"/>
                  </a:cubicBezTo>
                  <a:cubicBezTo>
                    <a:pt x="140" y="166"/>
                    <a:pt x="139" y="167"/>
                    <a:pt x="139" y="167"/>
                  </a:cubicBezTo>
                  <a:cubicBezTo>
                    <a:pt x="140" y="162"/>
                    <a:pt x="140" y="163"/>
                    <a:pt x="140" y="160"/>
                  </a:cubicBezTo>
                  <a:cubicBezTo>
                    <a:pt x="138" y="166"/>
                    <a:pt x="137" y="168"/>
                    <a:pt x="136" y="169"/>
                  </a:cubicBezTo>
                  <a:cubicBezTo>
                    <a:pt x="135" y="169"/>
                    <a:pt x="134" y="168"/>
                    <a:pt x="132" y="170"/>
                  </a:cubicBezTo>
                  <a:cubicBezTo>
                    <a:pt x="133" y="166"/>
                    <a:pt x="135" y="162"/>
                    <a:pt x="137" y="164"/>
                  </a:cubicBezTo>
                  <a:cubicBezTo>
                    <a:pt x="138" y="155"/>
                    <a:pt x="129" y="176"/>
                    <a:pt x="130" y="168"/>
                  </a:cubicBezTo>
                  <a:cubicBezTo>
                    <a:pt x="130" y="168"/>
                    <a:pt x="130" y="169"/>
                    <a:pt x="131" y="167"/>
                  </a:cubicBezTo>
                  <a:cubicBezTo>
                    <a:pt x="129" y="170"/>
                    <a:pt x="127" y="166"/>
                    <a:pt x="129" y="163"/>
                  </a:cubicBezTo>
                  <a:cubicBezTo>
                    <a:pt x="130" y="163"/>
                    <a:pt x="130" y="163"/>
                    <a:pt x="130" y="163"/>
                  </a:cubicBezTo>
                  <a:cubicBezTo>
                    <a:pt x="127" y="161"/>
                    <a:pt x="120" y="160"/>
                    <a:pt x="116" y="169"/>
                  </a:cubicBezTo>
                  <a:cubicBezTo>
                    <a:pt x="116" y="168"/>
                    <a:pt x="121" y="158"/>
                    <a:pt x="122" y="156"/>
                  </a:cubicBezTo>
                  <a:cubicBezTo>
                    <a:pt x="104" y="186"/>
                    <a:pt x="104" y="186"/>
                    <a:pt x="104" y="186"/>
                  </a:cubicBezTo>
                  <a:cubicBezTo>
                    <a:pt x="108" y="178"/>
                    <a:pt x="113" y="158"/>
                    <a:pt x="117" y="154"/>
                  </a:cubicBezTo>
                  <a:cubicBezTo>
                    <a:pt x="117" y="153"/>
                    <a:pt x="117" y="151"/>
                    <a:pt x="114" y="153"/>
                  </a:cubicBezTo>
                  <a:cubicBezTo>
                    <a:pt x="114" y="155"/>
                    <a:pt x="111" y="165"/>
                    <a:pt x="110" y="166"/>
                  </a:cubicBezTo>
                  <a:cubicBezTo>
                    <a:pt x="111" y="156"/>
                    <a:pt x="110" y="161"/>
                    <a:pt x="111" y="152"/>
                  </a:cubicBezTo>
                  <a:cubicBezTo>
                    <a:pt x="111" y="154"/>
                    <a:pt x="105" y="166"/>
                    <a:pt x="104" y="166"/>
                  </a:cubicBezTo>
                  <a:cubicBezTo>
                    <a:pt x="105" y="164"/>
                    <a:pt x="109" y="153"/>
                    <a:pt x="110" y="152"/>
                  </a:cubicBezTo>
                  <a:cubicBezTo>
                    <a:pt x="102" y="163"/>
                    <a:pt x="102" y="163"/>
                    <a:pt x="102" y="163"/>
                  </a:cubicBezTo>
                  <a:cubicBezTo>
                    <a:pt x="104" y="161"/>
                    <a:pt x="106" y="153"/>
                    <a:pt x="107" y="149"/>
                  </a:cubicBezTo>
                  <a:cubicBezTo>
                    <a:pt x="106" y="151"/>
                    <a:pt x="105" y="148"/>
                    <a:pt x="103" y="148"/>
                  </a:cubicBezTo>
                  <a:cubicBezTo>
                    <a:pt x="104" y="152"/>
                    <a:pt x="104" y="152"/>
                    <a:pt x="104" y="152"/>
                  </a:cubicBezTo>
                  <a:cubicBezTo>
                    <a:pt x="101" y="149"/>
                    <a:pt x="93" y="168"/>
                    <a:pt x="90" y="166"/>
                  </a:cubicBezTo>
                  <a:cubicBezTo>
                    <a:pt x="92" y="164"/>
                    <a:pt x="97" y="151"/>
                    <a:pt x="96" y="149"/>
                  </a:cubicBezTo>
                  <a:cubicBezTo>
                    <a:pt x="93" y="155"/>
                    <a:pt x="81" y="178"/>
                    <a:pt x="76" y="182"/>
                  </a:cubicBezTo>
                  <a:cubicBezTo>
                    <a:pt x="77" y="178"/>
                    <a:pt x="77" y="178"/>
                    <a:pt x="77" y="178"/>
                  </a:cubicBezTo>
                  <a:cubicBezTo>
                    <a:pt x="73" y="182"/>
                    <a:pt x="73" y="182"/>
                    <a:pt x="73" y="182"/>
                  </a:cubicBezTo>
                  <a:cubicBezTo>
                    <a:pt x="78" y="172"/>
                    <a:pt x="90" y="153"/>
                    <a:pt x="95" y="146"/>
                  </a:cubicBezTo>
                  <a:cubicBezTo>
                    <a:pt x="95" y="143"/>
                    <a:pt x="97" y="142"/>
                    <a:pt x="95" y="141"/>
                  </a:cubicBezTo>
                  <a:cubicBezTo>
                    <a:pt x="95" y="138"/>
                    <a:pt x="98" y="137"/>
                    <a:pt x="98" y="137"/>
                  </a:cubicBezTo>
                  <a:cubicBezTo>
                    <a:pt x="95" y="133"/>
                    <a:pt x="95" y="133"/>
                    <a:pt x="95" y="133"/>
                  </a:cubicBezTo>
                  <a:cubicBezTo>
                    <a:pt x="92" y="140"/>
                    <a:pt x="88" y="139"/>
                    <a:pt x="86" y="145"/>
                  </a:cubicBezTo>
                  <a:cubicBezTo>
                    <a:pt x="94" y="139"/>
                    <a:pt x="94" y="139"/>
                    <a:pt x="94" y="139"/>
                  </a:cubicBezTo>
                  <a:cubicBezTo>
                    <a:pt x="91" y="147"/>
                    <a:pt x="83" y="160"/>
                    <a:pt x="80" y="157"/>
                  </a:cubicBezTo>
                  <a:cubicBezTo>
                    <a:pt x="81" y="154"/>
                    <a:pt x="86" y="144"/>
                    <a:pt x="87" y="141"/>
                  </a:cubicBezTo>
                  <a:cubicBezTo>
                    <a:pt x="86" y="144"/>
                    <a:pt x="82" y="145"/>
                    <a:pt x="83" y="143"/>
                  </a:cubicBezTo>
                  <a:cubicBezTo>
                    <a:pt x="85" y="140"/>
                    <a:pt x="85" y="140"/>
                    <a:pt x="85" y="140"/>
                  </a:cubicBezTo>
                  <a:cubicBezTo>
                    <a:pt x="85" y="136"/>
                    <a:pt x="79" y="149"/>
                    <a:pt x="79" y="141"/>
                  </a:cubicBezTo>
                  <a:cubicBezTo>
                    <a:pt x="79" y="140"/>
                    <a:pt x="81" y="130"/>
                    <a:pt x="79" y="135"/>
                  </a:cubicBezTo>
                  <a:cubicBezTo>
                    <a:pt x="77" y="144"/>
                    <a:pt x="67" y="170"/>
                    <a:pt x="64" y="177"/>
                  </a:cubicBezTo>
                  <a:cubicBezTo>
                    <a:pt x="64" y="176"/>
                    <a:pt x="63" y="167"/>
                    <a:pt x="64" y="162"/>
                  </a:cubicBezTo>
                  <a:cubicBezTo>
                    <a:pt x="65" y="155"/>
                    <a:pt x="72" y="147"/>
                    <a:pt x="73" y="141"/>
                  </a:cubicBezTo>
                  <a:cubicBezTo>
                    <a:pt x="72" y="143"/>
                    <a:pt x="71" y="145"/>
                    <a:pt x="70" y="146"/>
                  </a:cubicBezTo>
                  <a:cubicBezTo>
                    <a:pt x="70" y="144"/>
                    <a:pt x="73" y="139"/>
                    <a:pt x="71" y="140"/>
                  </a:cubicBezTo>
                  <a:cubicBezTo>
                    <a:pt x="68" y="147"/>
                    <a:pt x="68" y="138"/>
                    <a:pt x="68" y="146"/>
                  </a:cubicBezTo>
                  <a:cubicBezTo>
                    <a:pt x="65" y="148"/>
                    <a:pt x="67" y="144"/>
                    <a:pt x="65" y="143"/>
                  </a:cubicBezTo>
                  <a:cubicBezTo>
                    <a:pt x="63" y="149"/>
                    <a:pt x="56" y="160"/>
                    <a:pt x="54" y="161"/>
                  </a:cubicBezTo>
                  <a:cubicBezTo>
                    <a:pt x="55" y="159"/>
                    <a:pt x="55" y="157"/>
                    <a:pt x="56" y="155"/>
                  </a:cubicBezTo>
                  <a:cubicBezTo>
                    <a:pt x="53" y="153"/>
                    <a:pt x="52" y="149"/>
                    <a:pt x="49" y="148"/>
                  </a:cubicBezTo>
                  <a:cubicBezTo>
                    <a:pt x="50" y="146"/>
                    <a:pt x="49" y="143"/>
                    <a:pt x="51" y="140"/>
                  </a:cubicBezTo>
                  <a:cubicBezTo>
                    <a:pt x="50" y="141"/>
                    <a:pt x="49" y="144"/>
                    <a:pt x="48" y="144"/>
                  </a:cubicBezTo>
                  <a:cubicBezTo>
                    <a:pt x="48" y="136"/>
                    <a:pt x="50" y="143"/>
                    <a:pt x="52" y="135"/>
                  </a:cubicBezTo>
                  <a:cubicBezTo>
                    <a:pt x="50" y="139"/>
                    <a:pt x="47" y="140"/>
                    <a:pt x="44" y="142"/>
                  </a:cubicBezTo>
                  <a:cubicBezTo>
                    <a:pt x="42" y="149"/>
                    <a:pt x="47" y="145"/>
                    <a:pt x="50" y="143"/>
                  </a:cubicBezTo>
                  <a:cubicBezTo>
                    <a:pt x="46" y="152"/>
                    <a:pt x="40" y="161"/>
                    <a:pt x="35" y="164"/>
                  </a:cubicBezTo>
                  <a:cubicBezTo>
                    <a:pt x="31" y="166"/>
                    <a:pt x="36" y="158"/>
                    <a:pt x="35" y="159"/>
                  </a:cubicBezTo>
                  <a:cubicBezTo>
                    <a:pt x="31" y="155"/>
                    <a:pt x="25" y="174"/>
                    <a:pt x="23" y="166"/>
                  </a:cubicBezTo>
                  <a:cubicBezTo>
                    <a:pt x="24" y="159"/>
                    <a:pt x="28" y="154"/>
                    <a:pt x="29" y="149"/>
                  </a:cubicBezTo>
                  <a:cubicBezTo>
                    <a:pt x="32" y="148"/>
                    <a:pt x="31" y="154"/>
                    <a:pt x="32" y="154"/>
                  </a:cubicBezTo>
                  <a:cubicBezTo>
                    <a:pt x="32" y="151"/>
                    <a:pt x="32" y="151"/>
                    <a:pt x="32" y="151"/>
                  </a:cubicBezTo>
                  <a:cubicBezTo>
                    <a:pt x="33" y="149"/>
                    <a:pt x="35" y="148"/>
                    <a:pt x="35" y="150"/>
                  </a:cubicBezTo>
                  <a:cubicBezTo>
                    <a:pt x="36" y="144"/>
                    <a:pt x="28" y="146"/>
                    <a:pt x="26" y="140"/>
                  </a:cubicBezTo>
                  <a:cubicBezTo>
                    <a:pt x="24" y="141"/>
                    <a:pt x="22" y="143"/>
                    <a:pt x="22" y="146"/>
                  </a:cubicBezTo>
                  <a:cubicBezTo>
                    <a:pt x="24" y="145"/>
                    <a:pt x="24" y="145"/>
                    <a:pt x="24" y="145"/>
                  </a:cubicBezTo>
                  <a:cubicBezTo>
                    <a:pt x="23" y="151"/>
                    <a:pt x="19" y="151"/>
                    <a:pt x="19" y="154"/>
                  </a:cubicBezTo>
                  <a:cubicBezTo>
                    <a:pt x="17" y="157"/>
                    <a:pt x="13" y="162"/>
                    <a:pt x="12" y="158"/>
                  </a:cubicBezTo>
                  <a:cubicBezTo>
                    <a:pt x="14" y="151"/>
                    <a:pt x="14" y="151"/>
                    <a:pt x="14" y="151"/>
                  </a:cubicBezTo>
                  <a:cubicBezTo>
                    <a:pt x="13" y="153"/>
                    <a:pt x="14" y="156"/>
                    <a:pt x="15" y="154"/>
                  </a:cubicBezTo>
                  <a:cubicBezTo>
                    <a:pt x="13" y="156"/>
                    <a:pt x="15" y="143"/>
                    <a:pt x="11" y="152"/>
                  </a:cubicBezTo>
                  <a:cubicBezTo>
                    <a:pt x="11" y="157"/>
                    <a:pt x="11" y="157"/>
                    <a:pt x="11" y="157"/>
                  </a:cubicBezTo>
                  <a:cubicBezTo>
                    <a:pt x="8" y="160"/>
                    <a:pt x="3" y="166"/>
                    <a:pt x="2" y="164"/>
                  </a:cubicBezTo>
                  <a:cubicBezTo>
                    <a:pt x="0" y="171"/>
                    <a:pt x="3" y="163"/>
                    <a:pt x="1" y="171"/>
                  </a:cubicBezTo>
                  <a:cubicBezTo>
                    <a:pt x="3" y="161"/>
                    <a:pt x="6" y="174"/>
                    <a:pt x="8" y="163"/>
                  </a:cubicBezTo>
                  <a:cubicBezTo>
                    <a:pt x="6" y="172"/>
                    <a:pt x="9" y="167"/>
                    <a:pt x="8" y="176"/>
                  </a:cubicBezTo>
                  <a:cubicBezTo>
                    <a:pt x="8" y="174"/>
                    <a:pt x="9" y="171"/>
                    <a:pt x="10" y="173"/>
                  </a:cubicBezTo>
                  <a:cubicBezTo>
                    <a:pt x="10" y="173"/>
                    <a:pt x="11" y="172"/>
                    <a:pt x="11" y="171"/>
                  </a:cubicBezTo>
                  <a:cubicBezTo>
                    <a:pt x="11" y="171"/>
                    <a:pt x="11" y="171"/>
                    <a:pt x="11" y="172"/>
                  </a:cubicBezTo>
                  <a:cubicBezTo>
                    <a:pt x="11" y="171"/>
                    <a:pt x="11" y="171"/>
                    <a:pt x="11" y="171"/>
                  </a:cubicBezTo>
                  <a:cubicBezTo>
                    <a:pt x="11" y="171"/>
                    <a:pt x="11" y="171"/>
                    <a:pt x="11" y="171"/>
                  </a:cubicBezTo>
                  <a:cubicBezTo>
                    <a:pt x="11" y="170"/>
                    <a:pt x="11" y="169"/>
                    <a:pt x="12" y="167"/>
                  </a:cubicBezTo>
                  <a:cubicBezTo>
                    <a:pt x="14" y="162"/>
                    <a:pt x="17" y="164"/>
                    <a:pt x="19" y="161"/>
                  </a:cubicBezTo>
                  <a:cubicBezTo>
                    <a:pt x="19" y="163"/>
                    <a:pt x="17" y="164"/>
                    <a:pt x="17" y="166"/>
                  </a:cubicBezTo>
                  <a:cubicBezTo>
                    <a:pt x="20" y="163"/>
                    <a:pt x="20" y="163"/>
                    <a:pt x="20" y="163"/>
                  </a:cubicBezTo>
                  <a:cubicBezTo>
                    <a:pt x="18" y="168"/>
                    <a:pt x="19" y="172"/>
                    <a:pt x="16" y="174"/>
                  </a:cubicBezTo>
                  <a:cubicBezTo>
                    <a:pt x="18" y="175"/>
                    <a:pt x="18" y="175"/>
                    <a:pt x="18" y="175"/>
                  </a:cubicBezTo>
                  <a:cubicBezTo>
                    <a:pt x="18" y="179"/>
                    <a:pt x="19" y="180"/>
                    <a:pt x="21" y="179"/>
                  </a:cubicBezTo>
                  <a:cubicBezTo>
                    <a:pt x="22" y="180"/>
                    <a:pt x="26" y="174"/>
                    <a:pt x="23" y="178"/>
                  </a:cubicBezTo>
                  <a:cubicBezTo>
                    <a:pt x="28" y="176"/>
                    <a:pt x="28" y="176"/>
                    <a:pt x="28" y="176"/>
                  </a:cubicBezTo>
                  <a:cubicBezTo>
                    <a:pt x="27" y="177"/>
                    <a:pt x="27" y="177"/>
                    <a:pt x="27" y="177"/>
                  </a:cubicBezTo>
                  <a:cubicBezTo>
                    <a:pt x="30" y="179"/>
                    <a:pt x="37" y="171"/>
                    <a:pt x="37" y="182"/>
                  </a:cubicBezTo>
                  <a:cubicBezTo>
                    <a:pt x="39" y="181"/>
                    <a:pt x="40" y="180"/>
                    <a:pt x="42" y="182"/>
                  </a:cubicBezTo>
                  <a:cubicBezTo>
                    <a:pt x="40" y="186"/>
                    <a:pt x="40" y="186"/>
                    <a:pt x="40" y="186"/>
                  </a:cubicBezTo>
                  <a:cubicBezTo>
                    <a:pt x="42" y="185"/>
                    <a:pt x="43" y="192"/>
                    <a:pt x="45" y="188"/>
                  </a:cubicBezTo>
                  <a:cubicBezTo>
                    <a:pt x="42" y="200"/>
                    <a:pt x="51" y="193"/>
                    <a:pt x="53" y="196"/>
                  </a:cubicBezTo>
                  <a:cubicBezTo>
                    <a:pt x="55" y="190"/>
                    <a:pt x="55" y="190"/>
                    <a:pt x="55" y="190"/>
                  </a:cubicBezTo>
                  <a:cubicBezTo>
                    <a:pt x="56" y="191"/>
                    <a:pt x="59" y="190"/>
                    <a:pt x="62" y="189"/>
                  </a:cubicBezTo>
                  <a:cubicBezTo>
                    <a:pt x="63" y="184"/>
                    <a:pt x="63" y="184"/>
                    <a:pt x="63" y="184"/>
                  </a:cubicBezTo>
                  <a:cubicBezTo>
                    <a:pt x="67" y="180"/>
                    <a:pt x="67" y="189"/>
                    <a:pt x="70" y="190"/>
                  </a:cubicBezTo>
                  <a:cubicBezTo>
                    <a:pt x="69" y="191"/>
                    <a:pt x="68" y="191"/>
                    <a:pt x="68" y="189"/>
                  </a:cubicBezTo>
                  <a:cubicBezTo>
                    <a:pt x="67" y="202"/>
                    <a:pt x="78" y="184"/>
                    <a:pt x="78" y="193"/>
                  </a:cubicBezTo>
                  <a:cubicBezTo>
                    <a:pt x="80" y="192"/>
                    <a:pt x="80" y="192"/>
                    <a:pt x="80" y="194"/>
                  </a:cubicBezTo>
                  <a:cubicBezTo>
                    <a:pt x="80" y="194"/>
                    <a:pt x="80" y="194"/>
                    <a:pt x="80" y="194"/>
                  </a:cubicBezTo>
                  <a:cubicBezTo>
                    <a:pt x="80" y="194"/>
                    <a:pt x="80" y="194"/>
                    <a:pt x="80" y="194"/>
                  </a:cubicBezTo>
                  <a:cubicBezTo>
                    <a:pt x="80" y="195"/>
                    <a:pt x="80" y="196"/>
                    <a:pt x="80" y="197"/>
                  </a:cubicBezTo>
                  <a:cubicBezTo>
                    <a:pt x="80" y="196"/>
                    <a:pt x="80" y="195"/>
                    <a:pt x="80" y="194"/>
                  </a:cubicBezTo>
                  <a:cubicBezTo>
                    <a:pt x="81" y="194"/>
                    <a:pt x="82" y="194"/>
                    <a:pt x="83" y="193"/>
                  </a:cubicBezTo>
                  <a:cubicBezTo>
                    <a:pt x="82" y="199"/>
                    <a:pt x="82" y="199"/>
                    <a:pt x="82" y="199"/>
                  </a:cubicBezTo>
                  <a:cubicBezTo>
                    <a:pt x="82" y="199"/>
                    <a:pt x="82" y="199"/>
                    <a:pt x="82" y="199"/>
                  </a:cubicBezTo>
                  <a:cubicBezTo>
                    <a:pt x="82" y="201"/>
                    <a:pt x="84" y="196"/>
                    <a:pt x="85" y="192"/>
                  </a:cubicBezTo>
                  <a:cubicBezTo>
                    <a:pt x="85" y="191"/>
                    <a:pt x="86" y="191"/>
                    <a:pt x="87" y="189"/>
                  </a:cubicBezTo>
                  <a:cubicBezTo>
                    <a:pt x="84" y="198"/>
                    <a:pt x="91" y="187"/>
                    <a:pt x="88" y="197"/>
                  </a:cubicBezTo>
                  <a:cubicBezTo>
                    <a:pt x="90" y="193"/>
                    <a:pt x="94" y="195"/>
                    <a:pt x="98" y="186"/>
                  </a:cubicBezTo>
                  <a:cubicBezTo>
                    <a:pt x="97" y="187"/>
                    <a:pt x="97" y="188"/>
                    <a:pt x="97" y="188"/>
                  </a:cubicBezTo>
                  <a:cubicBezTo>
                    <a:pt x="97" y="189"/>
                    <a:pt x="98" y="191"/>
                    <a:pt x="100" y="188"/>
                  </a:cubicBezTo>
                  <a:cubicBezTo>
                    <a:pt x="98" y="195"/>
                    <a:pt x="98" y="195"/>
                    <a:pt x="98" y="195"/>
                  </a:cubicBezTo>
                  <a:cubicBezTo>
                    <a:pt x="103" y="187"/>
                    <a:pt x="103" y="187"/>
                    <a:pt x="103" y="187"/>
                  </a:cubicBezTo>
                  <a:cubicBezTo>
                    <a:pt x="103" y="192"/>
                    <a:pt x="103" y="194"/>
                    <a:pt x="99" y="199"/>
                  </a:cubicBezTo>
                  <a:cubicBezTo>
                    <a:pt x="106" y="192"/>
                    <a:pt x="103" y="197"/>
                    <a:pt x="109" y="190"/>
                  </a:cubicBezTo>
                  <a:cubicBezTo>
                    <a:pt x="107" y="194"/>
                    <a:pt x="107" y="194"/>
                    <a:pt x="107" y="194"/>
                  </a:cubicBezTo>
                  <a:cubicBezTo>
                    <a:pt x="108" y="194"/>
                    <a:pt x="112" y="189"/>
                    <a:pt x="111" y="193"/>
                  </a:cubicBezTo>
                  <a:cubicBezTo>
                    <a:pt x="110" y="198"/>
                    <a:pt x="113" y="199"/>
                    <a:pt x="116" y="200"/>
                  </a:cubicBezTo>
                  <a:cubicBezTo>
                    <a:pt x="117" y="201"/>
                    <a:pt x="119" y="202"/>
                    <a:pt x="120" y="203"/>
                  </a:cubicBezTo>
                  <a:cubicBezTo>
                    <a:pt x="121" y="203"/>
                    <a:pt x="121" y="204"/>
                    <a:pt x="122" y="205"/>
                  </a:cubicBezTo>
                  <a:cubicBezTo>
                    <a:pt x="123" y="206"/>
                    <a:pt x="124" y="207"/>
                    <a:pt x="124" y="208"/>
                  </a:cubicBezTo>
                  <a:cubicBezTo>
                    <a:pt x="126" y="201"/>
                    <a:pt x="126" y="203"/>
                    <a:pt x="127" y="206"/>
                  </a:cubicBezTo>
                  <a:cubicBezTo>
                    <a:pt x="127" y="208"/>
                    <a:pt x="128" y="211"/>
                    <a:pt x="130" y="206"/>
                  </a:cubicBezTo>
                  <a:cubicBezTo>
                    <a:pt x="129" y="209"/>
                    <a:pt x="130" y="211"/>
                    <a:pt x="128" y="214"/>
                  </a:cubicBezTo>
                  <a:cubicBezTo>
                    <a:pt x="131" y="213"/>
                    <a:pt x="132" y="215"/>
                    <a:pt x="133" y="216"/>
                  </a:cubicBezTo>
                  <a:cubicBezTo>
                    <a:pt x="135" y="217"/>
                    <a:pt x="136" y="217"/>
                    <a:pt x="138" y="213"/>
                  </a:cubicBezTo>
                  <a:cubicBezTo>
                    <a:pt x="138" y="217"/>
                    <a:pt x="137" y="218"/>
                    <a:pt x="137" y="220"/>
                  </a:cubicBezTo>
                  <a:cubicBezTo>
                    <a:pt x="137" y="219"/>
                    <a:pt x="139" y="218"/>
                    <a:pt x="139" y="220"/>
                  </a:cubicBezTo>
                  <a:cubicBezTo>
                    <a:pt x="139" y="222"/>
                    <a:pt x="138" y="222"/>
                    <a:pt x="137" y="224"/>
                  </a:cubicBezTo>
                  <a:cubicBezTo>
                    <a:pt x="142" y="225"/>
                    <a:pt x="143" y="214"/>
                    <a:pt x="144" y="204"/>
                  </a:cubicBezTo>
                  <a:cubicBezTo>
                    <a:pt x="145" y="210"/>
                    <a:pt x="147" y="210"/>
                    <a:pt x="148" y="203"/>
                  </a:cubicBezTo>
                  <a:cubicBezTo>
                    <a:pt x="148" y="207"/>
                    <a:pt x="150" y="211"/>
                    <a:pt x="147" y="211"/>
                  </a:cubicBezTo>
                  <a:cubicBezTo>
                    <a:pt x="149" y="212"/>
                    <a:pt x="157" y="220"/>
                    <a:pt x="156" y="211"/>
                  </a:cubicBezTo>
                  <a:cubicBezTo>
                    <a:pt x="156" y="213"/>
                    <a:pt x="158" y="212"/>
                    <a:pt x="158" y="212"/>
                  </a:cubicBezTo>
                  <a:cubicBezTo>
                    <a:pt x="161" y="213"/>
                    <a:pt x="161" y="214"/>
                    <a:pt x="164" y="214"/>
                  </a:cubicBezTo>
                  <a:cubicBezTo>
                    <a:pt x="163" y="213"/>
                    <a:pt x="163" y="213"/>
                    <a:pt x="163" y="213"/>
                  </a:cubicBezTo>
                  <a:cubicBezTo>
                    <a:pt x="161" y="202"/>
                    <a:pt x="164" y="211"/>
                    <a:pt x="166" y="211"/>
                  </a:cubicBezTo>
                  <a:cubicBezTo>
                    <a:pt x="167" y="212"/>
                    <a:pt x="167" y="212"/>
                    <a:pt x="167" y="212"/>
                  </a:cubicBezTo>
                  <a:cubicBezTo>
                    <a:pt x="170" y="217"/>
                    <a:pt x="171" y="216"/>
                    <a:pt x="171" y="215"/>
                  </a:cubicBezTo>
                  <a:cubicBezTo>
                    <a:pt x="171" y="215"/>
                    <a:pt x="172" y="214"/>
                    <a:pt x="176" y="220"/>
                  </a:cubicBezTo>
                  <a:cubicBezTo>
                    <a:pt x="173" y="213"/>
                    <a:pt x="173" y="213"/>
                    <a:pt x="173" y="213"/>
                  </a:cubicBezTo>
                  <a:cubicBezTo>
                    <a:pt x="170" y="205"/>
                    <a:pt x="172" y="208"/>
                    <a:pt x="175" y="212"/>
                  </a:cubicBezTo>
                  <a:cubicBezTo>
                    <a:pt x="178" y="216"/>
                    <a:pt x="182" y="221"/>
                    <a:pt x="182" y="219"/>
                  </a:cubicBezTo>
                  <a:cubicBezTo>
                    <a:pt x="179" y="214"/>
                    <a:pt x="179" y="214"/>
                    <a:pt x="179" y="214"/>
                  </a:cubicBezTo>
                  <a:cubicBezTo>
                    <a:pt x="179" y="214"/>
                    <a:pt x="179" y="213"/>
                    <a:pt x="179" y="214"/>
                  </a:cubicBezTo>
                  <a:cubicBezTo>
                    <a:pt x="179" y="214"/>
                    <a:pt x="180" y="215"/>
                    <a:pt x="180" y="215"/>
                  </a:cubicBezTo>
                  <a:cubicBezTo>
                    <a:pt x="181" y="217"/>
                    <a:pt x="183" y="219"/>
                    <a:pt x="185" y="221"/>
                  </a:cubicBezTo>
                  <a:cubicBezTo>
                    <a:pt x="188" y="226"/>
                    <a:pt x="192" y="232"/>
                    <a:pt x="193" y="232"/>
                  </a:cubicBezTo>
                  <a:cubicBezTo>
                    <a:pt x="194" y="233"/>
                    <a:pt x="194" y="235"/>
                    <a:pt x="194" y="236"/>
                  </a:cubicBezTo>
                  <a:cubicBezTo>
                    <a:pt x="201" y="239"/>
                    <a:pt x="190" y="226"/>
                    <a:pt x="190" y="221"/>
                  </a:cubicBezTo>
                  <a:cubicBezTo>
                    <a:pt x="193" y="225"/>
                    <a:pt x="196" y="234"/>
                    <a:pt x="198" y="232"/>
                  </a:cubicBezTo>
                  <a:cubicBezTo>
                    <a:pt x="199" y="233"/>
                    <a:pt x="198" y="227"/>
                    <a:pt x="197" y="222"/>
                  </a:cubicBezTo>
                  <a:cubicBezTo>
                    <a:pt x="196" y="217"/>
                    <a:pt x="195" y="212"/>
                    <a:pt x="198" y="214"/>
                  </a:cubicBezTo>
                  <a:cubicBezTo>
                    <a:pt x="196" y="212"/>
                    <a:pt x="194" y="209"/>
                    <a:pt x="192" y="206"/>
                  </a:cubicBezTo>
                  <a:cubicBezTo>
                    <a:pt x="193" y="204"/>
                    <a:pt x="195" y="205"/>
                    <a:pt x="197" y="205"/>
                  </a:cubicBezTo>
                  <a:cubicBezTo>
                    <a:pt x="199" y="205"/>
                    <a:pt x="201" y="204"/>
                    <a:pt x="197" y="198"/>
                  </a:cubicBezTo>
                  <a:cubicBezTo>
                    <a:pt x="198" y="199"/>
                    <a:pt x="199" y="199"/>
                    <a:pt x="199" y="200"/>
                  </a:cubicBezTo>
                  <a:cubicBezTo>
                    <a:pt x="198" y="196"/>
                    <a:pt x="198" y="190"/>
                    <a:pt x="195" y="185"/>
                  </a:cubicBezTo>
                  <a:cubicBezTo>
                    <a:pt x="203" y="191"/>
                    <a:pt x="202" y="186"/>
                    <a:pt x="201" y="182"/>
                  </a:cubicBezTo>
                  <a:cubicBezTo>
                    <a:pt x="200" y="178"/>
                    <a:pt x="198" y="174"/>
                    <a:pt x="206" y="179"/>
                  </a:cubicBezTo>
                  <a:cubicBezTo>
                    <a:pt x="207" y="172"/>
                    <a:pt x="207" y="172"/>
                    <a:pt x="207" y="172"/>
                  </a:cubicBezTo>
                  <a:cubicBezTo>
                    <a:pt x="209" y="173"/>
                    <a:pt x="209" y="173"/>
                    <a:pt x="209" y="173"/>
                  </a:cubicBezTo>
                  <a:cubicBezTo>
                    <a:pt x="212" y="170"/>
                    <a:pt x="208" y="167"/>
                    <a:pt x="204" y="164"/>
                  </a:cubicBezTo>
                  <a:cubicBezTo>
                    <a:pt x="206" y="163"/>
                    <a:pt x="207" y="165"/>
                    <a:pt x="208" y="165"/>
                  </a:cubicBezTo>
                  <a:cubicBezTo>
                    <a:pt x="210" y="164"/>
                    <a:pt x="210" y="163"/>
                    <a:pt x="211" y="163"/>
                  </a:cubicBezTo>
                  <a:cubicBezTo>
                    <a:pt x="211" y="162"/>
                    <a:pt x="212" y="162"/>
                    <a:pt x="211" y="161"/>
                  </a:cubicBezTo>
                  <a:cubicBezTo>
                    <a:pt x="211" y="160"/>
                    <a:pt x="209" y="158"/>
                    <a:pt x="205" y="155"/>
                  </a:cubicBezTo>
                  <a:cubicBezTo>
                    <a:pt x="211" y="157"/>
                    <a:pt x="211" y="157"/>
                    <a:pt x="211" y="157"/>
                  </a:cubicBezTo>
                  <a:cubicBezTo>
                    <a:pt x="208" y="155"/>
                    <a:pt x="222" y="154"/>
                    <a:pt x="217" y="148"/>
                  </a:cubicBezTo>
                  <a:cubicBezTo>
                    <a:pt x="217" y="148"/>
                    <a:pt x="218" y="149"/>
                    <a:pt x="219" y="149"/>
                  </a:cubicBezTo>
                  <a:cubicBezTo>
                    <a:pt x="214" y="143"/>
                    <a:pt x="238" y="144"/>
                    <a:pt x="218" y="136"/>
                  </a:cubicBezTo>
                  <a:cubicBezTo>
                    <a:pt x="214" y="131"/>
                    <a:pt x="214" y="131"/>
                    <a:pt x="214" y="131"/>
                  </a:cubicBezTo>
                  <a:cubicBezTo>
                    <a:pt x="211" y="134"/>
                    <a:pt x="206" y="127"/>
                    <a:pt x="202" y="128"/>
                  </a:cubicBezTo>
                  <a:cubicBezTo>
                    <a:pt x="201" y="126"/>
                    <a:pt x="209" y="126"/>
                    <a:pt x="210" y="128"/>
                  </a:cubicBezTo>
                  <a:cubicBezTo>
                    <a:pt x="208" y="128"/>
                    <a:pt x="208" y="128"/>
                    <a:pt x="208" y="128"/>
                  </a:cubicBezTo>
                  <a:cubicBezTo>
                    <a:pt x="219" y="132"/>
                    <a:pt x="214" y="125"/>
                    <a:pt x="221" y="127"/>
                  </a:cubicBezTo>
                  <a:cubicBezTo>
                    <a:pt x="223" y="120"/>
                    <a:pt x="231" y="115"/>
                    <a:pt x="234" y="108"/>
                  </a:cubicBezTo>
                  <a:cubicBezTo>
                    <a:pt x="226" y="106"/>
                    <a:pt x="226" y="106"/>
                    <a:pt x="226" y="106"/>
                  </a:cubicBezTo>
                  <a:cubicBezTo>
                    <a:pt x="227" y="104"/>
                    <a:pt x="227" y="104"/>
                    <a:pt x="227" y="104"/>
                  </a:cubicBezTo>
                  <a:cubicBezTo>
                    <a:pt x="229" y="104"/>
                    <a:pt x="234" y="105"/>
                    <a:pt x="233" y="107"/>
                  </a:cubicBezTo>
                  <a:cubicBezTo>
                    <a:pt x="238" y="108"/>
                    <a:pt x="230" y="103"/>
                    <a:pt x="228" y="102"/>
                  </a:cubicBezTo>
                  <a:cubicBezTo>
                    <a:pt x="232" y="100"/>
                    <a:pt x="237" y="107"/>
                    <a:pt x="238" y="106"/>
                  </a:cubicBezTo>
                  <a:cubicBezTo>
                    <a:pt x="238" y="104"/>
                    <a:pt x="238" y="104"/>
                    <a:pt x="238" y="104"/>
                  </a:cubicBezTo>
                  <a:cubicBezTo>
                    <a:pt x="237" y="104"/>
                    <a:pt x="237" y="104"/>
                    <a:pt x="237" y="104"/>
                  </a:cubicBezTo>
                  <a:cubicBezTo>
                    <a:pt x="234" y="102"/>
                    <a:pt x="230" y="101"/>
                    <a:pt x="231" y="99"/>
                  </a:cubicBezTo>
                  <a:cubicBezTo>
                    <a:pt x="233" y="98"/>
                    <a:pt x="236" y="100"/>
                    <a:pt x="237" y="99"/>
                  </a:cubicBezTo>
                  <a:cubicBezTo>
                    <a:pt x="237" y="100"/>
                    <a:pt x="238" y="99"/>
                    <a:pt x="237" y="99"/>
                  </a:cubicBezTo>
                  <a:cubicBezTo>
                    <a:pt x="239" y="96"/>
                    <a:pt x="239" y="96"/>
                    <a:pt x="239" y="96"/>
                  </a:cubicBezTo>
                  <a:cubicBezTo>
                    <a:pt x="232" y="95"/>
                    <a:pt x="232" y="95"/>
                    <a:pt x="232" y="95"/>
                  </a:cubicBezTo>
                  <a:cubicBezTo>
                    <a:pt x="229" y="92"/>
                    <a:pt x="233" y="92"/>
                    <a:pt x="226" y="91"/>
                  </a:cubicBezTo>
                  <a:cubicBezTo>
                    <a:pt x="238" y="93"/>
                    <a:pt x="233" y="81"/>
                    <a:pt x="237" y="81"/>
                  </a:cubicBezTo>
                  <a:cubicBezTo>
                    <a:pt x="233" y="78"/>
                    <a:pt x="234" y="76"/>
                    <a:pt x="235" y="74"/>
                  </a:cubicBezTo>
                  <a:cubicBezTo>
                    <a:pt x="234" y="74"/>
                    <a:pt x="226" y="72"/>
                    <a:pt x="228" y="70"/>
                  </a:cubicBezTo>
                  <a:cubicBezTo>
                    <a:pt x="243" y="76"/>
                    <a:pt x="236" y="69"/>
                    <a:pt x="247" y="71"/>
                  </a:cubicBezTo>
                  <a:cubicBezTo>
                    <a:pt x="239" y="70"/>
                    <a:pt x="247" y="65"/>
                    <a:pt x="236" y="63"/>
                  </a:cubicBezTo>
                  <a:cubicBezTo>
                    <a:pt x="238" y="62"/>
                    <a:pt x="242" y="65"/>
                    <a:pt x="246" y="65"/>
                  </a:cubicBezTo>
                  <a:cubicBezTo>
                    <a:pt x="241" y="59"/>
                    <a:pt x="252" y="58"/>
                    <a:pt x="252" y="52"/>
                  </a:cubicBezTo>
                  <a:cubicBezTo>
                    <a:pt x="250" y="52"/>
                    <a:pt x="247" y="51"/>
                    <a:pt x="244" y="49"/>
                  </a:cubicBezTo>
                  <a:cubicBezTo>
                    <a:pt x="255" y="50"/>
                    <a:pt x="255" y="50"/>
                    <a:pt x="255" y="50"/>
                  </a:cubicBezTo>
                  <a:cubicBezTo>
                    <a:pt x="254" y="49"/>
                    <a:pt x="244" y="45"/>
                    <a:pt x="251" y="46"/>
                  </a:cubicBezTo>
                  <a:cubicBezTo>
                    <a:pt x="249" y="46"/>
                    <a:pt x="247" y="45"/>
                    <a:pt x="246" y="44"/>
                  </a:cubicBezTo>
                  <a:cubicBezTo>
                    <a:pt x="259" y="38"/>
                    <a:pt x="244" y="22"/>
                    <a:pt x="266" y="19"/>
                  </a:cubicBezTo>
                  <a:cubicBezTo>
                    <a:pt x="262" y="19"/>
                    <a:pt x="261" y="18"/>
                    <a:pt x="262" y="17"/>
                  </a:cubicBezTo>
                  <a:cubicBezTo>
                    <a:pt x="261" y="17"/>
                    <a:pt x="257" y="15"/>
                    <a:pt x="254" y="14"/>
                  </a:cubicBezTo>
                  <a:cubicBezTo>
                    <a:pt x="263" y="13"/>
                    <a:pt x="263" y="13"/>
                    <a:pt x="263" y="13"/>
                  </a:cubicBezTo>
                  <a:cubicBezTo>
                    <a:pt x="255" y="10"/>
                    <a:pt x="264" y="8"/>
                    <a:pt x="256" y="5"/>
                  </a:cubicBezTo>
                  <a:cubicBezTo>
                    <a:pt x="257" y="7"/>
                    <a:pt x="257" y="7"/>
                    <a:pt x="257" y="7"/>
                  </a:cubicBezTo>
                  <a:cubicBezTo>
                    <a:pt x="249" y="3"/>
                    <a:pt x="238" y="4"/>
                    <a:pt x="227" y="0"/>
                  </a:cubicBezTo>
                  <a:cubicBezTo>
                    <a:pt x="236" y="5"/>
                    <a:pt x="211" y="0"/>
                    <a:pt x="224" y="8"/>
                  </a:cubicBezTo>
                  <a:cubicBezTo>
                    <a:pt x="221" y="8"/>
                    <a:pt x="220" y="6"/>
                    <a:pt x="218" y="6"/>
                  </a:cubicBezTo>
                  <a:cubicBezTo>
                    <a:pt x="222" y="8"/>
                    <a:pt x="223" y="9"/>
                    <a:pt x="220" y="10"/>
                  </a:cubicBezTo>
                  <a:cubicBezTo>
                    <a:pt x="219" y="10"/>
                    <a:pt x="219" y="10"/>
                    <a:pt x="219" y="10"/>
                  </a:cubicBezTo>
                  <a:cubicBezTo>
                    <a:pt x="219" y="15"/>
                    <a:pt x="213" y="16"/>
                    <a:pt x="209" y="20"/>
                  </a:cubicBezTo>
                  <a:cubicBezTo>
                    <a:pt x="214" y="22"/>
                    <a:pt x="214" y="22"/>
                    <a:pt x="214" y="22"/>
                  </a:cubicBezTo>
                  <a:cubicBezTo>
                    <a:pt x="213" y="23"/>
                    <a:pt x="211" y="22"/>
                    <a:pt x="210" y="22"/>
                  </a:cubicBezTo>
                  <a:cubicBezTo>
                    <a:pt x="217" y="26"/>
                    <a:pt x="211" y="19"/>
                    <a:pt x="220" y="23"/>
                  </a:cubicBezTo>
                  <a:cubicBezTo>
                    <a:pt x="208" y="21"/>
                    <a:pt x="217" y="32"/>
                    <a:pt x="204" y="29"/>
                  </a:cubicBezTo>
                  <a:cubicBezTo>
                    <a:pt x="204" y="30"/>
                    <a:pt x="211" y="30"/>
                    <a:pt x="210" y="32"/>
                  </a:cubicBezTo>
                  <a:cubicBezTo>
                    <a:pt x="206" y="31"/>
                    <a:pt x="206" y="31"/>
                    <a:pt x="206" y="31"/>
                  </a:cubicBezTo>
                  <a:cubicBezTo>
                    <a:pt x="211" y="33"/>
                    <a:pt x="211" y="33"/>
                    <a:pt x="211" y="33"/>
                  </a:cubicBezTo>
                  <a:cubicBezTo>
                    <a:pt x="209" y="34"/>
                    <a:pt x="205" y="33"/>
                    <a:pt x="202" y="33"/>
                  </a:cubicBezTo>
                  <a:cubicBezTo>
                    <a:pt x="203" y="32"/>
                    <a:pt x="202" y="31"/>
                    <a:pt x="202" y="31"/>
                  </a:cubicBezTo>
                  <a:cubicBezTo>
                    <a:pt x="197" y="31"/>
                    <a:pt x="201" y="36"/>
                    <a:pt x="200" y="36"/>
                  </a:cubicBezTo>
                  <a:cubicBezTo>
                    <a:pt x="203" y="35"/>
                    <a:pt x="203" y="35"/>
                    <a:pt x="203" y="35"/>
                  </a:cubicBezTo>
                  <a:cubicBezTo>
                    <a:pt x="204" y="41"/>
                    <a:pt x="198" y="46"/>
                    <a:pt x="203" y="53"/>
                  </a:cubicBezTo>
                  <a:cubicBezTo>
                    <a:pt x="206" y="53"/>
                    <a:pt x="206" y="53"/>
                    <a:pt x="206" y="53"/>
                  </a:cubicBezTo>
                  <a:cubicBezTo>
                    <a:pt x="209" y="58"/>
                    <a:pt x="202" y="55"/>
                    <a:pt x="203" y="60"/>
                  </a:cubicBezTo>
                  <a:cubicBezTo>
                    <a:pt x="202" y="60"/>
                    <a:pt x="202" y="60"/>
                    <a:pt x="202" y="60"/>
                  </a:cubicBezTo>
                  <a:cubicBezTo>
                    <a:pt x="205" y="61"/>
                    <a:pt x="205" y="63"/>
                    <a:pt x="205" y="64"/>
                  </a:cubicBezTo>
                  <a:cubicBezTo>
                    <a:pt x="202" y="62"/>
                    <a:pt x="198" y="64"/>
                    <a:pt x="196" y="61"/>
                  </a:cubicBezTo>
                  <a:cubicBezTo>
                    <a:pt x="199" y="67"/>
                    <a:pt x="199" y="64"/>
                    <a:pt x="207" y="70"/>
                  </a:cubicBezTo>
                  <a:cubicBezTo>
                    <a:pt x="203" y="69"/>
                    <a:pt x="203" y="69"/>
                    <a:pt x="203" y="69"/>
                  </a:cubicBezTo>
                  <a:cubicBezTo>
                    <a:pt x="207" y="72"/>
                    <a:pt x="209" y="72"/>
                    <a:pt x="209" y="75"/>
                  </a:cubicBezTo>
                  <a:cubicBezTo>
                    <a:pt x="206" y="72"/>
                    <a:pt x="202" y="74"/>
                    <a:pt x="198" y="70"/>
                  </a:cubicBezTo>
                  <a:cubicBezTo>
                    <a:pt x="187" y="72"/>
                    <a:pt x="205" y="80"/>
                    <a:pt x="191" y="77"/>
                  </a:cubicBezTo>
                  <a:cubicBezTo>
                    <a:pt x="202" y="83"/>
                    <a:pt x="199" y="76"/>
                    <a:pt x="201" y="78"/>
                  </a:cubicBezTo>
                  <a:cubicBezTo>
                    <a:pt x="205" y="78"/>
                    <a:pt x="209" y="82"/>
                    <a:pt x="207" y="83"/>
                  </a:cubicBezTo>
                  <a:cubicBezTo>
                    <a:pt x="207" y="84"/>
                    <a:pt x="192" y="80"/>
                    <a:pt x="191" y="84"/>
                  </a:cubicBezTo>
                  <a:cubicBezTo>
                    <a:pt x="191" y="84"/>
                    <a:pt x="190" y="83"/>
                    <a:pt x="190" y="83"/>
                  </a:cubicBezTo>
                  <a:cubicBezTo>
                    <a:pt x="187" y="83"/>
                    <a:pt x="193" y="87"/>
                    <a:pt x="188" y="87"/>
                  </a:cubicBezTo>
                  <a:cubicBezTo>
                    <a:pt x="195" y="90"/>
                    <a:pt x="187" y="89"/>
                    <a:pt x="196" y="92"/>
                  </a:cubicBezTo>
                  <a:cubicBezTo>
                    <a:pt x="195" y="88"/>
                    <a:pt x="195" y="88"/>
                    <a:pt x="195" y="88"/>
                  </a:cubicBezTo>
                  <a:cubicBezTo>
                    <a:pt x="197" y="91"/>
                    <a:pt x="207" y="96"/>
                    <a:pt x="200" y="97"/>
                  </a:cubicBezTo>
                  <a:cubicBezTo>
                    <a:pt x="199" y="96"/>
                    <a:pt x="197" y="94"/>
                    <a:pt x="195" y="93"/>
                  </a:cubicBezTo>
                  <a:cubicBezTo>
                    <a:pt x="193" y="93"/>
                    <a:pt x="197" y="96"/>
                    <a:pt x="194" y="96"/>
                  </a:cubicBezTo>
                  <a:cubicBezTo>
                    <a:pt x="185" y="92"/>
                    <a:pt x="193" y="91"/>
                    <a:pt x="187" y="87"/>
                  </a:cubicBezTo>
                  <a:cubicBezTo>
                    <a:pt x="183" y="87"/>
                    <a:pt x="192" y="93"/>
                    <a:pt x="183" y="88"/>
                  </a:cubicBezTo>
                  <a:cubicBezTo>
                    <a:pt x="195" y="94"/>
                    <a:pt x="180" y="91"/>
                    <a:pt x="189" y="97"/>
                  </a:cubicBezTo>
                  <a:cubicBezTo>
                    <a:pt x="183" y="95"/>
                    <a:pt x="183" y="95"/>
                    <a:pt x="183" y="95"/>
                  </a:cubicBezTo>
                  <a:cubicBezTo>
                    <a:pt x="184" y="95"/>
                    <a:pt x="186" y="97"/>
                    <a:pt x="186" y="98"/>
                  </a:cubicBezTo>
                  <a:cubicBezTo>
                    <a:pt x="179" y="94"/>
                    <a:pt x="179" y="94"/>
                    <a:pt x="179" y="94"/>
                  </a:cubicBezTo>
                  <a:cubicBezTo>
                    <a:pt x="185" y="98"/>
                    <a:pt x="173" y="96"/>
                    <a:pt x="176" y="99"/>
                  </a:cubicBezTo>
                  <a:cubicBezTo>
                    <a:pt x="177" y="95"/>
                    <a:pt x="182" y="100"/>
                    <a:pt x="187" y="100"/>
                  </a:cubicBezTo>
                  <a:cubicBezTo>
                    <a:pt x="192" y="107"/>
                    <a:pt x="172" y="98"/>
                    <a:pt x="173" y="104"/>
                  </a:cubicBezTo>
                  <a:cubicBezTo>
                    <a:pt x="172" y="103"/>
                    <a:pt x="177" y="102"/>
                    <a:pt x="179" y="104"/>
                  </a:cubicBezTo>
                  <a:cubicBezTo>
                    <a:pt x="177" y="105"/>
                    <a:pt x="175" y="105"/>
                    <a:pt x="172" y="105"/>
                  </a:cubicBezTo>
                  <a:cubicBezTo>
                    <a:pt x="172" y="109"/>
                    <a:pt x="178" y="106"/>
                    <a:pt x="180" y="109"/>
                  </a:cubicBezTo>
                  <a:cubicBezTo>
                    <a:pt x="173" y="108"/>
                    <a:pt x="183" y="112"/>
                    <a:pt x="184" y="114"/>
                  </a:cubicBezTo>
                  <a:cubicBezTo>
                    <a:pt x="179" y="112"/>
                    <a:pt x="179" y="112"/>
                    <a:pt x="179" y="112"/>
                  </a:cubicBezTo>
                  <a:cubicBezTo>
                    <a:pt x="174" y="115"/>
                    <a:pt x="190" y="117"/>
                    <a:pt x="184" y="119"/>
                  </a:cubicBezTo>
                  <a:cubicBezTo>
                    <a:pt x="177" y="115"/>
                    <a:pt x="177" y="115"/>
                    <a:pt x="177" y="115"/>
                  </a:cubicBezTo>
                  <a:cubicBezTo>
                    <a:pt x="178" y="117"/>
                    <a:pt x="178" y="117"/>
                    <a:pt x="178" y="117"/>
                  </a:cubicBezTo>
                  <a:cubicBezTo>
                    <a:pt x="172" y="115"/>
                    <a:pt x="172" y="115"/>
                    <a:pt x="172" y="115"/>
                  </a:cubicBezTo>
                  <a:cubicBezTo>
                    <a:pt x="176" y="118"/>
                    <a:pt x="175" y="118"/>
                    <a:pt x="172" y="120"/>
                  </a:cubicBezTo>
                  <a:cubicBezTo>
                    <a:pt x="176" y="121"/>
                    <a:pt x="182" y="124"/>
                    <a:pt x="182" y="125"/>
                  </a:cubicBezTo>
                  <a:cubicBezTo>
                    <a:pt x="178" y="125"/>
                    <a:pt x="177" y="123"/>
                    <a:pt x="177" y="126"/>
                  </a:cubicBezTo>
                  <a:cubicBezTo>
                    <a:pt x="174" y="124"/>
                    <a:pt x="170" y="122"/>
                    <a:pt x="175" y="122"/>
                  </a:cubicBezTo>
                  <a:cubicBezTo>
                    <a:pt x="173" y="122"/>
                    <a:pt x="172" y="121"/>
                    <a:pt x="170" y="120"/>
                  </a:cubicBezTo>
                  <a:cubicBezTo>
                    <a:pt x="166" y="120"/>
                    <a:pt x="168" y="123"/>
                    <a:pt x="168" y="124"/>
                  </a:cubicBezTo>
                  <a:cubicBezTo>
                    <a:pt x="168" y="123"/>
                    <a:pt x="169" y="123"/>
                    <a:pt x="169" y="123"/>
                  </a:cubicBezTo>
                  <a:cubicBezTo>
                    <a:pt x="176" y="129"/>
                    <a:pt x="176" y="129"/>
                    <a:pt x="176" y="129"/>
                  </a:cubicBezTo>
                  <a:cubicBezTo>
                    <a:pt x="173" y="129"/>
                    <a:pt x="172" y="128"/>
                    <a:pt x="170" y="127"/>
                  </a:cubicBezTo>
                  <a:cubicBezTo>
                    <a:pt x="171" y="128"/>
                    <a:pt x="173" y="129"/>
                    <a:pt x="173" y="131"/>
                  </a:cubicBezTo>
                  <a:cubicBezTo>
                    <a:pt x="169" y="129"/>
                    <a:pt x="164" y="127"/>
                    <a:pt x="163" y="125"/>
                  </a:cubicBezTo>
                  <a:cubicBezTo>
                    <a:pt x="166" y="130"/>
                    <a:pt x="166" y="130"/>
                    <a:pt x="166" y="130"/>
                  </a:cubicBezTo>
                  <a:cubicBezTo>
                    <a:pt x="164" y="130"/>
                    <a:pt x="161" y="130"/>
                    <a:pt x="159" y="129"/>
                  </a:cubicBezTo>
                  <a:cubicBezTo>
                    <a:pt x="156" y="130"/>
                    <a:pt x="166" y="137"/>
                    <a:pt x="162" y="138"/>
                  </a:cubicBezTo>
                  <a:cubicBezTo>
                    <a:pt x="163" y="138"/>
                    <a:pt x="163" y="139"/>
                    <a:pt x="164" y="140"/>
                  </a:cubicBezTo>
                  <a:cubicBezTo>
                    <a:pt x="162" y="141"/>
                    <a:pt x="156" y="142"/>
                    <a:pt x="161" y="146"/>
                  </a:cubicBezTo>
                  <a:cubicBezTo>
                    <a:pt x="161" y="146"/>
                    <a:pt x="159" y="146"/>
                    <a:pt x="157" y="145"/>
                  </a:cubicBezTo>
                  <a:cubicBezTo>
                    <a:pt x="155" y="144"/>
                    <a:pt x="153" y="144"/>
                    <a:pt x="153" y="144"/>
                  </a:cubicBezTo>
                  <a:cubicBezTo>
                    <a:pt x="154" y="144"/>
                    <a:pt x="156" y="145"/>
                    <a:pt x="159" y="146"/>
                  </a:cubicBezTo>
                  <a:cubicBezTo>
                    <a:pt x="161" y="147"/>
                    <a:pt x="164" y="148"/>
                    <a:pt x="165" y="150"/>
                  </a:cubicBezTo>
                  <a:cubicBezTo>
                    <a:pt x="167" y="152"/>
                    <a:pt x="159" y="147"/>
                    <a:pt x="157" y="146"/>
                  </a:cubicBezTo>
                  <a:cubicBezTo>
                    <a:pt x="158" y="147"/>
                    <a:pt x="161" y="149"/>
                    <a:pt x="163" y="150"/>
                  </a:cubicBezTo>
                  <a:cubicBezTo>
                    <a:pt x="164" y="152"/>
                    <a:pt x="164" y="153"/>
                    <a:pt x="161" y="151"/>
                  </a:cubicBezTo>
                  <a:cubicBezTo>
                    <a:pt x="160" y="150"/>
                    <a:pt x="161" y="150"/>
                    <a:pt x="161" y="150"/>
                  </a:cubicBezTo>
                  <a:close/>
                  <a:moveTo>
                    <a:pt x="160" y="163"/>
                  </a:moveTo>
                  <a:cubicBezTo>
                    <a:pt x="159" y="162"/>
                    <a:pt x="157" y="157"/>
                    <a:pt x="159" y="161"/>
                  </a:cubicBezTo>
                  <a:cubicBezTo>
                    <a:pt x="163" y="168"/>
                    <a:pt x="161" y="165"/>
                    <a:pt x="160" y="163"/>
                  </a:cubicBezTo>
                  <a:close/>
                  <a:moveTo>
                    <a:pt x="144" y="176"/>
                  </a:moveTo>
                  <a:cubicBezTo>
                    <a:pt x="144" y="174"/>
                    <a:pt x="144" y="176"/>
                    <a:pt x="145" y="178"/>
                  </a:cubicBezTo>
                  <a:cubicBezTo>
                    <a:pt x="144" y="178"/>
                    <a:pt x="144" y="178"/>
                    <a:pt x="144" y="176"/>
                  </a:cubicBezTo>
                  <a:close/>
                  <a:moveTo>
                    <a:pt x="21" y="173"/>
                  </a:moveTo>
                  <a:cubicBezTo>
                    <a:pt x="21" y="173"/>
                    <a:pt x="21" y="173"/>
                    <a:pt x="21" y="172"/>
                  </a:cubicBezTo>
                  <a:cubicBezTo>
                    <a:pt x="21" y="175"/>
                    <a:pt x="21" y="174"/>
                    <a:pt x="21" y="173"/>
                  </a:cubicBezTo>
                  <a:close/>
                  <a:moveTo>
                    <a:pt x="19" y="169"/>
                  </a:moveTo>
                  <a:cubicBezTo>
                    <a:pt x="19" y="170"/>
                    <a:pt x="18" y="171"/>
                    <a:pt x="18" y="172"/>
                  </a:cubicBezTo>
                  <a:cubicBezTo>
                    <a:pt x="19" y="170"/>
                    <a:pt x="19" y="170"/>
                    <a:pt x="20" y="171"/>
                  </a:cubicBezTo>
                  <a:cubicBezTo>
                    <a:pt x="20" y="170"/>
                    <a:pt x="20" y="169"/>
                    <a:pt x="19" y="169"/>
                  </a:cubicBezTo>
                  <a:close/>
                  <a:moveTo>
                    <a:pt x="235" y="98"/>
                  </a:moveTo>
                  <a:cubicBezTo>
                    <a:pt x="233" y="98"/>
                    <a:pt x="233" y="98"/>
                    <a:pt x="233" y="98"/>
                  </a:cubicBezTo>
                  <a:cubicBezTo>
                    <a:pt x="232" y="97"/>
                    <a:pt x="233" y="98"/>
                    <a:pt x="235" y="98"/>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76" name="Freeform 144"/>
            <p:cNvSpPr>
              <a:spLocks/>
            </p:cNvSpPr>
            <p:nvPr/>
          </p:nvSpPr>
          <p:spPr bwMode="auto">
            <a:xfrm>
              <a:off x="6537325" y="2725738"/>
              <a:ext cx="0" cy="3175"/>
            </a:xfrm>
            <a:custGeom>
              <a:avLst/>
              <a:gdLst>
                <a:gd name="T0" fmla="*/ 0 h 4"/>
                <a:gd name="T1" fmla="*/ 4 h 4"/>
                <a:gd name="T2" fmla="*/ 0 h 4"/>
              </a:gdLst>
              <a:ahLst/>
              <a:cxnLst>
                <a:cxn ang="0">
                  <a:pos x="0" y="T0"/>
                </a:cxn>
                <a:cxn ang="0">
                  <a:pos x="0" y="T1"/>
                </a:cxn>
                <a:cxn ang="0">
                  <a:pos x="0" y="T2"/>
                </a:cxn>
              </a:cxnLst>
              <a:rect l="0" t="0" r="r" b="b"/>
              <a:pathLst>
                <a:path h="4">
                  <a:moveTo>
                    <a:pt x="0" y="0"/>
                  </a:moveTo>
                  <a:cubicBezTo>
                    <a:pt x="0" y="1"/>
                    <a:pt x="0" y="2"/>
                    <a:pt x="0" y="4"/>
                  </a:cubicBezTo>
                  <a:cubicBezTo>
                    <a:pt x="0" y="3"/>
                    <a:pt x="0" y="1"/>
                    <a:pt x="0"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77" name="Freeform 145"/>
            <p:cNvSpPr>
              <a:spLocks/>
            </p:cNvSpPr>
            <p:nvPr/>
          </p:nvSpPr>
          <p:spPr bwMode="auto">
            <a:xfrm>
              <a:off x="6550025" y="2690813"/>
              <a:ext cx="1587" cy="1588"/>
            </a:xfrm>
            <a:custGeom>
              <a:avLst/>
              <a:gdLst>
                <a:gd name="T0" fmla="*/ 1 w 1"/>
                <a:gd name="T1" fmla="*/ 1 h 1"/>
                <a:gd name="T2" fmla="*/ 1 w 1"/>
                <a:gd name="T3" fmla="*/ 1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1"/>
                    <a:pt x="1" y="1"/>
                    <a:pt x="1" y="1"/>
                  </a:cubicBezTo>
                  <a:cubicBezTo>
                    <a:pt x="0" y="1"/>
                    <a:pt x="0" y="0"/>
                    <a:pt x="0" y="0"/>
                  </a:cubicBezTo>
                  <a:lnTo>
                    <a:pt x="1" y="1"/>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78" name="Freeform 146"/>
            <p:cNvSpPr>
              <a:spLocks/>
            </p:cNvSpPr>
            <p:nvPr/>
          </p:nvSpPr>
          <p:spPr bwMode="auto">
            <a:xfrm>
              <a:off x="6465888" y="2692401"/>
              <a:ext cx="0" cy="3175"/>
            </a:xfrm>
            <a:custGeom>
              <a:avLst/>
              <a:gdLst>
                <a:gd name="T0" fmla="*/ 0 w 1"/>
                <a:gd name="T1" fmla="*/ 0 h 3"/>
                <a:gd name="T2" fmla="*/ 0 w 1"/>
                <a:gd name="T3" fmla="*/ 3 h 3"/>
                <a:gd name="T4" fmla="*/ 0 w 1"/>
                <a:gd name="T5" fmla="*/ 0 h 3"/>
              </a:gdLst>
              <a:ahLst/>
              <a:cxnLst>
                <a:cxn ang="0">
                  <a:pos x="T0" y="T1"/>
                </a:cxn>
                <a:cxn ang="0">
                  <a:pos x="T2" y="T3"/>
                </a:cxn>
                <a:cxn ang="0">
                  <a:pos x="T4" y="T5"/>
                </a:cxn>
              </a:cxnLst>
              <a:rect l="0" t="0" r="r" b="b"/>
              <a:pathLst>
                <a:path w="1" h="3">
                  <a:moveTo>
                    <a:pt x="0" y="0"/>
                  </a:moveTo>
                  <a:cubicBezTo>
                    <a:pt x="1" y="1"/>
                    <a:pt x="0" y="2"/>
                    <a:pt x="0" y="3"/>
                  </a:cubicBezTo>
                  <a:cubicBezTo>
                    <a:pt x="1" y="1"/>
                    <a:pt x="1" y="0"/>
                    <a:pt x="0"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79" name="Freeform 147"/>
            <p:cNvSpPr>
              <a:spLocks/>
            </p:cNvSpPr>
            <p:nvPr/>
          </p:nvSpPr>
          <p:spPr bwMode="auto">
            <a:xfrm>
              <a:off x="6397625" y="2727326"/>
              <a:ext cx="1587" cy="3175"/>
            </a:xfrm>
            <a:custGeom>
              <a:avLst/>
              <a:gdLst>
                <a:gd name="T0" fmla="*/ 0 w 2"/>
                <a:gd name="T1" fmla="*/ 3 h 3"/>
                <a:gd name="T2" fmla="*/ 2 w 2"/>
                <a:gd name="T3" fmla="*/ 2 h 3"/>
                <a:gd name="T4" fmla="*/ 1 w 2"/>
                <a:gd name="T5" fmla="*/ 0 h 3"/>
                <a:gd name="T6" fmla="*/ 0 w 2"/>
                <a:gd name="T7" fmla="*/ 3 h 3"/>
              </a:gdLst>
              <a:ahLst/>
              <a:cxnLst>
                <a:cxn ang="0">
                  <a:pos x="T0" y="T1"/>
                </a:cxn>
                <a:cxn ang="0">
                  <a:pos x="T2" y="T3"/>
                </a:cxn>
                <a:cxn ang="0">
                  <a:pos x="T4" y="T5"/>
                </a:cxn>
                <a:cxn ang="0">
                  <a:pos x="T6" y="T7"/>
                </a:cxn>
              </a:cxnLst>
              <a:rect l="0" t="0" r="r" b="b"/>
              <a:pathLst>
                <a:path w="2" h="3">
                  <a:moveTo>
                    <a:pt x="0" y="3"/>
                  </a:moveTo>
                  <a:cubicBezTo>
                    <a:pt x="2" y="2"/>
                    <a:pt x="2" y="2"/>
                    <a:pt x="2" y="2"/>
                  </a:cubicBezTo>
                  <a:cubicBezTo>
                    <a:pt x="1" y="2"/>
                    <a:pt x="1" y="1"/>
                    <a:pt x="1" y="0"/>
                  </a:cubicBezTo>
                  <a:cubicBezTo>
                    <a:pt x="1" y="1"/>
                    <a:pt x="1" y="3"/>
                    <a:pt x="0" y="3"/>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80" name="Freeform 148"/>
            <p:cNvSpPr>
              <a:spLocks/>
            </p:cNvSpPr>
            <p:nvPr/>
          </p:nvSpPr>
          <p:spPr bwMode="auto">
            <a:xfrm>
              <a:off x="6396038" y="2689226"/>
              <a:ext cx="1587" cy="3175"/>
            </a:xfrm>
            <a:custGeom>
              <a:avLst/>
              <a:gdLst>
                <a:gd name="T0" fmla="*/ 2 w 2"/>
                <a:gd name="T1" fmla="*/ 0 h 4"/>
                <a:gd name="T2" fmla="*/ 1 w 2"/>
                <a:gd name="T3" fmla="*/ 1 h 4"/>
                <a:gd name="T4" fmla="*/ 0 w 2"/>
                <a:gd name="T5" fmla="*/ 3 h 4"/>
                <a:gd name="T6" fmla="*/ 2 w 2"/>
                <a:gd name="T7" fmla="*/ 0 h 4"/>
              </a:gdLst>
              <a:ahLst/>
              <a:cxnLst>
                <a:cxn ang="0">
                  <a:pos x="T0" y="T1"/>
                </a:cxn>
                <a:cxn ang="0">
                  <a:pos x="T2" y="T3"/>
                </a:cxn>
                <a:cxn ang="0">
                  <a:pos x="T4" y="T5"/>
                </a:cxn>
                <a:cxn ang="0">
                  <a:pos x="T6" y="T7"/>
                </a:cxn>
              </a:cxnLst>
              <a:rect l="0" t="0" r="r" b="b"/>
              <a:pathLst>
                <a:path w="2" h="4">
                  <a:moveTo>
                    <a:pt x="2" y="0"/>
                  </a:moveTo>
                  <a:cubicBezTo>
                    <a:pt x="1" y="1"/>
                    <a:pt x="1" y="0"/>
                    <a:pt x="1" y="1"/>
                  </a:cubicBezTo>
                  <a:cubicBezTo>
                    <a:pt x="0" y="3"/>
                    <a:pt x="0" y="3"/>
                    <a:pt x="0" y="3"/>
                  </a:cubicBezTo>
                  <a:cubicBezTo>
                    <a:pt x="1" y="4"/>
                    <a:pt x="2" y="2"/>
                    <a:pt x="2"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81" name="Freeform 149"/>
            <p:cNvSpPr>
              <a:spLocks/>
            </p:cNvSpPr>
            <p:nvPr/>
          </p:nvSpPr>
          <p:spPr bwMode="auto">
            <a:xfrm>
              <a:off x="6399213" y="2706688"/>
              <a:ext cx="4762" cy="7938"/>
            </a:xfrm>
            <a:custGeom>
              <a:avLst/>
              <a:gdLst>
                <a:gd name="T0" fmla="*/ 3 w 5"/>
                <a:gd name="T1" fmla="*/ 4 h 8"/>
                <a:gd name="T2" fmla="*/ 2 w 5"/>
                <a:gd name="T3" fmla="*/ 1 h 8"/>
                <a:gd name="T4" fmla="*/ 2 w 5"/>
                <a:gd name="T5" fmla="*/ 1 h 8"/>
                <a:gd name="T6" fmla="*/ 3 w 5"/>
                <a:gd name="T7" fmla="*/ 4 h 8"/>
              </a:gdLst>
              <a:ahLst/>
              <a:cxnLst>
                <a:cxn ang="0">
                  <a:pos x="T0" y="T1"/>
                </a:cxn>
                <a:cxn ang="0">
                  <a:pos x="T2" y="T3"/>
                </a:cxn>
                <a:cxn ang="0">
                  <a:pos x="T4" y="T5"/>
                </a:cxn>
                <a:cxn ang="0">
                  <a:pos x="T6" y="T7"/>
                </a:cxn>
              </a:cxnLst>
              <a:rect l="0" t="0" r="r" b="b"/>
              <a:pathLst>
                <a:path w="5" h="8">
                  <a:moveTo>
                    <a:pt x="3" y="4"/>
                  </a:moveTo>
                  <a:cubicBezTo>
                    <a:pt x="5" y="0"/>
                    <a:pt x="4" y="1"/>
                    <a:pt x="2" y="1"/>
                  </a:cubicBezTo>
                  <a:cubicBezTo>
                    <a:pt x="2" y="1"/>
                    <a:pt x="2" y="1"/>
                    <a:pt x="2" y="1"/>
                  </a:cubicBezTo>
                  <a:cubicBezTo>
                    <a:pt x="0" y="8"/>
                    <a:pt x="2" y="6"/>
                    <a:pt x="3" y="4"/>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82" name="Freeform 150"/>
            <p:cNvSpPr>
              <a:spLocks/>
            </p:cNvSpPr>
            <p:nvPr/>
          </p:nvSpPr>
          <p:spPr bwMode="auto">
            <a:xfrm>
              <a:off x="6399213" y="2706688"/>
              <a:ext cx="3175" cy="3175"/>
            </a:xfrm>
            <a:custGeom>
              <a:avLst/>
              <a:gdLst>
                <a:gd name="T0" fmla="*/ 2 w 2"/>
                <a:gd name="T1" fmla="*/ 0 h 3"/>
                <a:gd name="T2" fmla="*/ 1 w 2"/>
                <a:gd name="T3" fmla="*/ 0 h 3"/>
                <a:gd name="T4" fmla="*/ 2 w 2"/>
                <a:gd name="T5" fmla="*/ 0 h 3"/>
              </a:gdLst>
              <a:ahLst/>
              <a:cxnLst>
                <a:cxn ang="0">
                  <a:pos x="T0" y="T1"/>
                </a:cxn>
                <a:cxn ang="0">
                  <a:pos x="T2" y="T3"/>
                </a:cxn>
                <a:cxn ang="0">
                  <a:pos x="T4" y="T5"/>
                </a:cxn>
              </a:cxnLst>
              <a:rect l="0" t="0" r="r" b="b"/>
              <a:pathLst>
                <a:path w="2" h="3">
                  <a:moveTo>
                    <a:pt x="2" y="0"/>
                  </a:moveTo>
                  <a:cubicBezTo>
                    <a:pt x="1" y="1"/>
                    <a:pt x="1" y="0"/>
                    <a:pt x="1" y="0"/>
                  </a:cubicBezTo>
                  <a:cubicBezTo>
                    <a:pt x="0" y="3"/>
                    <a:pt x="1" y="1"/>
                    <a:pt x="2"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83" name="Freeform 151"/>
            <p:cNvSpPr>
              <a:spLocks/>
            </p:cNvSpPr>
            <p:nvPr/>
          </p:nvSpPr>
          <p:spPr bwMode="auto">
            <a:xfrm>
              <a:off x="6403975" y="2725738"/>
              <a:ext cx="9525" cy="12700"/>
            </a:xfrm>
            <a:custGeom>
              <a:avLst/>
              <a:gdLst>
                <a:gd name="T0" fmla="*/ 5 w 9"/>
                <a:gd name="T1" fmla="*/ 2 h 12"/>
                <a:gd name="T2" fmla="*/ 3 w 9"/>
                <a:gd name="T3" fmla="*/ 6 h 12"/>
                <a:gd name="T4" fmla="*/ 5 w 9"/>
                <a:gd name="T5" fmla="*/ 2 h 12"/>
              </a:gdLst>
              <a:ahLst/>
              <a:cxnLst>
                <a:cxn ang="0">
                  <a:pos x="T0" y="T1"/>
                </a:cxn>
                <a:cxn ang="0">
                  <a:pos x="T2" y="T3"/>
                </a:cxn>
                <a:cxn ang="0">
                  <a:pos x="T4" y="T5"/>
                </a:cxn>
              </a:cxnLst>
              <a:rect l="0" t="0" r="r" b="b"/>
              <a:pathLst>
                <a:path w="9" h="12">
                  <a:moveTo>
                    <a:pt x="5" y="2"/>
                  </a:moveTo>
                  <a:cubicBezTo>
                    <a:pt x="5" y="1"/>
                    <a:pt x="2" y="8"/>
                    <a:pt x="3" y="6"/>
                  </a:cubicBezTo>
                  <a:cubicBezTo>
                    <a:pt x="0" y="12"/>
                    <a:pt x="9" y="0"/>
                    <a:pt x="5" y="2"/>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84" name="Freeform 152"/>
            <p:cNvSpPr>
              <a:spLocks/>
            </p:cNvSpPr>
            <p:nvPr/>
          </p:nvSpPr>
          <p:spPr bwMode="auto">
            <a:xfrm>
              <a:off x="6407150" y="2693988"/>
              <a:ext cx="1587" cy="6350"/>
            </a:xfrm>
            <a:custGeom>
              <a:avLst/>
              <a:gdLst>
                <a:gd name="T0" fmla="*/ 0 w 1"/>
                <a:gd name="T1" fmla="*/ 0 h 4"/>
                <a:gd name="T2" fmla="*/ 0 w 1"/>
                <a:gd name="T3" fmla="*/ 4 h 4"/>
                <a:gd name="T4" fmla="*/ 1 w 1"/>
                <a:gd name="T5" fmla="*/ 1 h 4"/>
                <a:gd name="T6" fmla="*/ 0 w 1"/>
                <a:gd name="T7" fmla="*/ 0 h 4"/>
              </a:gdLst>
              <a:ahLst/>
              <a:cxnLst>
                <a:cxn ang="0">
                  <a:pos x="T0" y="T1"/>
                </a:cxn>
                <a:cxn ang="0">
                  <a:pos x="T2" y="T3"/>
                </a:cxn>
                <a:cxn ang="0">
                  <a:pos x="T4" y="T5"/>
                </a:cxn>
                <a:cxn ang="0">
                  <a:pos x="T6" y="T7"/>
                </a:cxn>
              </a:cxnLst>
              <a:rect l="0" t="0" r="r" b="b"/>
              <a:pathLst>
                <a:path w="1" h="4">
                  <a:moveTo>
                    <a:pt x="0" y="0"/>
                  </a:moveTo>
                  <a:lnTo>
                    <a:pt x="0" y="4"/>
                  </a:lnTo>
                  <a:lnTo>
                    <a:pt x="1" y="1"/>
                  </a:lnTo>
                  <a:lnTo>
                    <a:pt x="0"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85" name="Freeform 153"/>
            <p:cNvSpPr>
              <a:spLocks/>
            </p:cNvSpPr>
            <p:nvPr/>
          </p:nvSpPr>
          <p:spPr bwMode="auto">
            <a:xfrm>
              <a:off x="6411913" y="2698751"/>
              <a:ext cx="1587" cy="4763"/>
            </a:xfrm>
            <a:custGeom>
              <a:avLst/>
              <a:gdLst>
                <a:gd name="T0" fmla="*/ 2 w 2"/>
                <a:gd name="T1" fmla="*/ 2 h 4"/>
                <a:gd name="T2" fmla="*/ 1 w 2"/>
                <a:gd name="T3" fmla="*/ 0 h 4"/>
                <a:gd name="T4" fmla="*/ 0 w 2"/>
                <a:gd name="T5" fmla="*/ 2 h 4"/>
                <a:gd name="T6" fmla="*/ 2 w 2"/>
                <a:gd name="T7" fmla="*/ 2 h 4"/>
              </a:gdLst>
              <a:ahLst/>
              <a:cxnLst>
                <a:cxn ang="0">
                  <a:pos x="T0" y="T1"/>
                </a:cxn>
                <a:cxn ang="0">
                  <a:pos x="T2" y="T3"/>
                </a:cxn>
                <a:cxn ang="0">
                  <a:pos x="T4" y="T5"/>
                </a:cxn>
                <a:cxn ang="0">
                  <a:pos x="T6" y="T7"/>
                </a:cxn>
              </a:cxnLst>
              <a:rect l="0" t="0" r="r" b="b"/>
              <a:pathLst>
                <a:path w="2" h="4">
                  <a:moveTo>
                    <a:pt x="2" y="2"/>
                  </a:moveTo>
                  <a:cubicBezTo>
                    <a:pt x="1" y="0"/>
                    <a:pt x="1" y="0"/>
                    <a:pt x="1" y="0"/>
                  </a:cubicBezTo>
                  <a:cubicBezTo>
                    <a:pt x="1" y="1"/>
                    <a:pt x="0" y="2"/>
                    <a:pt x="0" y="2"/>
                  </a:cubicBezTo>
                  <a:cubicBezTo>
                    <a:pt x="1" y="2"/>
                    <a:pt x="2" y="4"/>
                    <a:pt x="2" y="2"/>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86" name="Freeform 154"/>
            <p:cNvSpPr>
              <a:spLocks/>
            </p:cNvSpPr>
            <p:nvPr/>
          </p:nvSpPr>
          <p:spPr bwMode="auto">
            <a:xfrm>
              <a:off x="6410325" y="2700338"/>
              <a:ext cx="1587" cy="1588"/>
            </a:xfrm>
            <a:custGeom>
              <a:avLst/>
              <a:gdLst>
                <a:gd name="T0" fmla="*/ 2 w 2"/>
                <a:gd name="T1" fmla="*/ 1 h 1"/>
                <a:gd name="T2" fmla="*/ 0 w 2"/>
                <a:gd name="T3" fmla="*/ 1 h 1"/>
                <a:gd name="T4" fmla="*/ 2 w 2"/>
                <a:gd name="T5" fmla="*/ 1 h 1"/>
              </a:gdLst>
              <a:ahLst/>
              <a:cxnLst>
                <a:cxn ang="0">
                  <a:pos x="T0" y="T1"/>
                </a:cxn>
                <a:cxn ang="0">
                  <a:pos x="T2" y="T3"/>
                </a:cxn>
                <a:cxn ang="0">
                  <a:pos x="T4" y="T5"/>
                </a:cxn>
              </a:cxnLst>
              <a:rect l="0" t="0" r="r" b="b"/>
              <a:pathLst>
                <a:path w="2" h="1">
                  <a:moveTo>
                    <a:pt x="2" y="1"/>
                  </a:moveTo>
                  <a:cubicBezTo>
                    <a:pt x="1" y="1"/>
                    <a:pt x="1" y="0"/>
                    <a:pt x="0" y="1"/>
                  </a:cubicBezTo>
                  <a:cubicBezTo>
                    <a:pt x="0" y="1"/>
                    <a:pt x="1" y="1"/>
                    <a:pt x="2" y="1"/>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87" name="Freeform 155"/>
            <p:cNvSpPr>
              <a:spLocks/>
            </p:cNvSpPr>
            <p:nvPr/>
          </p:nvSpPr>
          <p:spPr bwMode="auto">
            <a:xfrm>
              <a:off x="6410325" y="2692401"/>
              <a:ext cx="1587" cy="3175"/>
            </a:xfrm>
            <a:custGeom>
              <a:avLst/>
              <a:gdLst>
                <a:gd name="T0" fmla="*/ 0 w 1"/>
                <a:gd name="T1" fmla="*/ 0 h 2"/>
                <a:gd name="T2" fmla="*/ 0 w 1"/>
                <a:gd name="T3" fmla="*/ 2 h 2"/>
                <a:gd name="T4" fmla="*/ 1 w 1"/>
                <a:gd name="T5" fmla="*/ 2 h 2"/>
                <a:gd name="T6" fmla="*/ 0 w 1"/>
                <a:gd name="T7" fmla="*/ 0 h 2"/>
              </a:gdLst>
              <a:ahLst/>
              <a:cxnLst>
                <a:cxn ang="0">
                  <a:pos x="T0" y="T1"/>
                </a:cxn>
                <a:cxn ang="0">
                  <a:pos x="T2" y="T3"/>
                </a:cxn>
                <a:cxn ang="0">
                  <a:pos x="T4" y="T5"/>
                </a:cxn>
                <a:cxn ang="0">
                  <a:pos x="T6" y="T7"/>
                </a:cxn>
              </a:cxnLst>
              <a:rect l="0" t="0" r="r" b="b"/>
              <a:pathLst>
                <a:path w="1" h="2">
                  <a:moveTo>
                    <a:pt x="0" y="0"/>
                  </a:moveTo>
                  <a:lnTo>
                    <a:pt x="0" y="2"/>
                  </a:lnTo>
                  <a:lnTo>
                    <a:pt x="1" y="2"/>
                  </a:lnTo>
                  <a:lnTo>
                    <a:pt x="0"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88" name="Freeform 156"/>
            <p:cNvSpPr>
              <a:spLocks/>
            </p:cNvSpPr>
            <p:nvPr/>
          </p:nvSpPr>
          <p:spPr bwMode="auto">
            <a:xfrm>
              <a:off x="6430963" y="2706688"/>
              <a:ext cx="3175" cy="3175"/>
            </a:xfrm>
            <a:custGeom>
              <a:avLst/>
              <a:gdLst>
                <a:gd name="T0" fmla="*/ 0 w 3"/>
                <a:gd name="T1" fmla="*/ 4 h 4"/>
                <a:gd name="T2" fmla="*/ 3 w 3"/>
                <a:gd name="T3" fmla="*/ 3 h 4"/>
                <a:gd name="T4" fmla="*/ 2 w 3"/>
                <a:gd name="T5" fmla="*/ 1 h 4"/>
                <a:gd name="T6" fmla="*/ 0 w 3"/>
                <a:gd name="T7" fmla="*/ 4 h 4"/>
              </a:gdLst>
              <a:ahLst/>
              <a:cxnLst>
                <a:cxn ang="0">
                  <a:pos x="T0" y="T1"/>
                </a:cxn>
                <a:cxn ang="0">
                  <a:pos x="T2" y="T3"/>
                </a:cxn>
                <a:cxn ang="0">
                  <a:pos x="T4" y="T5"/>
                </a:cxn>
                <a:cxn ang="0">
                  <a:pos x="T6" y="T7"/>
                </a:cxn>
              </a:cxnLst>
              <a:rect l="0" t="0" r="r" b="b"/>
              <a:pathLst>
                <a:path w="3" h="4">
                  <a:moveTo>
                    <a:pt x="0" y="4"/>
                  </a:moveTo>
                  <a:cubicBezTo>
                    <a:pt x="3" y="3"/>
                    <a:pt x="3" y="3"/>
                    <a:pt x="3" y="3"/>
                  </a:cubicBezTo>
                  <a:cubicBezTo>
                    <a:pt x="3" y="2"/>
                    <a:pt x="3" y="0"/>
                    <a:pt x="2" y="1"/>
                  </a:cubicBezTo>
                  <a:cubicBezTo>
                    <a:pt x="1" y="2"/>
                    <a:pt x="0" y="2"/>
                    <a:pt x="0" y="4"/>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89" name="Freeform 157"/>
            <p:cNvSpPr>
              <a:spLocks/>
            </p:cNvSpPr>
            <p:nvPr/>
          </p:nvSpPr>
          <p:spPr bwMode="auto">
            <a:xfrm>
              <a:off x="6430963" y="2689226"/>
              <a:ext cx="3175" cy="6350"/>
            </a:xfrm>
            <a:custGeom>
              <a:avLst/>
              <a:gdLst>
                <a:gd name="T0" fmla="*/ 1 w 3"/>
                <a:gd name="T1" fmla="*/ 3 h 7"/>
                <a:gd name="T2" fmla="*/ 0 w 3"/>
                <a:gd name="T3" fmla="*/ 7 h 7"/>
                <a:gd name="T4" fmla="*/ 3 w 3"/>
                <a:gd name="T5" fmla="*/ 0 h 7"/>
                <a:gd name="T6" fmla="*/ 1 w 3"/>
                <a:gd name="T7" fmla="*/ 3 h 7"/>
              </a:gdLst>
              <a:ahLst/>
              <a:cxnLst>
                <a:cxn ang="0">
                  <a:pos x="T0" y="T1"/>
                </a:cxn>
                <a:cxn ang="0">
                  <a:pos x="T2" y="T3"/>
                </a:cxn>
                <a:cxn ang="0">
                  <a:pos x="T4" y="T5"/>
                </a:cxn>
                <a:cxn ang="0">
                  <a:pos x="T6" y="T7"/>
                </a:cxn>
              </a:cxnLst>
              <a:rect l="0" t="0" r="r" b="b"/>
              <a:pathLst>
                <a:path w="3" h="7">
                  <a:moveTo>
                    <a:pt x="1" y="3"/>
                  </a:moveTo>
                  <a:cubicBezTo>
                    <a:pt x="1" y="4"/>
                    <a:pt x="1" y="5"/>
                    <a:pt x="0" y="7"/>
                  </a:cubicBezTo>
                  <a:cubicBezTo>
                    <a:pt x="3" y="0"/>
                    <a:pt x="3" y="0"/>
                    <a:pt x="3" y="0"/>
                  </a:cubicBezTo>
                  <a:lnTo>
                    <a:pt x="1" y="3"/>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90" name="Freeform 158"/>
            <p:cNvSpPr>
              <a:spLocks/>
            </p:cNvSpPr>
            <p:nvPr/>
          </p:nvSpPr>
          <p:spPr bwMode="auto">
            <a:xfrm>
              <a:off x="6435725" y="2686051"/>
              <a:ext cx="6350" cy="6350"/>
            </a:xfrm>
            <a:custGeom>
              <a:avLst/>
              <a:gdLst>
                <a:gd name="T0" fmla="*/ 1 w 6"/>
                <a:gd name="T1" fmla="*/ 5 h 5"/>
                <a:gd name="T2" fmla="*/ 4 w 6"/>
                <a:gd name="T3" fmla="*/ 0 h 5"/>
                <a:gd name="T4" fmla="*/ 1 w 6"/>
                <a:gd name="T5" fmla="*/ 5 h 5"/>
              </a:gdLst>
              <a:ahLst/>
              <a:cxnLst>
                <a:cxn ang="0">
                  <a:pos x="T0" y="T1"/>
                </a:cxn>
                <a:cxn ang="0">
                  <a:pos x="T2" y="T3"/>
                </a:cxn>
                <a:cxn ang="0">
                  <a:pos x="T4" y="T5"/>
                </a:cxn>
              </a:cxnLst>
              <a:rect l="0" t="0" r="r" b="b"/>
              <a:pathLst>
                <a:path w="6" h="5">
                  <a:moveTo>
                    <a:pt x="1" y="5"/>
                  </a:moveTo>
                  <a:cubicBezTo>
                    <a:pt x="2" y="3"/>
                    <a:pt x="6" y="1"/>
                    <a:pt x="4" y="0"/>
                  </a:cubicBezTo>
                  <a:cubicBezTo>
                    <a:pt x="3" y="2"/>
                    <a:pt x="0" y="3"/>
                    <a:pt x="1" y="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91" name="Freeform 159"/>
            <p:cNvSpPr>
              <a:spLocks/>
            </p:cNvSpPr>
            <p:nvPr/>
          </p:nvSpPr>
          <p:spPr bwMode="auto">
            <a:xfrm>
              <a:off x="6456363" y="2713038"/>
              <a:ext cx="4762" cy="12700"/>
            </a:xfrm>
            <a:custGeom>
              <a:avLst/>
              <a:gdLst>
                <a:gd name="T0" fmla="*/ 3 w 3"/>
                <a:gd name="T1" fmla="*/ 0 h 8"/>
                <a:gd name="T2" fmla="*/ 3 w 3"/>
                <a:gd name="T3" fmla="*/ 0 h 8"/>
                <a:gd name="T4" fmla="*/ 0 w 3"/>
                <a:gd name="T5" fmla="*/ 8 h 8"/>
                <a:gd name="T6" fmla="*/ 3 w 3"/>
                <a:gd name="T7" fmla="*/ 0 h 8"/>
              </a:gdLst>
              <a:ahLst/>
              <a:cxnLst>
                <a:cxn ang="0">
                  <a:pos x="T0" y="T1"/>
                </a:cxn>
                <a:cxn ang="0">
                  <a:pos x="T2" y="T3"/>
                </a:cxn>
                <a:cxn ang="0">
                  <a:pos x="T4" y="T5"/>
                </a:cxn>
                <a:cxn ang="0">
                  <a:pos x="T6" y="T7"/>
                </a:cxn>
              </a:cxnLst>
              <a:rect l="0" t="0" r="r" b="b"/>
              <a:pathLst>
                <a:path w="3" h="8">
                  <a:moveTo>
                    <a:pt x="3" y="0"/>
                  </a:moveTo>
                  <a:lnTo>
                    <a:pt x="3" y="0"/>
                  </a:lnTo>
                  <a:lnTo>
                    <a:pt x="0" y="8"/>
                  </a:lnTo>
                  <a:lnTo>
                    <a:pt x="3"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92" name="Freeform 160"/>
            <p:cNvSpPr>
              <a:spLocks/>
            </p:cNvSpPr>
            <p:nvPr/>
          </p:nvSpPr>
          <p:spPr bwMode="auto">
            <a:xfrm>
              <a:off x="6489700" y="2689226"/>
              <a:ext cx="4762" cy="14288"/>
            </a:xfrm>
            <a:custGeom>
              <a:avLst/>
              <a:gdLst>
                <a:gd name="T0" fmla="*/ 5 w 5"/>
                <a:gd name="T1" fmla="*/ 4 h 12"/>
                <a:gd name="T2" fmla="*/ 1 w 5"/>
                <a:gd name="T3" fmla="*/ 6 h 12"/>
                <a:gd name="T4" fmla="*/ 0 w 5"/>
                <a:gd name="T5" fmla="*/ 12 h 12"/>
                <a:gd name="T6" fmla="*/ 5 w 5"/>
                <a:gd name="T7" fmla="*/ 4 h 12"/>
              </a:gdLst>
              <a:ahLst/>
              <a:cxnLst>
                <a:cxn ang="0">
                  <a:pos x="T0" y="T1"/>
                </a:cxn>
                <a:cxn ang="0">
                  <a:pos x="T2" y="T3"/>
                </a:cxn>
                <a:cxn ang="0">
                  <a:pos x="T4" y="T5"/>
                </a:cxn>
                <a:cxn ang="0">
                  <a:pos x="T6" y="T7"/>
                </a:cxn>
              </a:cxnLst>
              <a:rect l="0" t="0" r="r" b="b"/>
              <a:pathLst>
                <a:path w="5" h="12">
                  <a:moveTo>
                    <a:pt x="5" y="4"/>
                  </a:moveTo>
                  <a:cubicBezTo>
                    <a:pt x="4" y="0"/>
                    <a:pt x="2" y="11"/>
                    <a:pt x="1" y="6"/>
                  </a:cubicBezTo>
                  <a:cubicBezTo>
                    <a:pt x="0" y="9"/>
                    <a:pt x="2" y="10"/>
                    <a:pt x="0" y="12"/>
                  </a:cubicBezTo>
                  <a:cubicBezTo>
                    <a:pt x="3" y="10"/>
                    <a:pt x="3" y="12"/>
                    <a:pt x="5" y="4"/>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93" name="Freeform 161"/>
            <p:cNvSpPr>
              <a:spLocks/>
            </p:cNvSpPr>
            <p:nvPr/>
          </p:nvSpPr>
          <p:spPr bwMode="auto">
            <a:xfrm>
              <a:off x="6489700" y="2703513"/>
              <a:ext cx="0" cy="0"/>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1" y="0"/>
                    <a:pt x="0" y="1"/>
                    <a:pt x="0" y="1"/>
                  </a:cubicBezTo>
                  <a:cubicBezTo>
                    <a:pt x="1" y="1"/>
                    <a:pt x="1" y="0"/>
                    <a:pt x="1"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94" name="Freeform 162"/>
            <p:cNvSpPr>
              <a:spLocks/>
            </p:cNvSpPr>
            <p:nvPr/>
          </p:nvSpPr>
          <p:spPr bwMode="auto">
            <a:xfrm>
              <a:off x="6653213" y="2555876"/>
              <a:ext cx="4762" cy="1588"/>
            </a:xfrm>
            <a:custGeom>
              <a:avLst/>
              <a:gdLst>
                <a:gd name="T0" fmla="*/ 1 w 3"/>
                <a:gd name="T1" fmla="*/ 1 h 1"/>
                <a:gd name="T2" fmla="*/ 3 w 3"/>
                <a:gd name="T3" fmla="*/ 0 h 1"/>
                <a:gd name="T4" fmla="*/ 0 w 3"/>
                <a:gd name="T5" fmla="*/ 0 h 1"/>
                <a:gd name="T6" fmla="*/ 1 w 3"/>
                <a:gd name="T7" fmla="*/ 1 h 1"/>
              </a:gdLst>
              <a:ahLst/>
              <a:cxnLst>
                <a:cxn ang="0">
                  <a:pos x="T0" y="T1"/>
                </a:cxn>
                <a:cxn ang="0">
                  <a:pos x="T2" y="T3"/>
                </a:cxn>
                <a:cxn ang="0">
                  <a:pos x="T4" y="T5"/>
                </a:cxn>
                <a:cxn ang="0">
                  <a:pos x="T6" y="T7"/>
                </a:cxn>
              </a:cxnLst>
              <a:rect l="0" t="0" r="r" b="b"/>
              <a:pathLst>
                <a:path w="3" h="1">
                  <a:moveTo>
                    <a:pt x="1" y="1"/>
                  </a:moveTo>
                  <a:lnTo>
                    <a:pt x="3" y="0"/>
                  </a:lnTo>
                  <a:lnTo>
                    <a:pt x="0" y="0"/>
                  </a:lnTo>
                  <a:lnTo>
                    <a:pt x="1" y="1"/>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95" name="Freeform 163"/>
            <p:cNvSpPr>
              <a:spLocks/>
            </p:cNvSpPr>
            <p:nvPr/>
          </p:nvSpPr>
          <p:spPr bwMode="auto">
            <a:xfrm>
              <a:off x="6646863" y="2549526"/>
              <a:ext cx="7937" cy="3175"/>
            </a:xfrm>
            <a:custGeom>
              <a:avLst/>
              <a:gdLst>
                <a:gd name="T0" fmla="*/ 0 w 7"/>
                <a:gd name="T1" fmla="*/ 1 h 3"/>
                <a:gd name="T2" fmla="*/ 7 w 7"/>
                <a:gd name="T3" fmla="*/ 3 h 3"/>
                <a:gd name="T4" fmla="*/ 1 w 7"/>
                <a:gd name="T5" fmla="*/ 0 h 3"/>
                <a:gd name="T6" fmla="*/ 0 w 7"/>
                <a:gd name="T7" fmla="*/ 1 h 3"/>
              </a:gdLst>
              <a:ahLst/>
              <a:cxnLst>
                <a:cxn ang="0">
                  <a:pos x="T0" y="T1"/>
                </a:cxn>
                <a:cxn ang="0">
                  <a:pos x="T2" y="T3"/>
                </a:cxn>
                <a:cxn ang="0">
                  <a:pos x="T4" y="T5"/>
                </a:cxn>
                <a:cxn ang="0">
                  <a:pos x="T6" y="T7"/>
                </a:cxn>
              </a:cxnLst>
              <a:rect l="0" t="0" r="r" b="b"/>
              <a:pathLst>
                <a:path w="7" h="3">
                  <a:moveTo>
                    <a:pt x="0" y="1"/>
                  </a:moveTo>
                  <a:cubicBezTo>
                    <a:pt x="7" y="3"/>
                    <a:pt x="7" y="3"/>
                    <a:pt x="7" y="3"/>
                  </a:cubicBezTo>
                  <a:cubicBezTo>
                    <a:pt x="1" y="0"/>
                    <a:pt x="1" y="0"/>
                    <a:pt x="1" y="0"/>
                  </a:cubicBezTo>
                  <a:cubicBezTo>
                    <a:pt x="1" y="1"/>
                    <a:pt x="2" y="2"/>
                    <a:pt x="0" y="1"/>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96" name="Freeform 164"/>
            <p:cNvSpPr>
              <a:spLocks/>
            </p:cNvSpPr>
            <p:nvPr/>
          </p:nvSpPr>
          <p:spPr bwMode="auto">
            <a:xfrm>
              <a:off x="6538913" y="2700338"/>
              <a:ext cx="3175" cy="6350"/>
            </a:xfrm>
            <a:custGeom>
              <a:avLst/>
              <a:gdLst>
                <a:gd name="T0" fmla="*/ 0 w 3"/>
                <a:gd name="T1" fmla="*/ 0 h 5"/>
                <a:gd name="T2" fmla="*/ 1 w 3"/>
                <a:gd name="T3" fmla="*/ 3 h 5"/>
                <a:gd name="T4" fmla="*/ 3 w 3"/>
                <a:gd name="T5" fmla="*/ 5 h 5"/>
                <a:gd name="T6" fmla="*/ 0 w 3"/>
                <a:gd name="T7" fmla="*/ 0 h 5"/>
              </a:gdLst>
              <a:ahLst/>
              <a:cxnLst>
                <a:cxn ang="0">
                  <a:pos x="T0" y="T1"/>
                </a:cxn>
                <a:cxn ang="0">
                  <a:pos x="T2" y="T3"/>
                </a:cxn>
                <a:cxn ang="0">
                  <a:pos x="T4" y="T5"/>
                </a:cxn>
                <a:cxn ang="0">
                  <a:pos x="T6" y="T7"/>
                </a:cxn>
              </a:cxnLst>
              <a:rect l="0" t="0" r="r" b="b"/>
              <a:pathLst>
                <a:path w="3" h="5">
                  <a:moveTo>
                    <a:pt x="0" y="0"/>
                  </a:moveTo>
                  <a:cubicBezTo>
                    <a:pt x="1" y="3"/>
                    <a:pt x="1" y="3"/>
                    <a:pt x="1" y="3"/>
                  </a:cubicBezTo>
                  <a:cubicBezTo>
                    <a:pt x="3" y="5"/>
                    <a:pt x="3" y="5"/>
                    <a:pt x="3" y="5"/>
                  </a:cubicBezTo>
                  <a:lnTo>
                    <a:pt x="0"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97" name="Freeform 165"/>
            <p:cNvSpPr>
              <a:spLocks/>
            </p:cNvSpPr>
            <p:nvPr/>
          </p:nvSpPr>
          <p:spPr bwMode="auto">
            <a:xfrm>
              <a:off x="6543675" y="2703513"/>
              <a:ext cx="4762" cy="6350"/>
            </a:xfrm>
            <a:custGeom>
              <a:avLst/>
              <a:gdLst>
                <a:gd name="T0" fmla="*/ 0 w 3"/>
                <a:gd name="T1" fmla="*/ 0 h 4"/>
                <a:gd name="T2" fmla="*/ 0 w 3"/>
                <a:gd name="T3" fmla="*/ 0 h 4"/>
                <a:gd name="T4" fmla="*/ 3 w 3"/>
                <a:gd name="T5" fmla="*/ 4 h 4"/>
                <a:gd name="T6" fmla="*/ 0 w 3"/>
                <a:gd name="T7" fmla="*/ 0 h 4"/>
              </a:gdLst>
              <a:ahLst/>
              <a:cxnLst>
                <a:cxn ang="0">
                  <a:pos x="T0" y="T1"/>
                </a:cxn>
                <a:cxn ang="0">
                  <a:pos x="T2" y="T3"/>
                </a:cxn>
                <a:cxn ang="0">
                  <a:pos x="T4" y="T5"/>
                </a:cxn>
                <a:cxn ang="0">
                  <a:pos x="T6" y="T7"/>
                </a:cxn>
              </a:cxnLst>
              <a:rect l="0" t="0" r="r" b="b"/>
              <a:pathLst>
                <a:path w="3" h="4">
                  <a:moveTo>
                    <a:pt x="0" y="0"/>
                  </a:moveTo>
                  <a:lnTo>
                    <a:pt x="0" y="0"/>
                  </a:lnTo>
                  <a:lnTo>
                    <a:pt x="3" y="4"/>
                  </a:lnTo>
                  <a:lnTo>
                    <a:pt x="0"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98" name="Freeform 166"/>
            <p:cNvSpPr>
              <a:spLocks/>
            </p:cNvSpPr>
            <p:nvPr/>
          </p:nvSpPr>
          <p:spPr bwMode="auto">
            <a:xfrm>
              <a:off x="6537325" y="2695576"/>
              <a:ext cx="7937" cy="3175"/>
            </a:xfrm>
            <a:custGeom>
              <a:avLst/>
              <a:gdLst>
                <a:gd name="T0" fmla="*/ 1 w 9"/>
                <a:gd name="T1" fmla="*/ 1 h 4"/>
                <a:gd name="T2" fmla="*/ 1 w 9"/>
                <a:gd name="T3" fmla="*/ 1 h 4"/>
                <a:gd name="T4" fmla="*/ 1 w 9"/>
                <a:gd name="T5" fmla="*/ 1 h 4"/>
              </a:gdLst>
              <a:ahLst/>
              <a:cxnLst>
                <a:cxn ang="0">
                  <a:pos x="T0" y="T1"/>
                </a:cxn>
                <a:cxn ang="0">
                  <a:pos x="T2" y="T3"/>
                </a:cxn>
                <a:cxn ang="0">
                  <a:pos x="T4" y="T5"/>
                </a:cxn>
              </a:cxnLst>
              <a:rect l="0" t="0" r="r" b="b"/>
              <a:pathLst>
                <a:path w="9" h="4">
                  <a:moveTo>
                    <a:pt x="1" y="1"/>
                  </a:moveTo>
                  <a:cubicBezTo>
                    <a:pt x="0" y="0"/>
                    <a:pt x="2" y="1"/>
                    <a:pt x="1" y="1"/>
                  </a:cubicBezTo>
                  <a:cubicBezTo>
                    <a:pt x="0" y="1"/>
                    <a:pt x="9" y="4"/>
                    <a:pt x="1" y="1"/>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Slide Number Placeholder 1"/>
          <p:cNvSpPr>
            <a:spLocks noGrp="1"/>
          </p:cNvSpPr>
          <p:nvPr>
            <p:ph type="sldNum" sz="quarter" idx="4"/>
          </p:nvPr>
        </p:nvSpPr>
        <p:spPr/>
        <p:txBody>
          <a:bodyPr/>
          <a:lstStyle/>
          <a:p>
            <a:fld id="{13F44AA5-DB92-42C3-A717-A60C9B81A1ED}" type="slidenum">
              <a:rPr lang="en-CA" smtClean="0"/>
              <a:pPr/>
              <a:t>26</a:t>
            </a:fld>
            <a:endParaRPr lang="en-CA"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9146" y="2975165"/>
            <a:ext cx="3824854" cy="2868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9297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395899" y="4636170"/>
            <a:ext cx="6804248" cy="764704"/>
          </a:xfrm>
        </p:spPr>
        <p:txBody>
          <a:bodyPr/>
          <a:lstStyle/>
          <a:p>
            <a:r>
              <a:rPr lang="en-US" sz="3200" dirty="0" smtClean="0">
                <a:solidFill>
                  <a:schemeClr val="tx1"/>
                </a:solidFill>
              </a:rPr>
              <a:t>Other Considerations</a:t>
            </a:r>
            <a:endParaRPr lang="en-US" sz="3200" dirty="0">
              <a:solidFill>
                <a:schemeClr val="tx1"/>
              </a:solidFill>
            </a:endParaRPr>
          </a:p>
        </p:txBody>
      </p:sp>
      <p:sp>
        <p:nvSpPr>
          <p:cNvPr id="6" name="Donut 5"/>
          <p:cNvSpPr/>
          <p:nvPr/>
        </p:nvSpPr>
        <p:spPr>
          <a:xfrm>
            <a:off x="3415553" y="1922929"/>
            <a:ext cx="2312894" cy="2312894"/>
          </a:xfrm>
          <a:prstGeom prst="donut">
            <a:avLst>
              <a:gd name="adj" fmla="val 625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black"/>
              </a:solidFill>
            </a:endParaRPr>
          </a:p>
        </p:txBody>
      </p:sp>
      <p:sp>
        <p:nvSpPr>
          <p:cNvPr id="7" name="TextBox 6"/>
          <p:cNvSpPr txBox="1"/>
          <p:nvPr/>
        </p:nvSpPr>
        <p:spPr>
          <a:xfrm>
            <a:off x="4161631" y="2135649"/>
            <a:ext cx="820738" cy="1769715"/>
          </a:xfrm>
          <a:prstGeom prst="rect">
            <a:avLst/>
          </a:prstGeom>
          <a:noFill/>
        </p:spPr>
        <p:txBody>
          <a:bodyPr wrap="none" lIns="0" tIns="0" rIns="0" bIns="0" rtlCol="0" anchor="ctr">
            <a:spAutoFit/>
          </a:bodyPr>
          <a:lstStyle/>
          <a:p>
            <a:pPr algn="ctr"/>
            <a:r>
              <a:rPr lang="en-CA" sz="11500" dirty="0">
                <a:solidFill>
                  <a:prstClr val="black"/>
                </a:solidFill>
              </a:rPr>
              <a:t>3</a:t>
            </a:r>
            <a:endParaRPr lang="en-US" sz="11500" dirty="0" err="1" smtClean="0">
              <a:solidFill>
                <a:prstClr val="black"/>
              </a:solidFill>
            </a:endParaRPr>
          </a:p>
        </p:txBody>
      </p:sp>
      <p:sp>
        <p:nvSpPr>
          <p:cNvPr id="2" name="Slide Number Placeholder 1"/>
          <p:cNvSpPr>
            <a:spLocks noGrp="1"/>
          </p:cNvSpPr>
          <p:nvPr>
            <p:ph type="sldNum" sz="quarter" idx="4"/>
          </p:nvPr>
        </p:nvSpPr>
        <p:spPr/>
        <p:txBody>
          <a:bodyPr/>
          <a:lstStyle/>
          <a:p>
            <a:fld id="{13F44AA5-DB92-42C3-A717-A60C9B81A1ED}" type="slidenum">
              <a:rPr lang="en-CA" smtClean="0"/>
              <a:pPr/>
              <a:t>27</a:t>
            </a:fld>
            <a:endParaRPr lang="en-CA" dirty="0"/>
          </a:p>
        </p:txBody>
      </p:sp>
    </p:spTree>
    <p:extLst>
      <p:ext uri="{BB962C8B-B14F-4D97-AF65-F5344CB8AC3E}">
        <p14:creationId xmlns:p14="http://schemas.microsoft.com/office/powerpoint/2010/main" val="1894147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4494396"/>
            <a:ext cx="9143075" cy="157565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latin typeface="+mj-lt"/>
            </a:endParaRPr>
          </a:p>
        </p:txBody>
      </p:sp>
      <p:sp>
        <p:nvSpPr>
          <p:cNvPr id="2" name="Title 1"/>
          <p:cNvSpPr>
            <a:spLocks noGrp="1"/>
          </p:cNvSpPr>
          <p:nvPr>
            <p:ph type="ctrTitle"/>
          </p:nvPr>
        </p:nvSpPr>
        <p:spPr/>
        <p:txBody>
          <a:bodyPr/>
          <a:lstStyle/>
          <a:p>
            <a:r>
              <a:rPr lang="en-US" smtClean="0"/>
              <a:t>Other Considerations</a:t>
            </a:r>
            <a:endParaRPr lang="en-US"/>
          </a:p>
        </p:txBody>
      </p:sp>
      <p:sp>
        <p:nvSpPr>
          <p:cNvPr id="5" name="Text Placeholder 4"/>
          <p:cNvSpPr>
            <a:spLocks noGrp="1"/>
          </p:cNvSpPr>
          <p:nvPr>
            <p:ph type="body" idx="4294967295"/>
          </p:nvPr>
        </p:nvSpPr>
        <p:spPr>
          <a:xfrm>
            <a:off x="915988" y="1465263"/>
            <a:ext cx="8228012" cy="536575"/>
          </a:xfrm>
        </p:spPr>
        <p:txBody>
          <a:bodyPr/>
          <a:lstStyle/>
          <a:p>
            <a:pPr marL="0" indent="0">
              <a:buNone/>
            </a:pPr>
            <a:r>
              <a:rPr lang="en-US" sz="2400" dirty="0">
                <a:solidFill>
                  <a:schemeClr val="accent5"/>
                </a:solidFill>
              </a:rPr>
              <a:t>Expanded Thinking: Business Opportunities</a:t>
            </a:r>
          </a:p>
        </p:txBody>
      </p:sp>
      <p:pic>
        <p:nvPicPr>
          <p:cNvPr id="1026" name="Picture 2" descr="http://pngimg.com/upload/cup_PNG197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731" y="2191651"/>
            <a:ext cx="4127716" cy="395004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598894" y="4763336"/>
            <a:ext cx="4572000" cy="830997"/>
          </a:xfrm>
          <a:prstGeom prst="rect">
            <a:avLst/>
          </a:prstGeom>
        </p:spPr>
        <p:txBody>
          <a:bodyPr>
            <a:spAutoFit/>
          </a:bodyPr>
          <a:lstStyle/>
          <a:p>
            <a:r>
              <a:rPr lang="en-US" sz="2400" b="1" dirty="0">
                <a:solidFill>
                  <a:schemeClr val="bg1"/>
                </a:solidFill>
              </a:rPr>
              <a:t>What are the businesses associated </a:t>
            </a:r>
            <a:r>
              <a:rPr lang="en-US" sz="2400" b="1" dirty="0" smtClean="0">
                <a:solidFill>
                  <a:schemeClr val="bg1"/>
                </a:solidFill>
              </a:rPr>
              <a:t>with coffee</a:t>
            </a:r>
            <a:r>
              <a:rPr lang="en-US" sz="2400" b="1" dirty="0">
                <a:solidFill>
                  <a:schemeClr val="bg1"/>
                </a:solidFill>
              </a:rPr>
              <a:t>?</a:t>
            </a:r>
          </a:p>
        </p:txBody>
      </p:sp>
      <p:sp>
        <p:nvSpPr>
          <p:cNvPr id="3" name="Slide Number Placeholder 2"/>
          <p:cNvSpPr>
            <a:spLocks noGrp="1"/>
          </p:cNvSpPr>
          <p:nvPr>
            <p:ph type="sldNum" sz="quarter" idx="4"/>
          </p:nvPr>
        </p:nvSpPr>
        <p:spPr/>
        <p:txBody>
          <a:bodyPr/>
          <a:lstStyle/>
          <a:p>
            <a:fld id="{13F44AA5-DB92-42C3-A717-A60C9B81A1ED}" type="slidenum">
              <a:rPr lang="en-CA" smtClean="0"/>
              <a:pPr/>
              <a:t>28</a:t>
            </a:fld>
            <a:endParaRPr lang="en-CA" dirty="0"/>
          </a:p>
        </p:txBody>
      </p:sp>
    </p:spTree>
    <p:extLst>
      <p:ext uri="{BB962C8B-B14F-4D97-AF65-F5344CB8AC3E}">
        <p14:creationId xmlns:p14="http://schemas.microsoft.com/office/powerpoint/2010/main" val="430569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1000"/>
                                        <p:tgtEl>
                                          <p:spTgt spid="1026"/>
                                        </p:tgtEl>
                                      </p:cBhvr>
                                    </p:animEffect>
                                    <p:anim calcmode="lin" valueType="num">
                                      <p:cBhvr>
                                        <p:cTn id="12" dur="1000" fill="hold"/>
                                        <p:tgtEl>
                                          <p:spTgt spid="1026"/>
                                        </p:tgtEl>
                                        <p:attrNameLst>
                                          <p:attrName>ppt_x</p:attrName>
                                        </p:attrNameLst>
                                      </p:cBhvr>
                                      <p:tavLst>
                                        <p:tav tm="0">
                                          <p:val>
                                            <p:strVal val="#ppt_x"/>
                                          </p:val>
                                        </p:tav>
                                        <p:tav tm="100000">
                                          <p:val>
                                            <p:strVal val="#ppt_x"/>
                                          </p:val>
                                        </p:tav>
                                      </p:tavLst>
                                    </p:anim>
                                    <p:anim calcmode="lin" valueType="num">
                                      <p:cBhvr>
                                        <p:cTn id="13" dur="1000" fill="hold"/>
                                        <p:tgtEl>
                                          <p:spTgt spid="1026"/>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25757"/>
            <a:ext cx="9144000" cy="17604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114712" y="4640891"/>
            <a:ext cx="2914580" cy="769441"/>
          </a:xfrm>
          <a:prstGeom prst="rect">
            <a:avLst/>
          </a:prstGeom>
          <a:noFill/>
        </p:spPr>
        <p:txBody>
          <a:bodyPr wrap="none" rtlCol="0" anchor="ctr">
            <a:spAutoFit/>
          </a:bodyPr>
          <a:lstStyle/>
          <a:p>
            <a:pPr algn="ctr"/>
            <a:r>
              <a:rPr lang="en-US" sz="4400" dirty="0" smtClean="0">
                <a:solidFill>
                  <a:schemeClr val="bg1"/>
                </a:solidFill>
              </a:rPr>
              <a:t>Any more?</a:t>
            </a:r>
            <a:endParaRPr lang="en-US" sz="4400" dirty="0">
              <a:solidFill>
                <a:schemeClr val="bg1"/>
              </a:solidFill>
            </a:endParaRPr>
          </a:p>
        </p:txBody>
      </p:sp>
    </p:spTree>
    <p:extLst>
      <p:ext uri="{BB962C8B-B14F-4D97-AF65-F5344CB8AC3E}">
        <p14:creationId xmlns:p14="http://schemas.microsoft.com/office/powerpoint/2010/main" val="2849594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25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3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91318" y="3445518"/>
            <a:ext cx="3657710" cy="764704"/>
          </a:xfrm>
          <a:prstGeom prst="rect">
            <a:avLst/>
          </a:prstGeom>
        </p:spPr>
        <p:txBody>
          <a:bodyPr/>
          <a:lstStyle/>
          <a:p>
            <a:pPr algn="ctr">
              <a:lnSpc>
                <a:spcPct val="120000"/>
              </a:lnSpc>
            </a:pPr>
            <a:r>
              <a:rPr lang="en-US" u="sng" dirty="0" smtClean="0">
                <a:solidFill>
                  <a:schemeClr val="tx1"/>
                </a:solidFill>
              </a:rPr>
              <a:t>Day 1</a:t>
            </a:r>
            <a:r>
              <a:rPr lang="en-US" dirty="0" smtClean="0">
                <a:solidFill>
                  <a:schemeClr val="tx1"/>
                </a:solidFill>
              </a:rPr>
              <a:t/>
            </a:r>
            <a:br>
              <a:rPr lang="en-US" dirty="0" smtClean="0">
                <a:solidFill>
                  <a:schemeClr val="tx1"/>
                </a:solidFill>
              </a:rPr>
            </a:br>
            <a:r>
              <a:rPr lang="en-US" dirty="0" smtClean="0">
                <a:solidFill>
                  <a:schemeClr val="tx1"/>
                </a:solidFill>
              </a:rPr>
              <a:t>Ideation</a:t>
            </a:r>
            <a:br>
              <a:rPr lang="en-US" dirty="0" smtClean="0">
                <a:solidFill>
                  <a:schemeClr val="tx1"/>
                </a:solidFill>
              </a:rPr>
            </a:br>
            <a:r>
              <a:rPr lang="en-US" dirty="0" smtClean="0">
                <a:solidFill>
                  <a:schemeClr val="tx1"/>
                </a:solidFill>
              </a:rPr>
              <a:t>Business Modeling </a:t>
            </a:r>
            <a:br>
              <a:rPr lang="en-US" dirty="0" smtClean="0">
                <a:solidFill>
                  <a:schemeClr val="tx1"/>
                </a:solidFill>
              </a:rPr>
            </a:br>
            <a:r>
              <a:rPr lang="en-US" dirty="0" smtClean="0">
                <a:solidFill>
                  <a:schemeClr val="tx1"/>
                </a:solidFill>
              </a:rPr>
              <a:t>Customer Validation</a:t>
            </a:r>
            <a:br>
              <a:rPr lang="en-US" dirty="0" smtClean="0">
                <a:solidFill>
                  <a:schemeClr val="tx1"/>
                </a:solidFill>
              </a:rPr>
            </a:br>
            <a:r>
              <a:rPr lang="en-US" dirty="0" smtClean="0">
                <a:solidFill>
                  <a:schemeClr val="tx1"/>
                </a:solidFill>
              </a:rPr>
              <a:t>Practice</a:t>
            </a:r>
            <a:br>
              <a:rPr lang="en-US" dirty="0" smtClean="0">
                <a:solidFill>
                  <a:schemeClr val="tx1"/>
                </a:solidFill>
              </a:rPr>
            </a:br>
            <a:r>
              <a:rPr lang="en-US" dirty="0" smtClean="0">
                <a:solidFill>
                  <a:schemeClr val="tx1"/>
                </a:solidFill>
              </a:rPr>
              <a:t/>
            </a:r>
            <a:br>
              <a:rPr lang="en-US" dirty="0" smtClean="0">
                <a:solidFill>
                  <a:schemeClr val="tx1"/>
                </a:solidFill>
              </a:rPr>
            </a:br>
            <a:r>
              <a:rPr lang="en-US" u="sng" dirty="0" smtClean="0">
                <a:solidFill>
                  <a:schemeClr val="tx1"/>
                </a:solidFill>
              </a:rPr>
              <a:t>Day 2</a:t>
            </a:r>
            <a:r>
              <a:rPr lang="en-US" sz="2800" dirty="0">
                <a:solidFill>
                  <a:schemeClr val="tx1"/>
                </a:solidFill>
              </a:rPr>
              <a:t/>
            </a:r>
            <a:br>
              <a:rPr lang="en-US" sz="2800" dirty="0">
                <a:solidFill>
                  <a:schemeClr val="tx1"/>
                </a:solidFill>
              </a:rPr>
            </a:br>
            <a:r>
              <a:rPr lang="en-CA" dirty="0" smtClean="0">
                <a:solidFill>
                  <a:schemeClr val="tx1"/>
                </a:solidFill>
              </a:rPr>
              <a:t>Take up</a:t>
            </a:r>
            <a:r>
              <a:rPr lang="en-CA" dirty="0">
                <a:solidFill>
                  <a:schemeClr val="tx1"/>
                </a:solidFill>
              </a:rPr>
              <a:t/>
            </a:r>
            <a:br>
              <a:rPr lang="en-CA" dirty="0">
                <a:solidFill>
                  <a:schemeClr val="tx1"/>
                </a:solidFill>
              </a:rPr>
            </a:br>
            <a:r>
              <a:rPr lang="en-CA" dirty="0">
                <a:solidFill>
                  <a:schemeClr val="tx1"/>
                </a:solidFill>
              </a:rPr>
              <a:t>Cash Flow and Financing</a:t>
            </a:r>
            <a:br>
              <a:rPr lang="en-CA" dirty="0">
                <a:solidFill>
                  <a:schemeClr val="tx1"/>
                </a:solidFill>
              </a:rPr>
            </a:br>
            <a:r>
              <a:rPr lang="en-CA" dirty="0">
                <a:solidFill>
                  <a:schemeClr val="tx1"/>
                </a:solidFill>
              </a:rPr>
              <a:t>Next Steps</a:t>
            </a:r>
            <a:endParaRPr lang="en-US" sz="2000" b="0" dirty="0">
              <a:solidFill>
                <a:schemeClr val="tx1"/>
              </a:solidFill>
            </a:endParaRPr>
          </a:p>
        </p:txBody>
      </p:sp>
      <p:sp>
        <p:nvSpPr>
          <p:cNvPr id="3" name="Rectangle 2"/>
          <p:cNvSpPr/>
          <p:nvPr/>
        </p:nvSpPr>
        <p:spPr>
          <a:xfrm>
            <a:off x="1180877" y="942972"/>
            <a:ext cx="2547492" cy="830997"/>
          </a:xfrm>
          <a:prstGeom prst="rect">
            <a:avLst/>
          </a:prstGeom>
        </p:spPr>
        <p:txBody>
          <a:bodyPr wrap="none">
            <a:spAutoFit/>
          </a:bodyPr>
          <a:lstStyle/>
          <a:p>
            <a:pPr algn="ctr"/>
            <a:r>
              <a:rPr lang="en-US" sz="4800" dirty="0" smtClean="0"/>
              <a:t>Program</a:t>
            </a:r>
            <a:endParaRPr lang="en-US" sz="4800" dirty="0"/>
          </a:p>
        </p:txBody>
      </p:sp>
      <p:sp>
        <p:nvSpPr>
          <p:cNvPr id="4" name="Slide Number Placeholder 3"/>
          <p:cNvSpPr>
            <a:spLocks noGrp="1"/>
          </p:cNvSpPr>
          <p:nvPr>
            <p:ph type="sldNum" sz="quarter" idx="4"/>
          </p:nvPr>
        </p:nvSpPr>
        <p:spPr/>
        <p:txBody>
          <a:bodyPr/>
          <a:lstStyle/>
          <a:p>
            <a:fld id="{13F44AA5-DB92-42C3-A717-A60C9B81A1ED}" type="slidenum">
              <a:rPr lang="en-CA" smtClean="0"/>
              <a:pPr/>
              <a:t>3</a:t>
            </a:fld>
            <a:endParaRPr lang="en-CA" dirty="0"/>
          </a:p>
        </p:txBody>
      </p:sp>
      <p:cxnSp>
        <p:nvCxnSpPr>
          <p:cNvPr id="6" name="Straight Connector 5"/>
          <p:cNvCxnSpPr/>
          <p:nvPr/>
        </p:nvCxnSpPr>
        <p:spPr>
          <a:xfrm>
            <a:off x="4415050" y="1404637"/>
            <a:ext cx="0" cy="4818742"/>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8" name="Title 1"/>
          <p:cNvSpPr txBox="1">
            <a:spLocks/>
          </p:cNvSpPr>
          <p:nvPr/>
        </p:nvSpPr>
        <p:spPr>
          <a:xfrm>
            <a:off x="4573937" y="2557984"/>
            <a:ext cx="4033350" cy="764704"/>
          </a:xfrm>
          <a:prstGeom prst="rect">
            <a:avLst/>
          </a:prstGeom>
        </p:spPr>
        <p:txBody>
          <a:bodyPr vert="horz" lIns="91440" tIns="45720" rIns="91440" bIns="45720" rtlCol="0" anchor="ctr">
            <a:noAutofit/>
          </a:bodyPr>
          <a:lstStyle>
            <a:lvl1pPr algn="l" defTabSz="914400" rtl="0" eaLnBrk="1" latinLnBrk="0" hangingPunct="1">
              <a:spcBef>
                <a:spcPct val="0"/>
              </a:spcBef>
              <a:buNone/>
              <a:defRPr sz="2000" b="1" kern="1200">
                <a:solidFill>
                  <a:schemeClr val="bg1"/>
                </a:solidFill>
                <a:latin typeface="Arial"/>
                <a:ea typeface="+mj-ea"/>
                <a:cs typeface="Arial"/>
              </a:defRPr>
            </a:lvl1pPr>
          </a:lstStyle>
          <a:p>
            <a:pPr algn="ctr">
              <a:lnSpc>
                <a:spcPct val="120000"/>
              </a:lnSpc>
            </a:pPr>
            <a:r>
              <a:rPr lang="en-US" dirty="0" smtClean="0">
                <a:solidFill>
                  <a:schemeClr val="tx1"/>
                </a:solidFill>
              </a:rPr>
              <a:t>Not typical</a:t>
            </a:r>
          </a:p>
          <a:p>
            <a:pPr algn="ctr">
              <a:lnSpc>
                <a:spcPct val="120000"/>
              </a:lnSpc>
            </a:pPr>
            <a:r>
              <a:rPr lang="en-US" dirty="0" smtClean="0">
                <a:solidFill>
                  <a:schemeClr val="tx1"/>
                </a:solidFill>
              </a:rPr>
              <a:t>Fast Paced</a:t>
            </a:r>
            <a:br>
              <a:rPr lang="en-US" dirty="0" smtClean="0">
                <a:solidFill>
                  <a:schemeClr val="tx1"/>
                </a:solidFill>
              </a:rPr>
            </a:br>
            <a:r>
              <a:rPr lang="en-US" dirty="0" smtClean="0">
                <a:solidFill>
                  <a:schemeClr val="tx1"/>
                </a:solidFill>
              </a:rPr>
              <a:t>Interactive: Group Work</a:t>
            </a:r>
          </a:p>
          <a:p>
            <a:pPr algn="ctr">
              <a:lnSpc>
                <a:spcPct val="120000"/>
              </a:lnSpc>
            </a:pPr>
            <a:r>
              <a:rPr lang="en-US" dirty="0" smtClean="0">
                <a:solidFill>
                  <a:schemeClr val="tx1"/>
                </a:solidFill>
              </a:rPr>
              <a:t>Focus on skills: Practice</a:t>
            </a:r>
          </a:p>
          <a:p>
            <a:pPr algn="ctr">
              <a:lnSpc>
                <a:spcPct val="120000"/>
              </a:lnSpc>
            </a:pPr>
            <a:r>
              <a:rPr lang="en-US" dirty="0" smtClean="0">
                <a:solidFill>
                  <a:schemeClr val="tx1"/>
                </a:solidFill>
              </a:rPr>
              <a:t>Get out of your comfort zone </a:t>
            </a:r>
            <a:endParaRPr lang="en-US" dirty="0">
              <a:solidFill>
                <a:schemeClr val="tx1"/>
              </a:solidFill>
            </a:endParaRPr>
          </a:p>
        </p:txBody>
      </p:sp>
      <p:sp>
        <p:nvSpPr>
          <p:cNvPr id="9" name="Rectangle 8"/>
          <p:cNvSpPr/>
          <p:nvPr/>
        </p:nvSpPr>
        <p:spPr>
          <a:xfrm>
            <a:off x="4919521" y="942972"/>
            <a:ext cx="3130985" cy="830997"/>
          </a:xfrm>
          <a:prstGeom prst="rect">
            <a:avLst/>
          </a:prstGeom>
        </p:spPr>
        <p:txBody>
          <a:bodyPr wrap="none">
            <a:spAutoFit/>
          </a:bodyPr>
          <a:lstStyle/>
          <a:p>
            <a:pPr algn="ctr"/>
            <a:r>
              <a:rPr lang="en-US" sz="4800" dirty="0" smtClean="0"/>
              <a:t>Looks Like</a:t>
            </a:r>
            <a:endParaRPr lang="en-US" sz="4800" dirty="0"/>
          </a:p>
        </p:txBody>
      </p:sp>
      <p:sp>
        <p:nvSpPr>
          <p:cNvPr id="10" name="Rectangle 9"/>
          <p:cNvSpPr/>
          <p:nvPr/>
        </p:nvSpPr>
        <p:spPr>
          <a:xfrm>
            <a:off x="5068213" y="4409418"/>
            <a:ext cx="2946768" cy="830997"/>
          </a:xfrm>
          <a:prstGeom prst="rect">
            <a:avLst/>
          </a:prstGeom>
        </p:spPr>
        <p:txBody>
          <a:bodyPr wrap="none">
            <a:spAutoFit/>
          </a:bodyPr>
          <a:lstStyle/>
          <a:p>
            <a:pPr algn="ctr"/>
            <a:r>
              <a:rPr lang="en-US" sz="4800" dirty="0" smtClean="0"/>
              <a:t>Workbook</a:t>
            </a:r>
            <a:endParaRPr lang="en-US" sz="4800" dirty="0"/>
          </a:p>
        </p:txBody>
      </p:sp>
      <p:sp>
        <p:nvSpPr>
          <p:cNvPr id="11" name="Title 1"/>
          <p:cNvSpPr txBox="1">
            <a:spLocks/>
          </p:cNvSpPr>
          <p:nvPr/>
        </p:nvSpPr>
        <p:spPr>
          <a:xfrm>
            <a:off x="4573937" y="5608801"/>
            <a:ext cx="3657710" cy="764704"/>
          </a:xfrm>
          <a:prstGeom prst="rect">
            <a:avLst/>
          </a:prstGeom>
        </p:spPr>
        <p:txBody>
          <a:bodyPr vert="horz" lIns="91440" tIns="45720" rIns="91440" bIns="45720" rtlCol="0" anchor="ctr">
            <a:noAutofit/>
          </a:bodyPr>
          <a:lstStyle>
            <a:lvl1pPr algn="l" defTabSz="914400" rtl="0" eaLnBrk="1" latinLnBrk="0" hangingPunct="1">
              <a:spcBef>
                <a:spcPct val="0"/>
              </a:spcBef>
              <a:buNone/>
              <a:defRPr sz="2000" b="1" kern="1200">
                <a:solidFill>
                  <a:schemeClr val="bg1"/>
                </a:solidFill>
                <a:latin typeface="Arial"/>
                <a:ea typeface="+mj-ea"/>
                <a:cs typeface="Arial"/>
              </a:defRPr>
            </a:lvl1pPr>
          </a:lstStyle>
          <a:p>
            <a:pPr algn="ctr">
              <a:lnSpc>
                <a:spcPct val="120000"/>
              </a:lnSpc>
            </a:pPr>
            <a:r>
              <a:rPr lang="en-US" dirty="0" smtClean="0">
                <a:solidFill>
                  <a:schemeClr val="tx1"/>
                </a:solidFill>
              </a:rPr>
              <a:t>Supplement</a:t>
            </a:r>
          </a:p>
          <a:p>
            <a:pPr algn="ctr">
              <a:lnSpc>
                <a:spcPct val="120000"/>
              </a:lnSpc>
            </a:pPr>
            <a:r>
              <a:rPr lang="en-US" dirty="0" smtClean="0">
                <a:solidFill>
                  <a:schemeClr val="tx1"/>
                </a:solidFill>
              </a:rPr>
              <a:t>Exercises</a:t>
            </a:r>
          </a:p>
          <a:p>
            <a:pPr algn="ctr">
              <a:lnSpc>
                <a:spcPct val="120000"/>
              </a:lnSpc>
            </a:pPr>
            <a:r>
              <a:rPr lang="en-US" dirty="0" smtClean="0">
                <a:solidFill>
                  <a:schemeClr val="tx1"/>
                </a:solidFill>
              </a:rPr>
              <a:t>Resource Guide</a:t>
            </a:r>
            <a:br>
              <a:rPr lang="en-US" dirty="0" smtClean="0">
                <a:solidFill>
                  <a:schemeClr val="tx1"/>
                </a:solidFill>
              </a:rPr>
            </a:br>
            <a:endParaRPr lang="en-US" b="0" dirty="0">
              <a:solidFill>
                <a:schemeClr val="tx1"/>
              </a:solidFill>
            </a:endParaRPr>
          </a:p>
        </p:txBody>
      </p:sp>
    </p:spTree>
    <p:extLst>
      <p:ext uri="{BB962C8B-B14F-4D97-AF65-F5344CB8AC3E}">
        <p14:creationId xmlns:p14="http://schemas.microsoft.com/office/powerpoint/2010/main" val="20947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432201"/>
        </a:solidFill>
        <a:effectLst/>
      </p:bgPr>
    </p:bg>
    <p:spTree>
      <p:nvGrpSpPr>
        <p:cNvPr id="1" name=""/>
        <p:cNvGrpSpPr/>
        <p:nvPr/>
      </p:nvGrpSpPr>
      <p:grpSpPr>
        <a:xfrm>
          <a:off x="0" y="0"/>
          <a:ext cx="0" cy="0"/>
          <a:chOff x="0" y="0"/>
          <a:chExt cx="0" cy="0"/>
        </a:xfrm>
      </p:grpSpPr>
      <p:grpSp>
        <p:nvGrpSpPr>
          <p:cNvPr id="97" name="Group 96"/>
          <p:cNvGrpSpPr/>
          <p:nvPr/>
        </p:nvGrpSpPr>
        <p:grpSpPr>
          <a:xfrm>
            <a:off x="1925638" y="1157288"/>
            <a:ext cx="5299076" cy="5276850"/>
            <a:chOff x="1925638" y="1157288"/>
            <a:chExt cx="5299076" cy="5276850"/>
          </a:xfrm>
          <a:solidFill>
            <a:srgbClr val="2E1700"/>
          </a:solidFill>
        </p:grpSpPr>
        <p:sp>
          <p:nvSpPr>
            <p:cNvPr id="98" name="Freeform 5"/>
            <p:cNvSpPr>
              <a:spLocks noEditPoints="1"/>
            </p:cNvSpPr>
            <p:nvPr/>
          </p:nvSpPr>
          <p:spPr bwMode="auto">
            <a:xfrm>
              <a:off x="2257426" y="3122613"/>
              <a:ext cx="4967288" cy="2646363"/>
            </a:xfrm>
            <a:custGeom>
              <a:avLst/>
              <a:gdLst>
                <a:gd name="T0" fmla="*/ 1440 w 1440"/>
                <a:gd name="T1" fmla="*/ 318 h 767"/>
                <a:gd name="T2" fmla="*/ 1432 w 1440"/>
                <a:gd name="T3" fmla="*/ 357 h 767"/>
                <a:gd name="T4" fmla="*/ 1326 w 1440"/>
                <a:gd name="T5" fmla="*/ 491 h 767"/>
                <a:gd name="T6" fmla="*/ 1215 w 1440"/>
                <a:gd name="T7" fmla="*/ 530 h 767"/>
                <a:gd name="T8" fmla="*/ 1131 w 1440"/>
                <a:gd name="T9" fmla="*/ 562 h 767"/>
                <a:gd name="T10" fmla="*/ 1056 w 1440"/>
                <a:gd name="T11" fmla="*/ 636 h 767"/>
                <a:gd name="T12" fmla="*/ 975 w 1440"/>
                <a:gd name="T13" fmla="*/ 658 h 767"/>
                <a:gd name="T14" fmla="*/ 966 w 1440"/>
                <a:gd name="T15" fmla="*/ 669 h 767"/>
                <a:gd name="T16" fmla="*/ 868 w 1440"/>
                <a:gd name="T17" fmla="*/ 750 h 767"/>
                <a:gd name="T18" fmla="*/ 793 w 1440"/>
                <a:gd name="T19" fmla="*/ 767 h 767"/>
                <a:gd name="T20" fmla="*/ 360 w 1440"/>
                <a:gd name="T21" fmla="*/ 767 h 767"/>
                <a:gd name="T22" fmla="*/ 218 w 1440"/>
                <a:gd name="T23" fmla="*/ 701 h 767"/>
                <a:gd name="T24" fmla="*/ 89 w 1440"/>
                <a:gd name="T25" fmla="*/ 507 h 767"/>
                <a:gd name="T26" fmla="*/ 0 w 1440"/>
                <a:gd name="T27" fmla="*/ 97 h 767"/>
                <a:gd name="T28" fmla="*/ 97 w 1440"/>
                <a:gd name="T29" fmla="*/ 0 h 767"/>
                <a:gd name="T30" fmla="*/ 1061 w 1440"/>
                <a:gd name="T31" fmla="*/ 0 h 767"/>
                <a:gd name="T32" fmla="*/ 1153 w 1440"/>
                <a:gd name="T33" fmla="*/ 87 h 767"/>
                <a:gd name="T34" fmla="*/ 1153 w 1440"/>
                <a:gd name="T35" fmla="*/ 117 h 767"/>
                <a:gd name="T36" fmla="*/ 1217 w 1440"/>
                <a:gd name="T37" fmla="*/ 101 h 767"/>
                <a:gd name="T38" fmla="*/ 1389 w 1440"/>
                <a:gd name="T39" fmla="*/ 148 h 767"/>
                <a:gd name="T40" fmla="*/ 1436 w 1440"/>
                <a:gd name="T41" fmla="*/ 243 h 767"/>
                <a:gd name="T42" fmla="*/ 1440 w 1440"/>
                <a:gd name="T43" fmla="*/ 258 h 767"/>
                <a:gd name="T44" fmla="*/ 1440 w 1440"/>
                <a:gd name="T45" fmla="*/ 318 h 767"/>
                <a:gd name="T46" fmla="*/ 1077 w 1440"/>
                <a:gd name="T47" fmla="*/ 478 h 767"/>
                <a:gd name="T48" fmla="*/ 1180 w 1440"/>
                <a:gd name="T49" fmla="*/ 442 h 767"/>
                <a:gd name="T50" fmla="*/ 1281 w 1440"/>
                <a:gd name="T51" fmla="*/ 407 h 767"/>
                <a:gd name="T52" fmla="*/ 1340 w 1440"/>
                <a:gd name="T53" fmla="*/ 330 h 767"/>
                <a:gd name="T54" fmla="*/ 1343 w 1440"/>
                <a:gd name="T55" fmla="*/ 269 h 767"/>
                <a:gd name="T56" fmla="*/ 1277 w 1440"/>
                <a:gd name="T57" fmla="*/ 193 h 767"/>
                <a:gd name="T58" fmla="*/ 1146 w 1440"/>
                <a:gd name="T59" fmla="*/ 233 h 767"/>
                <a:gd name="T60" fmla="*/ 1142 w 1440"/>
                <a:gd name="T61" fmla="*/ 242 h 767"/>
                <a:gd name="T62" fmla="*/ 1077 w 1440"/>
                <a:gd name="T63" fmla="*/ 478 h 767"/>
                <a:gd name="T64" fmla="*/ 494 w 1440"/>
                <a:gd name="T65" fmla="*/ 572 h 767"/>
                <a:gd name="T66" fmla="*/ 525 w 1440"/>
                <a:gd name="T67" fmla="*/ 576 h 767"/>
                <a:gd name="T68" fmla="*/ 762 w 1440"/>
                <a:gd name="T69" fmla="*/ 395 h 767"/>
                <a:gd name="T70" fmla="*/ 750 w 1440"/>
                <a:gd name="T71" fmla="*/ 266 h 767"/>
                <a:gd name="T72" fmla="*/ 735 w 1440"/>
                <a:gd name="T73" fmla="*/ 256 h 767"/>
                <a:gd name="T74" fmla="*/ 642 w 1440"/>
                <a:gd name="T75" fmla="*/ 299 h 767"/>
                <a:gd name="T76" fmla="*/ 590 w 1440"/>
                <a:gd name="T77" fmla="*/ 408 h 767"/>
                <a:gd name="T78" fmla="*/ 496 w 1440"/>
                <a:gd name="T79" fmla="*/ 567 h 767"/>
                <a:gd name="T80" fmla="*/ 494 w 1440"/>
                <a:gd name="T81" fmla="*/ 572 h 767"/>
                <a:gd name="T82" fmla="*/ 678 w 1440"/>
                <a:gd name="T83" fmla="*/ 206 h 767"/>
                <a:gd name="T84" fmla="*/ 678 w 1440"/>
                <a:gd name="T85" fmla="*/ 200 h 767"/>
                <a:gd name="T86" fmla="*/ 626 w 1440"/>
                <a:gd name="T87" fmla="*/ 192 h 767"/>
                <a:gd name="T88" fmla="*/ 389 w 1440"/>
                <a:gd name="T89" fmla="*/ 381 h 767"/>
                <a:gd name="T90" fmla="*/ 412 w 1440"/>
                <a:gd name="T91" fmla="*/ 517 h 767"/>
                <a:gd name="T92" fmla="*/ 439 w 1440"/>
                <a:gd name="T93" fmla="*/ 526 h 767"/>
                <a:gd name="T94" fmla="*/ 506 w 1440"/>
                <a:gd name="T95" fmla="*/ 464 h 767"/>
                <a:gd name="T96" fmla="*/ 531 w 1440"/>
                <a:gd name="T97" fmla="*/ 389 h 767"/>
                <a:gd name="T98" fmla="*/ 562 w 1440"/>
                <a:gd name="T99" fmla="*/ 299 h 767"/>
                <a:gd name="T100" fmla="*/ 678 w 1440"/>
                <a:gd name="T101" fmla="*/ 206 h 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40" h="767">
                  <a:moveTo>
                    <a:pt x="1440" y="318"/>
                  </a:moveTo>
                  <a:cubicBezTo>
                    <a:pt x="1437" y="331"/>
                    <a:pt x="1435" y="344"/>
                    <a:pt x="1432" y="357"/>
                  </a:cubicBezTo>
                  <a:cubicBezTo>
                    <a:pt x="1418" y="419"/>
                    <a:pt x="1383" y="465"/>
                    <a:pt x="1326" y="491"/>
                  </a:cubicBezTo>
                  <a:cubicBezTo>
                    <a:pt x="1291" y="507"/>
                    <a:pt x="1252" y="517"/>
                    <a:pt x="1215" y="530"/>
                  </a:cubicBezTo>
                  <a:cubicBezTo>
                    <a:pt x="1187" y="540"/>
                    <a:pt x="1158" y="549"/>
                    <a:pt x="1131" y="562"/>
                  </a:cubicBezTo>
                  <a:cubicBezTo>
                    <a:pt x="1097" y="577"/>
                    <a:pt x="1072" y="603"/>
                    <a:pt x="1056" y="636"/>
                  </a:cubicBezTo>
                  <a:cubicBezTo>
                    <a:pt x="1037" y="673"/>
                    <a:pt x="1012" y="681"/>
                    <a:pt x="975" y="658"/>
                  </a:cubicBezTo>
                  <a:cubicBezTo>
                    <a:pt x="972" y="662"/>
                    <a:pt x="969" y="665"/>
                    <a:pt x="966" y="669"/>
                  </a:cubicBezTo>
                  <a:cubicBezTo>
                    <a:pt x="938" y="701"/>
                    <a:pt x="907" y="730"/>
                    <a:pt x="868" y="750"/>
                  </a:cubicBezTo>
                  <a:cubicBezTo>
                    <a:pt x="845" y="761"/>
                    <a:pt x="820" y="767"/>
                    <a:pt x="793" y="767"/>
                  </a:cubicBezTo>
                  <a:cubicBezTo>
                    <a:pt x="649" y="767"/>
                    <a:pt x="504" y="767"/>
                    <a:pt x="360" y="767"/>
                  </a:cubicBezTo>
                  <a:cubicBezTo>
                    <a:pt x="302" y="767"/>
                    <a:pt x="258" y="739"/>
                    <a:pt x="218" y="701"/>
                  </a:cubicBezTo>
                  <a:cubicBezTo>
                    <a:pt x="161" y="646"/>
                    <a:pt x="121" y="579"/>
                    <a:pt x="89" y="507"/>
                  </a:cubicBezTo>
                  <a:cubicBezTo>
                    <a:pt x="31" y="376"/>
                    <a:pt x="1" y="240"/>
                    <a:pt x="0" y="97"/>
                  </a:cubicBezTo>
                  <a:cubicBezTo>
                    <a:pt x="0" y="38"/>
                    <a:pt x="38" y="0"/>
                    <a:pt x="97" y="0"/>
                  </a:cubicBezTo>
                  <a:cubicBezTo>
                    <a:pt x="418" y="0"/>
                    <a:pt x="740" y="0"/>
                    <a:pt x="1061" y="0"/>
                  </a:cubicBezTo>
                  <a:cubicBezTo>
                    <a:pt x="1112" y="0"/>
                    <a:pt x="1150" y="37"/>
                    <a:pt x="1153" y="87"/>
                  </a:cubicBezTo>
                  <a:cubicBezTo>
                    <a:pt x="1153" y="97"/>
                    <a:pt x="1153" y="107"/>
                    <a:pt x="1153" y="117"/>
                  </a:cubicBezTo>
                  <a:cubicBezTo>
                    <a:pt x="1175" y="111"/>
                    <a:pt x="1196" y="104"/>
                    <a:pt x="1217" y="101"/>
                  </a:cubicBezTo>
                  <a:cubicBezTo>
                    <a:pt x="1282" y="89"/>
                    <a:pt x="1341" y="100"/>
                    <a:pt x="1389" y="148"/>
                  </a:cubicBezTo>
                  <a:cubicBezTo>
                    <a:pt x="1415" y="175"/>
                    <a:pt x="1429" y="207"/>
                    <a:pt x="1436" y="243"/>
                  </a:cubicBezTo>
                  <a:cubicBezTo>
                    <a:pt x="1437" y="248"/>
                    <a:pt x="1439" y="253"/>
                    <a:pt x="1440" y="258"/>
                  </a:cubicBezTo>
                  <a:cubicBezTo>
                    <a:pt x="1440" y="278"/>
                    <a:pt x="1440" y="298"/>
                    <a:pt x="1440" y="318"/>
                  </a:cubicBezTo>
                  <a:close/>
                  <a:moveTo>
                    <a:pt x="1077" y="478"/>
                  </a:moveTo>
                  <a:cubicBezTo>
                    <a:pt x="1112" y="466"/>
                    <a:pt x="1146" y="453"/>
                    <a:pt x="1180" y="442"/>
                  </a:cubicBezTo>
                  <a:cubicBezTo>
                    <a:pt x="1214" y="430"/>
                    <a:pt x="1248" y="421"/>
                    <a:pt x="1281" y="407"/>
                  </a:cubicBezTo>
                  <a:cubicBezTo>
                    <a:pt x="1315" y="394"/>
                    <a:pt x="1335" y="367"/>
                    <a:pt x="1340" y="330"/>
                  </a:cubicBezTo>
                  <a:cubicBezTo>
                    <a:pt x="1343" y="310"/>
                    <a:pt x="1344" y="289"/>
                    <a:pt x="1343" y="269"/>
                  </a:cubicBezTo>
                  <a:cubicBezTo>
                    <a:pt x="1341" y="228"/>
                    <a:pt x="1316" y="199"/>
                    <a:pt x="1277" y="193"/>
                  </a:cubicBezTo>
                  <a:cubicBezTo>
                    <a:pt x="1228" y="186"/>
                    <a:pt x="1185" y="205"/>
                    <a:pt x="1146" y="233"/>
                  </a:cubicBezTo>
                  <a:cubicBezTo>
                    <a:pt x="1144" y="235"/>
                    <a:pt x="1143" y="239"/>
                    <a:pt x="1142" y="242"/>
                  </a:cubicBezTo>
                  <a:cubicBezTo>
                    <a:pt x="1129" y="323"/>
                    <a:pt x="1108" y="402"/>
                    <a:pt x="1077" y="478"/>
                  </a:cubicBezTo>
                  <a:close/>
                  <a:moveTo>
                    <a:pt x="494" y="572"/>
                  </a:moveTo>
                  <a:cubicBezTo>
                    <a:pt x="505" y="573"/>
                    <a:pt x="515" y="576"/>
                    <a:pt x="525" y="576"/>
                  </a:cubicBezTo>
                  <a:cubicBezTo>
                    <a:pt x="630" y="579"/>
                    <a:pt x="734" y="500"/>
                    <a:pt x="762" y="395"/>
                  </a:cubicBezTo>
                  <a:cubicBezTo>
                    <a:pt x="774" y="350"/>
                    <a:pt x="773" y="307"/>
                    <a:pt x="750" y="266"/>
                  </a:cubicBezTo>
                  <a:cubicBezTo>
                    <a:pt x="748" y="261"/>
                    <a:pt x="740" y="255"/>
                    <a:pt x="735" y="256"/>
                  </a:cubicBezTo>
                  <a:cubicBezTo>
                    <a:pt x="699" y="260"/>
                    <a:pt x="669" y="275"/>
                    <a:pt x="642" y="299"/>
                  </a:cubicBezTo>
                  <a:cubicBezTo>
                    <a:pt x="609" y="329"/>
                    <a:pt x="599" y="367"/>
                    <a:pt x="590" y="408"/>
                  </a:cubicBezTo>
                  <a:cubicBezTo>
                    <a:pt x="577" y="471"/>
                    <a:pt x="553" y="529"/>
                    <a:pt x="496" y="567"/>
                  </a:cubicBezTo>
                  <a:cubicBezTo>
                    <a:pt x="495" y="567"/>
                    <a:pt x="495" y="569"/>
                    <a:pt x="494" y="572"/>
                  </a:cubicBezTo>
                  <a:close/>
                  <a:moveTo>
                    <a:pt x="678" y="206"/>
                  </a:moveTo>
                  <a:cubicBezTo>
                    <a:pt x="678" y="204"/>
                    <a:pt x="678" y="202"/>
                    <a:pt x="678" y="200"/>
                  </a:cubicBezTo>
                  <a:cubicBezTo>
                    <a:pt x="661" y="197"/>
                    <a:pt x="643" y="192"/>
                    <a:pt x="626" y="192"/>
                  </a:cubicBezTo>
                  <a:cubicBezTo>
                    <a:pt x="520" y="188"/>
                    <a:pt x="414" y="273"/>
                    <a:pt x="389" y="381"/>
                  </a:cubicBezTo>
                  <a:cubicBezTo>
                    <a:pt x="378" y="429"/>
                    <a:pt x="383" y="475"/>
                    <a:pt x="412" y="517"/>
                  </a:cubicBezTo>
                  <a:cubicBezTo>
                    <a:pt x="419" y="528"/>
                    <a:pt x="426" y="531"/>
                    <a:pt x="439" y="526"/>
                  </a:cubicBezTo>
                  <a:cubicBezTo>
                    <a:pt x="470" y="514"/>
                    <a:pt x="493" y="494"/>
                    <a:pt x="506" y="464"/>
                  </a:cubicBezTo>
                  <a:cubicBezTo>
                    <a:pt x="517" y="440"/>
                    <a:pt x="524" y="414"/>
                    <a:pt x="531" y="389"/>
                  </a:cubicBezTo>
                  <a:cubicBezTo>
                    <a:pt x="540" y="358"/>
                    <a:pt x="544" y="326"/>
                    <a:pt x="562" y="299"/>
                  </a:cubicBezTo>
                  <a:cubicBezTo>
                    <a:pt x="592" y="256"/>
                    <a:pt x="629" y="223"/>
                    <a:pt x="678" y="20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99" name="Freeform 6"/>
            <p:cNvSpPr>
              <a:spLocks/>
            </p:cNvSpPr>
            <p:nvPr/>
          </p:nvSpPr>
          <p:spPr bwMode="auto">
            <a:xfrm>
              <a:off x="1925638" y="5919788"/>
              <a:ext cx="4646613" cy="514350"/>
            </a:xfrm>
            <a:custGeom>
              <a:avLst/>
              <a:gdLst>
                <a:gd name="T0" fmla="*/ 0 w 1347"/>
                <a:gd name="T1" fmla="*/ 2 h 149"/>
                <a:gd name="T2" fmla="*/ 103 w 1347"/>
                <a:gd name="T3" fmla="*/ 0 h 149"/>
                <a:gd name="T4" fmla="*/ 1324 w 1347"/>
                <a:gd name="T5" fmla="*/ 0 h 149"/>
                <a:gd name="T6" fmla="*/ 1347 w 1347"/>
                <a:gd name="T7" fmla="*/ 0 h 149"/>
                <a:gd name="T8" fmla="*/ 1307 w 1347"/>
                <a:gd name="T9" fmla="*/ 57 h 149"/>
                <a:gd name="T10" fmla="*/ 1152 w 1347"/>
                <a:gd name="T11" fmla="*/ 145 h 149"/>
                <a:gd name="T12" fmla="*/ 1143 w 1347"/>
                <a:gd name="T13" fmla="*/ 149 h 149"/>
                <a:gd name="T14" fmla="*/ 201 w 1347"/>
                <a:gd name="T15" fmla="*/ 149 h 149"/>
                <a:gd name="T16" fmla="*/ 122 w 1347"/>
                <a:gd name="T17" fmla="*/ 122 h 149"/>
                <a:gd name="T18" fmla="*/ 0 w 1347"/>
                <a:gd name="T19" fmla="*/ 5 h 149"/>
                <a:gd name="T20" fmla="*/ 0 w 1347"/>
                <a:gd name="T21" fmla="*/ 2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47" h="149">
                  <a:moveTo>
                    <a:pt x="0" y="2"/>
                  </a:moveTo>
                  <a:cubicBezTo>
                    <a:pt x="34" y="1"/>
                    <a:pt x="69" y="1"/>
                    <a:pt x="103" y="0"/>
                  </a:cubicBezTo>
                  <a:cubicBezTo>
                    <a:pt x="510" y="0"/>
                    <a:pt x="917" y="0"/>
                    <a:pt x="1324" y="0"/>
                  </a:cubicBezTo>
                  <a:cubicBezTo>
                    <a:pt x="1330" y="0"/>
                    <a:pt x="1336" y="0"/>
                    <a:pt x="1347" y="0"/>
                  </a:cubicBezTo>
                  <a:cubicBezTo>
                    <a:pt x="1332" y="22"/>
                    <a:pt x="1321" y="40"/>
                    <a:pt x="1307" y="57"/>
                  </a:cubicBezTo>
                  <a:cubicBezTo>
                    <a:pt x="1266" y="105"/>
                    <a:pt x="1213" y="131"/>
                    <a:pt x="1152" y="145"/>
                  </a:cubicBezTo>
                  <a:cubicBezTo>
                    <a:pt x="1149" y="146"/>
                    <a:pt x="1146" y="148"/>
                    <a:pt x="1143" y="149"/>
                  </a:cubicBezTo>
                  <a:cubicBezTo>
                    <a:pt x="829" y="149"/>
                    <a:pt x="515" y="149"/>
                    <a:pt x="201" y="149"/>
                  </a:cubicBezTo>
                  <a:cubicBezTo>
                    <a:pt x="175" y="140"/>
                    <a:pt x="148" y="132"/>
                    <a:pt x="122" y="122"/>
                  </a:cubicBezTo>
                  <a:cubicBezTo>
                    <a:pt x="66" y="100"/>
                    <a:pt x="18" y="67"/>
                    <a:pt x="0" y="5"/>
                  </a:cubicBezTo>
                  <a:cubicBezTo>
                    <a:pt x="0" y="4"/>
                    <a:pt x="0" y="3"/>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00" name="Freeform 8"/>
            <p:cNvSpPr>
              <a:spLocks/>
            </p:cNvSpPr>
            <p:nvPr/>
          </p:nvSpPr>
          <p:spPr bwMode="auto">
            <a:xfrm>
              <a:off x="3530601" y="1157288"/>
              <a:ext cx="1052513" cy="1938338"/>
            </a:xfrm>
            <a:custGeom>
              <a:avLst/>
              <a:gdLst>
                <a:gd name="T0" fmla="*/ 164 w 305"/>
                <a:gd name="T1" fmla="*/ 562 h 562"/>
                <a:gd name="T2" fmla="*/ 28 w 305"/>
                <a:gd name="T3" fmla="*/ 423 h 562"/>
                <a:gd name="T4" fmla="*/ 70 w 305"/>
                <a:gd name="T5" fmla="*/ 244 h 562"/>
                <a:gd name="T6" fmla="*/ 165 w 305"/>
                <a:gd name="T7" fmla="*/ 177 h 562"/>
                <a:gd name="T8" fmla="*/ 284 w 305"/>
                <a:gd name="T9" fmla="*/ 36 h 562"/>
                <a:gd name="T10" fmla="*/ 294 w 305"/>
                <a:gd name="T11" fmla="*/ 0 h 562"/>
                <a:gd name="T12" fmla="*/ 301 w 305"/>
                <a:gd name="T13" fmla="*/ 101 h 562"/>
                <a:gd name="T14" fmla="*/ 203 w 305"/>
                <a:gd name="T15" fmla="*/ 258 h 562"/>
                <a:gd name="T16" fmla="*/ 143 w 305"/>
                <a:gd name="T17" fmla="*/ 307 h 562"/>
                <a:gd name="T18" fmla="*/ 110 w 305"/>
                <a:gd name="T19" fmla="*/ 450 h 562"/>
                <a:gd name="T20" fmla="*/ 157 w 305"/>
                <a:gd name="T21" fmla="*/ 549 h 562"/>
                <a:gd name="T22" fmla="*/ 164 w 305"/>
                <a:gd name="T23" fmla="*/ 562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5" h="562">
                  <a:moveTo>
                    <a:pt x="164" y="562"/>
                  </a:moveTo>
                  <a:cubicBezTo>
                    <a:pt x="106" y="527"/>
                    <a:pt x="54" y="487"/>
                    <a:pt x="28" y="423"/>
                  </a:cubicBezTo>
                  <a:cubicBezTo>
                    <a:pt x="0" y="355"/>
                    <a:pt x="22" y="296"/>
                    <a:pt x="70" y="244"/>
                  </a:cubicBezTo>
                  <a:cubicBezTo>
                    <a:pt x="97" y="215"/>
                    <a:pt x="131" y="196"/>
                    <a:pt x="165" y="177"/>
                  </a:cubicBezTo>
                  <a:cubicBezTo>
                    <a:pt x="223" y="145"/>
                    <a:pt x="262" y="98"/>
                    <a:pt x="284" y="36"/>
                  </a:cubicBezTo>
                  <a:cubicBezTo>
                    <a:pt x="287" y="25"/>
                    <a:pt x="290" y="15"/>
                    <a:pt x="294" y="0"/>
                  </a:cubicBezTo>
                  <a:cubicBezTo>
                    <a:pt x="304" y="36"/>
                    <a:pt x="305" y="69"/>
                    <a:pt x="301" y="101"/>
                  </a:cubicBezTo>
                  <a:cubicBezTo>
                    <a:pt x="292" y="168"/>
                    <a:pt x="258" y="219"/>
                    <a:pt x="203" y="258"/>
                  </a:cubicBezTo>
                  <a:cubicBezTo>
                    <a:pt x="182" y="273"/>
                    <a:pt x="162" y="289"/>
                    <a:pt x="143" y="307"/>
                  </a:cubicBezTo>
                  <a:cubicBezTo>
                    <a:pt x="101" y="347"/>
                    <a:pt x="89" y="396"/>
                    <a:pt x="110" y="450"/>
                  </a:cubicBezTo>
                  <a:cubicBezTo>
                    <a:pt x="123" y="484"/>
                    <a:pt x="141" y="516"/>
                    <a:pt x="157" y="549"/>
                  </a:cubicBezTo>
                  <a:cubicBezTo>
                    <a:pt x="159" y="554"/>
                    <a:pt x="162" y="558"/>
                    <a:pt x="164" y="5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01" name="Freeform 9"/>
            <p:cNvSpPr>
              <a:spLocks/>
            </p:cNvSpPr>
            <p:nvPr/>
          </p:nvSpPr>
          <p:spPr bwMode="auto">
            <a:xfrm>
              <a:off x="4237038" y="1830388"/>
              <a:ext cx="714375" cy="1276350"/>
            </a:xfrm>
            <a:custGeom>
              <a:avLst/>
              <a:gdLst>
                <a:gd name="T0" fmla="*/ 189 w 207"/>
                <a:gd name="T1" fmla="*/ 0 h 370"/>
                <a:gd name="T2" fmla="*/ 133 w 207"/>
                <a:gd name="T3" fmla="*/ 163 h 370"/>
                <a:gd name="T4" fmla="*/ 88 w 207"/>
                <a:gd name="T5" fmla="*/ 200 h 370"/>
                <a:gd name="T6" fmla="*/ 66 w 207"/>
                <a:gd name="T7" fmla="*/ 296 h 370"/>
                <a:gd name="T8" fmla="*/ 99 w 207"/>
                <a:gd name="T9" fmla="*/ 370 h 370"/>
                <a:gd name="T10" fmla="*/ 4 w 207"/>
                <a:gd name="T11" fmla="*/ 248 h 370"/>
                <a:gd name="T12" fmla="*/ 30 w 207"/>
                <a:gd name="T13" fmla="*/ 169 h 370"/>
                <a:gd name="T14" fmla="*/ 87 w 207"/>
                <a:gd name="T15" fmla="*/ 123 h 370"/>
                <a:gd name="T16" fmla="*/ 187 w 207"/>
                <a:gd name="T17" fmla="*/ 2 h 370"/>
                <a:gd name="T18" fmla="*/ 189 w 207"/>
                <a:gd name="T19" fmla="*/ 0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7" h="370">
                  <a:moveTo>
                    <a:pt x="189" y="0"/>
                  </a:moveTo>
                  <a:cubicBezTo>
                    <a:pt x="207" y="59"/>
                    <a:pt x="184" y="125"/>
                    <a:pt x="133" y="163"/>
                  </a:cubicBezTo>
                  <a:cubicBezTo>
                    <a:pt x="117" y="175"/>
                    <a:pt x="102" y="187"/>
                    <a:pt x="88" y="200"/>
                  </a:cubicBezTo>
                  <a:cubicBezTo>
                    <a:pt x="59" y="227"/>
                    <a:pt x="52" y="260"/>
                    <a:pt x="66" y="296"/>
                  </a:cubicBezTo>
                  <a:cubicBezTo>
                    <a:pt x="75" y="320"/>
                    <a:pt x="87" y="344"/>
                    <a:pt x="99" y="370"/>
                  </a:cubicBezTo>
                  <a:cubicBezTo>
                    <a:pt x="54" y="338"/>
                    <a:pt x="12" y="307"/>
                    <a:pt x="4" y="248"/>
                  </a:cubicBezTo>
                  <a:cubicBezTo>
                    <a:pt x="0" y="218"/>
                    <a:pt x="10" y="190"/>
                    <a:pt x="30" y="169"/>
                  </a:cubicBezTo>
                  <a:cubicBezTo>
                    <a:pt x="47" y="151"/>
                    <a:pt x="66" y="134"/>
                    <a:pt x="87" y="123"/>
                  </a:cubicBezTo>
                  <a:cubicBezTo>
                    <a:pt x="137" y="96"/>
                    <a:pt x="173" y="59"/>
                    <a:pt x="187" y="2"/>
                  </a:cubicBezTo>
                  <a:cubicBezTo>
                    <a:pt x="187" y="2"/>
                    <a:pt x="188" y="1"/>
                    <a:pt x="18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19" name="Group 18"/>
          <p:cNvGrpSpPr/>
          <p:nvPr/>
        </p:nvGrpSpPr>
        <p:grpSpPr>
          <a:xfrm>
            <a:off x="1994028" y="5382830"/>
            <a:ext cx="1569506" cy="1508745"/>
            <a:chOff x="711201" y="2254250"/>
            <a:chExt cx="2665412" cy="2562225"/>
          </a:xfrm>
          <a:solidFill>
            <a:srgbClr val="5F3716"/>
          </a:solidFill>
        </p:grpSpPr>
        <p:sp>
          <p:nvSpPr>
            <p:cNvPr id="13" name="Freeform 7"/>
            <p:cNvSpPr>
              <a:spLocks/>
            </p:cNvSpPr>
            <p:nvPr/>
          </p:nvSpPr>
          <p:spPr bwMode="auto">
            <a:xfrm>
              <a:off x="1131888" y="3502025"/>
              <a:ext cx="1173163" cy="1095375"/>
            </a:xfrm>
            <a:custGeom>
              <a:avLst/>
              <a:gdLst>
                <a:gd name="T0" fmla="*/ 29 w 481"/>
                <a:gd name="T1" fmla="*/ 449 h 449"/>
                <a:gd name="T2" fmla="*/ 15 w 481"/>
                <a:gd name="T3" fmla="*/ 296 h 449"/>
                <a:gd name="T4" fmla="*/ 308 w 481"/>
                <a:gd name="T5" fmla="*/ 14 h 449"/>
                <a:gd name="T6" fmla="*/ 471 w 481"/>
                <a:gd name="T7" fmla="*/ 48 h 449"/>
                <a:gd name="T8" fmla="*/ 477 w 481"/>
                <a:gd name="T9" fmla="*/ 70 h 449"/>
                <a:gd name="T10" fmla="*/ 302 w 481"/>
                <a:gd name="T11" fmla="*/ 244 h 449"/>
                <a:gd name="T12" fmla="*/ 172 w 481"/>
                <a:gd name="T13" fmla="*/ 302 h 449"/>
                <a:gd name="T14" fmla="*/ 32 w 481"/>
                <a:gd name="T15" fmla="*/ 444 h 449"/>
                <a:gd name="T16" fmla="*/ 29 w 481"/>
                <a:gd name="T17" fmla="*/ 449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1" h="449">
                  <a:moveTo>
                    <a:pt x="29" y="449"/>
                  </a:moveTo>
                  <a:cubicBezTo>
                    <a:pt x="3" y="399"/>
                    <a:pt x="0" y="347"/>
                    <a:pt x="15" y="296"/>
                  </a:cubicBezTo>
                  <a:cubicBezTo>
                    <a:pt x="59" y="147"/>
                    <a:pt x="157" y="51"/>
                    <a:pt x="308" y="14"/>
                  </a:cubicBezTo>
                  <a:cubicBezTo>
                    <a:pt x="366" y="0"/>
                    <a:pt x="423" y="9"/>
                    <a:pt x="471" y="48"/>
                  </a:cubicBezTo>
                  <a:cubicBezTo>
                    <a:pt x="480" y="55"/>
                    <a:pt x="481" y="61"/>
                    <a:pt x="477" y="70"/>
                  </a:cubicBezTo>
                  <a:cubicBezTo>
                    <a:pt x="441" y="151"/>
                    <a:pt x="381" y="207"/>
                    <a:pt x="302" y="244"/>
                  </a:cubicBezTo>
                  <a:cubicBezTo>
                    <a:pt x="259" y="264"/>
                    <a:pt x="214" y="280"/>
                    <a:pt x="172" y="302"/>
                  </a:cubicBezTo>
                  <a:cubicBezTo>
                    <a:pt x="111" y="333"/>
                    <a:pt x="62" y="380"/>
                    <a:pt x="32" y="444"/>
                  </a:cubicBezTo>
                  <a:cubicBezTo>
                    <a:pt x="32" y="446"/>
                    <a:pt x="31" y="447"/>
                    <a:pt x="29" y="4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8"/>
            <p:cNvSpPr>
              <a:spLocks/>
            </p:cNvSpPr>
            <p:nvPr/>
          </p:nvSpPr>
          <p:spPr bwMode="auto">
            <a:xfrm>
              <a:off x="711201" y="2495550"/>
              <a:ext cx="1414463" cy="723900"/>
            </a:xfrm>
            <a:custGeom>
              <a:avLst/>
              <a:gdLst>
                <a:gd name="T0" fmla="*/ 3 w 580"/>
                <a:gd name="T1" fmla="*/ 296 h 297"/>
                <a:gd name="T2" fmla="*/ 34 w 580"/>
                <a:gd name="T3" fmla="*/ 181 h 297"/>
                <a:gd name="T4" fmla="*/ 223 w 580"/>
                <a:gd name="T5" fmla="*/ 33 h 297"/>
                <a:gd name="T6" fmla="*/ 431 w 580"/>
                <a:gd name="T7" fmla="*/ 15 h 297"/>
                <a:gd name="T8" fmla="*/ 565 w 580"/>
                <a:gd name="T9" fmla="*/ 102 h 297"/>
                <a:gd name="T10" fmla="*/ 566 w 580"/>
                <a:gd name="T11" fmla="*/ 103 h 297"/>
                <a:gd name="T12" fmla="*/ 559 w 580"/>
                <a:gd name="T13" fmla="*/ 145 h 297"/>
                <a:gd name="T14" fmla="*/ 301 w 580"/>
                <a:gd name="T15" fmla="*/ 223 h 297"/>
                <a:gd name="T16" fmla="*/ 115 w 580"/>
                <a:gd name="T17" fmla="*/ 237 h 297"/>
                <a:gd name="T18" fmla="*/ 12 w 580"/>
                <a:gd name="T19" fmla="*/ 292 h 297"/>
                <a:gd name="T20" fmla="*/ 6 w 580"/>
                <a:gd name="T21" fmla="*/ 297 h 297"/>
                <a:gd name="T22" fmla="*/ 3 w 580"/>
                <a:gd name="T23" fmla="*/ 296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0" h="297">
                  <a:moveTo>
                    <a:pt x="3" y="296"/>
                  </a:moveTo>
                  <a:cubicBezTo>
                    <a:pt x="0" y="254"/>
                    <a:pt x="13" y="216"/>
                    <a:pt x="34" y="181"/>
                  </a:cubicBezTo>
                  <a:cubicBezTo>
                    <a:pt x="79" y="108"/>
                    <a:pt x="145" y="62"/>
                    <a:pt x="223" y="33"/>
                  </a:cubicBezTo>
                  <a:cubicBezTo>
                    <a:pt x="291" y="8"/>
                    <a:pt x="360" y="0"/>
                    <a:pt x="431" y="15"/>
                  </a:cubicBezTo>
                  <a:cubicBezTo>
                    <a:pt x="486" y="27"/>
                    <a:pt x="534" y="52"/>
                    <a:pt x="565" y="102"/>
                  </a:cubicBezTo>
                  <a:cubicBezTo>
                    <a:pt x="565" y="103"/>
                    <a:pt x="566" y="103"/>
                    <a:pt x="566" y="103"/>
                  </a:cubicBezTo>
                  <a:cubicBezTo>
                    <a:pt x="580" y="126"/>
                    <a:pt x="579" y="128"/>
                    <a:pt x="559" y="145"/>
                  </a:cubicBezTo>
                  <a:cubicBezTo>
                    <a:pt x="484" y="208"/>
                    <a:pt x="396" y="229"/>
                    <a:pt x="301" y="223"/>
                  </a:cubicBezTo>
                  <a:cubicBezTo>
                    <a:pt x="238" y="220"/>
                    <a:pt x="176" y="218"/>
                    <a:pt x="115" y="237"/>
                  </a:cubicBezTo>
                  <a:cubicBezTo>
                    <a:pt x="77" y="249"/>
                    <a:pt x="42" y="266"/>
                    <a:pt x="12" y="292"/>
                  </a:cubicBezTo>
                  <a:cubicBezTo>
                    <a:pt x="10" y="294"/>
                    <a:pt x="8" y="295"/>
                    <a:pt x="6" y="297"/>
                  </a:cubicBezTo>
                  <a:cubicBezTo>
                    <a:pt x="6" y="297"/>
                    <a:pt x="5" y="297"/>
                    <a:pt x="3" y="2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9"/>
            <p:cNvSpPr>
              <a:spLocks/>
            </p:cNvSpPr>
            <p:nvPr/>
          </p:nvSpPr>
          <p:spPr bwMode="auto">
            <a:xfrm>
              <a:off x="2286001" y="2254250"/>
              <a:ext cx="731838" cy="1411288"/>
            </a:xfrm>
            <a:custGeom>
              <a:avLst/>
              <a:gdLst>
                <a:gd name="T0" fmla="*/ 123 w 300"/>
                <a:gd name="T1" fmla="*/ 579 h 579"/>
                <a:gd name="T2" fmla="*/ 44 w 300"/>
                <a:gd name="T3" fmla="*/ 493 h 579"/>
                <a:gd name="T4" fmla="*/ 21 w 300"/>
                <a:gd name="T5" fmla="*/ 239 h 579"/>
                <a:gd name="T6" fmla="*/ 132 w 300"/>
                <a:gd name="T7" fmla="*/ 49 h 579"/>
                <a:gd name="T8" fmla="*/ 257 w 300"/>
                <a:gd name="T9" fmla="*/ 0 h 579"/>
                <a:gd name="T10" fmla="*/ 290 w 300"/>
                <a:gd name="T11" fmla="*/ 29 h 579"/>
                <a:gd name="T12" fmla="*/ 252 w 300"/>
                <a:gd name="T13" fmla="*/ 234 h 579"/>
                <a:gd name="T14" fmla="*/ 199 w 300"/>
                <a:gd name="T15" fmla="*/ 319 h 579"/>
                <a:gd name="T16" fmla="*/ 130 w 300"/>
                <a:gd name="T17" fmla="*/ 474 h 579"/>
                <a:gd name="T18" fmla="*/ 123 w 300"/>
                <a:gd name="T19" fmla="*/ 579 h 5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0" h="579">
                  <a:moveTo>
                    <a:pt x="123" y="579"/>
                  </a:moveTo>
                  <a:cubicBezTo>
                    <a:pt x="88" y="560"/>
                    <a:pt x="62" y="530"/>
                    <a:pt x="44" y="493"/>
                  </a:cubicBezTo>
                  <a:cubicBezTo>
                    <a:pt x="3" y="412"/>
                    <a:pt x="0" y="326"/>
                    <a:pt x="21" y="239"/>
                  </a:cubicBezTo>
                  <a:cubicBezTo>
                    <a:pt x="39" y="165"/>
                    <a:pt x="73" y="100"/>
                    <a:pt x="132" y="49"/>
                  </a:cubicBezTo>
                  <a:cubicBezTo>
                    <a:pt x="168" y="19"/>
                    <a:pt x="209" y="0"/>
                    <a:pt x="257" y="0"/>
                  </a:cubicBezTo>
                  <a:cubicBezTo>
                    <a:pt x="283" y="0"/>
                    <a:pt x="286" y="2"/>
                    <a:pt x="290" y="29"/>
                  </a:cubicBezTo>
                  <a:cubicBezTo>
                    <a:pt x="300" y="101"/>
                    <a:pt x="286" y="170"/>
                    <a:pt x="252" y="234"/>
                  </a:cubicBezTo>
                  <a:cubicBezTo>
                    <a:pt x="237" y="264"/>
                    <a:pt x="218" y="292"/>
                    <a:pt x="199" y="319"/>
                  </a:cubicBezTo>
                  <a:cubicBezTo>
                    <a:pt x="166" y="367"/>
                    <a:pt x="139" y="417"/>
                    <a:pt x="130" y="474"/>
                  </a:cubicBezTo>
                  <a:cubicBezTo>
                    <a:pt x="124" y="508"/>
                    <a:pt x="125" y="543"/>
                    <a:pt x="123" y="5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0"/>
            <p:cNvSpPr>
              <a:spLocks/>
            </p:cNvSpPr>
            <p:nvPr/>
          </p:nvSpPr>
          <p:spPr bwMode="auto">
            <a:xfrm>
              <a:off x="735013" y="2901950"/>
              <a:ext cx="1412875" cy="727075"/>
            </a:xfrm>
            <a:custGeom>
              <a:avLst/>
              <a:gdLst>
                <a:gd name="T0" fmla="*/ 576 w 579"/>
                <a:gd name="T1" fmla="*/ 0 h 298"/>
                <a:gd name="T2" fmla="*/ 564 w 579"/>
                <a:gd name="T3" fmla="*/ 81 h 298"/>
                <a:gd name="T4" fmla="*/ 428 w 579"/>
                <a:gd name="T5" fmla="*/ 233 h 298"/>
                <a:gd name="T6" fmla="*/ 192 w 579"/>
                <a:gd name="T7" fmla="*/ 292 h 298"/>
                <a:gd name="T8" fmla="*/ 30 w 579"/>
                <a:gd name="T9" fmla="*/ 218 h 298"/>
                <a:gd name="T10" fmla="*/ 8 w 579"/>
                <a:gd name="T11" fmla="*/ 186 h 298"/>
                <a:gd name="T12" fmla="*/ 13 w 579"/>
                <a:gd name="T13" fmla="*/ 158 h 298"/>
                <a:gd name="T14" fmla="*/ 183 w 579"/>
                <a:gd name="T15" fmla="*/ 88 h 298"/>
                <a:gd name="T16" fmla="*/ 286 w 579"/>
                <a:gd name="T17" fmla="*/ 89 h 298"/>
                <a:gd name="T18" fmla="*/ 570 w 579"/>
                <a:gd name="T19" fmla="*/ 3 h 298"/>
                <a:gd name="T20" fmla="*/ 576 w 579"/>
                <a:gd name="T21" fmla="*/ 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79" h="298">
                  <a:moveTo>
                    <a:pt x="576" y="0"/>
                  </a:moveTo>
                  <a:cubicBezTo>
                    <a:pt x="579" y="29"/>
                    <a:pt x="575" y="56"/>
                    <a:pt x="564" y="81"/>
                  </a:cubicBezTo>
                  <a:cubicBezTo>
                    <a:pt x="538" y="149"/>
                    <a:pt x="489" y="197"/>
                    <a:pt x="428" y="233"/>
                  </a:cubicBezTo>
                  <a:cubicBezTo>
                    <a:pt x="355" y="277"/>
                    <a:pt x="277" y="298"/>
                    <a:pt x="192" y="292"/>
                  </a:cubicBezTo>
                  <a:cubicBezTo>
                    <a:pt x="129" y="287"/>
                    <a:pt x="72" y="268"/>
                    <a:pt x="30" y="218"/>
                  </a:cubicBezTo>
                  <a:cubicBezTo>
                    <a:pt x="21" y="209"/>
                    <a:pt x="16" y="197"/>
                    <a:pt x="8" y="186"/>
                  </a:cubicBezTo>
                  <a:cubicBezTo>
                    <a:pt x="0" y="175"/>
                    <a:pt x="4" y="167"/>
                    <a:pt x="13" y="158"/>
                  </a:cubicBezTo>
                  <a:cubicBezTo>
                    <a:pt x="61" y="114"/>
                    <a:pt x="119" y="93"/>
                    <a:pt x="183" y="88"/>
                  </a:cubicBezTo>
                  <a:cubicBezTo>
                    <a:pt x="217" y="85"/>
                    <a:pt x="252" y="87"/>
                    <a:pt x="286" y="89"/>
                  </a:cubicBezTo>
                  <a:cubicBezTo>
                    <a:pt x="391" y="94"/>
                    <a:pt x="487" y="72"/>
                    <a:pt x="570" y="3"/>
                  </a:cubicBezTo>
                  <a:cubicBezTo>
                    <a:pt x="571" y="2"/>
                    <a:pt x="573" y="1"/>
                    <a:pt x="57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1"/>
            <p:cNvSpPr>
              <a:spLocks/>
            </p:cNvSpPr>
            <p:nvPr/>
          </p:nvSpPr>
          <p:spPr bwMode="auto">
            <a:xfrm>
              <a:off x="2649538" y="2292350"/>
              <a:ext cx="727075" cy="1419225"/>
            </a:xfrm>
            <a:custGeom>
              <a:avLst/>
              <a:gdLst>
                <a:gd name="T0" fmla="*/ 172 w 298"/>
                <a:gd name="T1" fmla="*/ 0 h 582"/>
                <a:gd name="T2" fmla="*/ 234 w 298"/>
                <a:gd name="T3" fmla="*/ 51 h 582"/>
                <a:gd name="T4" fmla="*/ 293 w 298"/>
                <a:gd name="T5" fmla="*/ 218 h 582"/>
                <a:gd name="T6" fmla="*/ 205 w 298"/>
                <a:gd name="T7" fmla="*/ 498 h 582"/>
                <a:gd name="T8" fmla="*/ 47 w 298"/>
                <a:gd name="T9" fmla="*/ 582 h 582"/>
                <a:gd name="T10" fmla="*/ 10 w 298"/>
                <a:gd name="T11" fmla="*/ 551 h 582"/>
                <a:gd name="T12" fmla="*/ 46 w 298"/>
                <a:gd name="T13" fmla="*/ 372 h 582"/>
                <a:gd name="T14" fmla="*/ 100 w 298"/>
                <a:gd name="T15" fmla="*/ 288 h 582"/>
                <a:gd name="T16" fmla="*/ 176 w 298"/>
                <a:gd name="T17" fmla="*/ 61 h 582"/>
                <a:gd name="T18" fmla="*/ 172 w 298"/>
                <a:gd name="T19" fmla="*/ 0 h 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8" h="582">
                  <a:moveTo>
                    <a:pt x="172" y="0"/>
                  </a:moveTo>
                  <a:cubicBezTo>
                    <a:pt x="198" y="12"/>
                    <a:pt x="218" y="29"/>
                    <a:pt x="234" y="51"/>
                  </a:cubicBezTo>
                  <a:cubicBezTo>
                    <a:pt x="273" y="100"/>
                    <a:pt x="290" y="157"/>
                    <a:pt x="293" y="218"/>
                  </a:cubicBezTo>
                  <a:cubicBezTo>
                    <a:pt x="298" y="322"/>
                    <a:pt x="272" y="417"/>
                    <a:pt x="205" y="498"/>
                  </a:cubicBezTo>
                  <a:cubicBezTo>
                    <a:pt x="164" y="547"/>
                    <a:pt x="114" y="581"/>
                    <a:pt x="47" y="582"/>
                  </a:cubicBezTo>
                  <a:cubicBezTo>
                    <a:pt x="16" y="582"/>
                    <a:pt x="15" y="582"/>
                    <a:pt x="10" y="551"/>
                  </a:cubicBezTo>
                  <a:cubicBezTo>
                    <a:pt x="0" y="487"/>
                    <a:pt x="16" y="428"/>
                    <a:pt x="46" y="372"/>
                  </a:cubicBezTo>
                  <a:cubicBezTo>
                    <a:pt x="62" y="343"/>
                    <a:pt x="81" y="315"/>
                    <a:pt x="100" y="288"/>
                  </a:cubicBezTo>
                  <a:cubicBezTo>
                    <a:pt x="146" y="219"/>
                    <a:pt x="175" y="145"/>
                    <a:pt x="176" y="61"/>
                  </a:cubicBezTo>
                  <a:cubicBezTo>
                    <a:pt x="176" y="41"/>
                    <a:pt x="174" y="21"/>
                    <a:pt x="1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2"/>
            <p:cNvSpPr>
              <a:spLocks/>
            </p:cNvSpPr>
            <p:nvPr/>
          </p:nvSpPr>
          <p:spPr bwMode="auto">
            <a:xfrm>
              <a:off x="1263651" y="3724275"/>
              <a:ext cx="1168400" cy="1092200"/>
            </a:xfrm>
            <a:custGeom>
              <a:avLst/>
              <a:gdLst>
                <a:gd name="T0" fmla="*/ 453 w 479"/>
                <a:gd name="T1" fmla="*/ 0 h 448"/>
                <a:gd name="T2" fmla="*/ 473 w 479"/>
                <a:gd name="T3" fmla="*/ 118 h 448"/>
                <a:gd name="T4" fmla="*/ 171 w 479"/>
                <a:gd name="T5" fmla="*/ 436 h 448"/>
                <a:gd name="T6" fmla="*/ 8 w 479"/>
                <a:gd name="T7" fmla="*/ 400 h 448"/>
                <a:gd name="T8" fmla="*/ 3 w 479"/>
                <a:gd name="T9" fmla="*/ 378 h 448"/>
                <a:gd name="T10" fmla="*/ 83 w 479"/>
                <a:gd name="T11" fmla="*/ 272 h 448"/>
                <a:gd name="T12" fmla="*/ 211 w 479"/>
                <a:gd name="T13" fmla="*/ 204 h 448"/>
                <a:gd name="T14" fmla="*/ 398 w 479"/>
                <a:gd name="T15" fmla="*/ 80 h 448"/>
                <a:gd name="T16" fmla="*/ 453 w 479"/>
                <a:gd name="T17" fmla="*/ 0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9" h="448">
                  <a:moveTo>
                    <a:pt x="453" y="0"/>
                  </a:moveTo>
                  <a:cubicBezTo>
                    <a:pt x="473" y="37"/>
                    <a:pt x="479" y="77"/>
                    <a:pt x="473" y="118"/>
                  </a:cubicBezTo>
                  <a:cubicBezTo>
                    <a:pt x="452" y="271"/>
                    <a:pt x="323" y="408"/>
                    <a:pt x="171" y="436"/>
                  </a:cubicBezTo>
                  <a:cubicBezTo>
                    <a:pt x="112" y="448"/>
                    <a:pt x="56" y="440"/>
                    <a:pt x="8" y="400"/>
                  </a:cubicBezTo>
                  <a:cubicBezTo>
                    <a:pt x="0" y="393"/>
                    <a:pt x="0" y="387"/>
                    <a:pt x="3" y="378"/>
                  </a:cubicBezTo>
                  <a:cubicBezTo>
                    <a:pt x="19" y="335"/>
                    <a:pt x="48" y="301"/>
                    <a:pt x="83" y="272"/>
                  </a:cubicBezTo>
                  <a:cubicBezTo>
                    <a:pt x="121" y="241"/>
                    <a:pt x="165" y="220"/>
                    <a:pt x="211" y="204"/>
                  </a:cubicBezTo>
                  <a:cubicBezTo>
                    <a:pt x="283" y="178"/>
                    <a:pt x="348" y="140"/>
                    <a:pt x="398" y="80"/>
                  </a:cubicBezTo>
                  <a:cubicBezTo>
                    <a:pt x="418" y="55"/>
                    <a:pt x="434" y="28"/>
                    <a:pt x="45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8" name="TextBox 7"/>
          <p:cNvSpPr txBox="1"/>
          <p:nvPr/>
        </p:nvSpPr>
        <p:spPr>
          <a:xfrm>
            <a:off x="2152467" y="161366"/>
            <a:ext cx="4839145" cy="553998"/>
          </a:xfrm>
          <a:prstGeom prst="rect">
            <a:avLst/>
          </a:prstGeom>
          <a:noFill/>
        </p:spPr>
        <p:txBody>
          <a:bodyPr wrap="none" lIns="0" tIns="0" rIns="0" bIns="0" rtlCol="0">
            <a:spAutoFit/>
          </a:bodyPr>
          <a:lstStyle/>
          <a:p>
            <a:pPr algn="ctr"/>
            <a:r>
              <a:rPr lang="tr-TR" sz="3600" dirty="0" smtClean="0">
                <a:solidFill>
                  <a:srgbClr val="DB9963"/>
                </a:solidFill>
                <a:latin typeface="+mj-lt"/>
              </a:rPr>
              <a:t>Coff</a:t>
            </a:r>
            <a:r>
              <a:rPr lang="en-US" sz="3600" dirty="0" smtClean="0">
                <a:solidFill>
                  <a:srgbClr val="DB9963"/>
                </a:solidFill>
                <a:latin typeface="+mj-lt"/>
              </a:rPr>
              <a:t>e</a:t>
            </a:r>
            <a:r>
              <a:rPr lang="tr-TR" sz="3600" dirty="0" smtClean="0">
                <a:solidFill>
                  <a:srgbClr val="DB9963"/>
                </a:solidFill>
                <a:latin typeface="+mj-lt"/>
              </a:rPr>
              <a:t>e Marketing Chain</a:t>
            </a:r>
            <a:endParaRPr lang="en-US" sz="3600" dirty="0" err="1" smtClean="0">
              <a:solidFill>
                <a:srgbClr val="DB9963"/>
              </a:solidFill>
              <a:latin typeface="+mj-lt"/>
            </a:endParaRPr>
          </a:p>
        </p:txBody>
      </p:sp>
      <p:grpSp>
        <p:nvGrpSpPr>
          <p:cNvPr id="54" name="Group 53"/>
          <p:cNvGrpSpPr/>
          <p:nvPr/>
        </p:nvGrpSpPr>
        <p:grpSpPr>
          <a:xfrm>
            <a:off x="588876" y="981053"/>
            <a:ext cx="7869324" cy="5645894"/>
            <a:chOff x="588876" y="981053"/>
            <a:chExt cx="7869324" cy="5645894"/>
          </a:xfrm>
        </p:grpSpPr>
        <p:sp>
          <p:nvSpPr>
            <p:cNvPr id="4" name="Rectangle 3"/>
            <p:cNvSpPr/>
            <p:nvPr/>
          </p:nvSpPr>
          <p:spPr>
            <a:xfrm>
              <a:off x="2138079" y="981635"/>
              <a:ext cx="1653989" cy="360000"/>
            </a:xfrm>
            <a:prstGeom prst="rect">
              <a:avLst/>
            </a:prstGeom>
            <a:noFill/>
            <a:ln>
              <a:solidFill>
                <a:srgbClr val="DB99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smtClean="0">
                  <a:solidFill>
                    <a:srgbClr val="DB9963"/>
                  </a:solidFill>
                  <a:latin typeface="+mj-lt"/>
                </a:rPr>
                <a:t>Smallholder</a:t>
              </a:r>
              <a:endParaRPr lang="en-US" sz="1200" dirty="0" err="1" smtClean="0">
                <a:solidFill>
                  <a:srgbClr val="DB9963"/>
                </a:solidFill>
                <a:latin typeface="+mj-lt"/>
              </a:endParaRPr>
            </a:p>
          </p:txBody>
        </p:sp>
        <p:sp>
          <p:nvSpPr>
            <p:cNvPr id="5" name="Rectangle 4"/>
            <p:cNvSpPr/>
            <p:nvPr/>
          </p:nvSpPr>
          <p:spPr>
            <a:xfrm>
              <a:off x="4034117" y="981635"/>
              <a:ext cx="2205317" cy="360000"/>
            </a:xfrm>
            <a:prstGeom prst="rect">
              <a:avLst/>
            </a:prstGeom>
            <a:noFill/>
            <a:ln>
              <a:solidFill>
                <a:srgbClr val="DB99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smtClean="0">
                  <a:solidFill>
                    <a:srgbClr val="DB9963"/>
                  </a:solidFill>
                  <a:latin typeface="+mj-lt"/>
                </a:rPr>
                <a:t>Medium-sized farmers</a:t>
              </a:r>
              <a:endParaRPr lang="en-US" sz="1200" dirty="0" err="1" smtClean="0">
                <a:solidFill>
                  <a:srgbClr val="DB9963"/>
                </a:solidFill>
                <a:latin typeface="+mj-lt"/>
              </a:endParaRPr>
            </a:p>
          </p:txBody>
        </p:sp>
        <p:sp>
          <p:nvSpPr>
            <p:cNvPr id="6" name="Rectangle 5"/>
            <p:cNvSpPr/>
            <p:nvPr/>
          </p:nvSpPr>
          <p:spPr>
            <a:xfrm>
              <a:off x="6804211" y="981636"/>
              <a:ext cx="1653989" cy="618564"/>
            </a:xfrm>
            <a:prstGeom prst="rect">
              <a:avLst/>
            </a:prstGeom>
            <a:noFill/>
            <a:ln>
              <a:solidFill>
                <a:srgbClr val="DB99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dirty="0" smtClean="0">
                  <a:solidFill>
                    <a:srgbClr val="DB9963"/>
                  </a:solidFill>
                  <a:latin typeface="+mj-lt"/>
                </a:rPr>
                <a:t>Large farms and estates</a:t>
              </a:r>
              <a:endParaRPr lang="en-US" sz="1200" dirty="0" err="1" smtClean="0">
                <a:solidFill>
                  <a:srgbClr val="DB9963"/>
                </a:solidFill>
                <a:latin typeface="+mj-lt"/>
              </a:endParaRPr>
            </a:p>
          </p:txBody>
        </p:sp>
        <p:sp>
          <p:nvSpPr>
            <p:cNvPr id="21" name="Rectangle 20"/>
            <p:cNvSpPr/>
            <p:nvPr/>
          </p:nvSpPr>
          <p:spPr>
            <a:xfrm>
              <a:off x="4188758" y="1608058"/>
              <a:ext cx="1896034" cy="360000"/>
            </a:xfrm>
            <a:prstGeom prst="rect">
              <a:avLst/>
            </a:prstGeom>
            <a:noFill/>
            <a:ln>
              <a:solidFill>
                <a:srgbClr val="DB99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smtClean="0">
                  <a:solidFill>
                    <a:srgbClr val="DB9963"/>
                  </a:solidFill>
                  <a:latin typeface="+mj-lt"/>
                </a:rPr>
                <a:t>Trader</a:t>
              </a:r>
              <a:endParaRPr lang="en-US" sz="1200" dirty="0" err="1" smtClean="0">
                <a:solidFill>
                  <a:srgbClr val="DB9963"/>
                </a:solidFill>
                <a:latin typeface="+mj-lt"/>
              </a:endParaRPr>
            </a:p>
          </p:txBody>
        </p:sp>
        <p:sp>
          <p:nvSpPr>
            <p:cNvPr id="22" name="Rectangle 21"/>
            <p:cNvSpPr/>
            <p:nvPr/>
          </p:nvSpPr>
          <p:spPr>
            <a:xfrm>
              <a:off x="4188758" y="2234481"/>
              <a:ext cx="1896034" cy="360000"/>
            </a:xfrm>
            <a:prstGeom prst="rect">
              <a:avLst/>
            </a:prstGeom>
            <a:noFill/>
            <a:ln>
              <a:solidFill>
                <a:srgbClr val="DB99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smtClean="0">
                  <a:solidFill>
                    <a:srgbClr val="DB9963"/>
                  </a:solidFill>
                  <a:latin typeface="+mj-lt"/>
                </a:rPr>
                <a:t>Manufacturer</a:t>
              </a:r>
              <a:endParaRPr lang="en-US" sz="1200" dirty="0" err="1" smtClean="0">
                <a:solidFill>
                  <a:srgbClr val="DB9963"/>
                </a:solidFill>
                <a:latin typeface="+mj-lt"/>
              </a:endParaRPr>
            </a:p>
          </p:txBody>
        </p:sp>
        <p:sp>
          <p:nvSpPr>
            <p:cNvPr id="23" name="Rectangle 22"/>
            <p:cNvSpPr/>
            <p:nvPr/>
          </p:nvSpPr>
          <p:spPr>
            <a:xfrm>
              <a:off x="4188758" y="2860904"/>
              <a:ext cx="1896034" cy="360000"/>
            </a:xfrm>
            <a:prstGeom prst="rect">
              <a:avLst/>
            </a:prstGeom>
            <a:noFill/>
            <a:ln>
              <a:solidFill>
                <a:srgbClr val="DB99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smtClean="0">
                  <a:solidFill>
                    <a:srgbClr val="DB9963"/>
                  </a:solidFill>
                  <a:latin typeface="+mj-lt"/>
                </a:rPr>
                <a:t>Trader/Agent</a:t>
              </a:r>
              <a:endParaRPr lang="en-US" sz="1200" dirty="0" err="1" smtClean="0">
                <a:solidFill>
                  <a:srgbClr val="DB9963"/>
                </a:solidFill>
                <a:latin typeface="+mj-lt"/>
              </a:endParaRPr>
            </a:p>
          </p:txBody>
        </p:sp>
        <p:sp>
          <p:nvSpPr>
            <p:cNvPr id="25" name="Rectangle 24"/>
            <p:cNvSpPr/>
            <p:nvPr/>
          </p:nvSpPr>
          <p:spPr>
            <a:xfrm>
              <a:off x="4188758" y="3726483"/>
              <a:ext cx="1896034" cy="360000"/>
            </a:xfrm>
            <a:prstGeom prst="rect">
              <a:avLst/>
            </a:prstGeom>
            <a:noFill/>
            <a:ln>
              <a:solidFill>
                <a:srgbClr val="DB99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smtClean="0">
                  <a:solidFill>
                    <a:srgbClr val="DB9963"/>
                  </a:solidFill>
                  <a:latin typeface="+mj-lt"/>
                </a:rPr>
                <a:t>Manufacturer</a:t>
              </a:r>
              <a:endParaRPr lang="en-US" sz="1200" dirty="0" err="1" smtClean="0">
                <a:solidFill>
                  <a:srgbClr val="DB9963"/>
                </a:solidFill>
                <a:latin typeface="+mj-lt"/>
              </a:endParaRPr>
            </a:p>
          </p:txBody>
        </p:sp>
        <p:sp>
          <p:nvSpPr>
            <p:cNvPr id="26" name="Rectangle 25"/>
            <p:cNvSpPr/>
            <p:nvPr/>
          </p:nvSpPr>
          <p:spPr>
            <a:xfrm>
              <a:off x="4188758" y="5098506"/>
              <a:ext cx="1896034" cy="360000"/>
            </a:xfrm>
            <a:prstGeom prst="rect">
              <a:avLst/>
            </a:prstGeom>
            <a:noFill/>
            <a:ln>
              <a:solidFill>
                <a:srgbClr val="DB99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smtClean="0">
                  <a:solidFill>
                    <a:srgbClr val="DB9963"/>
                  </a:solidFill>
                  <a:latin typeface="+mj-lt"/>
                </a:rPr>
                <a:t>Domestic roasters</a:t>
              </a:r>
              <a:endParaRPr lang="en-US" sz="1200" dirty="0" err="1" smtClean="0">
                <a:solidFill>
                  <a:srgbClr val="DB9963"/>
                </a:solidFill>
                <a:latin typeface="+mj-lt"/>
              </a:endParaRPr>
            </a:p>
          </p:txBody>
        </p:sp>
        <p:sp>
          <p:nvSpPr>
            <p:cNvPr id="27" name="Rectangle 26"/>
            <p:cNvSpPr/>
            <p:nvPr/>
          </p:nvSpPr>
          <p:spPr>
            <a:xfrm>
              <a:off x="4188758" y="5682727"/>
              <a:ext cx="1896034" cy="360000"/>
            </a:xfrm>
            <a:prstGeom prst="rect">
              <a:avLst/>
            </a:prstGeom>
            <a:noFill/>
            <a:ln>
              <a:solidFill>
                <a:srgbClr val="DB99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smtClean="0">
                  <a:solidFill>
                    <a:srgbClr val="DB9963"/>
                  </a:solidFill>
                  <a:latin typeface="+mj-lt"/>
                </a:rPr>
                <a:t>Wholesalers and retailers</a:t>
              </a:r>
              <a:endParaRPr lang="en-US" sz="1200" dirty="0" err="1" smtClean="0">
                <a:solidFill>
                  <a:srgbClr val="DB9963"/>
                </a:solidFill>
                <a:latin typeface="+mj-lt"/>
              </a:endParaRPr>
            </a:p>
          </p:txBody>
        </p:sp>
        <p:sp>
          <p:nvSpPr>
            <p:cNvPr id="29" name="Rectangle 28"/>
            <p:cNvSpPr/>
            <p:nvPr/>
          </p:nvSpPr>
          <p:spPr>
            <a:xfrm>
              <a:off x="4188758" y="6266947"/>
              <a:ext cx="1896034" cy="360000"/>
            </a:xfrm>
            <a:prstGeom prst="rect">
              <a:avLst/>
            </a:prstGeom>
            <a:noFill/>
            <a:ln>
              <a:solidFill>
                <a:srgbClr val="DB99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smtClean="0">
                  <a:solidFill>
                    <a:srgbClr val="DB9963"/>
                  </a:solidFill>
                  <a:latin typeface="+mj-lt"/>
                </a:rPr>
                <a:t>Domestic consumer</a:t>
              </a:r>
              <a:endParaRPr lang="en-US" sz="1200" dirty="0" err="1" smtClean="0">
                <a:solidFill>
                  <a:srgbClr val="DB9963"/>
                </a:solidFill>
                <a:latin typeface="+mj-lt"/>
              </a:endParaRPr>
            </a:p>
          </p:txBody>
        </p:sp>
        <p:sp>
          <p:nvSpPr>
            <p:cNvPr id="30" name="Rectangle 29"/>
            <p:cNvSpPr/>
            <p:nvPr/>
          </p:nvSpPr>
          <p:spPr>
            <a:xfrm>
              <a:off x="2138079" y="3726483"/>
              <a:ext cx="1653989" cy="360000"/>
            </a:xfrm>
            <a:prstGeom prst="rect">
              <a:avLst/>
            </a:prstGeom>
            <a:noFill/>
            <a:ln>
              <a:solidFill>
                <a:srgbClr val="DB99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smtClean="0">
                  <a:solidFill>
                    <a:srgbClr val="DB9963"/>
                  </a:solidFill>
                  <a:latin typeface="+mj-lt"/>
                </a:rPr>
                <a:t>Cooperative union</a:t>
              </a:r>
              <a:endParaRPr lang="en-US" sz="1200" dirty="0" err="1" smtClean="0">
                <a:solidFill>
                  <a:srgbClr val="DB9963"/>
                </a:solidFill>
                <a:latin typeface="+mj-lt"/>
              </a:endParaRPr>
            </a:p>
          </p:txBody>
        </p:sp>
        <p:sp>
          <p:nvSpPr>
            <p:cNvPr id="31" name="Rectangle 30"/>
            <p:cNvSpPr/>
            <p:nvPr/>
          </p:nvSpPr>
          <p:spPr>
            <a:xfrm>
              <a:off x="3249637" y="4412494"/>
              <a:ext cx="1499035" cy="360000"/>
            </a:xfrm>
            <a:prstGeom prst="rect">
              <a:avLst/>
            </a:prstGeom>
            <a:noFill/>
            <a:ln>
              <a:solidFill>
                <a:srgbClr val="DB99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smtClean="0">
                  <a:solidFill>
                    <a:srgbClr val="DB9963"/>
                  </a:solidFill>
                  <a:latin typeface="+mj-lt"/>
                </a:rPr>
                <a:t>Auction/Brokers</a:t>
              </a:r>
              <a:endParaRPr lang="en-US" sz="1200" dirty="0" err="1" smtClean="0">
                <a:solidFill>
                  <a:srgbClr val="DB9963"/>
                </a:solidFill>
                <a:latin typeface="+mj-lt"/>
              </a:endParaRPr>
            </a:p>
          </p:txBody>
        </p:sp>
        <p:sp>
          <p:nvSpPr>
            <p:cNvPr id="32" name="Rectangle 31"/>
            <p:cNvSpPr/>
            <p:nvPr/>
          </p:nvSpPr>
          <p:spPr>
            <a:xfrm>
              <a:off x="6471139" y="4738506"/>
              <a:ext cx="1688124" cy="360000"/>
            </a:xfrm>
            <a:prstGeom prst="rect">
              <a:avLst/>
            </a:prstGeom>
            <a:noFill/>
            <a:ln>
              <a:solidFill>
                <a:srgbClr val="DB99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smtClean="0">
                  <a:solidFill>
                    <a:srgbClr val="DB9963"/>
                  </a:solidFill>
                  <a:latin typeface="+mj-lt"/>
                </a:rPr>
                <a:t>Exporters</a:t>
              </a:r>
              <a:endParaRPr lang="en-US" sz="1200" dirty="0" err="1" smtClean="0">
                <a:solidFill>
                  <a:srgbClr val="DB9963"/>
                </a:solidFill>
                <a:latin typeface="+mj-lt"/>
              </a:endParaRPr>
            </a:p>
          </p:txBody>
        </p:sp>
        <p:sp>
          <p:nvSpPr>
            <p:cNvPr id="33" name="Rectangle 32"/>
            <p:cNvSpPr/>
            <p:nvPr/>
          </p:nvSpPr>
          <p:spPr>
            <a:xfrm>
              <a:off x="6471138" y="6266947"/>
              <a:ext cx="1987061" cy="360000"/>
            </a:xfrm>
            <a:prstGeom prst="rect">
              <a:avLst/>
            </a:prstGeom>
            <a:noFill/>
            <a:ln>
              <a:solidFill>
                <a:srgbClr val="DB99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smtClean="0">
                  <a:solidFill>
                    <a:srgbClr val="DB9963"/>
                  </a:solidFill>
                  <a:latin typeface="+mj-lt"/>
                </a:rPr>
                <a:t>Importing consumer</a:t>
              </a:r>
              <a:endParaRPr lang="en-US" sz="1200" dirty="0" err="1" smtClean="0">
                <a:solidFill>
                  <a:srgbClr val="DB9963"/>
                </a:solidFill>
                <a:latin typeface="+mj-lt"/>
              </a:endParaRPr>
            </a:p>
          </p:txBody>
        </p:sp>
        <p:cxnSp>
          <p:nvCxnSpPr>
            <p:cNvPr id="2048" name="Straight Arrow Connector 2047"/>
            <p:cNvCxnSpPr>
              <a:stCxn id="5" idx="2"/>
              <a:endCxn id="21" idx="0"/>
            </p:cNvCxnSpPr>
            <p:nvPr/>
          </p:nvCxnSpPr>
          <p:spPr>
            <a:xfrm flipH="1">
              <a:off x="5136775" y="1341635"/>
              <a:ext cx="1" cy="266423"/>
            </a:xfrm>
            <a:prstGeom prst="straightConnector1">
              <a:avLst/>
            </a:prstGeom>
            <a:ln>
              <a:solidFill>
                <a:srgbClr val="DB9963"/>
              </a:solidFill>
              <a:tailEnd type="triangle"/>
            </a:ln>
          </p:spPr>
          <p:style>
            <a:lnRef idx="1">
              <a:schemeClr val="accent1"/>
            </a:lnRef>
            <a:fillRef idx="0">
              <a:schemeClr val="accent1"/>
            </a:fillRef>
            <a:effectRef idx="0">
              <a:schemeClr val="accent1"/>
            </a:effectRef>
            <a:fontRef idx="minor">
              <a:schemeClr val="tx1"/>
            </a:fontRef>
          </p:style>
        </p:cxnSp>
        <p:cxnSp>
          <p:nvCxnSpPr>
            <p:cNvPr id="2051" name="Straight Arrow Connector 2050"/>
            <p:cNvCxnSpPr>
              <a:stCxn id="21" idx="2"/>
              <a:endCxn id="22" idx="0"/>
            </p:cNvCxnSpPr>
            <p:nvPr/>
          </p:nvCxnSpPr>
          <p:spPr>
            <a:xfrm>
              <a:off x="5136775" y="1968058"/>
              <a:ext cx="0" cy="266423"/>
            </a:xfrm>
            <a:prstGeom prst="straightConnector1">
              <a:avLst/>
            </a:prstGeom>
            <a:ln>
              <a:solidFill>
                <a:srgbClr val="DB9963"/>
              </a:solidFill>
              <a:tailEnd type="triangle"/>
            </a:ln>
          </p:spPr>
          <p:style>
            <a:lnRef idx="1">
              <a:schemeClr val="accent1"/>
            </a:lnRef>
            <a:fillRef idx="0">
              <a:schemeClr val="accent1"/>
            </a:fillRef>
            <a:effectRef idx="0">
              <a:schemeClr val="accent1"/>
            </a:effectRef>
            <a:fontRef idx="minor">
              <a:schemeClr val="tx1"/>
            </a:fontRef>
          </p:style>
        </p:cxnSp>
        <p:cxnSp>
          <p:nvCxnSpPr>
            <p:cNvPr id="2053" name="Straight Arrow Connector 2052"/>
            <p:cNvCxnSpPr>
              <a:stCxn id="22" idx="2"/>
              <a:endCxn id="23" idx="0"/>
            </p:cNvCxnSpPr>
            <p:nvPr/>
          </p:nvCxnSpPr>
          <p:spPr>
            <a:xfrm>
              <a:off x="5136775" y="2594481"/>
              <a:ext cx="0" cy="266423"/>
            </a:xfrm>
            <a:prstGeom prst="straightConnector1">
              <a:avLst/>
            </a:prstGeom>
            <a:ln>
              <a:solidFill>
                <a:srgbClr val="DB9963"/>
              </a:solidFill>
              <a:tailEnd type="triangle"/>
            </a:ln>
          </p:spPr>
          <p:style>
            <a:lnRef idx="1">
              <a:schemeClr val="accent1"/>
            </a:lnRef>
            <a:fillRef idx="0">
              <a:schemeClr val="accent1"/>
            </a:fillRef>
            <a:effectRef idx="0">
              <a:schemeClr val="accent1"/>
            </a:effectRef>
            <a:fontRef idx="minor">
              <a:schemeClr val="tx1"/>
            </a:fontRef>
          </p:style>
        </p:cxnSp>
        <p:cxnSp>
          <p:nvCxnSpPr>
            <p:cNvPr id="2055" name="Straight Arrow Connector 2054"/>
            <p:cNvCxnSpPr>
              <a:stCxn id="23" idx="2"/>
              <a:endCxn id="25" idx="0"/>
            </p:cNvCxnSpPr>
            <p:nvPr/>
          </p:nvCxnSpPr>
          <p:spPr>
            <a:xfrm>
              <a:off x="5136775" y="3220904"/>
              <a:ext cx="0" cy="505579"/>
            </a:xfrm>
            <a:prstGeom prst="straightConnector1">
              <a:avLst/>
            </a:prstGeom>
            <a:ln>
              <a:solidFill>
                <a:srgbClr val="DB9963"/>
              </a:solidFill>
              <a:tailEnd type="triangle"/>
            </a:ln>
          </p:spPr>
          <p:style>
            <a:lnRef idx="1">
              <a:schemeClr val="accent1"/>
            </a:lnRef>
            <a:fillRef idx="0">
              <a:schemeClr val="accent1"/>
            </a:fillRef>
            <a:effectRef idx="0">
              <a:schemeClr val="accent1"/>
            </a:effectRef>
            <a:fontRef idx="minor">
              <a:schemeClr val="tx1"/>
            </a:fontRef>
          </p:style>
        </p:cxnSp>
        <p:cxnSp>
          <p:nvCxnSpPr>
            <p:cNvPr id="2057" name="Straight Arrow Connector 2056"/>
            <p:cNvCxnSpPr>
              <a:stCxn id="25" idx="2"/>
              <a:endCxn id="26" idx="0"/>
            </p:cNvCxnSpPr>
            <p:nvPr/>
          </p:nvCxnSpPr>
          <p:spPr>
            <a:xfrm>
              <a:off x="5136775" y="4086483"/>
              <a:ext cx="0" cy="1012023"/>
            </a:xfrm>
            <a:prstGeom prst="straightConnector1">
              <a:avLst/>
            </a:prstGeom>
            <a:ln>
              <a:solidFill>
                <a:srgbClr val="DB9963"/>
              </a:solidFill>
              <a:tailEnd type="triangle"/>
            </a:ln>
          </p:spPr>
          <p:style>
            <a:lnRef idx="1">
              <a:schemeClr val="accent1"/>
            </a:lnRef>
            <a:fillRef idx="0">
              <a:schemeClr val="accent1"/>
            </a:fillRef>
            <a:effectRef idx="0">
              <a:schemeClr val="accent1"/>
            </a:effectRef>
            <a:fontRef idx="minor">
              <a:schemeClr val="tx1"/>
            </a:fontRef>
          </p:style>
        </p:cxnSp>
        <p:cxnSp>
          <p:nvCxnSpPr>
            <p:cNvPr id="2059" name="Straight Arrow Connector 2058"/>
            <p:cNvCxnSpPr>
              <a:stCxn id="26" idx="2"/>
              <a:endCxn id="27" idx="0"/>
            </p:cNvCxnSpPr>
            <p:nvPr/>
          </p:nvCxnSpPr>
          <p:spPr>
            <a:xfrm>
              <a:off x="5136775" y="5458506"/>
              <a:ext cx="0" cy="224221"/>
            </a:xfrm>
            <a:prstGeom prst="straightConnector1">
              <a:avLst/>
            </a:prstGeom>
            <a:ln>
              <a:solidFill>
                <a:srgbClr val="DB9963"/>
              </a:solidFill>
              <a:tailEnd type="triangle"/>
            </a:ln>
          </p:spPr>
          <p:style>
            <a:lnRef idx="1">
              <a:schemeClr val="accent1"/>
            </a:lnRef>
            <a:fillRef idx="0">
              <a:schemeClr val="accent1"/>
            </a:fillRef>
            <a:effectRef idx="0">
              <a:schemeClr val="accent1"/>
            </a:effectRef>
            <a:fontRef idx="minor">
              <a:schemeClr val="tx1"/>
            </a:fontRef>
          </p:style>
        </p:cxnSp>
        <p:cxnSp>
          <p:nvCxnSpPr>
            <p:cNvPr id="2061" name="Straight Arrow Connector 2060"/>
            <p:cNvCxnSpPr>
              <a:stCxn id="27" idx="2"/>
              <a:endCxn id="29" idx="0"/>
            </p:cNvCxnSpPr>
            <p:nvPr/>
          </p:nvCxnSpPr>
          <p:spPr>
            <a:xfrm>
              <a:off x="5136775" y="6042727"/>
              <a:ext cx="0" cy="224220"/>
            </a:xfrm>
            <a:prstGeom prst="straightConnector1">
              <a:avLst/>
            </a:prstGeom>
            <a:ln>
              <a:solidFill>
                <a:srgbClr val="DB9963"/>
              </a:solidFill>
              <a:tailEnd type="triangle"/>
            </a:ln>
          </p:spPr>
          <p:style>
            <a:lnRef idx="1">
              <a:schemeClr val="accent1"/>
            </a:lnRef>
            <a:fillRef idx="0">
              <a:schemeClr val="accent1"/>
            </a:fillRef>
            <a:effectRef idx="0">
              <a:schemeClr val="accent1"/>
            </a:effectRef>
            <a:fontRef idx="minor">
              <a:schemeClr val="tx1"/>
            </a:fontRef>
          </p:style>
        </p:cxnSp>
        <p:cxnSp>
          <p:nvCxnSpPr>
            <p:cNvPr id="2063" name="Straight Arrow Connector 2062"/>
            <p:cNvCxnSpPr>
              <a:stCxn id="4" idx="2"/>
              <a:endCxn id="30" idx="0"/>
            </p:cNvCxnSpPr>
            <p:nvPr/>
          </p:nvCxnSpPr>
          <p:spPr>
            <a:xfrm>
              <a:off x="2965074" y="1341635"/>
              <a:ext cx="0" cy="2384848"/>
            </a:xfrm>
            <a:prstGeom prst="straightConnector1">
              <a:avLst/>
            </a:prstGeom>
            <a:ln>
              <a:solidFill>
                <a:srgbClr val="DB9963"/>
              </a:solidFill>
              <a:tailEnd type="triangle"/>
            </a:ln>
          </p:spPr>
          <p:style>
            <a:lnRef idx="1">
              <a:schemeClr val="accent1"/>
            </a:lnRef>
            <a:fillRef idx="0">
              <a:schemeClr val="accent1"/>
            </a:fillRef>
            <a:effectRef idx="0">
              <a:schemeClr val="accent1"/>
            </a:effectRef>
            <a:fontRef idx="minor">
              <a:schemeClr val="tx1"/>
            </a:fontRef>
          </p:style>
        </p:cxnSp>
        <p:cxnSp>
          <p:nvCxnSpPr>
            <p:cNvPr id="2065" name="Elbow Connector 2064"/>
            <p:cNvCxnSpPr>
              <a:stCxn id="30" idx="2"/>
              <a:endCxn id="26" idx="1"/>
            </p:cNvCxnSpPr>
            <p:nvPr/>
          </p:nvCxnSpPr>
          <p:spPr>
            <a:xfrm rot="16200000" flipH="1">
              <a:off x="2980905" y="4070652"/>
              <a:ext cx="1192023" cy="1223684"/>
            </a:xfrm>
            <a:prstGeom prst="bentConnector2">
              <a:avLst/>
            </a:prstGeom>
            <a:ln>
              <a:solidFill>
                <a:srgbClr val="DB9963"/>
              </a:solidFill>
              <a:tailEnd type="triangle"/>
            </a:ln>
          </p:spPr>
          <p:style>
            <a:lnRef idx="1">
              <a:schemeClr val="accent1"/>
            </a:lnRef>
            <a:fillRef idx="0">
              <a:schemeClr val="accent1"/>
            </a:fillRef>
            <a:effectRef idx="0">
              <a:schemeClr val="accent1"/>
            </a:effectRef>
            <a:fontRef idx="minor">
              <a:schemeClr val="tx1"/>
            </a:fontRef>
          </p:style>
        </p:cxnSp>
        <p:cxnSp>
          <p:nvCxnSpPr>
            <p:cNvPr id="2067" name="Straight Arrow Connector 2066"/>
            <p:cNvCxnSpPr>
              <a:stCxn id="30" idx="3"/>
              <a:endCxn id="25" idx="1"/>
            </p:cNvCxnSpPr>
            <p:nvPr/>
          </p:nvCxnSpPr>
          <p:spPr>
            <a:xfrm>
              <a:off x="3792068" y="3906483"/>
              <a:ext cx="396690" cy="0"/>
            </a:xfrm>
            <a:prstGeom prst="straightConnector1">
              <a:avLst/>
            </a:prstGeom>
            <a:ln>
              <a:solidFill>
                <a:srgbClr val="DB9963"/>
              </a:solidFill>
              <a:tailEnd type="triangle"/>
            </a:ln>
          </p:spPr>
          <p:style>
            <a:lnRef idx="1">
              <a:schemeClr val="accent1"/>
            </a:lnRef>
            <a:fillRef idx="0">
              <a:schemeClr val="accent1"/>
            </a:fillRef>
            <a:effectRef idx="0">
              <a:schemeClr val="accent1"/>
            </a:effectRef>
            <a:fontRef idx="minor">
              <a:schemeClr val="tx1"/>
            </a:fontRef>
          </p:style>
        </p:cxnSp>
        <p:cxnSp>
          <p:nvCxnSpPr>
            <p:cNvPr id="2070" name="Straight Arrow Connector 2069"/>
            <p:cNvCxnSpPr>
              <a:stCxn id="32" idx="2"/>
            </p:cNvCxnSpPr>
            <p:nvPr/>
          </p:nvCxnSpPr>
          <p:spPr>
            <a:xfrm>
              <a:off x="7315201" y="5098506"/>
              <a:ext cx="14067" cy="1168441"/>
            </a:xfrm>
            <a:prstGeom prst="straightConnector1">
              <a:avLst/>
            </a:prstGeom>
            <a:ln>
              <a:solidFill>
                <a:srgbClr val="DB9963"/>
              </a:solidFill>
              <a:tailEnd type="triangle"/>
            </a:ln>
          </p:spPr>
          <p:style>
            <a:lnRef idx="1">
              <a:schemeClr val="accent1"/>
            </a:lnRef>
            <a:fillRef idx="0">
              <a:schemeClr val="accent1"/>
            </a:fillRef>
            <a:effectRef idx="0">
              <a:schemeClr val="accent1"/>
            </a:effectRef>
            <a:fontRef idx="minor">
              <a:schemeClr val="tx1"/>
            </a:fontRef>
          </p:style>
        </p:cxnSp>
        <p:cxnSp>
          <p:nvCxnSpPr>
            <p:cNvPr id="2072" name="Straight Arrow Connector 2071"/>
            <p:cNvCxnSpPr/>
            <p:nvPr/>
          </p:nvCxnSpPr>
          <p:spPr>
            <a:xfrm>
              <a:off x="8275315" y="1607008"/>
              <a:ext cx="1" cy="4659939"/>
            </a:xfrm>
            <a:prstGeom prst="straightConnector1">
              <a:avLst/>
            </a:prstGeom>
            <a:ln>
              <a:solidFill>
                <a:srgbClr val="DB9963"/>
              </a:solidFill>
              <a:tailEnd type="triangle"/>
            </a:ln>
          </p:spPr>
          <p:style>
            <a:lnRef idx="1">
              <a:schemeClr val="accent1"/>
            </a:lnRef>
            <a:fillRef idx="0">
              <a:schemeClr val="accent1"/>
            </a:fillRef>
            <a:effectRef idx="0">
              <a:schemeClr val="accent1"/>
            </a:effectRef>
            <a:fontRef idx="minor">
              <a:schemeClr val="tx1"/>
            </a:fontRef>
          </p:style>
        </p:cxnSp>
        <p:cxnSp>
          <p:nvCxnSpPr>
            <p:cNvPr id="2077" name="Elbow Connector 2076"/>
            <p:cNvCxnSpPr>
              <a:stCxn id="6" idx="2"/>
              <a:endCxn id="25" idx="3"/>
            </p:cNvCxnSpPr>
            <p:nvPr/>
          </p:nvCxnSpPr>
          <p:spPr>
            <a:xfrm rot="5400000">
              <a:off x="5704858" y="1980134"/>
              <a:ext cx="2306283" cy="1546414"/>
            </a:xfrm>
            <a:prstGeom prst="bentConnector2">
              <a:avLst/>
            </a:prstGeom>
            <a:ln>
              <a:solidFill>
                <a:srgbClr val="DB9963"/>
              </a:solidFill>
              <a:tailEnd type="triangle"/>
            </a:ln>
          </p:spPr>
          <p:style>
            <a:lnRef idx="1">
              <a:schemeClr val="accent1"/>
            </a:lnRef>
            <a:fillRef idx="0">
              <a:schemeClr val="accent1"/>
            </a:fillRef>
            <a:effectRef idx="0">
              <a:schemeClr val="accent1"/>
            </a:effectRef>
            <a:fontRef idx="minor">
              <a:schemeClr val="tx1"/>
            </a:fontRef>
          </p:style>
        </p:cxnSp>
        <p:cxnSp>
          <p:nvCxnSpPr>
            <p:cNvPr id="2079" name="Elbow Connector 2078"/>
            <p:cNvCxnSpPr>
              <a:stCxn id="22" idx="3"/>
              <a:endCxn id="25" idx="3"/>
            </p:cNvCxnSpPr>
            <p:nvPr/>
          </p:nvCxnSpPr>
          <p:spPr>
            <a:xfrm>
              <a:off x="6084792" y="2414481"/>
              <a:ext cx="12700" cy="1492002"/>
            </a:xfrm>
            <a:prstGeom prst="bentConnector3">
              <a:avLst>
                <a:gd name="adj1" fmla="val 1800000"/>
              </a:avLst>
            </a:prstGeom>
            <a:ln>
              <a:solidFill>
                <a:srgbClr val="DB9963"/>
              </a:solidFill>
              <a:tailEnd type="triangle"/>
            </a:ln>
          </p:spPr>
          <p:style>
            <a:lnRef idx="1">
              <a:schemeClr val="accent1"/>
            </a:lnRef>
            <a:fillRef idx="0">
              <a:schemeClr val="accent1"/>
            </a:fillRef>
            <a:effectRef idx="0">
              <a:schemeClr val="accent1"/>
            </a:effectRef>
            <a:fontRef idx="minor">
              <a:schemeClr val="tx1"/>
            </a:fontRef>
          </p:style>
        </p:cxnSp>
        <p:cxnSp>
          <p:nvCxnSpPr>
            <p:cNvPr id="35" name="Elbow Connector 34"/>
            <p:cNvCxnSpPr>
              <a:stCxn id="5" idx="3"/>
              <a:endCxn id="23" idx="3"/>
            </p:cNvCxnSpPr>
            <p:nvPr/>
          </p:nvCxnSpPr>
          <p:spPr>
            <a:xfrm flipH="1">
              <a:off x="6084792" y="1161635"/>
              <a:ext cx="154642" cy="1879269"/>
            </a:xfrm>
            <a:prstGeom prst="bentConnector3">
              <a:avLst>
                <a:gd name="adj1" fmla="val -147825"/>
              </a:avLst>
            </a:prstGeom>
            <a:ln>
              <a:solidFill>
                <a:srgbClr val="DB9963"/>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8004517" y="1607008"/>
              <a:ext cx="0" cy="3131498"/>
            </a:xfrm>
            <a:prstGeom prst="straightConnector1">
              <a:avLst/>
            </a:prstGeom>
            <a:ln>
              <a:solidFill>
                <a:srgbClr val="DB9963"/>
              </a:solidFill>
              <a:tailEnd type="triangle"/>
            </a:ln>
          </p:spPr>
          <p:style>
            <a:lnRef idx="1">
              <a:schemeClr val="accent1"/>
            </a:lnRef>
            <a:fillRef idx="0">
              <a:schemeClr val="accent1"/>
            </a:fillRef>
            <a:effectRef idx="0">
              <a:schemeClr val="accent1"/>
            </a:effectRef>
            <a:fontRef idx="minor">
              <a:schemeClr val="tx1"/>
            </a:fontRef>
          </p:style>
        </p:cxnSp>
        <p:cxnSp>
          <p:nvCxnSpPr>
            <p:cNvPr id="39" name="Elbow Connector 38"/>
            <p:cNvCxnSpPr>
              <a:endCxn id="32" idx="0"/>
            </p:cNvCxnSpPr>
            <p:nvPr/>
          </p:nvCxnSpPr>
          <p:spPr>
            <a:xfrm>
              <a:off x="6095786" y="4086484"/>
              <a:ext cx="1219415" cy="652022"/>
            </a:xfrm>
            <a:prstGeom prst="bentConnector2">
              <a:avLst/>
            </a:prstGeom>
            <a:ln>
              <a:solidFill>
                <a:srgbClr val="DB9963"/>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3530991" y="4086482"/>
              <a:ext cx="0" cy="326012"/>
            </a:xfrm>
            <a:prstGeom prst="straightConnector1">
              <a:avLst/>
            </a:prstGeom>
            <a:ln>
              <a:solidFill>
                <a:srgbClr val="DB9963"/>
              </a:solidFill>
              <a:tailEnd type="triangle"/>
            </a:ln>
          </p:spPr>
          <p:style>
            <a:lnRef idx="1">
              <a:schemeClr val="accent1"/>
            </a:lnRef>
            <a:fillRef idx="0">
              <a:schemeClr val="accent1"/>
            </a:fillRef>
            <a:effectRef idx="0">
              <a:schemeClr val="accent1"/>
            </a:effectRef>
            <a:fontRef idx="minor">
              <a:schemeClr val="tx1"/>
            </a:fontRef>
          </p:style>
        </p:cxnSp>
        <p:cxnSp>
          <p:nvCxnSpPr>
            <p:cNvPr id="45" name="Elbow Connector 44"/>
            <p:cNvCxnSpPr>
              <a:stCxn id="4" idx="2"/>
              <a:endCxn id="21" idx="1"/>
            </p:cNvCxnSpPr>
            <p:nvPr/>
          </p:nvCxnSpPr>
          <p:spPr>
            <a:xfrm rot="16200000" flipH="1">
              <a:off x="3353705" y="953004"/>
              <a:ext cx="446423" cy="1223684"/>
            </a:xfrm>
            <a:prstGeom prst="bentConnector2">
              <a:avLst/>
            </a:prstGeom>
            <a:ln>
              <a:solidFill>
                <a:srgbClr val="DB9963"/>
              </a:solidFill>
              <a:tailEnd type="triangle"/>
            </a:ln>
          </p:spPr>
          <p:style>
            <a:lnRef idx="1">
              <a:schemeClr val="accent1"/>
            </a:lnRef>
            <a:fillRef idx="0">
              <a:schemeClr val="accent1"/>
            </a:fillRef>
            <a:effectRef idx="0">
              <a:schemeClr val="accent1"/>
            </a:effectRef>
            <a:fontRef idx="minor">
              <a:schemeClr val="tx1"/>
            </a:fontRef>
          </p:style>
        </p:cxnSp>
        <p:cxnSp>
          <p:nvCxnSpPr>
            <p:cNvPr id="47" name="Elbow Connector 46"/>
            <p:cNvCxnSpPr>
              <a:stCxn id="31" idx="3"/>
              <a:endCxn id="32" idx="1"/>
            </p:cNvCxnSpPr>
            <p:nvPr/>
          </p:nvCxnSpPr>
          <p:spPr>
            <a:xfrm>
              <a:off x="4748672" y="4592494"/>
              <a:ext cx="1722467" cy="326012"/>
            </a:xfrm>
            <a:prstGeom prst="bentConnector3">
              <a:avLst>
                <a:gd name="adj1" fmla="val 50000"/>
              </a:avLst>
            </a:prstGeom>
            <a:ln>
              <a:solidFill>
                <a:srgbClr val="DB9963"/>
              </a:solidFill>
              <a:tailEnd type="triangle"/>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588876" y="981053"/>
              <a:ext cx="1298758" cy="369332"/>
            </a:xfrm>
            <a:prstGeom prst="rect">
              <a:avLst/>
            </a:prstGeom>
            <a:noFill/>
          </p:spPr>
          <p:txBody>
            <a:bodyPr wrap="square" lIns="0" tIns="0" rIns="0" bIns="0" rtlCol="0">
              <a:spAutoFit/>
            </a:bodyPr>
            <a:lstStyle/>
            <a:p>
              <a:r>
                <a:rPr lang="tr-TR" sz="1200" smtClean="0">
                  <a:solidFill>
                    <a:srgbClr val="DB9963"/>
                  </a:solidFill>
                  <a:latin typeface="+mj-lt"/>
                </a:rPr>
                <a:t>Production Initial processing</a:t>
              </a:r>
              <a:endParaRPr lang="en-US" sz="1200" dirty="0" err="1" smtClean="0">
                <a:solidFill>
                  <a:srgbClr val="DB9963"/>
                </a:solidFill>
                <a:latin typeface="+mj-lt"/>
              </a:endParaRPr>
            </a:p>
          </p:txBody>
        </p:sp>
        <p:sp>
          <p:nvSpPr>
            <p:cNvPr id="86" name="TextBox 85"/>
            <p:cNvSpPr txBox="1"/>
            <p:nvPr/>
          </p:nvSpPr>
          <p:spPr>
            <a:xfrm>
              <a:off x="588876" y="1600199"/>
              <a:ext cx="1298758" cy="184666"/>
            </a:xfrm>
            <a:prstGeom prst="rect">
              <a:avLst/>
            </a:prstGeom>
            <a:noFill/>
          </p:spPr>
          <p:txBody>
            <a:bodyPr wrap="square" lIns="0" tIns="0" rIns="0" bIns="0" rtlCol="0">
              <a:spAutoFit/>
            </a:bodyPr>
            <a:lstStyle/>
            <a:p>
              <a:r>
                <a:rPr lang="tr-TR" sz="1200" smtClean="0">
                  <a:solidFill>
                    <a:srgbClr val="DB9963"/>
                  </a:solidFill>
                  <a:latin typeface="+mj-lt"/>
                </a:rPr>
                <a:t>Collection</a:t>
              </a:r>
              <a:endParaRPr lang="en-US" sz="1200" dirty="0" err="1" smtClean="0">
                <a:solidFill>
                  <a:srgbClr val="DB9963"/>
                </a:solidFill>
                <a:latin typeface="+mj-lt"/>
              </a:endParaRPr>
            </a:p>
          </p:txBody>
        </p:sp>
        <p:sp>
          <p:nvSpPr>
            <p:cNvPr id="87" name="TextBox 86"/>
            <p:cNvSpPr txBox="1"/>
            <p:nvPr/>
          </p:nvSpPr>
          <p:spPr>
            <a:xfrm>
              <a:off x="588876" y="2234481"/>
              <a:ext cx="1298758" cy="369332"/>
            </a:xfrm>
            <a:prstGeom prst="rect">
              <a:avLst/>
            </a:prstGeom>
            <a:noFill/>
          </p:spPr>
          <p:txBody>
            <a:bodyPr wrap="square" lIns="0" tIns="0" rIns="0" bIns="0" rtlCol="0">
              <a:spAutoFit/>
            </a:bodyPr>
            <a:lstStyle/>
            <a:p>
              <a:r>
                <a:rPr lang="tr-TR" sz="1200" smtClean="0">
                  <a:solidFill>
                    <a:srgbClr val="DB9963"/>
                  </a:solidFill>
                  <a:latin typeface="+mj-lt"/>
                </a:rPr>
                <a:t>Initial processing</a:t>
              </a:r>
            </a:p>
            <a:p>
              <a:r>
                <a:rPr lang="tr-TR" sz="1200" smtClean="0">
                  <a:solidFill>
                    <a:srgbClr val="DB9963"/>
                  </a:solidFill>
                  <a:latin typeface="+mj-lt"/>
                </a:rPr>
                <a:t>(wet)</a:t>
              </a:r>
              <a:endParaRPr lang="en-US" sz="1200" dirty="0" err="1" smtClean="0">
                <a:solidFill>
                  <a:srgbClr val="DB9963"/>
                </a:solidFill>
                <a:latin typeface="+mj-lt"/>
              </a:endParaRPr>
            </a:p>
          </p:txBody>
        </p:sp>
        <p:sp>
          <p:nvSpPr>
            <p:cNvPr id="88" name="TextBox 87"/>
            <p:cNvSpPr txBox="1"/>
            <p:nvPr/>
          </p:nvSpPr>
          <p:spPr>
            <a:xfrm>
              <a:off x="588876" y="2853841"/>
              <a:ext cx="1298758" cy="184666"/>
            </a:xfrm>
            <a:prstGeom prst="rect">
              <a:avLst/>
            </a:prstGeom>
            <a:noFill/>
          </p:spPr>
          <p:txBody>
            <a:bodyPr wrap="square" lIns="0" tIns="0" rIns="0" bIns="0" rtlCol="0">
              <a:spAutoFit/>
            </a:bodyPr>
            <a:lstStyle/>
            <a:p>
              <a:r>
                <a:rPr lang="tr-TR" sz="1200" smtClean="0">
                  <a:solidFill>
                    <a:srgbClr val="DB9963"/>
                  </a:solidFill>
                  <a:latin typeface="+mj-lt"/>
                </a:rPr>
                <a:t>Assembling</a:t>
              </a:r>
              <a:endParaRPr lang="en-US" sz="1200" dirty="0" err="1" smtClean="0">
                <a:solidFill>
                  <a:srgbClr val="DB9963"/>
                </a:solidFill>
                <a:latin typeface="+mj-lt"/>
              </a:endParaRPr>
            </a:p>
          </p:txBody>
        </p:sp>
        <p:sp>
          <p:nvSpPr>
            <p:cNvPr id="89" name="TextBox 88"/>
            <p:cNvSpPr txBox="1"/>
            <p:nvPr/>
          </p:nvSpPr>
          <p:spPr>
            <a:xfrm>
              <a:off x="588876" y="3721817"/>
              <a:ext cx="1298758" cy="369332"/>
            </a:xfrm>
            <a:prstGeom prst="rect">
              <a:avLst/>
            </a:prstGeom>
            <a:noFill/>
          </p:spPr>
          <p:txBody>
            <a:bodyPr wrap="square" lIns="0" tIns="0" rIns="0" bIns="0" rtlCol="0">
              <a:spAutoFit/>
            </a:bodyPr>
            <a:lstStyle/>
            <a:p>
              <a:r>
                <a:rPr lang="tr-TR" sz="1200" smtClean="0">
                  <a:solidFill>
                    <a:srgbClr val="DB9963"/>
                  </a:solidFill>
                  <a:latin typeface="+mj-lt"/>
                </a:rPr>
                <a:t>Curing</a:t>
              </a:r>
            </a:p>
            <a:p>
              <a:r>
                <a:rPr lang="tr-TR" sz="1200" smtClean="0">
                  <a:solidFill>
                    <a:srgbClr val="DB9963"/>
                  </a:solidFill>
                  <a:latin typeface="+mj-lt"/>
                </a:rPr>
                <a:t>(hulling, grading)</a:t>
              </a:r>
              <a:endParaRPr lang="en-US" sz="1200" dirty="0" err="1" smtClean="0">
                <a:solidFill>
                  <a:srgbClr val="DB9963"/>
                </a:solidFill>
                <a:latin typeface="+mj-lt"/>
              </a:endParaRPr>
            </a:p>
          </p:txBody>
        </p:sp>
        <p:sp>
          <p:nvSpPr>
            <p:cNvPr id="90" name="TextBox 89"/>
            <p:cNvSpPr txBox="1"/>
            <p:nvPr/>
          </p:nvSpPr>
          <p:spPr>
            <a:xfrm>
              <a:off x="588876" y="4497828"/>
              <a:ext cx="1298758" cy="184666"/>
            </a:xfrm>
            <a:prstGeom prst="rect">
              <a:avLst/>
            </a:prstGeom>
            <a:noFill/>
          </p:spPr>
          <p:txBody>
            <a:bodyPr wrap="square" lIns="0" tIns="0" rIns="0" bIns="0" rtlCol="0">
              <a:spAutoFit/>
            </a:bodyPr>
            <a:lstStyle/>
            <a:p>
              <a:r>
                <a:rPr lang="tr-TR" sz="1200" smtClean="0">
                  <a:solidFill>
                    <a:srgbClr val="DB9963"/>
                  </a:solidFill>
                  <a:latin typeface="+mj-lt"/>
                </a:rPr>
                <a:t>Intermediation</a:t>
              </a:r>
              <a:endParaRPr lang="en-US" sz="1200" dirty="0" err="1" smtClean="0">
                <a:solidFill>
                  <a:srgbClr val="DB9963"/>
                </a:solidFill>
                <a:latin typeface="+mj-lt"/>
              </a:endParaRPr>
            </a:p>
          </p:txBody>
        </p:sp>
        <p:sp>
          <p:nvSpPr>
            <p:cNvPr id="91" name="TextBox 90"/>
            <p:cNvSpPr txBox="1"/>
            <p:nvPr/>
          </p:nvSpPr>
          <p:spPr>
            <a:xfrm>
              <a:off x="588876" y="4826173"/>
              <a:ext cx="1298758" cy="184666"/>
            </a:xfrm>
            <a:prstGeom prst="rect">
              <a:avLst/>
            </a:prstGeom>
            <a:noFill/>
          </p:spPr>
          <p:txBody>
            <a:bodyPr wrap="square" lIns="0" tIns="0" rIns="0" bIns="0" rtlCol="0">
              <a:spAutoFit/>
            </a:bodyPr>
            <a:lstStyle/>
            <a:p>
              <a:r>
                <a:rPr lang="tr-TR" sz="1200" smtClean="0">
                  <a:solidFill>
                    <a:srgbClr val="DB9963"/>
                  </a:solidFill>
                  <a:latin typeface="+mj-lt"/>
                </a:rPr>
                <a:t>Shipping</a:t>
              </a:r>
              <a:endParaRPr lang="en-US" sz="1200" dirty="0" err="1" smtClean="0">
                <a:solidFill>
                  <a:srgbClr val="DB9963"/>
                </a:solidFill>
                <a:latin typeface="+mj-lt"/>
              </a:endParaRPr>
            </a:p>
          </p:txBody>
        </p:sp>
        <p:sp>
          <p:nvSpPr>
            <p:cNvPr id="92" name="TextBox 91"/>
            <p:cNvSpPr txBox="1"/>
            <p:nvPr/>
          </p:nvSpPr>
          <p:spPr>
            <a:xfrm>
              <a:off x="588876" y="5154518"/>
              <a:ext cx="1298758" cy="184666"/>
            </a:xfrm>
            <a:prstGeom prst="rect">
              <a:avLst/>
            </a:prstGeom>
            <a:noFill/>
          </p:spPr>
          <p:txBody>
            <a:bodyPr wrap="square" lIns="0" tIns="0" rIns="0" bIns="0" rtlCol="0">
              <a:spAutoFit/>
            </a:bodyPr>
            <a:lstStyle/>
            <a:p>
              <a:r>
                <a:rPr lang="tr-TR" sz="1200" smtClean="0">
                  <a:solidFill>
                    <a:srgbClr val="DB9963"/>
                  </a:solidFill>
                  <a:latin typeface="+mj-lt"/>
                </a:rPr>
                <a:t>Roasting</a:t>
              </a:r>
              <a:endParaRPr lang="en-US" sz="1200" dirty="0" err="1" smtClean="0">
                <a:solidFill>
                  <a:srgbClr val="DB9963"/>
                </a:solidFill>
                <a:latin typeface="+mj-lt"/>
              </a:endParaRPr>
            </a:p>
          </p:txBody>
        </p:sp>
        <p:sp>
          <p:nvSpPr>
            <p:cNvPr id="93" name="TextBox 92"/>
            <p:cNvSpPr txBox="1"/>
            <p:nvPr/>
          </p:nvSpPr>
          <p:spPr>
            <a:xfrm>
              <a:off x="588876" y="5770394"/>
              <a:ext cx="1298758" cy="184666"/>
            </a:xfrm>
            <a:prstGeom prst="rect">
              <a:avLst/>
            </a:prstGeom>
            <a:noFill/>
          </p:spPr>
          <p:txBody>
            <a:bodyPr wrap="square" lIns="0" tIns="0" rIns="0" bIns="0" rtlCol="0">
              <a:spAutoFit/>
            </a:bodyPr>
            <a:lstStyle/>
            <a:p>
              <a:r>
                <a:rPr lang="tr-TR" sz="1200" smtClean="0">
                  <a:solidFill>
                    <a:srgbClr val="DB9963"/>
                  </a:solidFill>
                  <a:latin typeface="+mj-lt"/>
                </a:rPr>
                <a:t>Distribution</a:t>
              </a:r>
              <a:endParaRPr lang="en-US" sz="1200" dirty="0" err="1" smtClean="0">
                <a:solidFill>
                  <a:srgbClr val="DB9963"/>
                </a:solidFill>
                <a:latin typeface="+mj-lt"/>
              </a:endParaRPr>
            </a:p>
          </p:txBody>
        </p:sp>
        <p:sp>
          <p:nvSpPr>
            <p:cNvPr id="94" name="TextBox 93"/>
            <p:cNvSpPr txBox="1"/>
            <p:nvPr/>
          </p:nvSpPr>
          <p:spPr>
            <a:xfrm>
              <a:off x="588876" y="6354614"/>
              <a:ext cx="1298758" cy="184666"/>
            </a:xfrm>
            <a:prstGeom prst="rect">
              <a:avLst/>
            </a:prstGeom>
            <a:noFill/>
          </p:spPr>
          <p:txBody>
            <a:bodyPr wrap="square" lIns="0" tIns="0" rIns="0" bIns="0" rtlCol="0">
              <a:spAutoFit/>
            </a:bodyPr>
            <a:lstStyle/>
            <a:p>
              <a:r>
                <a:rPr lang="tr-TR" sz="1200" smtClean="0">
                  <a:solidFill>
                    <a:srgbClr val="DB9963"/>
                  </a:solidFill>
                  <a:latin typeface="+mj-lt"/>
                </a:rPr>
                <a:t>Consumption</a:t>
              </a:r>
              <a:endParaRPr lang="en-US" sz="1200" dirty="0" err="1" smtClean="0">
                <a:solidFill>
                  <a:srgbClr val="DB9963"/>
                </a:solidFill>
                <a:latin typeface="+mj-lt"/>
              </a:endParaRPr>
            </a:p>
          </p:txBody>
        </p:sp>
      </p:grpSp>
    </p:spTree>
    <p:extLst>
      <p:ext uri="{BB962C8B-B14F-4D97-AF65-F5344CB8AC3E}">
        <p14:creationId xmlns:p14="http://schemas.microsoft.com/office/powerpoint/2010/main" val="3120027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up)">
                                      <p:cBhvr>
                                        <p:cTn id="7" dur="20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2366682"/>
            <a:ext cx="9144000" cy="375173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latin typeface="+mj-lt"/>
            </a:endParaRPr>
          </a:p>
        </p:txBody>
      </p:sp>
      <p:sp>
        <p:nvSpPr>
          <p:cNvPr id="2" name="Title 1"/>
          <p:cNvSpPr>
            <a:spLocks noGrp="1"/>
          </p:cNvSpPr>
          <p:nvPr>
            <p:ph type="ctrTitle"/>
          </p:nvPr>
        </p:nvSpPr>
        <p:spPr/>
        <p:txBody>
          <a:bodyPr/>
          <a:lstStyle/>
          <a:p>
            <a:r>
              <a:rPr lang="en-US" smtClean="0"/>
              <a:t>Other Considerations</a:t>
            </a:r>
            <a:endParaRPr lang="en-US"/>
          </a:p>
        </p:txBody>
      </p:sp>
      <p:sp>
        <p:nvSpPr>
          <p:cNvPr id="5" name="Text Placeholder 4"/>
          <p:cNvSpPr>
            <a:spLocks noGrp="1"/>
          </p:cNvSpPr>
          <p:nvPr>
            <p:ph type="body" idx="4294967295"/>
          </p:nvPr>
        </p:nvSpPr>
        <p:spPr>
          <a:xfrm>
            <a:off x="457994" y="1147966"/>
            <a:ext cx="8228012" cy="536575"/>
          </a:xfrm>
        </p:spPr>
        <p:txBody>
          <a:bodyPr/>
          <a:lstStyle/>
          <a:p>
            <a:pPr marL="0" indent="0">
              <a:buNone/>
            </a:pPr>
            <a:r>
              <a:rPr lang="en-US" sz="2400" dirty="0">
                <a:solidFill>
                  <a:schemeClr val="accent5"/>
                </a:solidFill>
              </a:rPr>
              <a:t>Design vs. </a:t>
            </a:r>
            <a:r>
              <a:rPr lang="tr-TR" sz="2400" dirty="0">
                <a:solidFill>
                  <a:schemeClr val="accent5"/>
                </a:solidFill>
              </a:rPr>
              <a:t>U</a:t>
            </a:r>
            <a:r>
              <a:rPr lang="en-US" sz="2400" dirty="0" err="1">
                <a:solidFill>
                  <a:schemeClr val="accent5"/>
                </a:solidFill>
              </a:rPr>
              <a:t>ser</a:t>
            </a:r>
            <a:r>
              <a:rPr lang="en-US" sz="2400" dirty="0">
                <a:solidFill>
                  <a:schemeClr val="accent5"/>
                </a:solidFill>
              </a:rPr>
              <a:t> Experience</a:t>
            </a:r>
          </a:p>
          <a:p>
            <a:pPr marL="0" indent="0">
              <a:buNone/>
            </a:pPr>
            <a:endParaRPr lang="en-US" sz="2400" dirty="0">
              <a:solidFill>
                <a:schemeClr val="accent5"/>
              </a:solidFill>
            </a:endParaRPr>
          </a:p>
        </p:txBody>
      </p:sp>
      <p:pic>
        <p:nvPicPr>
          <p:cNvPr id="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9601"/>
          <a:stretch/>
        </p:blipFill>
        <p:spPr bwMode="auto">
          <a:xfrm>
            <a:off x="2478740" y="2749943"/>
            <a:ext cx="4191002" cy="2950402"/>
          </a:xfrm>
          <a:prstGeom prst="rect">
            <a:avLst/>
          </a:prstGeom>
          <a:solidFill>
            <a:srgbClr val="171717"/>
          </a:solidFill>
          <a:ln w="57150">
            <a:solidFill>
              <a:schemeClr val="bg1"/>
            </a:solidFill>
            <a:miter lim="800000"/>
          </a:ln>
          <a:effectLst>
            <a:outerShdw blurRad="101600" dist="228600" dir="7800000" algn="t" rotWithShape="0">
              <a:prstClr val="black">
                <a:alpha val="46000"/>
              </a:prstClr>
            </a:outerShdw>
          </a:effectLst>
          <a:extLst/>
        </p:spPr>
      </p:pic>
      <p:sp>
        <p:nvSpPr>
          <p:cNvPr id="3" name="Slide Number Placeholder 2"/>
          <p:cNvSpPr>
            <a:spLocks noGrp="1"/>
          </p:cNvSpPr>
          <p:nvPr>
            <p:ph type="sldNum" sz="quarter" idx="4"/>
          </p:nvPr>
        </p:nvSpPr>
        <p:spPr/>
        <p:txBody>
          <a:bodyPr/>
          <a:lstStyle/>
          <a:p>
            <a:fld id="{13F44AA5-DB92-42C3-A717-A60C9B81A1ED}" type="slidenum">
              <a:rPr lang="en-CA" smtClean="0"/>
              <a:pPr/>
              <a:t>31</a:t>
            </a:fld>
            <a:endParaRPr lang="en-CA" dirty="0"/>
          </a:p>
        </p:txBody>
      </p:sp>
    </p:spTree>
    <p:extLst>
      <p:ext uri="{BB962C8B-B14F-4D97-AF65-F5344CB8AC3E}">
        <p14:creationId xmlns:p14="http://schemas.microsoft.com/office/powerpoint/2010/main" val="2249928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792854" y="4262589"/>
            <a:ext cx="6804248" cy="764704"/>
          </a:xfrm>
        </p:spPr>
        <p:txBody>
          <a:bodyPr/>
          <a:lstStyle/>
          <a:p>
            <a:r>
              <a:rPr lang="en-US" sz="3600" dirty="0" smtClean="0">
                <a:solidFill>
                  <a:schemeClr val="tx1"/>
                </a:solidFill>
              </a:rPr>
              <a:t>Concluding </a:t>
            </a:r>
            <a:r>
              <a:rPr lang="en-US" sz="3600" dirty="0">
                <a:solidFill>
                  <a:schemeClr val="tx1"/>
                </a:solidFill>
              </a:rPr>
              <a:t>Thoughts</a:t>
            </a:r>
            <a:r>
              <a:rPr lang="en-US" sz="3600" dirty="0" smtClean="0">
                <a:solidFill>
                  <a:schemeClr val="tx1"/>
                </a:solidFill>
              </a:rPr>
              <a:t>?</a:t>
            </a:r>
            <a:endParaRPr lang="en-US" sz="3600" dirty="0">
              <a:solidFill>
                <a:schemeClr val="tx1"/>
              </a:solidFill>
            </a:endParaRPr>
          </a:p>
        </p:txBody>
      </p:sp>
      <p:grpSp>
        <p:nvGrpSpPr>
          <p:cNvPr id="19" name="Group 18"/>
          <p:cNvGrpSpPr/>
          <p:nvPr/>
        </p:nvGrpSpPr>
        <p:grpSpPr>
          <a:xfrm>
            <a:off x="3793041" y="1766201"/>
            <a:ext cx="1550148" cy="1562662"/>
            <a:chOff x="3000376" y="1104901"/>
            <a:chExt cx="3146425" cy="3171825"/>
          </a:xfrm>
          <a:solidFill>
            <a:schemeClr val="accent1"/>
          </a:solidFill>
        </p:grpSpPr>
        <p:sp>
          <p:nvSpPr>
            <p:cNvPr id="9" name="Freeform 7"/>
            <p:cNvSpPr>
              <a:spLocks/>
            </p:cNvSpPr>
            <p:nvPr/>
          </p:nvSpPr>
          <p:spPr bwMode="auto">
            <a:xfrm>
              <a:off x="4449763" y="1104901"/>
              <a:ext cx="244475" cy="603250"/>
            </a:xfrm>
            <a:custGeom>
              <a:avLst/>
              <a:gdLst>
                <a:gd name="T0" fmla="*/ 70 w 120"/>
                <a:gd name="T1" fmla="*/ 0 h 294"/>
                <a:gd name="T2" fmla="*/ 91 w 120"/>
                <a:gd name="T3" fmla="*/ 10 h 294"/>
                <a:gd name="T4" fmla="*/ 119 w 120"/>
                <a:gd name="T5" fmla="*/ 57 h 294"/>
                <a:gd name="T6" fmla="*/ 118 w 120"/>
                <a:gd name="T7" fmla="*/ 242 h 294"/>
                <a:gd name="T8" fmla="*/ 62 w 120"/>
                <a:gd name="T9" fmla="*/ 294 h 294"/>
                <a:gd name="T10" fmla="*/ 4 w 120"/>
                <a:gd name="T11" fmla="*/ 244 h 294"/>
                <a:gd name="T12" fmla="*/ 2 w 120"/>
                <a:gd name="T13" fmla="*/ 222 h 294"/>
                <a:gd name="T14" fmla="*/ 2 w 120"/>
                <a:gd name="T15" fmla="*/ 79 h 294"/>
                <a:gd name="T16" fmla="*/ 52 w 120"/>
                <a:gd name="T17" fmla="*/ 0 h 294"/>
                <a:gd name="T18" fmla="*/ 70 w 120"/>
                <a:gd name="T19" fmla="*/ 0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0" h="294">
                  <a:moveTo>
                    <a:pt x="70" y="0"/>
                  </a:moveTo>
                  <a:cubicBezTo>
                    <a:pt x="77" y="3"/>
                    <a:pt x="85" y="5"/>
                    <a:pt x="91" y="10"/>
                  </a:cubicBezTo>
                  <a:cubicBezTo>
                    <a:pt x="108" y="21"/>
                    <a:pt x="118" y="37"/>
                    <a:pt x="119" y="57"/>
                  </a:cubicBezTo>
                  <a:cubicBezTo>
                    <a:pt x="119" y="119"/>
                    <a:pt x="120" y="181"/>
                    <a:pt x="118" y="242"/>
                  </a:cubicBezTo>
                  <a:cubicBezTo>
                    <a:pt x="116" y="273"/>
                    <a:pt x="91" y="293"/>
                    <a:pt x="62" y="294"/>
                  </a:cubicBezTo>
                  <a:cubicBezTo>
                    <a:pt x="32" y="294"/>
                    <a:pt x="8" y="274"/>
                    <a:pt x="4" y="244"/>
                  </a:cubicBezTo>
                  <a:cubicBezTo>
                    <a:pt x="3" y="237"/>
                    <a:pt x="2" y="229"/>
                    <a:pt x="2" y="222"/>
                  </a:cubicBezTo>
                  <a:cubicBezTo>
                    <a:pt x="2" y="174"/>
                    <a:pt x="3" y="127"/>
                    <a:pt x="2" y="79"/>
                  </a:cubicBezTo>
                  <a:cubicBezTo>
                    <a:pt x="0" y="41"/>
                    <a:pt x="12" y="12"/>
                    <a:pt x="52" y="0"/>
                  </a:cubicBezTo>
                  <a:cubicBezTo>
                    <a:pt x="58" y="0"/>
                    <a:pt x="64" y="0"/>
                    <a:pt x="7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8"/>
            <p:cNvSpPr>
              <a:spLocks/>
            </p:cNvSpPr>
            <p:nvPr/>
          </p:nvSpPr>
          <p:spPr bwMode="auto">
            <a:xfrm>
              <a:off x="3000376" y="2557463"/>
              <a:ext cx="603250" cy="244475"/>
            </a:xfrm>
            <a:custGeom>
              <a:avLst/>
              <a:gdLst>
                <a:gd name="T0" fmla="*/ 0 w 294"/>
                <a:gd name="T1" fmla="*/ 50 h 119"/>
                <a:gd name="T2" fmla="*/ 10 w 294"/>
                <a:gd name="T3" fmla="*/ 28 h 119"/>
                <a:gd name="T4" fmla="*/ 57 w 294"/>
                <a:gd name="T5" fmla="*/ 1 h 119"/>
                <a:gd name="T6" fmla="*/ 245 w 294"/>
                <a:gd name="T7" fmla="*/ 2 h 119"/>
                <a:gd name="T8" fmla="*/ 294 w 294"/>
                <a:gd name="T9" fmla="*/ 59 h 119"/>
                <a:gd name="T10" fmla="*/ 245 w 294"/>
                <a:gd name="T11" fmla="*/ 115 h 119"/>
                <a:gd name="T12" fmla="*/ 189 w 294"/>
                <a:gd name="T13" fmla="*/ 117 h 119"/>
                <a:gd name="T14" fmla="*/ 79 w 294"/>
                <a:gd name="T15" fmla="*/ 118 h 119"/>
                <a:gd name="T16" fmla="*/ 0 w 294"/>
                <a:gd name="T17" fmla="*/ 68 h 119"/>
                <a:gd name="T18" fmla="*/ 0 w 294"/>
                <a:gd name="T19" fmla="*/ 5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4" h="119">
                  <a:moveTo>
                    <a:pt x="0" y="50"/>
                  </a:moveTo>
                  <a:cubicBezTo>
                    <a:pt x="3" y="43"/>
                    <a:pt x="5" y="35"/>
                    <a:pt x="10" y="28"/>
                  </a:cubicBezTo>
                  <a:cubicBezTo>
                    <a:pt x="21" y="11"/>
                    <a:pt x="37" y="1"/>
                    <a:pt x="57" y="1"/>
                  </a:cubicBezTo>
                  <a:cubicBezTo>
                    <a:pt x="120" y="1"/>
                    <a:pt x="183" y="0"/>
                    <a:pt x="245" y="2"/>
                  </a:cubicBezTo>
                  <a:cubicBezTo>
                    <a:pt x="274" y="3"/>
                    <a:pt x="294" y="30"/>
                    <a:pt x="294" y="59"/>
                  </a:cubicBezTo>
                  <a:cubicBezTo>
                    <a:pt x="294" y="88"/>
                    <a:pt x="274" y="112"/>
                    <a:pt x="245" y="115"/>
                  </a:cubicBezTo>
                  <a:cubicBezTo>
                    <a:pt x="227" y="117"/>
                    <a:pt x="208" y="117"/>
                    <a:pt x="189" y="117"/>
                  </a:cubicBezTo>
                  <a:cubicBezTo>
                    <a:pt x="152" y="118"/>
                    <a:pt x="116" y="116"/>
                    <a:pt x="79" y="118"/>
                  </a:cubicBezTo>
                  <a:cubicBezTo>
                    <a:pt x="41" y="119"/>
                    <a:pt x="12" y="107"/>
                    <a:pt x="0" y="68"/>
                  </a:cubicBezTo>
                  <a:cubicBezTo>
                    <a:pt x="0" y="62"/>
                    <a:pt x="0" y="56"/>
                    <a:pt x="0" y="5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9"/>
            <p:cNvSpPr>
              <a:spLocks/>
            </p:cNvSpPr>
            <p:nvPr/>
          </p:nvSpPr>
          <p:spPr bwMode="auto">
            <a:xfrm>
              <a:off x="5545138" y="2554288"/>
              <a:ext cx="601663" cy="242888"/>
            </a:xfrm>
            <a:custGeom>
              <a:avLst/>
              <a:gdLst>
                <a:gd name="T0" fmla="*/ 294 w 294"/>
                <a:gd name="T1" fmla="*/ 70 h 119"/>
                <a:gd name="T2" fmla="*/ 284 w 294"/>
                <a:gd name="T3" fmla="*/ 91 h 119"/>
                <a:gd name="T4" fmla="*/ 237 w 294"/>
                <a:gd name="T5" fmla="*/ 119 h 119"/>
                <a:gd name="T6" fmla="*/ 48 w 294"/>
                <a:gd name="T7" fmla="*/ 117 h 119"/>
                <a:gd name="T8" fmla="*/ 0 w 294"/>
                <a:gd name="T9" fmla="*/ 60 h 119"/>
                <a:gd name="T10" fmla="*/ 48 w 294"/>
                <a:gd name="T11" fmla="*/ 4 h 119"/>
                <a:gd name="T12" fmla="*/ 105 w 294"/>
                <a:gd name="T13" fmla="*/ 2 h 119"/>
                <a:gd name="T14" fmla="*/ 214 w 294"/>
                <a:gd name="T15" fmla="*/ 2 h 119"/>
                <a:gd name="T16" fmla="*/ 294 w 294"/>
                <a:gd name="T17" fmla="*/ 52 h 119"/>
                <a:gd name="T18" fmla="*/ 294 w 294"/>
                <a:gd name="T19" fmla="*/ 7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4" h="119">
                  <a:moveTo>
                    <a:pt x="294" y="70"/>
                  </a:moveTo>
                  <a:cubicBezTo>
                    <a:pt x="290" y="77"/>
                    <a:pt x="288" y="85"/>
                    <a:pt x="284" y="91"/>
                  </a:cubicBezTo>
                  <a:cubicBezTo>
                    <a:pt x="273" y="108"/>
                    <a:pt x="257" y="118"/>
                    <a:pt x="237" y="119"/>
                  </a:cubicBezTo>
                  <a:cubicBezTo>
                    <a:pt x="174" y="119"/>
                    <a:pt x="111" y="119"/>
                    <a:pt x="48" y="117"/>
                  </a:cubicBezTo>
                  <a:cubicBezTo>
                    <a:pt x="20" y="116"/>
                    <a:pt x="0" y="90"/>
                    <a:pt x="0" y="60"/>
                  </a:cubicBezTo>
                  <a:cubicBezTo>
                    <a:pt x="0" y="32"/>
                    <a:pt x="20" y="8"/>
                    <a:pt x="48" y="4"/>
                  </a:cubicBezTo>
                  <a:cubicBezTo>
                    <a:pt x="67" y="2"/>
                    <a:pt x="86" y="2"/>
                    <a:pt x="105" y="2"/>
                  </a:cubicBezTo>
                  <a:cubicBezTo>
                    <a:pt x="141" y="2"/>
                    <a:pt x="178" y="3"/>
                    <a:pt x="214" y="2"/>
                  </a:cubicBezTo>
                  <a:cubicBezTo>
                    <a:pt x="253" y="0"/>
                    <a:pt x="281" y="12"/>
                    <a:pt x="294" y="52"/>
                  </a:cubicBezTo>
                  <a:cubicBezTo>
                    <a:pt x="294" y="58"/>
                    <a:pt x="294" y="64"/>
                    <a:pt x="294" y="7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10"/>
            <p:cNvSpPr>
              <a:spLocks noEditPoints="1"/>
            </p:cNvSpPr>
            <p:nvPr/>
          </p:nvSpPr>
          <p:spPr bwMode="auto">
            <a:xfrm>
              <a:off x="3838576" y="1922463"/>
              <a:ext cx="1458913" cy="1720850"/>
            </a:xfrm>
            <a:custGeom>
              <a:avLst/>
              <a:gdLst>
                <a:gd name="T0" fmla="*/ 358 w 712"/>
                <a:gd name="T1" fmla="*/ 840 h 840"/>
                <a:gd name="T2" fmla="*/ 232 w 712"/>
                <a:gd name="T3" fmla="*/ 840 h 840"/>
                <a:gd name="T4" fmla="*/ 184 w 712"/>
                <a:gd name="T5" fmla="*/ 792 h 840"/>
                <a:gd name="T6" fmla="*/ 150 w 712"/>
                <a:gd name="T7" fmla="*/ 683 h 840"/>
                <a:gd name="T8" fmla="*/ 59 w 712"/>
                <a:gd name="T9" fmla="*/ 532 h 840"/>
                <a:gd name="T10" fmla="*/ 41 w 712"/>
                <a:gd name="T11" fmla="*/ 238 h 840"/>
                <a:gd name="T12" fmla="*/ 304 w 712"/>
                <a:gd name="T13" fmla="*/ 27 h 840"/>
                <a:gd name="T14" fmla="*/ 671 w 712"/>
                <a:gd name="T15" fmla="*/ 225 h 840"/>
                <a:gd name="T16" fmla="*/ 672 w 712"/>
                <a:gd name="T17" fmla="*/ 504 h 840"/>
                <a:gd name="T18" fmla="*/ 604 w 712"/>
                <a:gd name="T19" fmla="*/ 626 h 840"/>
                <a:gd name="T20" fmla="*/ 555 w 712"/>
                <a:gd name="T21" fmla="*/ 704 h 840"/>
                <a:gd name="T22" fmla="*/ 534 w 712"/>
                <a:gd name="T23" fmla="*/ 787 h 840"/>
                <a:gd name="T24" fmla="*/ 481 w 712"/>
                <a:gd name="T25" fmla="*/ 840 h 840"/>
                <a:gd name="T26" fmla="*/ 358 w 712"/>
                <a:gd name="T27" fmla="*/ 840 h 840"/>
                <a:gd name="T28" fmla="*/ 170 w 712"/>
                <a:gd name="T29" fmla="*/ 481 h 840"/>
                <a:gd name="T30" fmla="*/ 469 w 712"/>
                <a:gd name="T31" fmla="*/ 166 h 840"/>
                <a:gd name="T32" fmla="*/ 196 w 712"/>
                <a:gd name="T33" fmla="*/ 203 h 840"/>
                <a:gd name="T34" fmla="*/ 170 w 712"/>
                <a:gd name="T35" fmla="*/ 481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12" h="840">
                  <a:moveTo>
                    <a:pt x="358" y="840"/>
                  </a:moveTo>
                  <a:cubicBezTo>
                    <a:pt x="316" y="840"/>
                    <a:pt x="274" y="840"/>
                    <a:pt x="232" y="840"/>
                  </a:cubicBezTo>
                  <a:cubicBezTo>
                    <a:pt x="200" y="840"/>
                    <a:pt x="183" y="824"/>
                    <a:pt x="184" y="792"/>
                  </a:cubicBezTo>
                  <a:cubicBezTo>
                    <a:pt x="185" y="752"/>
                    <a:pt x="171" y="716"/>
                    <a:pt x="150" y="683"/>
                  </a:cubicBezTo>
                  <a:cubicBezTo>
                    <a:pt x="119" y="633"/>
                    <a:pt x="86" y="584"/>
                    <a:pt x="59" y="532"/>
                  </a:cubicBezTo>
                  <a:cubicBezTo>
                    <a:pt x="9" y="437"/>
                    <a:pt x="0" y="338"/>
                    <a:pt x="41" y="238"/>
                  </a:cubicBezTo>
                  <a:cubicBezTo>
                    <a:pt x="89" y="120"/>
                    <a:pt x="178" y="49"/>
                    <a:pt x="304" y="27"/>
                  </a:cubicBezTo>
                  <a:cubicBezTo>
                    <a:pt x="460" y="0"/>
                    <a:pt x="610" y="86"/>
                    <a:pt x="671" y="225"/>
                  </a:cubicBezTo>
                  <a:cubicBezTo>
                    <a:pt x="712" y="318"/>
                    <a:pt x="712" y="412"/>
                    <a:pt x="672" y="504"/>
                  </a:cubicBezTo>
                  <a:cubicBezTo>
                    <a:pt x="653" y="546"/>
                    <a:pt x="628" y="585"/>
                    <a:pt x="604" y="626"/>
                  </a:cubicBezTo>
                  <a:cubicBezTo>
                    <a:pt x="589" y="652"/>
                    <a:pt x="571" y="678"/>
                    <a:pt x="555" y="704"/>
                  </a:cubicBezTo>
                  <a:cubicBezTo>
                    <a:pt x="540" y="730"/>
                    <a:pt x="533" y="757"/>
                    <a:pt x="534" y="787"/>
                  </a:cubicBezTo>
                  <a:cubicBezTo>
                    <a:pt x="534" y="825"/>
                    <a:pt x="519" y="840"/>
                    <a:pt x="481" y="840"/>
                  </a:cubicBezTo>
                  <a:cubicBezTo>
                    <a:pt x="440" y="840"/>
                    <a:pt x="399" y="840"/>
                    <a:pt x="358" y="840"/>
                  </a:cubicBezTo>
                  <a:close/>
                  <a:moveTo>
                    <a:pt x="170" y="481"/>
                  </a:moveTo>
                  <a:cubicBezTo>
                    <a:pt x="178" y="287"/>
                    <a:pt x="280" y="185"/>
                    <a:pt x="469" y="166"/>
                  </a:cubicBezTo>
                  <a:cubicBezTo>
                    <a:pt x="393" y="118"/>
                    <a:pt x="274" y="123"/>
                    <a:pt x="196" y="203"/>
                  </a:cubicBezTo>
                  <a:cubicBezTo>
                    <a:pt x="122" y="279"/>
                    <a:pt x="111" y="397"/>
                    <a:pt x="170" y="4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11"/>
            <p:cNvSpPr>
              <a:spLocks/>
            </p:cNvSpPr>
            <p:nvPr/>
          </p:nvSpPr>
          <p:spPr bwMode="auto">
            <a:xfrm>
              <a:off x="4210051" y="3765551"/>
              <a:ext cx="723900" cy="511175"/>
            </a:xfrm>
            <a:custGeom>
              <a:avLst/>
              <a:gdLst>
                <a:gd name="T0" fmla="*/ 178 w 354"/>
                <a:gd name="T1" fmla="*/ 1 h 249"/>
                <a:gd name="T2" fmla="*/ 302 w 354"/>
                <a:gd name="T3" fmla="*/ 1 h 249"/>
                <a:gd name="T4" fmla="*/ 354 w 354"/>
                <a:gd name="T5" fmla="*/ 53 h 249"/>
                <a:gd name="T6" fmla="*/ 354 w 354"/>
                <a:gd name="T7" fmla="*/ 127 h 249"/>
                <a:gd name="T8" fmla="*/ 304 w 354"/>
                <a:gd name="T9" fmla="*/ 177 h 249"/>
                <a:gd name="T10" fmla="*/ 299 w 354"/>
                <a:gd name="T11" fmla="*/ 177 h 249"/>
                <a:gd name="T12" fmla="*/ 263 w 354"/>
                <a:gd name="T13" fmla="*/ 193 h 249"/>
                <a:gd name="T14" fmla="*/ 89 w 354"/>
                <a:gd name="T15" fmla="*/ 190 h 249"/>
                <a:gd name="T16" fmla="*/ 62 w 354"/>
                <a:gd name="T17" fmla="*/ 177 h 249"/>
                <a:gd name="T18" fmla="*/ 44 w 354"/>
                <a:gd name="T19" fmla="*/ 177 h 249"/>
                <a:gd name="T20" fmla="*/ 1 w 354"/>
                <a:gd name="T21" fmla="*/ 135 h 249"/>
                <a:gd name="T22" fmla="*/ 1 w 354"/>
                <a:gd name="T23" fmla="*/ 42 h 249"/>
                <a:gd name="T24" fmla="*/ 50 w 354"/>
                <a:gd name="T25" fmla="*/ 1 h 249"/>
                <a:gd name="T26" fmla="*/ 178 w 354"/>
                <a:gd name="T27" fmla="*/ 1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4" h="249">
                  <a:moveTo>
                    <a:pt x="178" y="1"/>
                  </a:moveTo>
                  <a:cubicBezTo>
                    <a:pt x="219" y="1"/>
                    <a:pt x="261" y="1"/>
                    <a:pt x="302" y="1"/>
                  </a:cubicBezTo>
                  <a:cubicBezTo>
                    <a:pt x="338" y="1"/>
                    <a:pt x="354" y="18"/>
                    <a:pt x="354" y="53"/>
                  </a:cubicBezTo>
                  <a:cubicBezTo>
                    <a:pt x="354" y="78"/>
                    <a:pt x="354" y="102"/>
                    <a:pt x="354" y="127"/>
                  </a:cubicBezTo>
                  <a:cubicBezTo>
                    <a:pt x="354" y="160"/>
                    <a:pt x="338" y="177"/>
                    <a:pt x="304" y="177"/>
                  </a:cubicBezTo>
                  <a:cubicBezTo>
                    <a:pt x="302" y="177"/>
                    <a:pt x="301" y="177"/>
                    <a:pt x="299" y="177"/>
                  </a:cubicBezTo>
                  <a:cubicBezTo>
                    <a:pt x="284" y="175"/>
                    <a:pt x="273" y="180"/>
                    <a:pt x="263" y="193"/>
                  </a:cubicBezTo>
                  <a:cubicBezTo>
                    <a:pt x="219" y="249"/>
                    <a:pt x="134" y="247"/>
                    <a:pt x="89" y="190"/>
                  </a:cubicBezTo>
                  <a:cubicBezTo>
                    <a:pt x="82" y="180"/>
                    <a:pt x="74" y="175"/>
                    <a:pt x="62" y="177"/>
                  </a:cubicBezTo>
                  <a:cubicBezTo>
                    <a:pt x="56" y="178"/>
                    <a:pt x="50" y="177"/>
                    <a:pt x="44" y="177"/>
                  </a:cubicBezTo>
                  <a:cubicBezTo>
                    <a:pt x="20" y="176"/>
                    <a:pt x="2" y="159"/>
                    <a:pt x="1" y="135"/>
                  </a:cubicBezTo>
                  <a:cubicBezTo>
                    <a:pt x="0" y="104"/>
                    <a:pt x="0" y="73"/>
                    <a:pt x="1" y="42"/>
                  </a:cubicBezTo>
                  <a:cubicBezTo>
                    <a:pt x="2" y="17"/>
                    <a:pt x="22" y="1"/>
                    <a:pt x="50" y="1"/>
                  </a:cubicBezTo>
                  <a:cubicBezTo>
                    <a:pt x="93" y="0"/>
                    <a:pt x="135" y="1"/>
                    <a:pt x="178"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12"/>
            <p:cNvSpPr>
              <a:spLocks/>
            </p:cNvSpPr>
            <p:nvPr/>
          </p:nvSpPr>
          <p:spPr bwMode="auto">
            <a:xfrm>
              <a:off x="3416301" y="1514476"/>
              <a:ext cx="506413" cy="520700"/>
            </a:xfrm>
            <a:custGeom>
              <a:avLst/>
              <a:gdLst>
                <a:gd name="T0" fmla="*/ 247 w 247"/>
                <a:gd name="T1" fmla="*/ 184 h 254"/>
                <a:gd name="T2" fmla="*/ 216 w 247"/>
                <a:gd name="T3" fmla="*/ 242 h 254"/>
                <a:gd name="T4" fmla="*/ 156 w 247"/>
                <a:gd name="T5" fmla="*/ 239 h 254"/>
                <a:gd name="T6" fmla="*/ 145 w 247"/>
                <a:gd name="T7" fmla="*/ 231 h 254"/>
                <a:gd name="T8" fmla="*/ 23 w 247"/>
                <a:gd name="T9" fmla="*/ 109 h 254"/>
                <a:gd name="T10" fmla="*/ 20 w 247"/>
                <a:gd name="T11" fmla="*/ 29 h 254"/>
                <a:gd name="T12" fmla="*/ 105 w 247"/>
                <a:gd name="T13" fmla="*/ 26 h 254"/>
                <a:gd name="T14" fmla="*/ 231 w 247"/>
                <a:gd name="T15" fmla="*/ 152 h 254"/>
                <a:gd name="T16" fmla="*/ 247 w 247"/>
                <a:gd name="T17" fmla="*/ 184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 h="254">
                  <a:moveTo>
                    <a:pt x="247" y="184"/>
                  </a:moveTo>
                  <a:cubicBezTo>
                    <a:pt x="246" y="215"/>
                    <a:pt x="236" y="232"/>
                    <a:pt x="216" y="242"/>
                  </a:cubicBezTo>
                  <a:cubicBezTo>
                    <a:pt x="196" y="254"/>
                    <a:pt x="175" y="252"/>
                    <a:pt x="156" y="239"/>
                  </a:cubicBezTo>
                  <a:cubicBezTo>
                    <a:pt x="152" y="237"/>
                    <a:pt x="148" y="234"/>
                    <a:pt x="145" y="231"/>
                  </a:cubicBezTo>
                  <a:cubicBezTo>
                    <a:pt x="104" y="190"/>
                    <a:pt x="63" y="150"/>
                    <a:pt x="23" y="109"/>
                  </a:cubicBezTo>
                  <a:cubicBezTo>
                    <a:pt x="0" y="85"/>
                    <a:pt x="0" y="51"/>
                    <a:pt x="20" y="29"/>
                  </a:cubicBezTo>
                  <a:cubicBezTo>
                    <a:pt x="43" y="3"/>
                    <a:pt x="78" y="0"/>
                    <a:pt x="105" y="26"/>
                  </a:cubicBezTo>
                  <a:cubicBezTo>
                    <a:pt x="148" y="67"/>
                    <a:pt x="190" y="109"/>
                    <a:pt x="231" y="152"/>
                  </a:cubicBezTo>
                  <a:cubicBezTo>
                    <a:pt x="240" y="162"/>
                    <a:pt x="244" y="178"/>
                    <a:pt x="247" y="18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13"/>
            <p:cNvSpPr>
              <a:spLocks/>
            </p:cNvSpPr>
            <p:nvPr/>
          </p:nvSpPr>
          <p:spPr bwMode="auto">
            <a:xfrm>
              <a:off x="5213351" y="1531938"/>
              <a:ext cx="514350" cy="522288"/>
            </a:xfrm>
            <a:custGeom>
              <a:avLst/>
              <a:gdLst>
                <a:gd name="T0" fmla="*/ 188 w 251"/>
                <a:gd name="T1" fmla="*/ 1 h 255"/>
                <a:gd name="T2" fmla="*/ 241 w 251"/>
                <a:gd name="T3" fmla="*/ 34 h 255"/>
                <a:gd name="T4" fmla="*/ 235 w 251"/>
                <a:gd name="T5" fmla="*/ 93 h 255"/>
                <a:gd name="T6" fmla="*/ 230 w 251"/>
                <a:gd name="T7" fmla="*/ 100 h 255"/>
                <a:gd name="T8" fmla="*/ 103 w 251"/>
                <a:gd name="T9" fmla="*/ 226 h 255"/>
                <a:gd name="T10" fmla="*/ 10 w 251"/>
                <a:gd name="T11" fmla="*/ 205 h 255"/>
                <a:gd name="T12" fmla="*/ 24 w 251"/>
                <a:gd name="T13" fmla="*/ 141 h 255"/>
                <a:gd name="T14" fmla="*/ 147 w 251"/>
                <a:gd name="T15" fmla="*/ 18 h 255"/>
                <a:gd name="T16" fmla="*/ 188 w 251"/>
                <a:gd name="T17" fmla="*/ 1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1" h="255">
                  <a:moveTo>
                    <a:pt x="188" y="1"/>
                  </a:moveTo>
                  <a:cubicBezTo>
                    <a:pt x="213" y="2"/>
                    <a:pt x="231" y="12"/>
                    <a:pt x="241" y="34"/>
                  </a:cubicBezTo>
                  <a:cubicBezTo>
                    <a:pt x="251" y="55"/>
                    <a:pt x="249" y="74"/>
                    <a:pt x="235" y="93"/>
                  </a:cubicBezTo>
                  <a:cubicBezTo>
                    <a:pt x="233" y="95"/>
                    <a:pt x="232" y="98"/>
                    <a:pt x="230" y="100"/>
                  </a:cubicBezTo>
                  <a:cubicBezTo>
                    <a:pt x="188" y="142"/>
                    <a:pt x="147" y="185"/>
                    <a:pt x="103" y="226"/>
                  </a:cubicBezTo>
                  <a:cubicBezTo>
                    <a:pt x="72" y="255"/>
                    <a:pt x="25" y="244"/>
                    <a:pt x="10" y="205"/>
                  </a:cubicBezTo>
                  <a:cubicBezTo>
                    <a:pt x="0" y="181"/>
                    <a:pt x="7" y="159"/>
                    <a:pt x="24" y="141"/>
                  </a:cubicBezTo>
                  <a:cubicBezTo>
                    <a:pt x="64" y="100"/>
                    <a:pt x="106" y="59"/>
                    <a:pt x="147" y="18"/>
                  </a:cubicBezTo>
                  <a:cubicBezTo>
                    <a:pt x="158" y="7"/>
                    <a:pt x="173" y="0"/>
                    <a:pt x="188"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14"/>
            <p:cNvSpPr>
              <a:spLocks/>
            </p:cNvSpPr>
            <p:nvPr/>
          </p:nvSpPr>
          <p:spPr bwMode="auto">
            <a:xfrm>
              <a:off x="3421063" y="3303588"/>
              <a:ext cx="514350" cy="520700"/>
            </a:xfrm>
            <a:custGeom>
              <a:avLst/>
              <a:gdLst>
                <a:gd name="T0" fmla="*/ 61 w 251"/>
                <a:gd name="T1" fmla="*/ 254 h 254"/>
                <a:gd name="T2" fmla="*/ 10 w 251"/>
                <a:gd name="T3" fmla="*/ 221 h 254"/>
                <a:gd name="T4" fmla="*/ 16 w 251"/>
                <a:gd name="T5" fmla="*/ 161 h 254"/>
                <a:gd name="T6" fmla="*/ 24 w 251"/>
                <a:gd name="T7" fmla="*/ 150 h 254"/>
                <a:gd name="T8" fmla="*/ 142 w 251"/>
                <a:gd name="T9" fmla="*/ 33 h 254"/>
                <a:gd name="T10" fmla="*/ 240 w 251"/>
                <a:gd name="T11" fmla="*/ 49 h 254"/>
                <a:gd name="T12" fmla="*/ 226 w 251"/>
                <a:gd name="T13" fmla="*/ 114 h 254"/>
                <a:gd name="T14" fmla="*/ 104 w 251"/>
                <a:gd name="T15" fmla="*/ 236 h 254"/>
                <a:gd name="T16" fmla="*/ 61 w 251"/>
                <a:gd name="T17" fmla="*/ 254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1" h="254">
                  <a:moveTo>
                    <a:pt x="61" y="254"/>
                  </a:moveTo>
                  <a:cubicBezTo>
                    <a:pt x="38" y="253"/>
                    <a:pt x="20" y="243"/>
                    <a:pt x="10" y="221"/>
                  </a:cubicBezTo>
                  <a:cubicBezTo>
                    <a:pt x="0" y="200"/>
                    <a:pt x="2" y="180"/>
                    <a:pt x="16" y="161"/>
                  </a:cubicBezTo>
                  <a:cubicBezTo>
                    <a:pt x="18" y="157"/>
                    <a:pt x="21" y="154"/>
                    <a:pt x="24" y="150"/>
                  </a:cubicBezTo>
                  <a:cubicBezTo>
                    <a:pt x="63" y="111"/>
                    <a:pt x="102" y="72"/>
                    <a:pt x="142" y="33"/>
                  </a:cubicBezTo>
                  <a:cubicBezTo>
                    <a:pt x="175" y="0"/>
                    <a:pt x="223" y="8"/>
                    <a:pt x="240" y="49"/>
                  </a:cubicBezTo>
                  <a:cubicBezTo>
                    <a:pt x="251" y="74"/>
                    <a:pt x="244" y="96"/>
                    <a:pt x="226" y="114"/>
                  </a:cubicBezTo>
                  <a:cubicBezTo>
                    <a:pt x="186" y="155"/>
                    <a:pt x="145" y="195"/>
                    <a:pt x="104" y="236"/>
                  </a:cubicBezTo>
                  <a:cubicBezTo>
                    <a:pt x="92" y="248"/>
                    <a:pt x="78" y="254"/>
                    <a:pt x="61" y="25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15"/>
            <p:cNvSpPr>
              <a:spLocks/>
            </p:cNvSpPr>
            <p:nvPr/>
          </p:nvSpPr>
          <p:spPr bwMode="auto">
            <a:xfrm>
              <a:off x="5211763" y="3313113"/>
              <a:ext cx="512763" cy="519113"/>
            </a:xfrm>
            <a:custGeom>
              <a:avLst/>
              <a:gdLst>
                <a:gd name="T0" fmla="*/ 248 w 251"/>
                <a:gd name="T1" fmla="*/ 192 h 253"/>
                <a:gd name="T2" fmla="*/ 216 w 251"/>
                <a:gd name="T3" fmla="*/ 243 h 253"/>
                <a:gd name="T4" fmla="*/ 156 w 251"/>
                <a:gd name="T5" fmla="*/ 238 h 253"/>
                <a:gd name="T6" fmla="*/ 144 w 251"/>
                <a:gd name="T7" fmla="*/ 228 h 253"/>
                <a:gd name="T8" fmla="*/ 27 w 251"/>
                <a:gd name="T9" fmla="*/ 111 h 253"/>
                <a:gd name="T10" fmla="*/ 20 w 251"/>
                <a:gd name="T11" fmla="*/ 29 h 253"/>
                <a:gd name="T12" fmla="*/ 106 w 251"/>
                <a:gd name="T13" fmla="*/ 25 h 253"/>
                <a:gd name="T14" fmla="*/ 231 w 251"/>
                <a:gd name="T15" fmla="*/ 151 h 253"/>
                <a:gd name="T16" fmla="*/ 251 w 251"/>
                <a:gd name="T17" fmla="*/ 190 h 253"/>
                <a:gd name="T18" fmla="*/ 248 w 251"/>
                <a:gd name="T19" fmla="*/ 192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253">
                  <a:moveTo>
                    <a:pt x="248" y="192"/>
                  </a:moveTo>
                  <a:cubicBezTo>
                    <a:pt x="246" y="215"/>
                    <a:pt x="237" y="232"/>
                    <a:pt x="216" y="243"/>
                  </a:cubicBezTo>
                  <a:cubicBezTo>
                    <a:pt x="195" y="253"/>
                    <a:pt x="175" y="251"/>
                    <a:pt x="156" y="238"/>
                  </a:cubicBezTo>
                  <a:cubicBezTo>
                    <a:pt x="152" y="235"/>
                    <a:pt x="148" y="231"/>
                    <a:pt x="144" y="228"/>
                  </a:cubicBezTo>
                  <a:cubicBezTo>
                    <a:pt x="105" y="189"/>
                    <a:pt x="66" y="150"/>
                    <a:pt x="27" y="111"/>
                  </a:cubicBezTo>
                  <a:cubicBezTo>
                    <a:pt x="2" y="86"/>
                    <a:pt x="0" y="52"/>
                    <a:pt x="20" y="29"/>
                  </a:cubicBezTo>
                  <a:cubicBezTo>
                    <a:pt x="44" y="2"/>
                    <a:pt x="79" y="0"/>
                    <a:pt x="106" y="25"/>
                  </a:cubicBezTo>
                  <a:cubicBezTo>
                    <a:pt x="149" y="66"/>
                    <a:pt x="191" y="108"/>
                    <a:pt x="231" y="151"/>
                  </a:cubicBezTo>
                  <a:cubicBezTo>
                    <a:pt x="241" y="161"/>
                    <a:pt x="245" y="177"/>
                    <a:pt x="251" y="190"/>
                  </a:cubicBezTo>
                  <a:cubicBezTo>
                    <a:pt x="250" y="191"/>
                    <a:pt x="249" y="192"/>
                    <a:pt x="248" y="19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sp>
        <p:nvSpPr>
          <p:cNvPr id="20" name="Oval 19"/>
          <p:cNvSpPr/>
          <p:nvPr/>
        </p:nvSpPr>
        <p:spPr>
          <a:xfrm>
            <a:off x="3425115" y="1404532"/>
            <a:ext cx="2286000" cy="22860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latin typeface="+mj-lt"/>
            </a:endParaRPr>
          </a:p>
        </p:txBody>
      </p:sp>
      <p:sp>
        <p:nvSpPr>
          <p:cNvPr id="2" name="Slide Number Placeholder 1"/>
          <p:cNvSpPr>
            <a:spLocks noGrp="1"/>
          </p:cNvSpPr>
          <p:nvPr>
            <p:ph type="sldNum" sz="quarter" idx="4"/>
          </p:nvPr>
        </p:nvSpPr>
        <p:spPr/>
        <p:txBody>
          <a:bodyPr/>
          <a:lstStyle/>
          <a:p>
            <a:fld id="{13F44AA5-DB92-42C3-A717-A60C9B81A1ED}" type="slidenum">
              <a:rPr lang="en-CA" smtClean="0"/>
              <a:pPr/>
              <a:t>32</a:t>
            </a:fld>
            <a:endParaRPr lang="en-CA" dirty="0"/>
          </a:p>
        </p:txBody>
      </p:sp>
    </p:spTree>
    <p:extLst>
      <p:ext uri="{BB962C8B-B14F-4D97-AF65-F5344CB8AC3E}">
        <p14:creationId xmlns:p14="http://schemas.microsoft.com/office/powerpoint/2010/main" val="2488434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03672" y="3124733"/>
            <a:ext cx="5416868" cy="923330"/>
          </a:xfrm>
          <a:prstGeom prst="rect">
            <a:avLst/>
          </a:prstGeom>
        </p:spPr>
        <p:txBody>
          <a:bodyPr wrap="none">
            <a:spAutoFit/>
          </a:bodyPr>
          <a:lstStyle/>
          <a:p>
            <a:pPr algn="ctr"/>
            <a:r>
              <a:rPr lang="en-US" sz="5400" dirty="0"/>
              <a:t>Business Models</a:t>
            </a:r>
          </a:p>
        </p:txBody>
      </p:sp>
      <p:sp>
        <p:nvSpPr>
          <p:cNvPr id="2" name="Slide Number Placeholder 1"/>
          <p:cNvSpPr>
            <a:spLocks noGrp="1"/>
          </p:cNvSpPr>
          <p:nvPr>
            <p:ph type="sldNum" sz="quarter" idx="4"/>
          </p:nvPr>
        </p:nvSpPr>
        <p:spPr/>
        <p:txBody>
          <a:bodyPr/>
          <a:lstStyle/>
          <a:p>
            <a:fld id="{13F44AA5-DB92-42C3-A717-A60C9B81A1ED}" type="slidenum">
              <a:rPr lang="en-CA" smtClean="0"/>
              <a:pPr/>
              <a:t>33</a:t>
            </a:fld>
            <a:endParaRPr lang="en-CA" dirty="0"/>
          </a:p>
        </p:txBody>
      </p:sp>
    </p:spTree>
    <p:extLst>
      <p:ext uri="{BB962C8B-B14F-4D97-AF65-F5344CB8AC3E}">
        <p14:creationId xmlns:p14="http://schemas.microsoft.com/office/powerpoint/2010/main" val="302611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Business Models	</a:t>
            </a:r>
            <a:endParaRPr lang="en-US" dirty="0"/>
          </a:p>
        </p:txBody>
      </p:sp>
      <p:grpSp>
        <p:nvGrpSpPr>
          <p:cNvPr id="68" name="Group 67"/>
          <p:cNvGrpSpPr/>
          <p:nvPr/>
        </p:nvGrpSpPr>
        <p:grpSpPr>
          <a:xfrm>
            <a:off x="-3175" y="1916832"/>
            <a:ext cx="8687595" cy="946845"/>
            <a:chOff x="-3175" y="1916832"/>
            <a:chExt cx="8687595" cy="946845"/>
          </a:xfrm>
        </p:grpSpPr>
        <p:sp>
          <p:nvSpPr>
            <p:cNvPr id="53" name="Rectangle 17"/>
            <p:cNvSpPr>
              <a:spLocks noChangeArrowheads="1"/>
            </p:cNvSpPr>
            <p:nvPr/>
          </p:nvSpPr>
          <p:spPr bwMode="auto">
            <a:xfrm>
              <a:off x="2114330" y="1952009"/>
              <a:ext cx="6570090" cy="911668"/>
            </a:xfrm>
            <a:prstGeom prst="rect">
              <a:avLst/>
            </a:prstGeom>
            <a:solidFill>
              <a:srgbClr val="4763B2"/>
            </a:solidFill>
            <a:ln>
              <a:noFill/>
            </a:ln>
          </p:spPr>
          <p:txBody>
            <a:bodyPr vert="horz" wrap="square" lIns="252000" tIns="45720" rIns="91440" bIns="45720" numCol="1" anchor="ctr" anchorCtr="0" compatLnSpc="1">
              <a:prstTxWarp prst="textNoShape">
                <a:avLst/>
              </a:prstTxWarp>
            </a:bodyPr>
            <a:lstStyle/>
            <a:p>
              <a:r>
                <a:rPr lang="en-US" kern="0">
                  <a:solidFill>
                    <a:prstClr val="white"/>
                  </a:solidFill>
                </a:rPr>
                <a:t>A sketch/summary of what the business will do and how it will make money.</a:t>
              </a:r>
            </a:p>
          </p:txBody>
        </p:sp>
        <p:sp>
          <p:nvSpPr>
            <p:cNvPr id="54" name="Freeform 18"/>
            <p:cNvSpPr>
              <a:spLocks/>
            </p:cNvSpPr>
            <p:nvPr/>
          </p:nvSpPr>
          <p:spPr bwMode="auto">
            <a:xfrm>
              <a:off x="798162" y="1916832"/>
              <a:ext cx="1316170" cy="946845"/>
            </a:xfrm>
            <a:custGeom>
              <a:avLst/>
              <a:gdLst>
                <a:gd name="T0" fmla="*/ 0 w 905"/>
                <a:gd name="T1" fmla="*/ 119 h 323"/>
                <a:gd name="T2" fmla="*/ 905 w 905"/>
                <a:gd name="T3" fmla="*/ 323 h 323"/>
                <a:gd name="T4" fmla="*/ 905 w 905"/>
                <a:gd name="T5" fmla="*/ 12 h 323"/>
                <a:gd name="T6" fmla="*/ 0 w 905"/>
                <a:gd name="T7" fmla="*/ 0 h 323"/>
                <a:gd name="T8" fmla="*/ 0 w 905"/>
                <a:gd name="T9" fmla="*/ 119 h 323"/>
              </a:gdLst>
              <a:ahLst/>
              <a:cxnLst>
                <a:cxn ang="0">
                  <a:pos x="T0" y="T1"/>
                </a:cxn>
                <a:cxn ang="0">
                  <a:pos x="T2" y="T3"/>
                </a:cxn>
                <a:cxn ang="0">
                  <a:pos x="T4" y="T5"/>
                </a:cxn>
                <a:cxn ang="0">
                  <a:pos x="T6" y="T7"/>
                </a:cxn>
                <a:cxn ang="0">
                  <a:pos x="T8" y="T9"/>
                </a:cxn>
              </a:cxnLst>
              <a:rect l="0" t="0" r="r" b="b"/>
              <a:pathLst>
                <a:path w="905" h="323">
                  <a:moveTo>
                    <a:pt x="0" y="119"/>
                  </a:moveTo>
                  <a:lnTo>
                    <a:pt x="905" y="323"/>
                  </a:lnTo>
                  <a:lnTo>
                    <a:pt x="905" y="12"/>
                  </a:lnTo>
                  <a:lnTo>
                    <a:pt x="0" y="0"/>
                  </a:lnTo>
                  <a:lnTo>
                    <a:pt x="0" y="119"/>
                  </a:lnTo>
                  <a:close/>
                </a:path>
              </a:pathLst>
            </a:custGeom>
            <a:solidFill>
              <a:srgbClr val="3C5496"/>
            </a:solidFill>
            <a:ln>
              <a:noFill/>
            </a:ln>
          </p:spPr>
          <p:txBody>
            <a:bodyPr vert="horz" wrap="square" lIns="91440" tIns="45720" rIns="91440" bIns="45720" numCol="1" anchor="t" anchorCtr="0" compatLnSpc="1">
              <a:prstTxWarp prst="textNoShape">
                <a:avLst/>
              </a:prstTxWarp>
            </a:bodyPr>
            <a:lstStyle/>
            <a:p>
              <a:endParaRPr lang="en-US">
                <a:solidFill>
                  <a:srgbClr val="2D2D2A"/>
                </a:solidFill>
                <a:latin typeface="Georgia"/>
              </a:endParaRPr>
            </a:p>
          </p:txBody>
        </p:sp>
        <p:sp>
          <p:nvSpPr>
            <p:cNvPr id="55" name="Rectangle 19"/>
            <p:cNvSpPr>
              <a:spLocks noChangeArrowheads="1"/>
            </p:cNvSpPr>
            <p:nvPr/>
          </p:nvSpPr>
          <p:spPr bwMode="auto">
            <a:xfrm>
              <a:off x="-3175" y="1916832"/>
              <a:ext cx="801337" cy="348838"/>
            </a:xfrm>
            <a:prstGeom prst="rect">
              <a:avLst/>
            </a:prstGeom>
            <a:solidFill>
              <a:srgbClr val="4763B2"/>
            </a:solidFill>
            <a:ln>
              <a:noFill/>
            </a:ln>
          </p:spPr>
          <p:txBody>
            <a:bodyPr vert="horz" wrap="square" lIns="91440" tIns="45720" rIns="91440" bIns="45720" numCol="1" anchor="t" anchorCtr="0" compatLnSpc="1">
              <a:prstTxWarp prst="textNoShape">
                <a:avLst/>
              </a:prstTxWarp>
            </a:bodyPr>
            <a:lstStyle/>
            <a:p>
              <a:endParaRPr lang="en-US">
                <a:solidFill>
                  <a:srgbClr val="2D2D2A"/>
                </a:solidFill>
                <a:latin typeface="Georgia"/>
              </a:endParaRPr>
            </a:p>
          </p:txBody>
        </p:sp>
      </p:grpSp>
      <p:grpSp>
        <p:nvGrpSpPr>
          <p:cNvPr id="69" name="Group 68"/>
          <p:cNvGrpSpPr/>
          <p:nvPr/>
        </p:nvGrpSpPr>
        <p:grpSpPr>
          <a:xfrm>
            <a:off x="-3175" y="2309640"/>
            <a:ext cx="8687595" cy="1574166"/>
            <a:chOff x="-3175" y="2309640"/>
            <a:chExt cx="8687595" cy="1574166"/>
          </a:xfrm>
        </p:grpSpPr>
        <p:sp>
          <p:nvSpPr>
            <p:cNvPr id="56" name="Rectangle 20"/>
            <p:cNvSpPr>
              <a:spLocks noChangeArrowheads="1"/>
            </p:cNvSpPr>
            <p:nvPr/>
          </p:nvSpPr>
          <p:spPr bwMode="auto">
            <a:xfrm>
              <a:off x="2114330" y="2972138"/>
              <a:ext cx="6570090" cy="911668"/>
            </a:xfrm>
            <a:prstGeom prst="rect">
              <a:avLst/>
            </a:prstGeom>
            <a:solidFill>
              <a:srgbClr val="307CAE"/>
            </a:solidFill>
            <a:ln>
              <a:noFill/>
            </a:ln>
          </p:spPr>
          <p:txBody>
            <a:bodyPr vert="horz" wrap="square" lIns="252000" tIns="45720" rIns="91440" bIns="45720" numCol="1" anchor="ctr" anchorCtr="0" compatLnSpc="1">
              <a:prstTxWarp prst="textNoShape">
                <a:avLst/>
              </a:prstTxWarp>
            </a:bodyPr>
            <a:lstStyle/>
            <a:p>
              <a:r>
                <a:rPr lang="en-US" kern="0">
                  <a:solidFill>
                    <a:prstClr val="white"/>
                  </a:solidFill>
                </a:rPr>
                <a:t>Includes strategic components of the business idea and how it operates.</a:t>
              </a:r>
            </a:p>
          </p:txBody>
        </p:sp>
        <p:sp>
          <p:nvSpPr>
            <p:cNvPr id="57" name="Freeform 21"/>
            <p:cNvSpPr>
              <a:spLocks/>
            </p:cNvSpPr>
            <p:nvPr/>
          </p:nvSpPr>
          <p:spPr bwMode="auto">
            <a:xfrm>
              <a:off x="798162" y="2309640"/>
              <a:ext cx="1316170" cy="1574166"/>
            </a:xfrm>
            <a:custGeom>
              <a:avLst/>
              <a:gdLst>
                <a:gd name="T0" fmla="*/ 0 w 905"/>
                <a:gd name="T1" fmla="*/ 116 h 537"/>
                <a:gd name="T2" fmla="*/ 905 w 905"/>
                <a:gd name="T3" fmla="*/ 537 h 537"/>
                <a:gd name="T4" fmla="*/ 905 w 905"/>
                <a:gd name="T5" fmla="*/ 226 h 537"/>
                <a:gd name="T6" fmla="*/ 0 w 905"/>
                <a:gd name="T7" fmla="*/ 0 h 537"/>
                <a:gd name="T8" fmla="*/ 0 w 905"/>
                <a:gd name="T9" fmla="*/ 116 h 537"/>
              </a:gdLst>
              <a:ahLst/>
              <a:cxnLst>
                <a:cxn ang="0">
                  <a:pos x="T0" y="T1"/>
                </a:cxn>
                <a:cxn ang="0">
                  <a:pos x="T2" y="T3"/>
                </a:cxn>
                <a:cxn ang="0">
                  <a:pos x="T4" y="T5"/>
                </a:cxn>
                <a:cxn ang="0">
                  <a:pos x="T6" y="T7"/>
                </a:cxn>
                <a:cxn ang="0">
                  <a:pos x="T8" y="T9"/>
                </a:cxn>
              </a:cxnLst>
              <a:rect l="0" t="0" r="r" b="b"/>
              <a:pathLst>
                <a:path w="905" h="537">
                  <a:moveTo>
                    <a:pt x="0" y="116"/>
                  </a:moveTo>
                  <a:lnTo>
                    <a:pt x="905" y="537"/>
                  </a:lnTo>
                  <a:lnTo>
                    <a:pt x="905" y="226"/>
                  </a:lnTo>
                  <a:lnTo>
                    <a:pt x="0" y="0"/>
                  </a:lnTo>
                  <a:lnTo>
                    <a:pt x="0" y="116"/>
                  </a:lnTo>
                  <a:close/>
                </a:path>
              </a:pathLst>
            </a:custGeom>
            <a:solidFill>
              <a:srgbClr val="255F87"/>
            </a:solidFill>
            <a:ln>
              <a:noFill/>
            </a:ln>
          </p:spPr>
          <p:txBody>
            <a:bodyPr vert="horz" wrap="square" lIns="91440" tIns="45720" rIns="91440" bIns="45720" numCol="1" anchor="t" anchorCtr="0" compatLnSpc="1">
              <a:prstTxWarp prst="textNoShape">
                <a:avLst/>
              </a:prstTxWarp>
            </a:bodyPr>
            <a:lstStyle/>
            <a:p>
              <a:endParaRPr lang="en-US">
                <a:solidFill>
                  <a:srgbClr val="2D2D2A"/>
                </a:solidFill>
                <a:latin typeface="Georgia"/>
              </a:endParaRPr>
            </a:p>
          </p:txBody>
        </p:sp>
        <p:sp>
          <p:nvSpPr>
            <p:cNvPr id="58" name="Rectangle 22"/>
            <p:cNvSpPr>
              <a:spLocks noChangeArrowheads="1"/>
            </p:cNvSpPr>
            <p:nvPr/>
          </p:nvSpPr>
          <p:spPr bwMode="auto">
            <a:xfrm>
              <a:off x="-3175" y="2309640"/>
              <a:ext cx="801337" cy="340043"/>
            </a:xfrm>
            <a:prstGeom prst="rect">
              <a:avLst/>
            </a:prstGeom>
            <a:solidFill>
              <a:srgbClr val="307CAE"/>
            </a:solidFill>
            <a:ln>
              <a:noFill/>
            </a:ln>
          </p:spPr>
          <p:txBody>
            <a:bodyPr vert="horz" wrap="square" lIns="91440" tIns="45720" rIns="91440" bIns="45720" numCol="1" anchor="t" anchorCtr="0" compatLnSpc="1">
              <a:prstTxWarp prst="textNoShape">
                <a:avLst/>
              </a:prstTxWarp>
            </a:bodyPr>
            <a:lstStyle/>
            <a:p>
              <a:endParaRPr lang="en-US">
                <a:solidFill>
                  <a:srgbClr val="2D2D2A"/>
                </a:solidFill>
                <a:latin typeface="Georgia"/>
              </a:endParaRPr>
            </a:p>
          </p:txBody>
        </p:sp>
      </p:grpSp>
      <p:grpSp>
        <p:nvGrpSpPr>
          <p:cNvPr id="70" name="Group 69"/>
          <p:cNvGrpSpPr/>
          <p:nvPr/>
        </p:nvGrpSpPr>
        <p:grpSpPr>
          <a:xfrm>
            <a:off x="-3175" y="2693653"/>
            <a:ext cx="8687595" cy="2204419"/>
            <a:chOff x="-3175" y="2693653"/>
            <a:chExt cx="8687595" cy="2204419"/>
          </a:xfrm>
        </p:grpSpPr>
        <p:sp>
          <p:nvSpPr>
            <p:cNvPr id="59" name="Freeform 23"/>
            <p:cNvSpPr>
              <a:spLocks/>
            </p:cNvSpPr>
            <p:nvPr/>
          </p:nvSpPr>
          <p:spPr bwMode="auto">
            <a:xfrm>
              <a:off x="798162" y="2693653"/>
              <a:ext cx="1316170" cy="2204417"/>
            </a:xfrm>
            <a:custGeom>
              <a:avLst/>
              <a:gdLst>
                <a:gd name="T0" fmla="*/ 0 w 905"/>
                <a:gd name="T1" fmla="*/ 117 h 752"/>
                <a:gd name="T2" fmla="*/ 905 w 905"/>
                <a:gd name="T3" fmla="*/ 752 h 752"/>
                <a:gd name="T4" fmla="*/ 905 w 905"/>
                <a:gd name="T5" fmla="*/ 443 h 752"/>
                <a:gd name="T6" fmla="*/ 0 w 905"/>
                <a:gd name="T7" fmla="*/ 0 h 752"/>
                <a:gd name="T8" fmla="*/ 0 w 905"/>
                <a:gd name="T9" fmla="*/ 117 h 752"/>
              </a:gdLst>
              <a:ahLst/>
              <a:cxnLst>
                <a:cxn ang="0">
                  <a:pos x="T0" y="T1"/>
                </a:cxn>
                <a:cxn ang="0">
                  <a:pos x="T2" y="T3"/>
                </a:cxn>
                <a:cxn ang="0">
                  <a:pos x="T4" y="T5"/>
                </a:cxn>
                <a:cxn ang="0">
                  <a:pos x="T6" y="T7"/>
                </a:cxn>
                <a:cxn ang="0">
                  <a:pos x="T8" y="T9"/>
                </a:cxn>
              </a:cxnLst>
              <a:rect l="0" t="0" r="r" b="b"/>
              <a:pathLst>
                <a:path w="905" h="752">
                  <a:moveTo>
                    <a:pt x="0" y="117"/>
                  </a:moveTo>
                  <a:lnTo>
                    <a:pt x="905" y="752"/>
                  </a:lnTo>
                  <a:lnTo>
                    <a:pt x="905" y="443"/>
                  </a:lnTo>
                  <a:lnTo>
                    <a:pt x="0" y="0"/>
                  </a:lnTo>
                  <a:lnTo>
                    <a:pt x="0" y="117"/>
                  </a:lnTo>
                  <a:close/>
                </a:path>
              </a:pathLst>
            </a:custGeom>
            <a:solidFill>
              <a:srgbClr val="177E83"/>
            </a:solidFill>
            <a:ln>
              <a:noFill/>
            </a:ln>
          </p:spPr>
          <p:txBody>
            <a:bodyPr vert="horz" wrap="square" lIns="91440" tIns="45720" rIns="91440" bIns="45720" numCol="1" anchor="t" anchorCtr="0" compatLnSpc="1">
              <a:prstTxWarp prst="textNoShape">
                <a:avLst/>
              </a:prstTxWarp>
            </a:bodyPr>
            <a:lstStyle/>
            <a:p>
              <a:endParaRPr lang="en-US">
                <a:solidFill>
                  <a:srgbClr val="2D2D2A"/>
                </a:solidFill>
                <a:latin typeface="Georgia"/>
              </a:endParaRPr>
            </a:p>
          </p:txBody>
        </p:sp>
        <p:sp>
          <p:nvSpPr>
            <p:cNvPr id="60" name="Rectangle 24"/>
            <p:cNvSpPr>
              <a:spLocks noChangeArrowheads="1"/>
            </p:cNvSpPr>
            <p:nvPr/>
          </p:nvSpPr>
          <p:spPr bwMode="auto">
            <a:xfrm>
              <a:off x="-3175" y="2693653"/>
              <a:ext cx="801337" cy="342975"/>
            </a:xfrm>
            <a:prstGeom prst="rect">
              <a:avLst/>
            </a:prstGeom>
            <a:solidFill>
              <a:srgbClr val="1D9FA7"/>
            </a:solidFill>
            <a:ln>
              <a:noFill/>
            </a:ln>
          </p:spPr>
          <p:txBody>
            <a:bodyPr vert="horz" wrap="square" lIns="91440" tIns="45720" rIns="91440" bIns="45720" numCol="1" anchor="t" anchorCtr="0" compatLnSpc="1">
              <a:prstTxWarp prst="textNoShape">
                <a:avLst/>
              </a:prstTxWarp>
            </a:bodyPr>
            <a:lstStyle/>
            <a:p>
              <a:endParaRPr lang="en-US">
                <a:solidFill>
                  <a:srgbClr val="2D2D2A"/>
                </a:solidFill>
                <a:latin typeface="Georgia"/>
              </a:endParaRPr>
            </a:p>
          </p:txBody>
        </p:sp>
        <p:sp>
          <p:nvSpPr>
            <p:cNvPr id="61" name="Rectangle 25"/>
            <p:cNvSpPr>
              <a:spLocks noChangeArrowheads="1"/>
            </p:cNvSpPr>
            <p:nvPr/>
          </p:nvSpPr>
          <p:spPr bwMode="auto">
            <a:xfrm>
              <a:off x="2114330" y="3992267"/>
              <a:ext cx="6570090" cy="905805"/>
            </a:xfrm>
            <a:prstGeom prst="rect">
              <a:avLst/>
            </a:prstGeom>
            <a:solidFill>
              <a:srgbClr val="1D9FA7"/>
            </a:solidFill>
            <a:ln>
              <a:noFill/>
            </a:ln>
          </p:spPr>
          <p:txBody>
            <a:bodyPr vert="horz" wrap="square" lIns="252000" tIns="45720" rIns="91440" bIns="45720" numCol="1" anchor="ctr" anchorCtr="0" compatLnSpc="1">
              <a:prstTxWarp prst="textNoShape">
                <a:avLst/>
              </a:prstTxWarp>
            </a:bodyPr>
            <a:lstStyle/>
            <a:p>
              <a:r>
                <a:rPr lang="en-US" kern="0">
                  <a:solidFill>
                    <a:prstClr val="white"/>
                  </a:solidFill>
                </a:rPr>
                <a:t>Often established based on trial and error.</a:t>
              </a:r>
            </a:p>
          </p:txBody>
        </p:sp>
      </p:grpSp>
      <p:grpSp>
        <p:nvGrpSpPr>
          <p:cNvPr id="71" name="Group 70"/>
          <p:cNvGrpSpPr/>
          <p:nvPr/>
        </p:nvGrpSpPr>
        <p:grpSpPr>
          <a:xfrm>
            <a:off x="-3175" y="3080599"/>
            <a:ext cx="8687595" cy="2837602"/>
            <a:chOff x="-3175" y="3080599"/>
            <a:chExt cx="8687595" cy="2837602"/>
          </a:xfrm>
        </p:grpSpPr>
        <p:sp>
          <p:nvSpPr>
            <p:cNvPr id="62" name="Rectangle 26"/>
            <p:cNvSpPr>
              <a:spLocks noChangeArrowheads="1"/>
            </p:cNvSpPr>
            <p:nvPr/>
          </p:nvSpPr>
          <p:spPr bwMode="auto">
            <a:xfrm>
              <a:off x="-3175" y="3080599"/>
              <a:ext cx="801337" cy="345906"/>
            </a:xfrm>
            <a:prstGeom prst="rect">
              <a:avLst/>
            </a:prstGeom>
            <a:solidFill>
              <a:srgbClr val="0D9C74"/>
            </a:solidFill>
            <a:ln>
              <a:noFill/>
            </a:ln>
          </p:spPr>
          <p:txBody>
            <a:bodyPr vert="horz" wrap="square" lIns="91440" tIns="45720" rIns="91440" bIns="45720" numCol="1" anchor="t" anchorCtr="0" compatLnSpc="1">
              <a:prstTxWarp prst="textNoShape">
                <a:avLst/>
              </a:prstTxWarp>
            </a:bodyPr>
            <a:lstStyle/>
            <a:p>
              <a:endParaRPr lang="en-US">
                <a:solidFill>
                  <a:srgbClr val="2D2D2A"/>
                </a:solidFill>
                <a:latin typeface="Georgia"/>
              </a:endParaRPr>
            </a:p>
          </p:txBody>
        </p:sp>
        <p:sp>
          <p:nvSpPr>
            <p:cNvPr id="63" name="Rectangle 27"/>
            <p:cNvSpPr>
              <a:spLocks noChangeArrowheads="1"/>
            </p:cNvSpPr>
            <p:nvPr/>
          </p:nvSpPr>
          <p:spPr bwMode="auto">
            <a:xfrm>
              <a:off x="2114330" y="5012396"/>
              <a:ext cx="6570090" cy="905805"/>
            </a:xfrm>
            <a:prstGeom prst="rect">
              <a:avLst/>
            </a:prstGeom>
            <a:solidFill>
              <a:srgbClr val="0D9C74"/>
            </a:solidFill>
            <a:ln>
              <a:noFill/>
            </a:ln>
          </p:spPr>
          <p:txBody>
            <a:bodyPr vert="horz" wrap="square" lIns="252000" tIns="45720" rIns="91440" bIns="45720" numCol="1" anchor="ctr" anchorCtr="0" compatLnSpc="1">
              <a:prstTxWarp prst="textNoShape">
                <a:avLst/>
              </a:prstTxWarp>
            </a:bodyPr>
            <a:lstStyle/>
            <a:p>
              <a:r>
                <a:rPr lang="en-US" kern="0">
                  <a:solidFill>
                    <a:prstClr val="white"/>
                  </a:solidFill>
                </a:rPr>
                <a:t>Forms the basis for success or failure.</a:t>
              </a:r>
            </a:p>
          </p:txBody>
        </p:sp>
        <p:sp>
          <p:nvSpPr>
            <p:cNvPr id="64" name="Freeform 28"/>
            <p:cNvSpPr>
              <a:spLocks/>
            </p:cNvSpPr>
            <p:nvPr/>
          </p:nvSpPr>
          <p:spPr bwMode="auto">
            <a:xfrm>
              <a:off x="798162" y="3080599"/>
              <a:ext cx="1316170" cy="2837600"/>
            </a:xfrm>
            <a:custGeom>
              <a:avLst/>
              <a:gdLst>
                <a:gd name="T0" fmla="*/ 0 w 905"/>
                <a:gd name="T1" fmla="*/ 118 h 968"/>
                <a:gd name="T2" fmla="*/ 905 w 905"/>
                <a:gd name="T3" fmla="*/ 968 h 968"/>
                <a:gd name="T4" fmla="*/ 905 w 905"/>
                <a:gd name="T5" fmla="*/ 659 h 968"/>
                <a:gd name="T6" fmla="*/ 0 w 905"/>
                <a:gd name="T7" fmla="*/ 0 h 968"/>
                <a:gd name="T8" fmla="*/ 0 w 905"/>
                <a:gd name="T9" fmla="*/ 118 h 968"/>
              </a:gdLst>
              <a:ahLst/>
              <a:cxnLst>
                <a:cxn ang="0">
                  <a:pos x="T0" y="T1"/>
                </a:cxn>
                <a:cxn ang="0">
                  <a:pos x="T2" y="T3"/>
                </a:cxn>
                <a:cxn ang="0">
                  <a:pos x="T4" y="T5"/>
                </a:cxn>
                <a:cxn ang="0">
                  <a:pos x="T6" y="T7"/>
                </a:cxn>
                <a:cxn ang="0">
                  <a:pos x="T8" y="T9"/>
                </a:cxn>
              </a:cxnLst>
              <a:rect l="0" t="0" r="r" b="b"/>
              <a:pathLst>
                <a:path w="905" h="968">
                  <a:moveTo>
                    <a:pt x="0" y="118"/>
                  </a:moveTo>
                  <a:lnTo>
                    <a:pt x="905" y="968"/>
                  </a:lnTo>
                  <a:lnTo>
                    <a:pt x="905" y="659"/>
                  </a:lnTo>
                  <a:lnTo>
                    <a:pt x="0" y="0"/>
                  </a:lnTo>
                  <a:lnTo>
                    <a:pt x="0" y="118"/>
                  </a:lnTo>
                  <a:close/>
                </a:path>
              </a:pathLst>
            </a:custGeom>
            <a:solidFill>
              <a:srgbClr val="0A7C5B"/>
            </a:solidFill>
            <a:ln>
              <a:noFill/>
            </a:ln>
          </p:spPr>
          <p:txBody>
            <a:bodyPr vert="horz" wrap="square" lIns="91440" tIns="45720" rIns="91440" bIns="45720" numCol="1" anchor="t" anchorCtr="0" compatLnSpc="1">
              <a:prstTxWarp prst="textNoShape">
                <a:avLst/>
              </a:prstTxWarp>
            </a:bodyPr>
            <a:lstStyle/>
            <a:p>
              <a:endParaRPr lang="en-US">
                <a:solidFill>
                  <a:srgbClr val="2D2D2A"/>
                </a:solidFill>
                <a:latin typeface="Georgia"/>
              </a:endParaRPr>
            </a:p>
          </p:txBody>
        </p:sp>
      </p:grpSp>
      <p:sp>
        <p:nvSpPr>
          <p:cNvPr id="3" name="Slide Number Placeholder 2"/>
          <p:cNvSpPr>
            <a:spLocks noGrp="1"/>
          </p:cNvSpPr>
          <p:nvPr>
            <p:ph type="sldNum" sz="quarter" idx="4"/>
          </p:nvPr>
        </p:nvSpPr>
        <p:spPr/>
        <p:txBody>
          <a:bodyPr/>
          <a:lstStyle/>
          <a:p>
            <a:fld id="{13F44AA5-DB92-42C3-A717-A60C9B81A1ED}" type="slidenum">
              <a:rPr lang="en-CA" smtClean="0"/>
              <a:pPr/>
              <a:t>34</a:t>
            </a:fld>
            <a:endParaRPr lang="en-CA" dirty="0"/>
          </a:p>
        </p:txBody>
      </p:sp>
    </p:spTree>
    <p:extLst>
      <p:ext uri="{BB962C8B-B14F-4D97-AF65-F5344CB8AC3E}">
        <p14:creationId xmlns:p14="http://schemas.microsoft.com/office/powerpoint/2010/main" val="3802930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wipe(left)">
                                      <p:cBhvr>
                                        <p:cTn id="7" dur="1000"/>
                                        <p:tgtEl>
                                          <p:spTgt spid="69"/>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70"/>
                                        </p:tgtEl>
                                        <p:attrNameLst>
                                          <p:attrName>style.visibility</p:attrName>
                                        </p:attrNameLst>
                                      </p:cBhvr>
                                      <p:to>
                                        <p:strVal val="visible"/>
                                      </p:to>
                                    </p:set>
                                    <p:animEffect transition="in" filter="wipe(left)">
                                      <p:cBhvr>
                                        <p:cTn id="11" dur="1000"/>
                                        <p:tgtEl>
                                          <p:spTgt spid="70"/>
                                        </p:tgtEl>
                                      </p:cBhvr>
                                    </p:animEffect>
                                  </p:childTnLst>
                                </p:cTn>
                              </p:par>
                            </p:childTnLst>
                          </p:cTn>
                        </p:par>
                        <p:par>
                          <p:cTn id="12" fill="hold">
                            <p:stCondLst>
                              <p:cond delay="2000"/>
                            </p:stCondLst>
                            <p:childTnLst>
                              <p:par>
                                <p:cTn id="13" presetID="22" presetClass="entr" presetSubtype="8" fill="hold" nodeType="afterEffect">
                                  <p:stCondLst>
                                    <p:cond delay="0"/>
                                  </p:stCondLst>
                                  <p:childTnLst>
                                    <p:set>
                                      <p:cBhvr>
                                        <p:cTn id="14" dur="1" fill="hold">
                                          <p:stCondLst>
                                            <p:cond delay="0"/>
                                          </p:stCondLst>
                                        </p:cTn>
                                        <p:tgtEl>
                                          <p:spTgt spid="71"/>
                                        </p:tgtEl>
                                        <p:attrNameLst>
                                          <p:attrName>style.visibility</p:attrName>
                                        </p:attrNameLst>
                                      </p:cBhvr>
                                      <p:to>
                                        <p:strVal val="visible"/>
                                      </p:to>
                                    </p:set>
                                    <p:animEffect transition="in" filter="wipe(left)">
                                      <p:cBhvr>
                                        <p:cTn id="15" dur="10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media.licdn.com/media/AAEAAQAAAAAAAALVAAAAJDgxNDY3MjljLWRhYzgtNDgzOC1iOGUwLTc4MDczOWUwZjU2O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9498" y="2060848"/>
            <a:ext cx="2884502" cy="288450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ular Callout 8"/>
          <p:cNvSpPr/>
          <p:nvPr/>
        </p:nvSpPr>
        <p:spPr>
          <a:xfrm>
            <a:off x="120316" y="2060848"/>
            <a:ext cx="5828220" cy="3828071"/>
          </a:xfrm>
          <a:prstGeom prst="wedgeRectCallout">
            <a:avLst>
              <a:gd name="adj1" fmla="val 60010"/>
              <a:gd name="adj2" fmla="val -823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white"/>
              </a:solidFill>
            </a:endParaRPr>
          </a:p>
        </p:txBody>
      </p:sp>
      <p:sp>
        <p:nvSpPr>
          <p:cNvPr id="2" name="Title 1"/>
          <p:cNvSpPr>
            <a:spLocks noGrp="1"/>
          </p:cNvSpPr>
          <p:nvPr>
            <p:ph type="ctrTitle"/>
          </p:nvPr>
        </p:nvSpPr>
        <p:spPr/>
        <p:txBody>
          <a:bodyPr/>
          <a:lstStyle/>
          <a:p>
            <a:r>
              <a:rPr lang="en-US" dirty="0"/>
              <a:t>Why are Business Models Important?</a:t>
            </a:r>
          </a:p>
        </p:txBody>
      </p:sp>
      <p:sp>
        <p:nvSpPr>
          <p:cNvPr id="4" name="Content Placeholder 3"/>
          <p:cNvSpPr>
            <a:spLocks noGrp="1"/>
          </p:cNvSpPr>
          <p:nvPr>
            <p:ph idx="4294967295"/>
          </p:nvPr>
        </p:nvSpPr>
        <p:spPr>
          <a:xfrm>
            <a:off x="200526" y="2311400"/>
            <a:ext cx="5707905" cy="3479800"/>
          </a:xfrm>
        </p:spPr>
        <p:txBody>
          <a:bodyPr/>
          <a:lstStyle/>
          <a:p>
            <a:pPr marL="0" indent="0">
              <a:lnSpc>
                <a:spcPct val="150000"/>
              </a:lnSpc>
              <a:spcBef>
                <a:spcPts val="0"/>
              </a:spcBef>
              <a:buNone/>
            </a:pPr>
            <a:r>
              <a:rPr lang="tr-TR" sz="1700" dirty="0" smtClean="0">
                <a:solidFill>
                  <a:schemeClr val="bg1"/>
                </a:solidFill>
              </a:rPr>
              <a:t>Uber, the world’s largest taxi company, owns no vehicles.</a:t>
            </a:r>
            <a:endParaRPr lang="en-CA" sz="1700" dirty="0" smtClean="0">
              <a:solidFill>
                <a:schemeClr val="bg1"/>
              </a:solidFill>
            </a:endParaRPr>
          </a:p>
          <a:p>
            <a:pPr marL="0" indent="0">
              <a:lnSpc>
                <a:spcPct val="150000"/>
              </a:lnSpc>
              <a:spcBef>
                <a:spcPts val="0"/>
              </a:spcBef>
              <a:buNone/>
            </a:pPr>
            <a:endParaRPr lang="tr-TR" sz="400" dirty="0" smtClean="0">
              <a:solidFill>
                <a:schemeClr val="bg1"/>
              </a:solidFill>
            </a:endParaRPr>
          </a:p>
          <a:p>
            <a:pPr marL="0" indent="0">
              <a:lnSpc>
                <a:spcPct val="150000"/>
              </a:lnSpc>
              <a:spcBef>
                <a:spcPts val="0"/>
              </a:spcBef>
              <a:buNone/>
            </a:pPr>
            <a:r>
              <a:rPr lang="tr-TR" sz="1700" dirty="0" smtClean="0">
                <a:solidFill>
                  <a:schemeClr val="bg1"/>
                </a:solidFill>
              </a:rPr>
              <a:t>Facebook, the world’s most popular media owner, creates no content.</a:t>
            </a:r>
            <a:endParaRPr lang="en-CA" sz="1700" dirty="0" smtClean="0">
              <a:solidFill>
                <a:schemeClr val="bg1"/>
              </a:solidFill>
            </a:endParaRPr>
          </a:p>
          <a:p>
            <a:pPr marL="0" indent="0">
              <a:lnSpc>
                <a:spcPct val="150000"/>
              </a:lnSpc>
              <a:spcBef>
                <a:spcPts val="0"/>
              </a:spcBef>
              <a:buNone/>
            </a:pPr>
            <a:endParaRPr lang="tr-TR" sz="400" dirty="0" smtClean="0">
              <a:solidFill>
                <a:schemeClr val="bg1"/>
              </a:solidFill>
            </a:endParaRPr>
          </a:p>
          <a:p>
            <a:pPr marL="0" indent="0">
              <a:lnSpc>
                <a:spcPct val="150000"/>
              </a:lnSpc>
              <a:spcBef>
                <a:spcPts val="0"/>
              </a:spcBef>
              <a:buNone/>
            </a:pPr>
            <a:r>
              <a:rPr lang="tr-TR" sz="1700" dirty="0" smtClean="0">
                <a:solidFill>
                  <a:schemeClr val="bg1"/>
                </a:solidFill>
              </a:rPr>
              <a:t>Alibaba, the most valuable retailer, has no inventory.</a:t>
            </a:r>
            <a:endParaRPr lang="en-CA" sz="1700" dirty="0" smtClean="0">
              <a:solidFill>
                <a:schemeClr val="bg1"/>
              </a:solidFill>
            </a:endParaRPr>
          </a:p>
          <a:p>
            <a:pPr marL="0" indent="0">
              <a:lnSpc>
                <a:spcPct val="150000"/>
              </a:lnSpc>
              <a:spcBef>
                <a:spcPts val="0"/>
              </a:spcBef>
              <a:buNone/>
            </a:pPr>
            <a:endParaRPr lang="tr-TR" sz="400" dirty="0" smtClean="0">
              <a:solidFill>
                <a:schemeClr val="bg1"/>
              </a:solidFill>
            </a:endParaRPr>
          </a:p>
          <a:p>
            <a:pPr marL="0" indent="0">
              <a:lnSpc>
                <a:spcPct val="150000"/>
              </a:lnSpc>
              <a:spcBef>
                <a:spcPts val="0"/>
              </a:spcBef>
              <a:buNone/>
            </a:pPr>
            <a:r>
              <a:rPr lang="tr-TR" sz="1700" dirty="0" smtClean="0">
                <a:solidFill>
                  <a:schemeClr val="bg1"/>
                </a:solidFill>
              </a:rPr>
              <a:t>And Airbnb, the world’s largest accommodation provider, owns no real estate.</a:t>
            </a:r>
            <a:endParaRPr lang="en-CA" sz="1700" dirty="0" smtClean="0">
              <a:solidFill>
                <a:schemeClr val="bg1"/>
              </a:solidFill>
            </a:endParaRPr>
          </a:p>
          <a:p>
            <a:pPr marL="0" indent="0">
              <a:lnSpc>
                <a:spcPct val="150000"/>
              </a:lnSpc>
              <a:spcBef>
                <a:spcPts val="0"/>
              </a:spcBef>
              <a:buNone/>
            </a:pPr>
            <a:endParaRPr lang="tr-TR" sz="400" dirty="0" smtClean="0">
              <a:solidFill>
                <a:schemeClr val="bg1"/>
              </a:solidFill>
            </a:endParaRPr>
          </a:p>
          <a:p>
            <a:pPr marL="0" indent="0">
              <a:lnSpc>
                <a:spcPct val="150000"/>
              </a:lnSpc>
              <a:spcBef>
                <a:spcPts val="0"/>
              </a:spcBef>
              <a:buNone/>
            </a:pPr>
            <a:r>
              <a:rPr lang="tr-TR" sz="1700" dirty="0" smtClean="0">
                <a:solidFill>
                  <a:schemeClr val="bg1"/>
                </a:solidFill>
              </a:rPr>
              <a:t>Something interesting is happening.</a:t>
            </a:r>
            <a:endParaRPr lang="en-US" sz="1700" dirty="0">
              <a:solidFill>
                <a:schemeClr val="bg1"/>
              </a:solidFill>
            </a:endParaRPr>
          </a:p>
        </p:txBody>
      </p:sp>
      <p:sp>
        <p:nvSpPr>
          <p:cNvPr id="8" name="TextBox 7"/>
          <p:cNvSpPr txBox="1"/>
          <p:nvPr/>
        </p:nvSpPr>
        <p:spPr>
          <a:xfrm>
            <a:off x="6259498" y="5097403"/>
            <a:ext cx="2631284" cy="707886"/>
          </a:xfrm>
          <a:prstGeom prst="rect">
            <a:avLst/>
          </a:prstGeom>
          <a:noFill/>
        </p:spPr>
        <p:txBody>
          <a:bodyPr wrap="square" lIns="0" tIns="0" rIns="0" bIns="0" rtlCol="0">
            <a:spAutoFit/>
          </a:bodyPr>
          <a:lstStyle/>
          <a:p>
            <a:pPr algn="ctr"/>
            <a:r>
              <a:rPr lang="tr-TR" sz="1600" b="1" smtClean="0">
                <a:solidFill>
                  <a:srgbClr val="696969"/>
                </a:solidFill>
              </a:rPr>
              <a:t>Tom Goodwin,</a:t>
            </a:r>
          </a:p>
          <a:p>
            <a:pPr algn="ctr"/>
            <a:r>
              <a:rPr lang="tr-TR" sz="1500" smtClean="0">
                <a:solidFill>
                  <a:srgbClr val="696969"/>
                </a:solidFill>
              </a:rPr>
              <a:t>Sr. Vice President of strategy and innovation at Havas Media</a:t>
            </a:r>
            <a:endParaRPr lang="en-US" sz="1500" dirty="0" err="1" smtClean="0">
              <a:solidFill>
                <a:srgbClr val="696969"/>
              </a:solidFill>
            </a:endParaRPr>
          </a:p>
        </p:txBody>
      </p:sp>
      <p:sp>
        <p:nvSpPr>
          <p:cNvPr id="3" name="Slide Number Placeholder 2"/>
          <p:cNvSpPr>
            <a:spLocks noGrp="1"/>
          </p:cNvSpPr>
          <p:nvPr>
            <p:ph type="sldNum" sz="quarter" idx="4"/>
          </p:nvPr>
        </p:nvSpPr>
        <p:spPr/>
        <p:txBody>
          <a:bodyPr/>
          <a:lstStyle/>
          <a:p>
            <a:fld id="{13F44AA5-DB92-42C3-A717-A60C9B81A1ED}" type="slidenum">
              <a:rPr lang="en-CA" smtClean="0"/>
              <a:pPr/>
              <a:t>35</a:t>
            </a:fld>
            <a:endParaRPr lang="en-CA" dirty="0"/>
          </a:p>
        </p:txBody>
      </p:sp>
    </p:spTree>
    <p:extLst>
      <p:ext uri="{BB962C8B-B14F-4D97-AF65-F5344CB8AC3E}">
        <p14:creationId xmlns:p14="http://schemas.microsoft.com/office/powerpoint/2010/main" val="250082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Business </a:t>
            </a:r>
            <a:r>
              <a:rPr lang="en-US" dirty="0" smtClean="0"/>
              <a:t>Models vs. Business Plans</a:t>
            </a:r>
            <a:endParaRPr lang="en-US" dirty="0"/>
          </a:p>
        </p:txBody>
      </p:sp>
      <p:sp>
        <p:nvSpPr>
          <p:cNvPr id="3" name="Content Placeholder 2"/>
          <p:cNvSpPr>
            <a:spLocks noGrp="1"/>
          </p:cNvSpPr>
          <p:nvPr>
            <p:ph idx="4294967295"/>
          </p:nvPr>
        </p:nvSpPr>
        <p:spPr>
          <a:xfrm>
            <a:off x="120315" y="1045441"/>
            <a:ext cx="8847221" cy="5215826"/>
          </a:xfrm>
        </p:spPr>
        <p:txBody>
          <a:bodyPr>
            <a:normAutofit fontScale="47500" lnSpcReduction="20000"/>
          </a:bodyPr>
          <a:lstStyle/>
          <a:p>
            <a:pPr marL="0" indent="0">
              <a:spcBef>
                <a:spcPts val="1200"/>
              </a:spcBef>
              <a:spcAft>
                <a:spcPts val="600"/>
              </a:spcAft>
              <a:buNone/>
            </a:pPr>
            <a:r>
              <a:rPr lang="en-US" sz="4400" b="1" dirty="0" smtClean="0">
                <a:solidFill>
                  <a:schemeClr val="accent6"/>
                </a:solidFill>
              </a:rPr>
              <a:t>Business Plans</a:t>
            </a:r>
          </a:p>
          <a:p>
            <a:pPr marL="285750" indent="-285750">
              <a:spcBef>
                <a:spcPts val="1200"/>
              </a:spcBef>
              <a:spcAft>
                <a:spcPts val="600"/>
              </a:spcAft>
              <a:buClr>
                <a:srgbClr val="17365D"/>
              </a:buClr>
              <a:buFont typeface="Wingdings" panose="05000000000000000000" pitchFamily="2" charset="2"/>
              <a:buChar char="ü"/>
            </a:pPr>
            <a:r>
              <a:rPr lang="en-US" sz="4400" dirty="0"/>
              <a:t>A</a:t>
            </a:r>
            <a:r>
              <a:rPr lang="en-US" sz="4400" dirty="0" smtClean="0"/>
              <a:t>ssume full knowledge of the market, solution and customers.</a:t>
            </a:r>
          </a:p>
          <a:p>
            <a:pPr marL="285750" indent="-285750">
              <a:spcBef>
                <a:spcPts val="1200"/>
              </a:spcBef>
              <a:spcAft>
                <a:spcPts val="600"/>
              </a:spcAft>
              <a:buClr>
                <a:srgbClr val="17365D"/>
              </a:buClr>
              <a:buFont typeface="Wingdings" panose="05000000000000000000" pitchFamily="2" charset="2"/>
              <a:buChar char="ü"/>
            </a:pPr>
            <a:r>
              <a:rPr lang="en-US" sz="4400" dirty="0" smtClean="0"/>
              <a:t>Don’t require a lot of external interaction.</a:t>
            </a:r>
          </a:p>
          <a:p>
            <a:pPr marL="285750" indent="-285750">
              <a:spcBef>
                <a:spcPts val="1200"/>
              </a:spcBef>
              <a:spcAft>
                <a:spcPts val="600"/>
              </a:spcAft>
              <a:buClr>
                <a:srgbClr val="17365D"/>
              </a:buClr>
              <a:buFont typeface="Wingdings" panose="05000000000000000000" pitchFamily="2" charset="2"/>
              <a:buChar char="ü"/>
            </a:pPr>
            <a:r>
              <a:rPr lang="en-US" sz="4400" dirty="0"/>
              <a:t>A</a:t>
            </a:r>
            <a:r>
              <a:rPr lang="en-US" sz="4400" dirty="0" smtClean="0"/>
              <a:t>re a useful implementation tool, focusing much on </a:t>
            </a:r>
            <a:r>
              <a:rPr lang="en-US" sz="4400" dirty="0"/>
              <a:t>operationalizing </a:t>
            </a:r>
            <a:r>
              <a:rPr lang="en-US" sz="4400" dirty="0" smtClean="0"/>
              <a:t>strategies.</a:t>
            </a:r>
          </a:p>
          <a:p>
            <a:pPr marL="285750" indent="-285750">
              <a:spcBef>
                <a:spcPts val="1200"/>
              </a:spcBef>
              <a:spcAft>
                <a:spcPts val="600"/>
              </a:spcAft>
              <a:buClr>
                <a:srgbClr val="17365D"/>
              </a:buClr>
              <a:buFont typeface="Wingdings" panose="05000000000000000000" pitchFamily="2" charset="2"/>
              <a:buChar char="ü"/>
            </a:pPr>
            <a:r>
              <a:rPr lang="en-US" sz="4400" dirty="0" smtClean="0"/>
              <a:t>Usually written </a:t>
            </a:r>
            <a:r>
              <a:rPr lang="en-US" sz="4400" dirty="0"/>
              <a:t>too </a:t>
            </a:r>
            <a:r>
              <a:rPr lang="en-US" sz="4400" dirty="0" smtClean="0"/>
              <a:t>soon; often not written at all.</a:t>
            </a:r>
          </a:p>
          <a:p>
            <a:pPr marL="0" indent="0">
              <a:spcBef>
                <a:spcPts val="1200"/>
              </a:spcBef>
              <a:spcAft>
                <a:spcPts val="600"/>
              </a:spcAft>
              <a:buClr>
                <a:srgbClr val="17365D"/>
              </a:buClr>
              <a:buNone/>
            </a:pPr>
            <a:endParaRPr lang="en-US" sz="4400" u="sng" dirty="0" smtClean="0"/>
          </a:p>
          <a:p>
            <a:pPr marL="0" indent="0">
              <a:spcBef>
                <a:spcPts val="1200"/>
              </a:spcBef>
              <a:spcAft>
                <a:spcPts val="600"/>
              </a:spcAft>
              <a:buClr>
                <a:srgbClr val="17365D"/>
              </a:buClr>
              <a:buNone/>
            </a:pPr>
            <a:r>
              <a:rPr lang="en-US" sz="4400" b="1" dirty="0" smtClean="0">
                <a:solidFill>
                  <a:schemeClr val="accent6"/>
                </a:solidFill>
              </a:rPr>
              <a:t>Business Models</a:t>
            </a:r>
          </a:p>
          <a:p>
            <a:pPr marL="285750" indent="-285750">
              <a:spcBef>
                <a:spcPts val="1200"/>
              </a:spcBef>
              <a:spcAft>
                <a:spcPts val="600"/>
              </a:spcAft>
              <a:buClr>
                <a:srgbClr val="17365D"/>
              </a:buClr>
              <a:buFont typeface="Wingdings" panose="05000000000000000000" pitchFamily="2" charset="2"/>
              <a:buChar char="ü"/>
            </a:pPr>
            <a:r>
              <a:rPr lang="en-US" sz="4400" dirty="0" smtClean="0"/>
              <a:t>Assumes evolution: discovery and iteration.</a:t>
            </a:r>
          </a:p>
          <a:p>
            <a:pPr marL="285750" indent="-285750">
              <a:spcBef>
                <a:spcPts val="1200"/>
              </a:spcBef>
              <a:spcAft>
                <a:spcPts val="600"/>
              </a:spcAft>
              <a:buClr>
                <a:srgbClr val="17365D"/>
              </a:buClr>
              <a:buFont typeface="Wingdings" panose="05000000000000000000" pitchFamily="2" charset="2"/>
              <a:buChar char="ü"/>
            </a:pPr>
            <a:r>
              <a:rPr lang="en-US" sz="4400" dirty="0" smtClean="0"/>
              <a:t>Forces “getting out of the building” to talk with clients.</a:t>
            </a:r>
          </a:p>
          <a:p>
            <a:pPr marL="285750" indent="-285750">
              <a:spcBef>
                <a:spcPts val="1200"/>
              </a:spcBef>
              <a:spcAft>
                <a:spcPts val="600"/>
              </a:spcAft>
              <a:buClr>
                <a:srgbClr val="17365D"/>
              </a:buClr>
              <a:buFont typeface="Wingdings" panose="05000000000000000000" pitchFamily="2" charset="2"/>
              <a:buChar char="ü"/>
            </a:pPr>
            <a:r>
              <a:rPr lang="en-US" sz="4400" dirty="0" smtClean="0"/>
              <a:t>Forms foundation for success or failure.</a:t>
            </a:r>
            <a:endParaRPr lang="en-US" sz="4400" dirty="0"/>
          </a:p>
          <a:p>
            <a:pPr>
              <a:spcAft>
                <a:spcPts val="600"/>
              </a:spcAft>
            </a:pPr>
            <a:endParaRPr lang="en-CA" dirty="0"/>
          </a:p>
        </p:txBody>
      </p:sp>
      <p:sp>
        <p:nvSpPr>
          <p:cNvPr id="2" name="Slide Number Placeholder 1"/>
          <p:cNvSpPr>
            <a:spLocks noGrp="1"/>
          </p:cNvSpPr>
          <p:nvPr>
            <p:ph type="sldNum" sz="quarter" idx="4"/>
          </p:nvPr>
        </p:nvSpPr>
        <p:spPr/>
        <p:txBody>
          <a:bodyPr/>
          <a:lstStyle/>
          <a:p>
            <a:fld id="{13F44AA5-DB92-42C3-A717-A60C9B81A1ED}" type="slidenum">
              <a:rPr lang="en-CA" smtClean="0"/>
              <a:pPr/>
              <a:t>36</a:t>
            </a:fld>
            <a:endParaRPr lang="en-CA" dirty="0"/>
          </a:p>
        </p:txBody>
      </p:sp>
    </p:spTree>
    <p:extLst>
      <p:ext uri="{BB962C8B-B14F-4D97-AF65-F5344CB8AC3E}">
        <p14:creationId xmlns:p14="http://schemas.microsoft.com/office/powerpoint/2010/main" val="2919062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157736" y="1848856"/>
            <a:ext cx="6828528" cy="4100424"/>
          </a:xfrm>
          <a:prstGeom prst="rect">
            <a:avLst/>
          </a:prstGeom>
          <a:solidFill>
            <a:srgbClr val="171717"/>
          </a:solidFill>
          <a:ln w="57150">
            <a:solidFill>
              <a:schemeClr val="bg1"/>
            </a:solidFill>
            <a:miter lim="800000"/>
          </a:ln>
          <a:effectLst>
            <a:outerShdw blurRad="101600" dist="228600" dir="7800000" algn="t" rotWithShape="0">
              <a:prstClr val="black">
                <a:alpha val="4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2" name="Title 1"/>
          <p:cNvSpPr>
            <a:spLocks noGrp="1"/>
          </p:cNvSpPr>
          <p:nvPr>
            <p:ph type="ctrTitle"/>
          </p:nvPr>
        </p:nvSpPr>
        <p:spPr/>
        <p:txBody>
          <a:bodyPr/>
          <a:lstStyle/>
          <a:p>
            <a:r>
              <a:rPr lang="en-US" dirty="0" smtClean="0">
                <a:hlinkClick r:id="rId2" action="ppaction://hlinkfile"/>
              </a:rPr>
              <a:t>Business Model Canvas</a:t>
            </a:r>
            <a:endParaRPr lang="en-CA" dirty="0"/>
          </a:p>
        </p:txBody>
      </p:sp>
      <p:pic>
        <p:nvPicPr>
          <p:cNvPr id="5" name="Picture 4">
            <a:hlinkClick r:id="rId3"/>
          </p:cNvPr>
          <p:cNvPicPr>
            <a:picLocks noChangeAspect="1"/>
          </p:cNvPicPr>
          <p:nvPr/>
        </p:nvPicPr>
        <p:blipFill rotWithShape="1">
          <a:blip r:embed="rId4"/>
          <a:srcRect r="6741"/>
          <a:stretch/>
        </p:blipFill>
        <p:spPr>
          <a:xfrm>
            <a:off x="1357896" y="1982842"/>
            <a:ext cx="6428209" cy="3832452"/>
          </a:xfrm>
          <a:prstGeom prst="rect">
            <a:avLst/>
          </a:prstGeom>
        </p:spPr>
      </p:pic>
      <p:sp>
        <p:nvSpPr>
          <p:cNvPr id="3" name="Slide Number Placeholder 2"/>
          <p:cNvSpPr>
            <a:spLocks noGrp="1"/>
          </p:cNvSpPr>
          <p:nvPr>
            <p:ph type="sldNum" sz="quarter" idx="4"/>
          </p:nvPr>
        </p:nvSpPr>
        <p:spPr/>
        <p:txBody>
          <a:bodyPr/>
          <a:lstStyle/>
          <a:p>
            <a:fld id="{13F44AA5-DB92-42C3-A717-A60C9B81A1ED}" type="slidenum">
              <a:rPr lang="en-CA" smtClean="0"/>
              <a:pPr/>
              <a:t>37</a:t>
            </a:fld>
            <a:endParaRPr lang="en-CA" dirty="0"/>
          </a:p>
        </p:txBody>
      </p:sp>
    </p:spTree>
    <p:extLst>
      <p:ext uri="{BB962C8B-B14F-4D97-AF65-F5344CB8AC3E}">
        <p14:creationId xmlns:p14="http://schemas.microsoft.com/office/powerpoint/2010/main" val="311498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at's a business model.tiff"/>
          <p:cNvPicPr>
            <a:picLocks noChangeAspect="1"/>
          </p:cNvPicPr>
          <p:nvPr/>
        </p:nvPicPr>
        <p:blipFill>
          <a:blip r:embed="rId2"/>
          <a:stretch>
            <a:fillRect/>
          </a:stretch>
        </p:blipFill>
        <p:spPr>
          <a:xfrm>
            <a:off x="0" y="106497"/>
            <a:ext cx="9144000" cy="6532711"/>
          </a:xfrm>
          <a:prstGeom prst="rect">
            <a:avLst/>
          </a:prstGeom>
        </p:spPr>
      </p:pic>
      <p:sp>
        <p:nvSpPr>
          <p:cNvPr id="2" name="TextBox 1"/>
          <p:cNvSpPr txBox="1"/>
          <p:nvPr/>
        </p:nvSpPr>
        <p:spPr>
          <a:xfrm>
            <a:off x="1079056" y="6501511"/>
            <a:ext cx="6985887" cy="215444"/>
          </a:xfrm>
          <a:prstGeom prst="rect">
            <a:avLst/>
          </a:prstGeom>
          <a:noFill/>
        </p:spPr>
        <p:txBody>
          <a:bodyPr wrap="none" lIns="0" tIns="0" rIns="0" bIns="0" rtlCol="0">
            <a:spAutoFit/>
          </a:bodyPr>
          <a:lstStyle/>
          <a:p>
            <a:r>
              <a:rPr lang="en-US" sz="1400" dirty="0" smtClean="0">
                <a:solidFill>
                  <a:srgbClr val="696969"/>
                </a:solidFill>
              </a:rPr>
              <a:t>The following slides thanks to Steve Blank and the Lean LaunchPad </a:t>
            </a:r>
            <a:r>
              <a:rPr lang="en-US" sz="1400" dirty="0">
                <a:solidFill>
                  <a:srgbClr val="696969"/>
                </a:solidFill>
              </a:rPr>
              <a:t>E</a:t>
            </a:r>
            <a:r>
              <a:rPr lang="en-US" sz="1400" dirty="0" smtClean="0">
                <a:solidFill>
                  <a:srgbClr val="696969"/>
                </a:solidFill>
              </a:rPr>
              <a:t>ducators Program</a:t>
            </a:r>
          </a:p>
        </p:txBody>
      </p:sp>
    </p:spTree>
    <p:extLst>
      <p:ext uri="{BB962C8B-B14F-4D97-AF65-F5344CB8AC3E}">
        <p14:creationId xmlns:p14="http://schemas.microsoft.com/office/powerpoint/2010/main" val="3998033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prstGeom prst="rect">
            <a:avLst/>
          </a:prstGeom>
        </p:spPr>
        <p:txBody>
          <a:bodyPr/>
          <a:lstStyle/>
          <a:p>
            <a:r>
              <a:rPr lang="en-US" dirty="0" smtClean="0"/>
              <a:t>Value Proposition</a:t>
            </a:r>
            <a:endParaRPr lang="en-US" dirty="0">
              <a:solidFill>
                <a:srgbClr val="FF0000"/>
              </a:solidFill>
            </a:endParaRPr>
          </a:p>
        </p:txBody>
      </p:sp>
      <p:sp>
        <p:nvSpPr>
          <p:cNvPr id="6" name="Subtitle 5"/>
          <p:cNvSpPr>
            <a:spLocks noGrp="1"/>
          </p:cNvSpPr>
          <p:nvPr>
            <p:ph type="subTitle" idx="4294967295"/>
          </p:nvPr>
        </p:nvSpPr>
        <p:spPr>
          <a:xfrm>
            <a:off x="0" y="5489575"/>
            <a:ext cx="9144000" cy="676275"/>
          </a:xfrm>
          <a:prstGeom prst="rect">
            <a:avLst/>
          </a:prstGeom>
        </p:spPr>
        <p:txBody>
          <a:bodyPr anchor="ctr"/>
          <a:lstStyle/>
          <a:p>
            <a:pPr marL="0" indent="0" algn="ctr">
              <a:buNone/>
            </a:pPr>
            <a:r>
              <a:rPr lang="en-US" sz="2800" b="1" dirty="0" smtClean="0"/>
              <a:t>What Are You Building and For Who?</a:t>
            </a:r>
            <a:endParaRPr lang="en-US" sz="2800" b="1" dirty="0"/>
          </a:p>
        </p:txBody>
      </p:sp>
      <p:grpSp>
        <p:nvGrpSpPr>
          <p:cNvPr id="2" name="Group 7"/>
          <p:cNvGrpSpPr/>
          <p:nvPr/>
        </p:nvGrpSpPr>
        <p:grpSpPr>
          <a:xfrm>
            <a:off x="905280" y="1772672"/>
            <a:ext cx="7181700" cy="3672552"/>
            <a:chOff x="1308630" y="258850"/>
            <a:chExt cx="5921624" cy="2399626"/>
          </a:xfrm>
        </p:grpSpPr>
        <p:pic>
          <p:nvPicPr>
            <p:cNvPr id="5" name="Picture 4"/>
            <p:cNvPicPr>
              <a:picLocks noChangeAspect="1"/>
            </p:cNvPicPr>
            <p:nvPr/>
          </p:nvPicPr>
          <p:blipFill>
            <a:blip r:embed="rId2"/>
            <a:srcRect r="3532"/>
            <a:stretch>
              <a:fillRect/>
            </a:stretch>
          </p:blipFill>
          <p:spPr>
            <a:xfrm>
              <a:off x="1526701" y="258850"/>
              <a:ext cx="5703553" cy="2399626"/>
            </a:xfrm>
            <a:prstGeom prst="rect">
              <a:avLst/>
            </a:prstGeom>
          </p:spPr>
        </p:pic>
        <p:sp>
          <p:nvSpPr>
            <p:cNvPr id="7" name="Rectangle 6"/>
            <p:cNvSpPr/>
            <p:nvPr/>
          </p:nvSpPr>
          <p:spPr>
            <a:xfrm>
              <a:off x="1308630" y="892183"/>
              <a:ext cx="297147" cy="17662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sp>
        <p:nvSpPr>
          <p:cNvPr id="8" name="Rounded Rectangle 7"/>
          <p:cNvSpPr/>
          <p:nvPr/>
        </p:nvSpPr>
        <p:spPr>
          <a:xfrm>
            <a:off x="3779912" y="1484784"/>
            <a:ext cx="1656184" cy="2160240"/>
          </a:xfrm>
          <a:prstGeom prst="roundRect">
            <a:avLst>
              <a:gd name="adj" fmla="val 19255"/>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white"/>
              </a:solidFill>
            </a:endParaRPr>
          </a:p>
        </p:txBody>
      </p:sp>
      <p:sp>
        <p:nvSpPr>
          <p:cNvPr id="4" name="Slide Number Placeholder 3"/>
          <p:cNvSpPr>
            <a:spLocks noGrp="1"/>
          </p:cNvSpPr>
          <p:nvPr>
            <p:ph type="sldNum" sz="quarter" idx="4"/>
          </p:nvPr>
        </p:nvSpPr>
        <p:spPr/>
        <p:txBody>
          <a:bodyPr/>
          <a:lstStyle/>
          <a:p>
            <a:fld id="{13F44AA5-DB92-42C3-A717-A60C9B81A1ED}" type="slidenum">
              <a:rPr lang="en-CA" smtClean="0"/>
              <a:pPr/>
              <a:t>39</a:t>
            </a:fld>
            <a:endParaRPr lang="en-CA" dirty="0"/>
          </a:p>
        </p:txBody>
      </p:sp>
    </p:spTree>
    <p:extLst>
      <p:ext uri="{BB962C8B-B14F-4D97-AF65-F5344CB8AC3E}">
        <p14:creationId xmlns:p14="http://schemas.microsoft.com/office/powerpoint/2010/main" val="1789845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15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1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p:txBody>
          <a:bodyPr/>
          <a:lstStyle/>
          <a:p>
            <a:r>
              <a:rPr lang="en-US" dirty="0" smtClean="0"/>
              <a:t>Introductions</a:t>
            </a:r>
            <a:endParaRPr lang="en-US" dirty="0"/>
          </a:p>
        </p:txBody>
      </p:sp>
      <p:sp>
        <p:nvSpPr>
          <p:cNvPr id="4" name="Title 3"/>
          <p:cNvSpPr>
            <a:spLocks noGrp="1"/>
          </p:cNvSpPr>
          <p:nvPr>
            <p:ph type="ctrTitle"/>
          </p:nvPr>
        </p:nvSpPr>
        <p:spPr/>
        <p:txBody>
          <a:bodyPr/>
          <a:lstStyle/>
          <a:p>
            <a:endParaRPr lang="en-US"/>
          </a:p>
        </p:txBody>
      </p:sp>
      <p:sp>
        <p:nvSpPr>
          <p:cNvPr id="3" name="Slide Number Placeholder 2"/>
          <p:cNvSpPr>
            <a:spLocks noGrp="1"/>
          </p:cNvSpPr>
          <p:nvPr>
            <p:ph type="sldNum" sz="quarter" idx="4"/>
          </p:nvPr>
        </p:nvSpPr>
        <p:spPr/>
        <p:txBody>
          <a:bodyPr/>
          <a:lstStyle/>
          <a:p>
            <a:fld id="{13F44AA5-DB92-42C3-A717-A60C9B81A1ED}" type="slidenum">
              <a:rPr lang="en-CA" smtClean="0"/>
              <a:pPr/>
              <a:t>4</a:t>
            </a:fld>
            <a:endParaRPr lang="en-CA" dirty="0"/>
          </a:p>
        </p:txBody>
      </p:sp>
    </p:spTree>
    <p:extLst>
      <p:ext uri="{BB962C8B-B14F-4D97-AF65-F5344CB8AC3E}">
        <p14:creationId xmlns:p14="http://schemas.microsoft.com/office/powerpoint/2010/main" val="312977800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r="388"/>
          <a:stretch/>
        </p:blipFill>
        <p:spPr>
          <a:xfrm>
            <a:off x="0" y="294243"/>
            <a:ext cx="9144000" cy="6303109"/>
          </a:xfrm>
          <a:prstGeom prst="rect">
            <a:avLst/>
          </a:prstGeom>
        </p:spPr>
      </p:pic>
    </p:spTree>
    <p:extLst>
      <p:ext uri="{BB962C8B-B14F-4D97-AF65-F5344CB8AC3E}">
        <p14:creationId xmlns:p14="http://schemas.microsoft.com/office/powerpoint/2010/main" val="2727664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prstGeom prst="rect">
            <a:avLst/>
          </a:prstGeom>
        </p:spPr>
        <p:txBody>
          <a:bodyPr/>
          <a:lstStyle/>
          <a:p>
            <a:r>
              <a:rPr lang="en-US" dirty="0" smtClean="0"/>
              <a:t>Customer Segments</a:t>
            </a:r>
            <a:endParaRPr lang="en-US" dirty="0">
              <a:solidFill>
                <a:srgbClr val="FF0000"/>
              </a:solidFill>
            </a:endParaRPr>
          </a:p>
        </p:txBody>
      </p:sp>
      <p:sp>
        <p:nvSpPr>
          <p:cNvPr id="6" name="Subtitle 5"/>
          <p:cNvSpPr>
            <a:spLocks noGrp="1"/>
          </p:cNvSpPr>
          <p:nvPr>
            <p:ph type="subTitle" idx="4294967295"/>
          </p:nvPr>
        </p:nvSpPr>
        <p:spPr>
          <a:xfrm>
            <a:off x="0" y="5311775"/>
            <a:ext cx="9144000" cy="996950"/>
          </a:xfrm>
          <a:prstGeom prst="rect">
            <a:avLst/>
          </a:prstGeom>
        </p:spPr>
        <p:txBody>
          <a:bodyPr anchor="ctr"/>
          <a:lstStyle/>
          <a:p>
            <a:pPr marL="0" indent="0" algn="ctr">
              <a:lnSpc>
                <a:spcPct val="100000"/>
              </a:lnSpc>
              <a:spcAft>
                <a:spcPts val="0"/>
              </a:spcAft>
              <a:buNone/>
            </a:pPr>
            <a:r>
              <a:rPr lang="en-US" sz="2400" b="1" dirty="0" err="1" smtClean="0"/>
              <a:t>Wh</a:t>
            </a:r>
            <a:r>
              <a:rPr lang="tr-TR" sz="2400" b="1" dirty="0" smtClean="0"/>
              <a:t>o</a:t>
            </a:r>
            <a:r>
              <a:rPr lang="en-US" sz="2400" b="1" dirty="0" smtClean="0"/>
              <a:t> Are They?</a:t>
            </a:r>
          </a:p>
          <a:p>
            <a:pPr marL="0" indent="0" algn="ctr">
              <a:lnSpc>
                <a:spcPct val="100000"/>
              </a:lnSpc>
              <a:spcAft>
                <a:spcPts val="0"/>
              </a:spcAft>
              <a:buNone/>
            </a:pPr>
            <a:r>
              <a:rPr lang="en-US" sz="2400" b="1" dirty="0" smtClean="0"/>
              <a:t>Why Would They Buy?</a:t>
            </a:r>
            <a:endParaRPr lang="en-US" sz="2400" b="1" dirty="0"/>
          </a:p>
        </p:txBody>
      </p:sp>
      <p:grpSp>
        <p:nvGrpSpPr>
          <p:cNvPr id="8" name="Group 7"/>
          <p:cNvGrpSpPr/>
          <p:nvPr/>
        </p:nvGrpSpPr>
        <p:grpSpPr>
          <a:xfrm>
            <a:off x="905280" y="1772672"/>
            <a:ext cx="7181700" cy="3672552"/>
            <a:chOff x="1308630" y="258850"/>
            <a:chExt cx="5921624" cy="2399626"/>
          </a:xfrm>
        </p:grpSpPr>
        <p:pic>
          <p:nvPicPr>
            <p:cNvPr id="12" name="Picture 11"/>
            <p:cNvPicPr>
              <a:picLocks noChangeAspect="1"/>
            </p:cNvPicPr>
            <p:nvPr/>
          </p:nvPicPr>
          <p:blipFill>
            <a:blip r:embed="rId2"/>
            <a:srcRect r="3532"/>
            <a:stretch>
              <a:fillRect/>
            </a:stretch>
          </p:blipFill>
          <p:spPr>
            <a:xfrm>
              <a:off x="1526701" y="258850"/>
              <a:ext cx="5703553" cy="2399626"/>
            </a:xfrm>
            <a:prstGeom prst="rect">
              <a:avLst/>
            </a:prstGeom>
          </p:spPr>
        </p:pic>
        <p:sp>
          <p:nvSpPr>
            <p:cNvPr id="13" name="Rectangle 12"/>
            <p:cNvSpPr/>
            <p:nvPr/>
          </p:nvSpPr>
          <p:spPr>
            <a:xfrm>
              <a:off x="1308630" y="892183"/>
              <a:ext cx="297147" cy="17662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sp>
        <p:nvSpPr>
          <p:cNvPr id="14" name="Rounded Rectangle 13"/>
          <p:cNvSpPr/>
          <p:nvPr/>
        </p:nvSpPr>
        <p:spPr>
          <a:xfrm>
            <a:off x="6516216" y="1556792"/>
            <a:ext cx="1656184" cy="1728192"/>
          </a:xfrm>
          <a:prstGeom prst="roundRect">
            <a:avLst>
              <a:gd name="adj" fmla="val 19255"/>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white"/>
              </a:solidFill>
            </a:endParaRPr>
          </a:p>
        </p:txBody>
      </p:sp>
      <p:sp>
        <p:nvSpPr>
          <p:cNvPr id="2" name="Slide Number Placeholder 1"/>
          <p:cNvSpPr>
            <a:spLocks noGrp="1"/>
          </p:cNvSpPr>
          <p:nvPr>
            <p:ph type="sldNum" sz="quarter" idx="4"/>
          </p:nvPr>
        </p:nvSpPr>
        <p:spPr/>
        <p:txBody>
          <a:bodyPr/>
          <a:lstStyle/>
          <a:p>
            <a:fld id="{13F44AA5-DB92-42C3-A717-A60C9B81A1ED}" type="slidenum">
              <a:rPr lang="en-CA" smtClean="0"/>
              <a:pPr/>
              <a:t>41</a:t>
            </a:fld>
            <a:endParaRPr lang="en-CA" dirty="0"/>
          </a:p>
        </p:txBody>
      </p:sp>
    </p:spTree>
    <p:extLst>
      <p:ext uri="{BB962C8B-B14F-4D97-AF65-F5344CB8AC3E}">
        <p14:creationId xmlns:p14="http://schemas.microsoft.com/office/powerpoint/2010/main" val="3495620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15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1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tomer Segments.tiff"/>
          <p:cNvPicPr>
            <a:picLocks noChangeAspect="1"/>
          </p:cNvPicPr>
          <p:nvPr/>
        </p:nvPicPr>
        <p:blipFill>
          <a:blip r:embed="rId2"/>
          <a:stretch>
            <a:fillRect/>
          </a:stretch>
        </p:blipFill>
        <p:spPr>
          <a:xfrm>
            <a:off x="0" y="260195"/>
            <a:ext cx="9144000" cy="6337610"/>
          </a:xfrm>
          <a:prstGeom prst="rect">
            <a:avLst/>
          </a:prstGeom>
        </p:spPr>
      </p:pic>
    </p:spTree>
    <p:extLst>
      <p:ext uri="{BB962C8B-B14F-4D97-AF65-F5344CB8AC3E}">
        <p14:creationId xmlns:p14="http://schemas.microsoft.com/office/powerpoint/2010/main" val="3040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Multiple Customer Segments</a:t>
            </a:r>
            <a:endParaRPr lang="en-US" dirty="0"/>
          </a:p>
        </p:txBody>
      </p:sp>
      <p:sp>
        <p:nvSpPr>
          <p:cNvPr id="3" name="Content Placeholder 2"/>
          <p:cNvSpPr>
            <a:spLocks noGrp="1"/>
          </p:cNvSpPr>
          <p:nvPr>
            <p:ph idx="4294967295"/>
          </p:nvPr>
        </p:nvSpPr>
        <p:spPr>
          <a:xfrm>
            <a:off x="128336" y="1545976"/>
            <a:ext cx="8228013" cy="4284662"/>
          </a:xfrm>
        </p:spPr>
        <p:txBody>
          <a:bodyPr/>
          <a:lstStyle/>
          <a:p>
            <a:pPr marL="342900" indent="-342900">
              <a:spcBef>
                <a:spcPts val="1200"/>
              </a:spcBef>
              <a:buFont typeface="Wingdings" panose="05000000000000000000" pitchFamily="2" charset="2"/>
              <a:buChar char="ü"/>
            </a:pPr>
            <a:r>
              <a:rPr lang="en-US" sz="2400" dirty="0" smtClean="0"/>
              <a:t>Might have multiple segments of users</a:t>
            </a:r>
          </a:p>
          <a:p>
            <a:pPr marL="342900" indent="-342900">
              <a:spcBef>
                <a:spcPts val="1200"/>
              </a:spcBef>
              <a:buFont typeface="Wingdings" panose="05000000000000000000" pitchFamily="2" charset="2"/>
              <a:buChar char="ü"/>
            </a:pPr>
            <a:r>
              <a:rPr lang="en-US" sz="2400" dirty="0" smtClean="0"/>
              <a:t>Might have users and payers</a:t>
            </a:r>
          </a:p>
          <a:p>
            <a:pPr marL="342900" indent="-342900">
              <a:spcBef>
                <a:spcPts val="1200"/>
              </a:spcBef>
              <a:buFont typeface="Wingdings" panose="05000000000000000000" pitchFamily="2" charset="2"/>
              <a:buChar char="ü"/>
            </a:pPr>
            <a:r>
              <a:rPr lang="en-US" sz="2400" dirty="0" smtClean="0"/>
              <a:t>Might have 5 or 6 different customers</a:t>
            </a:r>
          </a:p>
          <a:p>
            <a:pPr marL="771525" lvl="1" indent="-342900">
              <a:spcBef>
                <a:spcPts val="1200"/>
              </a:spcBef>
            </a:pPr>
            <a:r>
              <a:rPr lang="en-US" sz="2000" i="0" dirty="0" smtClean="0">
                <a:solidFill>
                  <a:schemeClr val="accent6"/>
                </a:solidFill>
              </a:rPr>
              <a:t>Medical devices have doctors, hospitals, patient, insurance company, FDA, etc.</a:t>
            </a:r>
          </a:p>
          <a:p>
            <a:pPr marL="342900" indent="-342900">
              <a:spcBef>
                <a:spcPts val="1200"/>
              </a:spcBef>
              <a:buFont typeface="Wingdings" panose="05000000000000000000" pitchFamily="2" charset="2"/>
              <a:buChar char="ü"/>
            </a:pPr>
            <a:r>
              <a:rPr lang="en-US" sz="2400" dirty="0" smtClean="0"/>
              <a:t>For every customer segment you need:</a:t>
            </a:r>
          </a:p>
          <a:p>
            <a:pPr marL="771525" lvl="1" indent="-342900">
              <a:lnSpc>
                <a:spcPct val="120000"/>
              </a:lnSpc>
              <a:spcBef>
                <a:spcPts val="1200"/>
              </a:spcBef>
            </a:pPr>
            <a:r>
              <a:rPr lang="en-US" sz="2000" i="0" dirty="0" smtClean="0">
                <a:solidFill>
                  <a:schemeClr val="accent6"/>
                </a:solidFill>
              </a:rPr>
              <a:t>Value proposition</a:t>
            </a:r>
          </a:p>
          <a:p>
            <a:pPr marL="771525" lvl="1" indent="-342900">
              <a:lnSpc>
                <a:spcPct val="120000"/>
              </a:lnSpc>
              <a:spcBef>
                <a:spcPts val="1200"/>
              </a:spcBef>
            </a:pPr>
            <a:r>
              <a:rPr lang="en-US" sz="2000" i="0" dirty="0" smtClean="0">
                <a:solidFill>
                  <a:schemeClr val="accent6"/>
                </a:solidFill>
              </a:rPr>
              <a:t>Revenue model</a:t>
            </a:r>
          </a:p>
          <a:p>
            <a:pPr marL="771525" lvl="1" indent="-342900">
              <a:lnSpc>
                <a:spcPct val="120000"/>
              </a:lnSpc>
              <a:spcBef>
                <a:spcPts val="1200"/>
              </a:spcBef>
            </a:pPr>
            <a:r>
              <a:rPr lang="en-US" sz="2000" i="0" dirty="0" smtClean="0">
                <a:solidFill>
                  <a:schemeClr val="accent6"/>
                </a:solidFill>
              </a:rPr>
              <a:t>And may have unique channels, customer  relationships, etc.</a:t>
            </a:r>
            <a:endParaRPr lang="en-US" i="0" dirty="0" smtClean="0">
              <a:solidFill>
                <a:schemeClr val="accent6"/>
              </a:solidFill>
            </a:endParaRPr>
          </a:p>
          <a:p>
            <a:pPr marL="342900" indent="-342900">
              <a:spcBef>
                <a:spcPts val="400"/>
              </a:spcBef>
              <a:spcAft>
                <a:spcPts val="400"/>
              </a:spcAft>
              <a:buFont typeface="Wingdings" panose="05000000000000000000" pitchFamily="2" charset="2"/>
              <a:buChar char="ü"/>
            </a:pPr>
            <a:endParaRPr lang="en-US" sz="2400" dirty="0"/>
          </a:p>
        </p:txBody>
      </p:sp>
      <p:sp>
        <p:nvSpPr>
          <p:cNvPr id="4" name="Slide Number Placeholder 3"/>
          <p:cNvSpPr>
            <a:spLocks noGrp="1"/>
          </p:cNvSpPr>
          <p:nvPr>
            <p:ph type="sldNum" sz="quarter" idx="4"/>
          </p:nvPr>
        </p:nvSpPr>
        <p:spPr/>
        <p:txBody>
          <a:bodyPr/>
          <a:lstStyle/>
          <a:p>
            <a:fld id="{13F44AA5-DB92-42C3-A717-A60C9B81A1ED}" type="slidenum">
              <a:rPr lang="en-CA" smtClean="0"/>
              <a:pPr/>
              <a:t>43</a:t>
            </a:fld>
            <a:endParaRPr lang="en-CA" dirty="0"/>
          </a:p>
        </p:txBody>
      </p:sp>
    </p:spTree>
    <p:extLst>
      <p:ext uri="{BB962C8B-B14F-4D97-AF65-F5344CB8AC3E}">
        <p14:creationId xmlns:p14="http://schemas.microsoft.com/office/powerpoint/2010/main" val="1068527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prstGeom prst="rect">
            <a:avLst/>
          </a:prstGeom>
        </p:spPr>
        <p:txBody>
          <a:bodyPr/>
          <a:lstStyle/>
          <a:p>
            <a:r>
              <a:rPr lang="en-US" dirty="0" smtClean="0"/>
              <a:t>Product/Market Fit</a:t>
            </a:r>
            <a:endParaRPr lang="en-US" dirty="0">
              <a:solidFill>
                <a:srgbClr val="FF0000"/>
              </a:solidFill>
            </a:endParaRPr>
          </a:p>
        </p:txBody>
      </p:sp>
      <p:sp>
        <p:nvSpPr>
          <p:cNvPr id="10" name="Subtitle 9"/>
          <p:cNvSpPr>
            <a:spLocks noGrp="1"/>
          </p:cNvSpPr>
          <p:nvPr>
            <p:ph type="subTitle" idx="4294967295"/>
          </p:nvPr>
        </p:nvSpPr>
        <p:spPr>
          <a:xfrm>
            <a:off x="0" y="5194300"/>
            <a:ext cx="9144000" cy="971550"/>
          </a:xfrm>
          <a:prstGeom prst="rect">
            <a:avLst/>
          </a:prstGeom>
        </p:spPr>
        <p:txBody>
          <a:bodyPr vert="horz" lIns="0" tIns="0" rIns="0" bIns="0" rtlCol="0" anchor="ctr">
            <a:noAutofit/>
          </a:bodyPr>
          <a:lstStyle/>
          <a:p>
            <a:pPr marL="0" indent="0" algn="ctr">
              <a:lnSpc>
                <a:spcPct val="100000"/>
              </a:lnSpc>
              <a:spcAft>
                <a:spcPts val="0"/>
              </a:spcAft>
              <a:buNone/>
            </a:pPr>
            <a:r>
              <a:rPr lang="en-US" sz="2400" b="1" dirty="0" smtClean="0"/>
              <a:t> Does </a:t>
            </a:r>
            <a:r>
              <a:rPr lang="en-US" sz="2400" b="1" dirty="0"/>
              <a:t>the Value Proposition MVP </a:t>
            </a:r>
            <a:r>
              <a:rPr lang="en-US" sz="2400" b="1" dirty="0" smtClean="0"/>
              <a:t>Match </a:t>
            </a:r>
            <a:r>
              <a:rPr lang="en-US" sz="2400" b="1" dirty="0"/>
              <a:t>the Customer Segment Archetype?</a:t>
            </a:r>
          </a:p>
        </p:txBody>
      </p:sp>
      <p:grpSp>
        <p:nvGrpSpPr>
          <p:cNvPr id="13" name="Group 7"/>
          <p:cNvGrpSpPr/>
          <p:nvPr/>
        </p:nvGrpSpPr>
        <p:grpSpPr>
          <a:xfrm>
            <a:off x="755576" y="1523732"/>
            <a:ext cx="7181700" cy="3672552"/>
            <a:chOff x="1308630" y="258850"/>
            <a:chExt cx="5921624" cy="2399626"/>
          </a:xfrm>
        </p:grpSpPr>
        <p:pic>
          <p:nvPicPr>
            <p:cNvPr id="15" name="Picture 14"/>
            <p:cNvPicPr>
              <a:picLocks noChangeAspect="1"/>
            </p:cNvPicPr>
            <p:nvPr/>
          </p:nvPicPr>
          <p:blipFill>
            <a:blip r:embed="rId2"/>
            <a:srcRect r="3532"/>
            <a:stretch>
              <a:fillRect/>
            </a:stretch>
          </p:blipFill>
          <p:spPr>
            <a:xfrm>
              <a:off x="1526701" y="258850"/>
              <a:ext cx="5703553" cy="2399626"/>
            </a:xfrm>
            <a:prstGeom prst="rect">
              <a:avLst/>
            </a:prstGeom>
          </p:spPr>
        </p:pic>
        <p:sp>
          <p:nvSpPr>
            <p:cNvPr id="19" name="Rectangle 18"/>
            <p:cNvSpPr/>
            <p:nvPr/>
          </p:nvSpPr>
          <p:spPr>
            <a:xfrm>
              <a:off x="1308630" y="892183"/>
              <a:ext cx="297147" cy="17662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sp>
        <p:nvSpPr>
          <p:cNvPr id="22" name="Freeform 21"/>
          <p:cNvSpPr/>
          <p:nvPr/>
        </p:nvSpPr>
        <p:spPr>
          <a:xfrm>
            <a:off x="757388" y="1448912"/>
            <a:ext cx="7631036" cy="3745636"/>
          </a:xfrm>
          <a:custGeom>
            <a:avLst/>
            <a:gdLst>
              <a:gd name="connsiteX0" fmla="*/ 5968326 w 7631036"/>
              <a:gd name="connsiteY0" fmla="*/ 93592 h 3745636"/>
              <a:gd name="connsiteX1" fmla="*/ 5740296 w 7631036"/>
              <a:gd name="connsiteY1" fmla="*/ 321622 h 3745636"/>
              <a:gd name="connsiteX2" fmla="*/ 5740296 w 7631036"/>
              <a:gd name="connsiteY2" fmla="*/ 2313834 h 3745636"/>
              <a:gd name="connsiteX3" fmla="*/ 5968326 w 7631036"/>
              <a:gd name="connsiteY3" fmla="*/ 2541864 h 3745636"/>
              <a:gd name="connsiteX4" fmla="*/ 6880418 w 7631036"/>
              <a:gd name="connsiteY4" fmla="*/ 2541864 h 3745636"/>
              <a:gd name="connsiteX5" fmla="*/ 7108448 w 7631036"/>
              <a:gd name="connsiteY5" fmla="*/ 2313834 h 3745636"/>
              <a:gd name="connsiteX6" fmla="*/ 7108448 w 7631036"/>
              <a:gd name="connsiteY6" fmla="*/ 321622 h 3745636"/>
              <a:gd name="connsiteX7" fmla="*/ 6880418 w 7631036"/>
              <a:gd name="connsiteY7" fmla="*/ 93592 h 3745636"/>
              <a:gd name="connsiteX8" fmla="*/ 3250554 w 7631036"/>
              <a:gd name="connsiteY8" fmla="*/ 93592 h 3745636"/>
              <a:gd name="connsiteX9" fmla="*/ 3022524 w 7631036"/>
              <a:gd name="connsiteY9" fmla="*/ 321622 h 3745636"/>
              <a:gd name="connsiteX10" fmla="*/ 3022524 w 7631036"/>
              <a:gd name="connsiteY10" fmla="*/ 2313834 h 3745636"/>
              <a:gd name="connsiteX11" fmla="*/ 3250554 w 7631036"/>
              <a:gd name="connsiteY11" fmla="*/ 2541864 h 3745636"/>
              <a:gd name="connsiteX12" fmla="*/ 4162646 w 7631036"/>
              <a:gd name="connsiteY12" fmla="*/ 2541864 h 3745636"/>
              <a:gd name="connsiteX13" fmla="*/ 4390676 w 7631036"/>
              <a:gd name="connsiteY13" fmla="*/ 2313834 h 3745636"/>
              <a:gd name="connsiteX14" fmla="*/ 4390676 w 7631036"/>
              <a:gd name="connsiteY14" fmla="*/ 321622 h 3745636"/>
              <a:gd name="connsiteX15" fmla="*/ 4162646 w 7631036"/>
              <a:gd name="connsiteY15" fmla="*/ 93592 h 3745636"/>
              <a:gd name="connsiteX16" fmla="*/ 224251 w 7631036"/>
              <a:gd name="connsiteY16" fmla="*/ 0 h 3745636"/>
              <a:gd name="connsiteX17" fmla="*/ 7406785 w 7631036"/>
              <a:gd name="connsiteY17" fmla="*/ 0 h 3745636"/>
              <a:gd name="connsiteX18" fmla="*/ 7631036 w 7631036"/>
              <a:gd name="connsiteY18" fmla="*/ 224251 h 3745636"/>
              <a:gd name="connsiteX19" fmla="*/ 7631036 w 7631036"/>
              <a:gd name="connsiteY19" fmla="*/ 3521385 h 3745636"/>
              <a:gd name="connsiteX20" fmla="*/ 7406785 w 7631036"/>
              <a:gd name="connsiteY20" fmla="*/ 3745636 h 3745636"/>
              <a:gd name="connsiteX21" fmla="*/ 224251 w 7631036"/>
              <a:gd name="connsiteY21" fmla="*/ 3745636 h 3745636"/>
              <a:gd name="connsiteX22" fmla="*/ 0 w 7631036"/>
              <a:gd name="connsiteY22" fmla="*/ 3521385 h 3745636"/>
              <a:gd name="connsiteX23" fmla="*/ 0 w 7631036"/>
              <a:gd name="connsiteY23" fmla="*/ 224251 h 3745636"/>
              <a:gd name="connsiteX24" fmla="*/ 224251 w 7631036"/>
              <a:gd name="connsiteY24" fmla="*/ 0 h 3745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631036" h="3745636">
                <a:moveTo>
                  <a:pt x="5968326" y="93592"/>
                </a:moveTo>
                <a:cubicBezTo>
                  <a:pt x="5842389" y="93592"/>
                  <a:pt x="5740296" y="195685"/>
                  <a:pt x="5740296" y="321622"/>
                </a:cubicBezTo>
                <a:lnTo>
                  <a:pt x="5740296" y="2313834"/>
                </a:lnTo>
                <a:cubicBezTo>
                  <a:pt x="5740296" y="2439771"/>
                  <a:pt x="5842389" y="2541864"/>
                  <a:pt x="5968326" y="2541864"/>
                </a:cubicBezTo>
                <a:lnTo>
                  <a:pt x="6880418" y="2541864"/>
                </a:lnTo>
                <a:cubicBezTo>
                  <a:pt x="7006355" y="2541864"/>
                  <a:pt x="7108448" y="2439771"/>
                  <a:pt x="7108448" y="2313834"/>
                </a:cubicBezTo>
                <a:lnTo>
                  <a:pt x="7108448" y="321622"/>
                </a:lnTo>
                <a:cubicBezTo>
                  <a:pt x="7108448" y="195685"/>
                  <a:pt x="7006355" y="93592"/>
                  <a:pt x="6880418" y="93592"/>
                </a:cubicBezTo>
                <a:close/>
                <a:moveTo>
                  <a:pt x="3250554" y="93592"/>
                </a:moveTo>
                <a:cubicBezTo>
                  <a:pt x="3124617" y="93592"/>
                  <a:pt x="3022524" y="195685"/>
                  <a:pt x="3022524" y="321622"/>
                </a:cubicBezTo>
                <a:lnTo>
                  <a:pt x="3022524" y="2313834"/>
                </a:lnTo>
                <a:cubicBezTo>
                  <a:pt x="3022524" y="2439771"/>
                  <a:pt x="3124617" y="2541864"/>
                  <a:pt x="3250554" y="2541864"/>
                </a:cubicBezTo>
                <a:lnTo>
                  <a:pt x="4162646" y="2541864"/>
                </a:lnTo>
                <a:cubicBezTo>
                  <a:pt x="4288583" y="2541864"/>
                  <a:pt x="4390676" y="2439771"/>
                  <a:pt x="4390676" y="2313834"/>
                </a:cubicBezTo>
                <a:lnTo>
                  <a:pt x="4390676" y="321622"/>
                </a:lnTo>
                <a:cubicBezTo>
                  <a:pt x="4390676" y="195685"/>
                  <a:pt x="4288583" y="93592"/>
                  <a:pt x="4162646" y="93592"/>
                </a:cubicBezTo>
                <a:close/>
                <a:moveTo>
                  <a:pt x="224251" y="0"/>
                </a:moveTo>
                <a:lnTo>
                  <a:pt x="7406785" y="0"/>
                </a:lnTo>
                <a:cubicBezTo>
                  <a:pt x="7530635" y="0"/>
                  <a:pt x="7631036" y="100401"/>
                  <a:pt x="7631036" y="224251"/>
                </a:cubicBezTo>
                <a:lnTo>
                  <a:pt x="7631036" y="3521385"/>
                </a:lnTo>
                <a:cubicBezTo>
                  <a:pt x="7631036" y="3645235"/>
                  <a:pt x="7530635" y="3745636"/>
                  <a:pt x="7406785" y="3745636"/>
                </a:cubicBezTo>
                <a:lnTo>
                  <a:pt x="224251" y="3745636"/>
                </a:lnTo>
                <a:cubicBezTo>
                  <a:pt x="100401" y="3745636"/>
                  <a:pt x="0" y="3645235"/>
                  <a:pt x="0" y="3521385"/>
                </a:cubicBezTo>
                <a:lnTo>
                  <a:pt x="0" y="224251"/>
                </a:lnTo>
                <a:cubicBezTo>
                  <a:pt x="0" y="100401"/>
                  <a:pt x="100401" y="0"/>
                  <a:pt x="224251" y="0"/>
                </a:cubicBezTo>
                <a:close/>
              </a:path>
            </a:pathLst>
          </a:cu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prstClr val="white"/>
              </a:solidFill>
            </a:endParaRPr>
          </a:p>
        </p:txBody>
      </p:sp>
      <p:sp>
        <p:nvSpPr>
          <p:cNvPr id="12" name="Left-Right Arrow 11"/>
          <p:cNvSpPr/>
          <p:nvPr/>
        </p:nvSpPr>
        <p:spPr>
          <a:xfrm>
            <a:off x="5220072" y="1926540"/>
            <a:ext cx="1224136" cy="422340"/>
          </a:xfrm>
          <a:prstGeom prst="leftRightArrow">
            <a:avLst>
              <a:gd name="adj1" fmla="val 57368"/>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white"/>
              </a:solidFill>
            </a:endParaRPr>
          </a:p>
        </p:txBody>
      </p:sp>
      <p:sp>
        <p:nvSpPr>
          <p:cNvPr id="2" name="Slide Number Placeholder 1"/>
          <p:cNvSpPr>
            <a:spLocks noGrp="1"/>
          </p:cNvSpPr>
          <p:nvPr>
            <p:ph type="sldNum" sz="quarter" idx="4"/>
          </p:nvPr>
        </p:nvSpPr>
        <p:spPr/>
        <p:txBody>
          <a:bodyPr/>
          <a:lstStyle/>
          <a:p>
            <a:fld id="{13F44AA5-DB92-42C3-A717-A60C9B81A1ED}" type="slidenum">
              <a:rPr lang="en-CA" smtClean="0"/>
              <a:pPr/>
              <a:t>44</a:t>
            </a:fld>
            <a:endParaRPr lang="en-CA" dirty="0"/>
          </a:p>
        </p:txBody>
      </p:sp>
    </p:spTree>
    <p:extLst>
      <p:ext uri="{BB962C8B-B14F-4D97-AF65-F5344CB8AC3E}">
        <p14:creationId xmlns:p14="http://schemas.microsoft.com/office/powerpoint/2010/main" val="4067496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prstGeom prst="rect">
            <a:avLst/>
          </a:prstGeom>
        </p:spPr>
        <p:txBody>
          <a:bodyPr/>
          <a:lstStyle/>
          <a:p>
            <a:r>
              <a:rPr lang="en-US" dirty="0" smtClean="0"/>
              <a:t>Channels</a:t>
            </a:r>
            <a:endParaRPr lang="en-US" dirty="0">
              <a:solidFill>
                <a:srgbClr val="FF0000"/>
              </a:solidFill>
            </a:endParaRPr>
          </a:p>
        </p:txBody>
      </p:sp>
      <p:sp>
        <p:nvSpPr>
          <p:cNvPr id="6" name="Subtitle 5"/>
          <p:cNvSpPr>
            <a:spLocks noGrp="1"/>
          </p:cNvSpPr>
          <p:nvPr>
            <p:ph type="subTitle" idx="4294967295"/>
          </p:nvPr>
        </p:nvSpPr>
        <p:spPr>
          <a:xfrm>
            <a:off x="0" y="5194300"/>
            <a:ext cx="9144000" cy="898525"/>
          </a:xfrm>
          <a:prstGeom prst="rect">
            <a:avLst/>
          </a:prstGeom>
        </p:spPr>
        <p:txBody>
          <a:bodyPr vert="horz" lIns="0" tIns="0" rIns="0" bIns="0" rtlCol="0" anchor="ctr">
            <a:noAutofit/>
          </a:bodyPr>
          <a:lstStyle/>
          <a:p>
            <a:pPr marL="0" indent="0" algn="ctr">
              <a:lnSpc>
                <a:spcPct val="100000"/>
              </a:lnSpc>
              <a:spcAft>
                <a:spcPts val="0"/>
              </a:spcAft>
              <a:buNone/>
            </a:pPr>
            <a:r>
              <a:rPr lang="en-US" sz="2400" b="1" dirty="0"/>
              <a:t>How </a:t>
            </a:r>
            <a:r>
              <a:rPr lang="en-US" sz="2400" b="1" dirty="0" smtClean="0"/>
              <a:t>Does </a:t>
            </a:r>
            <a:r>
              <a:rPr lang="en-US" sz="2400" b="1" dirty="0"/>
              <a:t>Y</a:t>
            </a:r>
            <a:r>
              <a:rPr lang="en-US" sz="2400" b="1" dirty="0" smtClean="0"/>
              <a:t>our </a:t>
            </a:r>
            <a:r>
              <a:rPr lang="en-US" sz="2400" b="1" dirty="0"/>
              <a:t>Product </a:t>
            </a:r>
            <a:br>
              <a:rPr lang="en-US" sz="2400" b="1" dirty="0"/>
            </a:br>
            <a:r>
              <a:rPr lang="en-US" sz="2400" b="1" dirty="0"/>
              <a:t>Get to Customers?</a:t>
            </a:r>
          </a:p>
        </p:txBody>
      </p:sp>
      <p:grpSp>
        <p:nvGrpSpPr>
          <p:cNvPr id="14" name="Group 7"/>
          <p:cNvGrpSpPr/>
          <p:nvPr/>
        </p:nvGrpSpPr>
        <p:grpSpPr>
          <a:xfrm>
            <a:off x="755576" y="1523732"/>
            <a:ext cx="7181700" cy="3672552"/>
            <a:chOff x="1308630" y="258850"/>
            <a:chExt cx="5921624" cy="2399626"/>
          </a:xfrm>
        </p:grpSpPr>
        <p:pic>
          <p:nvPicPr>
            <p:cNvPr id="15" name="Picture 14"/>
            <p:cNvPicPr>
              <a:picLocks noChangeAspect="1"/>
            </p:cNvPicPr>
            <p:nvPr/>
          </p:nvPicPr>
          <p:blipFill>
            <a:blip r:embed="rId2"/>
            <a:srcRect r="3532"/>
            <a:stretch>
              <a:fillRect/>
            </a:stretch>
          </p:blipFill>
          <p:spPr>
            <a:xfrm>
              <a:off x="1526701" y="258850"/>
              <a:ext cx="5703553" cy="2399626"/>
            </a:xfrm>
            <a:prstGeom prst="rect">
              <a:avLst/>
            </a:prstGeom>
          </p:spPr>
        </p:pic>
        <p:sp>
          <p:nvSpPr>
            <p:cNvPr id="16" name="Rectangle 15"/>
            <p:cNvSpPr/>
            <p:nvPr/>
          </p:nvSpPr>
          <p:spPr>
            <a:xfrm>
              <a:off x="1308630" y="892183"/>
              <a:ext cx="297147" cy="17662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sp>
        <p:nvSpPr>
          <p:cNvPr id="19" name="Freeform 18"/>
          <p:cNvSpPr/>
          <p:nvPr/>
        </p:nvSpPr>
        <p:spPr>
          <a:xfrm>
            <a:off x="755576" y="1412776"/>
            <a:ext cx="7632848" cy="3781772"/>
          </a:xfrm>
          <a:custGeom>
            <a:avLst/>
            <a:gdLst>
              <a:gd name="connsiteX0" fmla="*/ 4439983 w 7632848"/>
              <a:gd name="connsiteY0" fmla="*/ 1443242 h 3781772"/>
              <a:gd name="connsiteX1" fmla="*/ 4248472 w 7632848"/>
              <a:gd name="connsiteY1" fmla="*/ 1634753 h 3781772"/>
              <a:gd name="connsiteX2" fmla="*/ 4248472 w 7632848"/>
              <a:gd name="connsiteY2" fmla="*/ 2400777 h 3781772"/>
              <a:gd name="connsiteX3" fmla="*/ 4439983 w 7632848"/>
              <a:gd name="connsiteY3" fmla="*/ 2592288 h 3781772"/>
              <a:gd name="connsiteX4" fmla="*/ 5641137 w 7632848"/>
              <a:gd name="connsiteY4" fmla="*/ 2592288 h 3781772"/>
              <a:gd name="connsiteX5" fmla="*/ 5832648 w 7632848"/>
              <a:gd name="connsiteY5" fmla="*/ 2400777 h 3781772"/>
              <a:gd name="connsiteX6" fmla="*/ 5832648 w 7632848"/>
              <a:gd name="connsiteY6" fmla="*/ 1634753 h 3781772"/>
              <a:gd name="connsiteX7" fmla="*/ 5641137 w 7632848"/>
              <a:gd name="connsiteY7" fmla="*/ 1443242 h 3781772"/>
              <a:gd name="connsiteX8" fmla="*/ 277053 w 7632848"/>
              <a:gd name="connsiteY8" fmla="*/ 0 h 3781772"/>
              <a:gd name="connsiteX9" fmla="*/ 7355795 w 7632848"/>
              <a:gd name="connsiteY9" fmla="*/ 0 h 3781772"/>
              <a:gd name="connsiteX10" fmla="*/ 7632848 w 7632848"/>
              <a:gd name="connsiteY10" fmla="*/ 277053 h 3781772"/>
              <a:gd name="connsiteX11" fmla="*/ 7632848 w 7632848"/>
              <a:gd name="connsiteY11" fmla="*/ 3504719 h 3781772"/>
              <a:gd name="connsiteX12" fmla="*/ 7355795 w 7632848"/>
              <a:gd name="connsiteY12" fmla="*/ 3781772 h 3781772"/>
              <a:gd name="connsiteX13" fmla="*/ 277053 w 7632848"/>
              <a:gd name="connsiteY13" fmla="*/ 3781772 h 3781772"/>
              <a:gd name="connsiteX14" fmla="*/ 0 w 7632848"/>
              <a:gd name="connsiteY14" fmla="*/ 3504719 h 3781772"/>
              <a:gd name="connsiteX15" fmla="*/ 0 w 7632848"/>
              <a:gd name="connsiteY15" fmla="*/ 277053 h 3781772"/>
              <a:gd name="connsiteX16" fmla="*/ 277053 w 7632848"/>
              <a:gd name="connsiteY16" fmla="*/ 0 h 3781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32848" h="3781772">
                <a:moveTo>
                  <a:pt x="4439983" y="1443242"/>
                </a:moveTo>
                <a:cubicBezTo>
                  <a:pt x="4334214" y="1443242"/>
                  <a:pt x="4248472" y="1528984"/>
                  <a:pt x="4248472" y="1634753"/>
                </a:cubicBezTo>
                <a:lnTo>
                  <a:pt x="4248472" y="2400777"/>
                </a:lnTo>
                <a:cubicBezTo>
                  <a:pt x="4248472" y="2506546"/>
                  <a:pt x="4334214" y="2592288"/>
                  <a:pt x="4439983" y="2592288"/>
                </a:cubicBezTo>
                <a:lnTo>
                  <a:pt x="5641137" y="2592288"/>
                </a:lnTo>
                <a:cubicBezTo>
                  <a:pt x="5746906" y="2592288"/>
                  <a:pt x="5832648" y="2506546"/>
                  <a:pt x="5832648" y="2400777"/>
                </a:cubicBezTo>
                <a:lnTo>
                  <a:pt x="5832648" y="1634753"/>
                </a:lnTo>
                <a:cubicBezTo>
                  <a:pt x="5832648" y="1528984"/>
                  <a:pt x="5746906" y="1443242"/>
                  <a:pt x="5641137" y="1443242"/>
                </a:cubicBezTo>
                <a:close/>
                <a:moveTo>
                  <a:pt x="277053" y="0"/>
                </a:moveTo>
                <a:lnTo>
                  <a:pt x="7355795" y="0"/>
                </a:lnTo>
                <a:cubicBezTo>
                  <a:pt x="7508807" y="0"/>
                  <a:pt x="7632848" y="124041"/>
                  <a:pt x="7632848" y="277053"/>
                </a:cubicBezTo>
                <a:lnTo>
                  <a:pt x="7632848" y="3504719"/>
                </a:lnTo>
                <a:cubicBezTo>
                  <a:pt x="7632848" y="3657731"/>
                  <a:pt x="7508807" y="3781772"/>
                  <a:pt x="7355795" y="3781772"/>
                </a:cubicBezTo>
                <a:lnTo>
                  <a:pt x="277053" y="3781772"/>
                </a:lnTo>
                <a:cubicBezTo>
                  <a:pt x="124041" y="3781772"/>
                  <a:pt x="0" y="3657731"/>
                  <a:pt x="0" y="3504719"/>
                </a:cubicBezTo>
                <a:lnTo>
                  <a:pt x="0" y="277053"/>
                </a:lnTo>
                <a:cubicBezTo>
                  <a:pt x="0" y="124041"/>
                  <a:pt x="124041" y="0"/>
                  <a:pt x="277053" y="0"/>
                </a:cubicBezTo>
                <a:close/>
              </a:path>
            </a:pathLst>
          </a:cu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prstClr val="white"/>
              </a:solidFill>
            </a:endParaRPr>
          </a:p>
        </p:txBody>
      </p:sp>
      <p:sp>
        <p:nvSpPr>
          <p:cNvPr id="2" name="Slide Number Placeholder 1"/>
          <p:cNvSpPr>
            <a:spLocks noGrp="1"/>
          </p:cNvSpPr>
          <p:nvPr>
            <p:ph type="sldNum" sz="quarter" idx="4"/>
          </p:nvPr>
        </p:nvSpPr>
        <p:spPr/>
        <p:txBody>
          <a:bodyPr/>
          <a:lstStyle/>
          <a:p>
            <a:fld id="{13F44AA5-DB92-42C3-A717-A60C9B81A1ED}" type="slidenum">
              <a:rPr lang="en-CA" smtClean="0"/>
              <a:pPr/>
              <a:t>45</a:t>
            </a:fld>
            <a:endParaRPr lang="en-CA" dirty="0"/>
          </a:p>
        </p:txBody>
      </p:sp>
    </p:spTree>
    <p:extLst>
      <p:ext uri="{BB962C8B-B14F-4D97-AF65-F5344CB8AC3E}">
        <p14:creationId xmlns:p14="http://schemas.microsoft.com/office/powerpoint/2010/main" val="3327527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nnels.tiff"/>
          <p:cNvPicPr>
            <a:picLocks noChangeAspect="1"/>
          </p:cNvPicPr>
          <p:nvPr/>
        </p:nvPicPr>
        <p:blipFill>
          <a:blip r:embed="rId2"/>
          <a:stretch>
            <a:fillRect/>
          </a:stretch>
        </p:blipFill>
        <p:spPr>
          <a:xfrm>
            <a:off x="0" y="229959"/>
            <a:ext cx="9144000" cy="6398081"/>
          </a:xfrm>
          <a:prstGeom prst="rect">
            <a:avLst/>
          </a:prstGeom>
        </p:spPr>
      </p:pic>
    </p:spTree>
    <p:extLst>
      <p:ext uri="{BB962C8B-B14F-4D97-AF65-F5344CB8AC3E}">
        <p14:creationId xmlns:p14="http://schemas.microsoft.com/office/powerpoint/2010/main" val="3456654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7"/>
          <p:cNvGrpSpPr/>
          <p:nvPr/>
        </p:nvGrpSpPr>
        <p:grpSpPr>
          <a:xfrm>
            <a:off x="755576" y="1523732"/>
            <a:ext cx="7181700" cy="3672552"/>
            <a:chOff x="1308630" y="258850"/>
            <a:chExt cx="5921624" cy="2399626"/>
          </a:xfrm>
        </p:grpSpPr>
        <p:pic>
          <p:nvPicPr>
            <p:cNvPr id="10" name="Picture 9"/>
            <p:cNvPicPr>
              <a:picLocks noChangeAspect="1"/>
            </p:cNvPicPr>
            <p:nvPr/>
          </p:nvPicPr>
          <p:blipFill>
            <a:blip r:embed="rId2"/>
            <a:srcRect r="3532"/>
            <a:stretch>
              <a:fillRect/>
            </a:stretch>
          </p:blipFill>
          <p:spPr>
            <a:xfrm>
              <a:off x="1526701" y="258850"/>
              <a:ext cx="5703553" cy="2399626"/>
            </a:xfrm>
            <a:prstGeom prst="rect">
              <a:avLst/>
            </a:prstGeom>
          </p:spPr>
        </p:pic>
        <p:sp>
          <p:nvSpPr>
            <p:cNvPr id="11" name="Rectangle 10"/>
            <p:cNvSpPr/>
            <p:nvPr/>
          </p:nvSpPr>
          <p:spPr>
            <a:xfrm>
              <a:off x="1308630" y="892183"/>
              <a:ext cx="297147" cy="17662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sp>
        <p:nvSpPr>
          <p:cNvPr id="3" name="Title 2"/>
          <p:cNvSpPr>
            <a:spLocks noGrp="1"/>
          </p:cNvSpPr>
          <p:nvPr>
            <p:ph type="ctrTitle"/>
          </p:nvPr>
        </p:nvSpPr>
        <p:spPr>
          <a:prstGeom prst="rect">
            <a:avLst/>
          </a:prstGeom>
        </p:spPr>
        <p:txBody>
          <a:bodyPr/>
          <a:lstStyle/>
          <a:p>
            <a:r>
              <a:rPr lang="en-US" dirty="0" smtClean="0"/>
              <a:t>Customer Relationships</a:t>
            </a:r>
            <a:endParaRPr lang="en-US" dirty="0">
              <a:solidFill>
                <a:srgbClr val="FF0000"/>
              </a:solidFill>
            </a:endParaRPr>
          </a:p>
        </p:txBody>
      </p:sp>
      <p:sp>
        <p:nvSpPr>
          <p:cNvPr id="6" name="Subtitle 5"/>
          <p:cNvSpPr>
            <a:spLocks noGrp="1"/>
          </p:cNvSpPr>
          <p:nvPr>
            <p:ph type="subTitle" idx="4294967295"/>
          </p:nvPr>
        </p:nvSpPr>
        <p:spPr>
          <a:xfrm>
            <a:off x="0" y="5194300"/>
            <a:ext cx="9144000" cy="1081088"/>
          </a:xfrm>
          <a:prstGeom prst="rect">
            <a:avLst/>
          </a:prstGeom>
        </p:spPr>
        <p:txBody>
          <a:bodyPr vert="horz" lIns="0" tIns="0" rIns="0" bIns="0" rtlCol="0" anchor="ctr">
            <a:noAutofit/>
          </a:bodyPr>
          <a:lstStyle/>
          <a:p>
            <a:pPr marL="0" indent="0" algn="ctr">
              <a:lnSpc>
                <a:spcPct val="100000"/>
              </a:lnSpc>
              <a:spcAft>
                <a:spcPts val="0"/>
              </a:spcAft>
              <a:buNone/>
            </a:pPr>
            <a:r>
              <a:rPr lang="en-US" sz="2400" b="1" dirty="0"/>
              <a:t>How </a:t>
            </a:r>
            <a:r>
              <a:rPr lang="en-US" sz="2400" b="1" dirty="0" smtClean="0"/>
              <a:t>Do </a:t>
            </a:r>
            <a:r>
              <a:rPr lang="en-US" sz="2400" b="1" dirty="0"/>
              <a:t>Y</a:t>
            </a:r>
            <a:r>
              <a:rPr lang="en-US" sz="2400" b="1" dirty="0" smtClean="0"/>
              <a:t>ou </a:t>
            </a:r>
            <a:r>
              <a:rPr lang="en-US" sz="2400" b="1" dirty="0"/>
              <a:t>Get, Keep and Grow Customers?</a:t>
            </a:r>
          </a:p>
        </p:txBody>
      </p:sp>
      <p:sp>
        <p:nvSpPr>
          <p:cNvPr id="15" name="Freeform 14"/>
          <p:cNvSpPr/>
          <p:nvPr/>
        </p:nvSpPr>
        <p:spPr>
          <a:xfrm>
            <a:off x="755576" y="1412776"/>
            <a:ext cx="7632848" cy="3781772"/>
          </a:xfrm>
          <a:custGeom>
            <a:avLst/>
            <a:gdLst>
              <a:gd name="connsiteX0" fmla="*/ 4618231 w 7632848"/>
              <a:gd name="connsiteY0" fmla="*/ 82380 h 3781772"/>
              <a:gd name="connsiteX1" fmla="*/ 4378200 w 7632848"/>
              <a:gd name="connsiteY1" fmla="*/ 322411 h 3781772"/>
              <a:gd name="connsiteX2" fmla="*/ 4378200 w 7632848"/>
              <a:gd name="connsiteY2" fmla="*/ 1315569 h 3781772"/>
              <a:gd name="connsiteX3" fmla="*/ 4618231 w 7632848"/>
              <a:gd name="connsiteY3" fmla="*/ 1555600 h 3781772"/>
              <a:gd name="connsiteX4" fmla="*/ 5578329 w 7632848"/>
              <a:gd name="connsiteY4" fmla="*/ 1555600 h 3781772"/>
              <a:gd name="connsiteX5" fmla="*/ 5818360 w 7632848"/>
              <a:gd name="connsiteY5" fmla="*/ 1315569 h 3781772"/>
              <a:gd name="connsiteX6" fmla="*/ 5818360 w 7632848"/>
              <a:gd name="connsiteY6" fmla="*/ 322411 h 3781772"/>
              <a:gd name="connsiteX7" fmla="*/ 5578329 w 7632848"/>
              <a:gd name="connsiteY7" fmla="*/ 82380 h 3781772"/>
              <a:gd name="connsiteX8" fmla="*/ 277053 w 7632848"/>
              <a:gd name="connsiteY8" fmla="*/ 0 h 3781772"/>
              <a:gd name="connsiteX9" fmla="*/ 7355795 w 7632848"/>
              <a:gd name="connsiteY9" fmla="*/ 0 h 3781772"/>
              <a:gd name="connsiteX10" fmla="*/ 7632848 w 7632848"/>
              <a:gd name="connsiteY10" fmla="*/ 277053 h 3781772"/>
              <a:gd name="connsiteX11" fmla="*/ 7632848 w 7632848"/>
              <a:gd name="connsiteY11" fmla="*/ 3504719 h 3781772"/>
              <a:gd name="connsiteX12" fmla="*/ 7355795 w 7632848"/>
              <a:gd name="connsiteY12" fmla="*/ 3781772 h 3781772"/>
              <a:gd name="connsiteX13" fmla="*/ 277053 w 7632848"/>
              <a:gd name="connsiteY13" fmla="*/ 3781772 h 3781772"/>
              <a:gd name="connsiteX14" fmla="*/ 0 w 7632848"/>
              <a:gd name="connsiteY14" fmla="*/ 3504719 h 3781772"/>
              <a:gd name="connsiteX15" fmla="*/ 0 w 7632848"/>
              <a:gd name="connsiteY15" fmla="*/ 277053 h 3781772"/>
              <a:gd name="connsiteX16" fmla="*/ 277053 w 7632848"/>
              <a:gd name="connsiteY16" fmla="*/ 0 h 3781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32848" h="3781772">
                <a:moveTo>
                  <a:pt x="4618231" y="82380"/>
                </a:moveTo>
                <a:cubicBezTo>
                  <a:pt x="4485666" y="82380"/>
                  <a:pt x="4378200" y="189846"/>
                  <a:pt x="4378200" y="322411"/>
                </a:cubicBezTo>
                <a:lnTo>
                  <a:pt x="4378200" y="1315569"/>
                </a:lnTo>
                <a:cubicBezTo>
                  <a:pt x="4378200" y="1448134"/>
                  <a:pt x="4485666" y="1555600"/>
                  <a:pt x="4618231" y="1555600"/>
                </a:cubicBezTo>
                <a:lnTo>
                  <a:pt x="5578329" y="1555600"/>
                </a:lnTo>
                <a:cubicBezTo>
                  <a:pt x="5710894" y="1555600"/>
                  <a:pt x="5818360" y="1448134"/>
                  <a:pt x="5818360" y="1315569"/>
                </a:cubicBezTo>
                <a:lnTo>
                  <a:pt x="5818360" y="322411"/>
                </a:lnTo>
                <a:cubicBezTo>
                  <a:pt x="5818360" y="189846"/>
                  <a:pt x="5710894" y="82380"/>
                  <a:pt x="5578329" y="82380"/>
                </a:cubicBezTo>
                <a:close/>
                <a:moveTo>
                  <a:pt x="277053" y="0"/>
                </a:moveTo>
                <a:lnTo>
                  <a:pt x="7355795" y="0"/>
                </a:lnTo>
                <a:cubicBezTo>
                  <a:pt x="7508807" y="0"/>
                  <a:pt x="7632848" y="124041"/>
                  <a:pt x="7632848" y="277053"/>
                </a:cubicBezTo>
                <a:lnTo>
                  <a:pt x="7632848" y="3504719"/>
                </a:lnTo>
                <a:cubicBezTo>
                  <a:pt x="7632848" y="3657731"/>
                  <a:pt x="7508807" y="3781772"/>
                  <a:pt x="7355795" y="3781772"/>
                </a:cubicBezTo>
                <a:lnTo>
                  <a:pt x="277053" y="3781772"/>
                </a:lnTo>
                <a:cubicBezTo>
                  <a:pt x="124041" y="3781772"/>
                  <a:pt x="0" y="3657731"/>
                  <a:pt x="0" y="3504719"/>
                </a:cubicBezTo>
                <a:lnTo>
                  <a:pt x="0" y="277053"/>
                </a:lnTo>
                <a:cubicBezTo>
                  <a:pt x="0" y="124041"/>
                  <a:pt x="124041" y="0"/>
                  <a:pt x="277053" y="0"/>
                </a:cubicBezTo>
                <a:close/>
              </a:path>
            </a:pathLst>
          </a:cu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prstClr val="white"/>
              </a:solidFill>
            </a:endParaRPr>
          </a:p>
        </p:txBody>
      </p:sp>
      <p:sp>
        <p:nvSpPr>
          <p:cNvPr id="2" name="Slide Number Placeholder 1"/>
          <p:cNvSpPr>
            <a:spLocks noGrp="1"/>
          </p:cNvSpPr>
          <p:nvPr>
            <p:ph type="sldNum" sz="quarter" idx="4"/>
          </p:nvPr>
        </p:nvSpPr>
        <p:spPr/>
        <p:txBody>
          <a:bodyPr/>
          <a:lstStyle/>
          <a:p>
            <a:fld id="{13F44AA5-DB92-42C3-A717-A60C9B81A1ED}" type="slidenum">
              <a:rPr lang="en-CA" smtClean="0"/>
              <a:pPr/>
              <a:t>47</a:t>
            </a:fld>
            <a:endParaRPr lang="en-CA" dirty="0"/>
          </a:p>
        </p:txBody>
      </p:sp>
    </p:spTree>
    <p:extLst>
      <p:ext uri="{BB962C8B-B14F-4D97-AF65-F5344CB8AC3E}">
        <p14:creationId xmlns:p14="http://schemas.microsoft.com/office/powerpoint/2010/main" val="370390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tomer Relationships.tiff"/>
          <p:cNvPicPr>
            <a:picLocks noChangeAspect="1"/>
          </p:cNvPicPr>
          <p:nvPr/>
        </p:nvPicPr>
        <p:blipFill>
          <a:blip r:embed="rId2"/>
          <a:stretch>
            <a:fillRect/>
          </a:stretch>
        </p:blipFill>
        <p:spPr>
          <a:xfrm>
            <a:off x="0" y="189178"/>
            <a:ext cx="9144000" cy="6479643"/>
          </a:xfrm>
          <a:prstGeom prst="rect">
            <a:avLst/>
          </a:prstGeom>
        </p:spPr>
      </p:pic>
    </p:spTree>
    <p:extLst>
      <p:ext uri="{BB962C8B-B14F-4D97-AF65-F5344CB8AC3E}">
        <p14:creationId xmlns:p14="http://schemas.microsoft.com/office/powerpoint/2010/main" val="1101293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7"/>
          <p:cNvGrpSpPr/>
          <p:nvPr/>
        </p:nvGrpSpPr>
        <p:grpSpPr>
          <a:xfrm>
            <a:off x="755576" y="1523732"/>
            <a:ext cx="7181700" cy="3672552"/>
            <a:chOff x="1308630" y="258850"/>
            <a:chExt cx="5921624" cy="2399626"/>
          </a:xfrm>
        </p:grpSpPr>
        <p:pic>
          <p:nvPicPr>
            <p:cNvPr id="13" name="Picture 12"/>
            <p:cNvPicPr>
              <a:picLocks noChangeAspect="1"/>
            </p:cNvPicPr>
            <p:nvPr/>
          </p:nvPicPr>
          <p:blipFill>
            <a:blip r:embed="rId2"/>
            <a:srcRect r="3532"/>
            <a:stretch>
              <a:fillRect/>
            </a:stretch>
          </p:blipFill>
          <p:spPr>
            <a:xfrm>
              <a:off x="1526701" y="258850"/>
              <a:ext cx="5703553" cy="2399626"/>
            </a:xfrm>
            <a:prstGeom prst="rect">
              <a:avLst/>
            </a:prstGeom>
          </p:spPr>
        </p:pic>
        <p:sp>
          <p:nvSpPr>
            <p:cNvPr id="14" name="Rectangle 13"/>
            <p:cNvSpPr/>
            <p:nvPr/>
          </p:nvSpPr>
          <p:spPr>
            <a:xfrm>
              <a:off x="1308630" y="892183"/>
              <a:ext cx="297147" cy="17662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sp>
        <p:nvSpPr>
          <p:cNvPr id="3" name="Title 2"/>
          <p:cNvSpPr>
            <a:spLocks noGrp="1"/>
          </p:cNvSpPr>
          <p:nvPr>
            <p:ph type="ctrTitle"/>
          </p:nvPr>
        </p:nvSpPr>
        <p:spPr>
          <a:prstGeom prst="rect">
            <a:avLst/>
          </a:prstGeom>
        </p:spPr>
        <p:txBody>
          <a:bodyPr/>
          <a:lstStyle/>
          <a:p>
            <a:r>
              <a:rPr lang="en-US" dirty="0" smtClean="0"/>
              <a:t>Revenue Streams</a:t>
            </a:r>
            <a:endParaRPr lang="en-US" dirty="0">
              <a:solidFill>
                <a:srgbClr val="FF0000"/>
              </a:solidFill>
            </a:endParaRPr>
          </a:p>
        </p:txBody>
      </p:sp>
      <p:sp>
        <p:nvSpPr>
          <p:cNvPr id="6" name="Subtitle 5"/>
          <p:cNvSpPr>
            <a:spLocks noGrp="1"/>
          </p:cNvSpPr>
          <p:nvPr>
            <p:ph type="subTitle" idx="4294967295"/>
          </p:nvPr>
        </p:nvSpPr>
        <p:spPr>
          <a:xfrm>
            <a:off x="0" y="5194300"/>
            <a:ext cx="9144000" cy="1081088"/>
          </a:xfrm>
          <a:prstGeom prst="rect">
            <a:avLst/>
          </a:prstGeom>
        </p:spPr>
        <p:txBody>
          <a:bodyPr vert="horz" lIns="0" tIns="0" rIns="0" bIns="0" rtlCol="0" anchor="ctr">
            <a:noAutofit/>
          </a:bodyPr>
          <a:lstStyle/>
          <a:p>
            <a:pPr marL="0" indent="0" algn="ctr">
              <a:lnSpc>
                <a:spcPct val="100000"/>
              </a:lnSpc>
              <a:spcAft>
                <a:spcPts val="0"/>
              </a:spcAft>
              <a:buNone/>
            </a:pPr>
            <a:r>
              <a:rPr lang="en-US" sz="2400" b="1" dirty="0"/>
              <a:t>How </a:t>
            </a:r>
            <a:r>
              <a:rPr lang="en-US" sz="2400" b="1" dirty="0" smtClean="0"/>
              <a:t>Do </a:t>
            </a:r>
            <a:r>
              <a:rPr lang="en-US" sz="2400" b="1" dirty="0"/>
              <a:t>Y</a:t>
            </a:r>
            <a:r>
              <a:rPr lang="en-US" sz="2400" b="1" dirty="0" smtClean="0"/>
              <a:t>ou </a:t>
            </a:r>
            <a:r>
              <a:rPr lang="en-US" sz="2400" b="1" dirty="0"/>
              <a:t>Make Money?</a:t>
            </a:r>
          </a:p>
        </p:txBody>
      </p:sp>
      <p:sp>
        <p:nvSpPr>
          <p:cNvPr id="15" name="Freeform 14"/>
          <p:cNvSpPr/>
          <p:nvPr/>
        </p:nvSpPr>
        <p:spPr>
          <a:xfrm>
            <a:off x="755576" y="1412776"/>
            <a:ext cx="7632848" cy="3781772"/>
          </a:xfrm>
          <a:custGeom>
            <a:avLst/>
            <a:gdLst>
              <a:gd name="connsiteX0" fmla="*/ 3636408 w 7632848"/>
              <a:gd name="connsiteY0" fmla="*/ 2520280 h 3781772"/>
              <a:gd name="connsiteX1" fmla="*/ 3456384 w 7632848"/>
              <a:gd name="connsiteY1" fmla="*/ 2700304 h 3781772"/>
              <a:gd name="connsiteX2" fmla="*/ 3456384 w 7632848"/>
              <a:gd name="connsiteY2" fmla="*/ 3420376 h 3781772"/>
              <a:gd name="connsiteX3" fmla="*/ 3636408 w 7632848"/>
              <a:gd name="connsiteY3" fmla="*/ 3600400 h 3781772"/>
              <a:gd name="connsiteX4" fmla="*/ 7001676 w 7632848"/>
              <a:gd name="connsiteY4" fmla="*/ 3600400 h 3781772"/>
              <a:gd name="connsiteX5" fmla="*/ 7181700 w 7632848"/>
              <a:gd name="connsiteY5" fmla="*/ 3420376 h 3781772"/>
              <a:gd name="connsiteX6" fmla="*/ 7181700 w 7632848"/>
              <a:gd name="connsiteY6" fmla="*/ 2700304 h 3781772"/>
              <a:gd name="connsiteX7" fmla="*/ 7001676 w 7632848"/>
              <a:gd name="connsiteY7" fmla="*/ 2520280 h 3781772"/>
              <a:gd name="connsiteX8" fmla="*/ 277053 w 7632848"/>
              <a:gd name="connsiteY8" fmla="*/ 0 h 3781772"/>
              <a:gd name="connsiteX9" fmla="*/ 7355795 w 7632848"/>
              <a:gd name="connsiteY9" fmla="*/ 0 h 3781772"/>
              <a:gd name="connsiteX10" fmla="*/ 7632848 w 7632848"/>
              <a:gd name="connsiteY10" fmla="*/ 277053 h 3781772"/>
              <a:gd name="connsiteX11" fmla="*/ 7632848 w 7632848"/>
              <a:gd name="connsiteY11" fmla="*/ 3504719 h 3781772"/>
              <a:gd name="connsiteX12" fmla="*/ 7355795 w 7632848"/>
              <a:gd name="connsiteY12" fmla="*/ 3781772 h 3781772"/>
              <a:gd name="connsiteX13" fmla="*/ 277053 w 7632848"/>
              <a:gd name="connsiteY13" fmla="*/ 3781772 h 3781772"/>
              <a:gd name="connsiteX14" fmla="*/ 0 w 7632848"/>
              <a:gd name="connsiteY14" fmla="*/ 3504719 h 3781772"/>
              <a:gd name="connsiteX15" fmla="*/ 0 w 7632848"/>
              <a:gd name="connsiteY15" fmla="*/ 277053 h 3781772"/>
              <a:gd name="connsiteX16" fmla="*/ 277053 w 7632848"/>
              <a:gd name="connsiteY16" fmla="*/ 0 h 3781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32848" h="3781772">
                <a:moveTo>
                  <a:pt x="3636408" y="2520280"/>
                </a:moveTo>
                <a:cubicBezTo>
                  <a:pt x="3536983" y="2520280"/>
                  <a:pt x="3456384" y="2600879"/>
                  <a:pt x="3456384" y="2700304"/>
                </a:cubicBezTo>
                <a:lnTo>
                  <a:pt x="3456384" y="3420376"/>
                </a:lnTo>
                <a:cubicBezTo>
                  <a:pt x="3456384" y="3519801"/>
                  <a:pt x="3536983" y="3600400"/>
                  <a:pt x="3636408" y="3600400"/>
                </a:cubicBezTo>
                <a:lnTo>
                  <a:pt x="7001676" y="3600400"/>
                </a:lnTo>
                <a:cubicBezTo>
                  <a:pt x="7101101" y="3600400"/>
                  <a:pt x="7181700" y="3519801"/>
                  <a:pt x="7181700" y="3420376"/>
                </a:cubicBezTo>
                <a:lnTo>
                  <a:pt x="7181700" y="2700304"/>
                </a:lnTo>
                <a:cubicBezTo>
                  <a:pt x="7181700" y="2600879"/>
                  <a:pt x="7101101" y="2520280"/>
                  <a:pt x="7001676" y="2520280"/>
                </a:cubicBezTo>
                <a:close/>
                <a:moveTo>
                  <a:pt x="277053" y="0"/>
                </a:moveTo>
                <a:lnTo>
                  <a:pt x="7355795" y="0"/>
                </a:lnTo>
                <a:cubicBezTo>
                  <a:pt x="7508807" y="0"/>
                  <a:pt x="7632848" y="124041"/>
                  <a:pt x="7632848" y="277053"/>
                </a:cubicBezTo>
                <a:lnTo>
                  <a:pt x="7632848" y="3504719"/>
                </a:lnTo>
                <a:cubicBezTo>
                  <a:pt x="7632848" y="3657731"/>
                  <a:pt x="7508807" y="3781772"/>
                  <a:pt x="7355795" y="3781772"/>
                </a:cubicBezTo>
                <a:lnTo>
                  <a:pt x="277053" y="3781772"/>
                </a:lnTo>
                <a:cubicBezTo>
                  <a:pt x="124041" y="3781772"/>
                  <a:pt x="0" y="3657731"/>
                  <a:pt x="0" y="3504719"/>
                </a:cubicBezTo>
                <a:lnTo>
                  <a:pt x="0" y="277053"/>
                </a:lnTo>
                <a:cubicBezTo>
                  <a:pt x="0" y="124041"/>
                  <a:pt x="124041" y="0"/>
                  <a:pt x="277053" y="0"/>
                </a:cubicBezTo>
                <a:close/>
              </a:path>
            </a:pathLst>
          </a:cu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prstClr val="white"/>
              </a:solidFill>
            </a:endParaRPr>
          </a:p>
        </p:txBody>
      </p:sp>
      <p:sp>
        <p:nvSpPr>
          <p:cNvPr id="2" name="Slide Number Placeholder 1"/>
          <p:cNvSpPr>
            <a:spLocks noGrp="1"/>
          </p:cNvSpPr>
          <p:nvPr>
            <p:ph type="sldNum" sz="quarter" idx="4"/>
          </p:nvPr>
        </p:nvSpPr>
        <p:spPr/>
        <p:txBody>
          <a:bodyPr/>
          <a:lstStyle/>
          <a:p>
            <a:fld id="{13F44AA5-DB92-42C3-A717-A60C9B81A1ED}" type="slidenum">
              <a:rPr lang="en-CA" smtClean="0"/>
              <a:pPr/>
              <a:t>49</a:t>
            </a:fld>
            <a:endParaRPr lang="en-CA" dirty="0"/>
          </a:p>
        </p:txBody>
      </p:sp>
    </p:spTree>
    <p:extLst>
      <p:ext uri="{BB962C8B-B14F-4D97-AF65-F5344CB8AC3E}">
        <p14:creationId xmlns:p14="http://schemas.microsoft.com/office/powerpoint/2010/main" val="1216657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US" dirty="0" smtClean="0"/>
              <a:t>Introductions</a:t>
            </a:r>
          </a:p>
          <a:p>
            <a:pPr marL="571500" indent="-571500">
              <a:buFontTx/>
              <a:buChar char="-"/>
            </a:pPr>
            <a:r>
              <a:rPr lang="en-US" dirty="0" smtClean="0"/>
              <a:t>Name</a:t>
            </a:r>
          </a:p>
          <a:p>
            <a:pPr marL="571500" indent="-571500">
              <a:buFontTx/>
              <a:buChar char="-"/>
            </a:pPr>
            <a:r>
              <a:rPr lang="en-US" dirty="0" smtClean="0"/>
              <a:t>Idea?</a:t>
            </a:r>
            <a:endParaRPr lang="en-US" dirty="0"/>
          </a:p>
        </p:txBody>
      </p:sp>
      <p:sp>
        <p:nvSpPr>
          <p:cNvPr id="3" name="Title 2"/>
          <p:cNvSpPr>
            <a:spLocks noGrp="1"/>
          </p:cNvSpPr>
          <p:nvPr>
            <p:ph type="ctrTitle"/>
          </p:nvPr>
        </p:nvSpPr>
        <p:spPr/>
        <p:txBody>
          <a:bodyPr/>
          <a:lstStyle/>
          <a:p>
            <a:endParaRPr lang="en-US"/>
          </a:p>
        </p:txBody>
      </p:sp>
      <p:sp>
        <p:nvSpPr>
          <p:cNvPr id="4" name="Slide Number Placeholder 3"/>
          <p:cNvSpPr>
            <a:spLocks noGrp="1"/>
          </p:cNvSpPr>
          <p:nvPr>
            <p:ph type="sldNum" sz="quarter" idx="4"/>
          </p:nvPr>
        </p:nvSpPr>
        <p:spPr/>
        <p:txBody>
          <a:bodyPr/>
          <a:lstStyle/>
          <a:p>
            <a:fld id="{2239F8FD-FE00-4FA5-929B-49169E311E15}" type="slidenum">
              <a:rPr lang="en-CA" smtClean="0"/>
              <a:t>5</a:t>
            </a:fld>
            <a:endParaRPr lang="en-CA"/>
          </a:p>
        </p:txBody>
      </p:sp>
    </p:spTree>
    <p:extLst>
      <p:ext uri="{BB962C8B-B14F-4D97-AF65-F5344CB8AC3E}">
        <p14:creationId xmlns:p14="http://schemas.microsoft.com/office/powerpoint/2010/main" val="61267596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venue Model.tiff"/>
          <p:cNvPicPr>
            <a:picLocks noChangeAspect="1"/>
          </p:cNvPicPr>
          <p:nvPr/>
        </p:nvPicPr>
        <p:blipFill>
          <a:blip r:embed="rId2"/>
          <a:stretch>
            <a:fillRect/>
          </a:stretch>
        </p:blipFill>
        <p:spPr>
          <a:xfrm>
            <a:off x="92104" y="0"/>
            <a:ext cx="8959791" cy="6858000"/>
          </a:xfrm>
          <a:prstGeom prst="rect">
            <a:avLst/>
          </a:prstGeom>
        </p:spPr>
      </p:pic>
    </p:spTree>
    <p:extLst>
      <p:ext uri="{BB962C8B-B14F-4D97-AF65-F5344CB8AC3E}">
        <p14:creationId xmlns:p14="http://schemas.microsoft.com/office/powerpoint/2010/main" val="22851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7"/>
          <p:cNvGrpSpPr/>
          <p:nvPr/>
        </p:nvGrpSpPr>
        <p:grpSpPr>
          <a:xfrm>
            <a:off x="755576" y="1523732"/>
            <a:ext cx="7181700" cy="3672552"/>
            <a:chOff x="1308630" y="258850"/>
            <a:chExt cx="5921624" cy="2399626"/>
          </a:xfrm>
        </p:grpSpPr>
        <p:pic>
          <p:nvPicPr>
            <p:cNvPr id="13" name="Picture 12"/>
            <p:cNvPicPr>
              <a:picLocks noChangeAspect="1"/>
            </p:cNvPicPr>
            <p:nvPr/>
          </p:nvPicPr>
          <p:blipFill>
            <a:blip r:embed="rId2"/>
            <a:srcRect r="3532"/>
            <a:stretch>
              <a:fillRect/>
            </a:stretch>
          </p:blipFill>
          <p:spPr>
            <a:xfrm>
              <a:off x="1526701" y="258850"/>
              <a:ext cx="5703553" cy="2399626"/>
            </a:xfrm>
            <a:prstGeom prst="rect">
              <a:avLst/>
            </a:prstGeom>
          </p:spPr>
        </p:pic>
        <p:sp>
          <p:nvSpPr>
            <p:cNvPr id="14" name="Rectangle 13"/>
            <p:cNvSpPr/>
            <p:nvPr/>
          </p:nvSpPr>
          <p:spPr>
            <a:xfrm>
              <a:off x="1308630" y="892183"/>
              <a:ext cx="297147" cy="17662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sp>
        <p:nvSpPr>
          <p:cNvPr id="3" name="Title 2"/>
          <p:cNvSpPr>
            <a:spLocks noGrp="1"/>
          </p:cNvSpPr>
          <p:nvPr>
            <p:ph type="ctrTitle"/>
          </p:nvPr>
        </p:nvSpPr>
        <p:spPr>
          <a:prstGeom prst="rect">
            <a:avLst/>
          </a:prstGeom>
        </p:spPr>
        <p:txBody>
          <a:bodyPr/>
          <a:lstStyle/>
          <a:p>
            <a:r>
              <a:rPr lang="en-US" dirty="0" smtClean="0"/>
              <a:t>Key Resources</a:t>
            </a:r>
            <a:endParaRPr lang="en-US" dirty="0">
              <a:solidFill>
                <a:srgbClr val="FF0000"/>
              </a:solidFill>
            </a:endParaRPr>
          </a:p>
        </p:txBody>
      </p:sp>
      <p:sp>
        <p:nvSpPr>
          <p:cNvPr id="6" name="Subtitle 5"/>
          <p:cNvSpPr>
            <a:spLocks noGrp="1"/>
          </p:cNvSpPr>
          <p:nvPr>
            <p:ph type="subTitle" idx="4294967295"/>
          </p:nvPr>
        </p:nvSpPr>
        <p:spPr>
          <a:xfrm>
            <a:off x="0" y="5194300"/>
            <a:ext cx="9144000" cy="1081088"/>
          </a:xfrm>
          <a:prstGeom prst="rect">
            <a:avLst/>
          </a:prstGeom>
        </p:spPr>
        <p:txBody>
          <a:bodyPr vert="horz" lIns="0" tIns="0" rIns="0" bIns="0" rtlCol="0" anchor="ctr">
            <a:noAutofit/>
          </a:bodyPr>
          <a:lstStyle/>
          <a:p>
            <a:pPr marL="0" indent="0" algn="ctr">
              <a:lnSpc>
                <a:spcPct val="100000"/>
              </a:lnSpc>
              <a:spcAft>
                <a:spcPts val="0"/>
              </a:spcAft>
              <a:buNone/>
            </a:pPr>
            <a:r>
              <a:rPr lang="en-US" sz="2400" b="1" dirty="0"/>
              <a:t>What </a:t>
            </a:r>
            <a:r>
              <a:rPr lang="en-US" sz="2400" b="1" dirty="0" smtClean="0"/>
              <a:t>Are </a:t>
            </a:r>
            <a:r>
              <a:rPr lang="en-US" sz="2400" b="1" dirty="0"/>
              <a:t>Y</a:t>
            </a:r>
            <a:r>
              <a:rPr lang="en-US" sz="2400" b="1" dirty="0" smtClean="0"/>
              <a:t>our </a:t>
            </a:r>
            <a:r>
              <a:rPr lang="en-US" sz="2400" b="1" dirty="0"/>
              <a:t>M</a:t>
            </a:r>
            <a:r>
              <a:rPr lang="en-US" sz="2400" b="1" dirty="0" smtClean="0"/>
              <a:t>ost Important </a:t>
            </a:r>
            <a:r>
              <a:rPr lang="en-US" sz="2400" b="1" dirty="0"/>
              <a:t>Assets?</a:t>
            </a:r>
          </a:p>
        </p:txBody>
      </p:sp>
      <p:sp>
        <p:nvSpPr>
          <p:cNvPr id="15" name="Freeform 14"/>
          <p:cNvSpPr/>
          <p:nvPr/>
        </p:nvSpPr>
        <p:spPr>
          <a:xfrm>
            <a:off x="755576" y="1412776"/>
            <a:ext cx="7632848" cy="3781772"/>
          </a:xfrm>
          <a:custGeom>
            <a:avLst/>
            <a:gdLst>
              <a:gd name="connsiteX0" fmla="*/ 1728196 w 7632848"/>
              <a:gd name="connsiteY0" fmla="*/ 1440160 h 3781772"/>
              <a:gd name="connsiteX1" fmla="*/ 1512168 w 7632848"/>
              <a:gd name="connsiteY1" fmla="*/ 1656188 h 3781772"/>
              <a:gd name="connsiteX2" fmla="*/ 1512168 w 7632848"/>
              <a:gd name="connsiteY2" fmla="*/ 2520276 h 3781772"/>
              <a:gd name="connsiteX3" fmla="*/ 1728196 w 7632848"/>
              <a:gd name="connsiteY3" fmla="*/ 2736304 h 3781772"/>
              <a:gd name="connsiteX4" fmla="*/ 2952324 w 7632848"/>
              <a:gd name="connsiteY4" fmla="*/ 2736304 h 3781772"/>
              <a:gd name="connsiteX5" fmla="*/ 3168352 w 7632848"/>
              <a:gd name="connsiteY5" fmla="*/ 2520276 h 3781772"/>
              <a:gd name="connsiteX6" fmla="*/ 3168352 w 7632848"/>
              <a:gd name="connsiteY6" fmla="*/ 1656188 h 3781772"/>
              <a:gd name="connsiteX7" fmla="*/ 2952324 w 7632848"/>
              <a:gd name="connsiteY7" fmla="*/ 1440160 h 3781772"/>
              <a:gd name="connsiteX8" fmla="*/ 277053 w 7632848"/>
              <a:gd name="connsiteY8" fmla="*/ 0 h 3781772"/>
              <a:gd name="connsiteX9" fmla="*/ 7355795 w 7632848"/>
              <a:gd name="connsiteY9" fmla="*/ 0 h 3781772"/>
              <a:gd name="connsiteX10" fmla="*/ 7632848 w 7632848"/>
              <a:gd name="connsiteY10" fmla="*/ 277053 h 3781772"/>
              <a:gd name="connsiteX11" fmla="*/ 7632848 w 7632848"/>
              <a:gd name="connsiteY11" fmla="*/ 3504719 h 3781772"/>
              <a:gd name="connsiteX12" fmla="*/ 7355795 w 7632848"/>
              <a:gd name="connsiteY12" fmla="*/ 3781772 h 3781772"/>
              <a:gd name="connsiteX13" fmla="*/ 277053 w 7632848"/>
              <a:gd name="connsiteY13" fmla="*/ 3781772 h 3781772"/>
              <a:gd name="connsiteX14" fmla="*/ 0 w 7632848"/>
              <a:gd name="connsiteY14" fmla="*/ 3504719 h 3781772"/>
              <a:gd name="connsiteX15" fmla="*/ 0 w 7632848"/>
              <a:gd name="connsiteY15" fmla="*/ 277053 h 3781772"/>
              <a:gd name="connsiteX16" fmla="*/ 277053 w 7632848"/>
              <a:gd name="connsiteY16" fmla="*/ 0 h 3781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32848" h="3781772">
                <a:moveTo>
                  <a:pt x="1728196" y="1440160"/>
                </a:moveTo>
                <a:cubicBezTo>
                  <a:pt x="1608887" y="1440160"/>
                  <a:pt x="1512168" y="1536879"/>
                  <a:pt x="1512168" y="1656188"/>
                </a:cubicBezTo>
                <a:lnTo>
                  <a:pt x="1512168" y="2520276"/>
                </a:lnTo>
                <a:cubicBezTo>
                  <a:pt x="1512168" y="2639585"/>
                  <a:pt x="1608887" y="2736304"/>
                  <a:pt x="1728196" y="2736304"/>
                </a:cubicBezTo>
                <a:lnTo>
                  <a:pt x="2952324" y="2736304"/>
                </a:lnTo>
                <a:cubicBezTo>
                  <a:pt x="3071633" y="2736304"/>
                  <a:pt x="3168352" y="2639585"/>
                  <a:pt x="3168352" y="2520276"/>
                </a:cubicBezTo>
                <a:lnTo>
                  <a:pt x="3168352" y="1656188"/>
                </a:lnTo>
                <a:cubicBezTo>
                  <a:pt x="3168352" y="1536879"/>
                  <a:pt x="3071633" y="1440160"/>
                  <a:pt x="2952324" y="1440160"/>
                </a:cubicBezTo>
                <a:close/>
                <a:moveTo>
                  <a:pt x="277053" y="0"/>
                </a:moveTo>
                <a:lnTo>
                  <a:pt x="7355795" y="0"/>
                </a:lnTo>
                <a:cubicBezTo>
                  <a:pt x="7508807" y="0"/>
                  <a:pt x="7632848" y="124041"/>
                  <a:pt x="7632848" y="277053"/>
                </a:cubicBezTo>
                <a:lnTo>
                  <a:pt x="7632848" y="3504719"/>
                </a:lnTo>
                <a:cubicBezTo>
                  <a:pt x="7632848" y="3657731"/>
                  <a:pt x="7508807" y="3781772"/>
                  <a:pt x="7355795" y="3781772"/>
                </a:cubicBezTo>
                <a:lnTo>
                  <a:pt x="277053" y="3781772"/>
                </a:lnTo>
                <a:cubicBezTo>
                  <a:pt x="124041" y="3781772"/>
                  <a:pt x="0" y="3657731"/>
                  <a:pt x="0" y="3504719"/>
                </a:cubicBezTo>
                <a:lnTo>
                  <a:pt x="0" y="277053"/>
                </a:lnTo>
                <a:cubicBezTo>
                  <a:pt x="0" y="124041"/>
                  <a:pt x="124041" y="0"/>
                  <a:pt x="277053" y="0"/>
                </a:cubicBezTo>
                <a:close/>
              </a:path>
            </a:pathLst>
          </a:cu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prstClr val="white"/>
              </a:solidFill>
            </a:endParaRPr>
          </a:p>
        </p:txBody>
      </p:sp>
      <p:sp>
        <p:nvSpPr>
          <p:cNvPr id="2" name="Slide Number Placeholder 1"/>
          <p:cNvSpPr>
            <a:spLocks noGrp="1"/>
          </p:cNvSpPr>
          <p:nvPr>
            <p:ph type="sldNum" sz="quarter" idx="4"/>
          </p:nvPr>
        </p:nvSpPr>
        <p:spPr/>
        <p:txBody>
          <a:bodyPr/>
          <a:lstStyle/>
          <a:p>
            <a:fld id="{13F44AA5-DB92-42C3-A717-A60C9B81A1ED}" type="slidenum">
              <a:rPr lang="en-CA" smtClean="0"/>
              <a:pPr/>
              <a:t>51</a:t>
            </a:fld>
            <a:endParaRPr lang="en-CA" dirty="0"/>
          </a:p>
        </p:txBody>
      </p:sp>
    </p:spTree>
    <p:extLst>
      <p:ext uri="{BB962C8B-B14F-4D97-AF65-F5344CB8AC3E}">
        <p14:creationId xmlns:p14="http://schemas.microsoft.com/office/powerpoint/2010/main" val="621308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sources.tiff"/>
          <p:cNvPicPr>
            <a:picLocks noChangeAspect="1"/>
          </p:cNvPicPr>
          <p:nvPr/>
        </p:nvPicPr>
        <p:blipFill>
          <a:blip r:embed="rId2"/>
          <a:stretch>
            <a:fillRect/>
          </a:stretch>
        </p:blipFill>
        <p:spPr>
          <a:xfrm>
            <a:off x="0" y="15719"/>
            <a:ext cx="9144000" cy="6826562"/>
          </a:xfrm>
          <a:prstGeom prst="rect">
            <a:avLst/>
          </a:prstGeom>
        </p:spPr>
      </p:pic>
    </p:spTree>
    <p:extLst>
      <p:ext uri="{BB962C8B-B14F-4D97-AF65-F5344CB8AC3E}">
        <p14:creationId xmlns:p14="http://schemas.microsoft.com/office/powerpoint/2010/main" val="772579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7"/>
          <p:cNvGrpSpPr/>
          <p:nvPr/>
        </p:nvGrpSpPr>
        <p:grpSpPr>
          <a:xfrm>
            <a:off x="755576" y="1523732"/>
            <a:ext cx="7181700" cy="3672552"/>
            <a:chOff x="1308630" y="258850"/>
            <a:chExt cx="5921624" cy="2399626"/>
          </a:xfrm>
        </p:grpSpPr>
        <p:pic>
          <p:nvPicPr>
            <p:cNvPr id="13" name="Picture 12"/>
            <p:cNvPicPr>
              <a:picLocks noChangeAspect="1"/>
            </p:cNvPicPr>
            <p:nvPr/>
          </p:nvPicPr>
          <p:blipFill>
            <a:blip r:embed="rId2"/>
            <a:srcRect r="3532"/>
            <a:stretch>
              <a:fillRect/>
            </a:stretch>
          </p:blipFill>
          <p:spPr>
            <a:xfrm>
              <a:off x="1526701" y="258850"/>
              <a:ext cx="5703553" cy="2399626"/>
            </a:xfrm>
            <a:prstGeom prst="rect">
              <a:avLst/>
            </a:prstGeom>
          </p:spPr>
        </p:pic>
        <p:sp>
          <p:nvSpPr>
            <p:cNvPr id="14" name="Rectangle 13"/>
            <p:cNvSpPr/>
            <p:nvPr/>
          </p:nvSpPr>
          <p:spPr>
            <a:xfrm>
              <a:off x="1308630" y="892183"/>
              <a:ext cx="297147" cy="17662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sp>
        <p:nvSpPr>
          <p:cNvPr id="3" name="Title 2"/>
          <p:cNvSpPr>
            <a:spLocks noGrp="1"/>
          </p:cNvSpPr>
          <p:nvPr>
            <p:ph type="ctrTitle"/>
          </p:nvPr>
        </p:nvSpPr>
        <p:spPr>
          <a:prstGeom prst="rect">
            <a:avLst/>
          </a:prstGeom>
        </p:spPr>
        <p:txBody>
          <a:bodyPr/>
          <a:lstStyle/>
          <a:p>
            <a:r>
              <a:rPr lang="en-US" dirty="0" smtClean="0"/>
              <a:t>Key Partners</a:t>
            </a:r>
            <a:endParaRPr lang="en-US" dirty="0">
              <a:solidFill>
                <a:srgbClr val="FF0000"/>
              </a:solidFill>
            </a:endParaRPr>
          </a:p>
        </p:txBody>
      </p:sp>
      <p:sp>
        <p:nvSpPr>
          <p:cNvPr id="6" name="Subtitle 5"/>
          <p:cNvSpPr>
            <a:spLocks noGrp="1"/>
          </p:cNvSpPr>
          <p:nvPr>
            <p:ph type="subTitle" idx="4294967295"/>
          </p:nvPr>
        </p:nvSpPr>
        <p:spPr>
          <a:xfrm>
            <a:off x="0" y="5194300"/>
            <a:ext cx="9144000" cy="1081088"/>
          </a:xfrm>
          <a:prstGeom prst="rect">
            <a:avLst/>
          </a:prstGeom>
        </p:spPr>
        <p:txBody>
          <a:bodyPr vert="horz" lIns="0" tIns="0" rIns="0" bIns="0" rtlCol="0" anchor="ctr">
            <a:noAutofit/>
          </a:bodyPr>
          <a:lstStyle/>
          <a:p>
            <a:pPr marL="0" indent="0" algn="ctr">
              <a:lnSpc>
                <a:spcPct val="100000"/>
              </a:lnSpc>
              <a:spcAft>
                <a:spcPts val="0"/>
              </a:spcAft>
              <a:buNone/>
            </a:pPr>
            <a:r>
              <a:rPr lang="en-US" sz="2400" b="1" dirty="0"/>
              <a:t>Who </a:t>
            </a:r>
            <a:r>
              <a:rPr lang="en-US" sz="2400" b="1" dirty="0" smtClean="0"/>
              <a:t>Are </a:t>
            </a:r>
            <a:r>
              <a:rPr lang="en-US" sz="2400" b="1" dirty="0"/>
              <a:t>Y</a:t>
            </a:r>
            <a:r>
              <a:rPr lang="en-US" sz="2400" b="1" dirty="0" smtClean="0"/>
              <a:t>our </a:t>
            </a:r>
            <a:r>
              <a:rPr lang="en-US" sz="2400" b="1" dirty="0"/>
              <a:t>Partners and Suppliers?</a:t>
            </a:r>
          </a:p>
        </p:txBody>
      </p:sp>
      <p:sp>
        <p:nvSpPr>
          <p:cNvPr id="15" name="Freeform 14"/>
          <p:cNvSpPr/>
          <p:nvPr/>
        </p:nvSpPr>
        <p:spPr>
          <a:xfrm>
            <a:off x="755576" y="1412776"/>
            <a:ext cx="7632848" cy="3781772"/>
          </a:xfrm>
          <a:custGeom>
            <a:avLst/>
            <a:gdLst>
              <a:gd name="connsiteX0" fmla="*/ 539295 w 7632848"/>
              <a:gd name="connsiteY0" fmla="*/ 110956 h 3781772"/>
              <a:gd name="connsiteX1" fmla="*/ 307339 w 7632848"/>
              <a:gd name="connsiteY1" fmla="*/ 342912 h 3781772"/>
              <a:gd name="connsiteX2" fmla="*/ 307339 w 7632848"/>
              <a:gd name="connsiteY2" fmla="*/ 2288324 h 3781772"/>
              <a:gd name="connsiteX3" fmla="*/ 539295 w 7632848"/>
              <a:gd name="connsiteY3" fmla="*/ 2520280 h 3781772"/>
              <a:gd name="connsiteX4" fmla="*/ 1467092 w 7632848"/>
              <a:gd name="connsiteY4" fmla="*/ 2520280 h 3781772"/>
              <a:gd name="connsiteX5" fmla="*/ 1699048 w 7632848"/>
              <a:gd name="connsiteY5" fmla="*/ 2288324 h 3781772"/>
              <a:gd name="connsiteX6" fmla="*/ 1699048 w 7632848"/>
              <a:gd name="connsiteY6" fmla="*/ 342912 h 3781772"/>
              <a:gd name="connsiteX7" fmla="*/ 1467092 w 7632848"/>
              <a:gd name="connsiteY7" fmla="*/ 110956 h 3781772"/>
              <a:gd name="connsiteX8" fmla="*/ 277053 w 7632848"/>
              <a:gd name="connsiteY8" fmla="*/ 0 h 3781772"/>
              <a:gd name="connsiteX9" fmla="*/ 7355795 w 7632848"/>
              <a:gd name="connsiteY9" fmla="*/ 0 h 3781772"/>
              <a:gd name="connsiteX10" fmla="*/ 7632848 w 7632848"/>
              <a:gd name="connsiteY10" fmla="*/ 277053 h 3781772"/>
              <a:gd name="connsiteX11" fmla="*/ 7632848 w 7632848"/>
              <a:gd name="connsiteY11" fmla="*/ 3504719 h 3781772"/>
              <a:gd name="connsiteX12" fmla="*/ 7355795 w 7632848"/>
              <a:gd name="connsiteY12" fmla="*/ 3781772 h 3781772"/>
              <a:gd name="connsiteX13" fmla="*/ 277053 w 7632848"/>
              <a:gd name="connsiteY13" fmla="*/ 3781772 h 3781772"/>
              <a:gd name="connsiteX14" fmla="*/ 0 w 7632848"/>
              <a:gd name="connsiteY14" fmla="*/ 3504719 h 3781772"/>
              <a:gd name="connsiteX15" fmla="*/ 0 w 7632848"/>
              <a:gd name="connsiteY15" fmla="*/ 277053 h 3781772"/>
              <a:gd name="connsiteX16" fmla="*/ 277053 w 7632848"/>
              <a:gd name="connsiteY16" fmla="*/ 0 h 3781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32848" h="3781772">
                <a:moveTo>
                  <a:pt x="539295" y="110956"/>
                </a:moveTo>
                <a:cubicBezTo>
                  <a:pt x="411189" y="110956"/>
                  <a:pt x="307339" y="214806"/>
                  <a:pt x="307339" y="342912"/>
                </a:cubicBezTo>
                <a:lnTo>
                  <a:pt x="307339" y="2288324"/>
                </a:lnTo>
                <a:cubicBezTo>
                  <a:pt x="307339" y="2416430"/>
                  <a:pt x="411189" y="2520280"/>
                  <a:pt x="539295" y="2520280"/>
                </a:cubicBezTo>
                <a:lnTo>
                  <a:pt x="1467092" y="2520280"/>
                </a:lnTo>
                <a:cubicBezTo>
                  <a:pt x="1595198" y="2520280"/>
                  <a:pt x="1699048" y="2416430"/>
                  <a:pt x="1699048" y="2288324"/>
                </a:cubicBezTo>
                <a:lnTo>
                  <a:pt x="1699048" y="342912"/>
                </a:lnTo>
                <a:cubicBezTo>
                  <a:pt x="1699048" y="214806"/>
                  <a:pt x="1595198" y="110956"/>
                  <a:pt x="1467092" y="110956"/>
                </a:cubicBezTo>
                <a:close/>
                <a:moveTo>
                  <a:pt x="277053" y="0"/>
                </a:moveTo>
                <a:lnTo>
                  <a:pt x="7355795" y="0"/>
                </a:lnTo>
                <a:cubicBezTo>
                  <a:pt x="7508807" y="0"/>
                  <a:pt x="7632848" y="124041"/>
                  <a:pt x="7632848" y="277053"/>
                </a:cubicBezTo>
                <a:lnTo>
                  <a:pt x="7632848" y="3504719"/>
                </a:lnTo>
                <a:cubicBezTo>
                  <a:pt x="7632848" y="3657731"/>
                  <a:pt x="7508807" y="3781772"/>
                  <a:pt x="7355795" y="3781772"/>
                </a:cubicBezTo>
                <a:lnTo>
                  <a:pt x="277053" y="3781772"/>
                </a:lnTo>
                <a:cubicBezTo>
                  <a:pt x="124041" y="3781772"/>
                  <a:pt x="0" y="3657731"/>
                  <a:pt x="0" y="3504719"/>
                </a:cubicBezTo>
                <a:lnTo>
                  <a:pt x="0" y="277053"/>
                </a:lnTo>
                <a:cubicBezTo>
                  <a:pt x="0" y="124041"/>
                  <a:pt x="124041" y="0"/>
                  <a:pt x="277053" y="0"/>
                </a:cubicBezTo>
                <a:close/>
              </a:path>
            </a:pathLst>
          </a:cu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prstClr val="white"/>
              </a:solidFill>
            </a:endParaRPr>
          </a:p>
        </p:txBody>
      </p:sp>
      <p:sp>
        <p:nvSpPr>
          <p:cNvPr id="2" name="Slide Number Placeholder 1"/>
          <p:cNvSpPr>
            <a:spLocks noGrp="1"/>
          </p:cNvSpPr>
          <p:nvPr>
            <p:ph type="sldNum" sz="quarter" idx="4"/>
          </p:nvPr>
        </p:nvSpPr>
        <p:spPr/>
        <p:txBody>
          <a:bodyPr/>
          <a:lstStyle/>
          <a:p>
            <a:fld id="{13F44AA5-DB92-42C3-A717-A60C9B81A1ED}" type="slidenum">
              <a:rPr lang="en-CA" smtClean="0"/>
              <a:pPr/>
              <a:t>53</a:t>
            </a:fld>
            <a:endParaRPr lang="en-CA" dirty="0"/>
          </a:p>
        </p:txBody>
      </p:sp>
    </p:spTree>
    <p:extLst>
      <p:ext uri="{BB962C8B-B14F-4D97-AF65-F5344CB8AC3E}">
        <p14:creationId xmlns:p14="http://schemas.microsoft.com/office/powerpoint/2010/main" val="249045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rtners.tiff"/>
          <p:cNvPicPr>
            <a:picLocks noChangeAspect="1"/>
          </p:cNvPicPr>
          <p:nvPr/>
        </p:nvPicPr>
        <p:blipFill>
          <a:blip r:embed="rId2"/>
          <a:stretch>
            <a:fillRect/>
          </a:stretch>
        </p:blipFill>
        <p:spPr>
          <a:xfrm>
            <a:off x="35718" y="0"/>
            <a:ext cx="9072563" cy="6858000"/>
          </a:xfrm>
          <a:prstGeom prst="rect">
            <a:avLst/>
          </a:prstGeom>
        </p:spPr>
      </p:pic>
    </p:spTree>
    <p:extLst>
      <p:ext uri="{BB962C8B-B14F-4D97-AF65-F5344CB8AC3E}">
        <p14:creationId xmlns:p14="http://schemas.microsoft.com/office/powerpoint/2010/main" val="3387511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7"/>
          <p:cNvGrpSpPr/>
          <p:nvPr/>
        </p:nvGrpSpPr>
        <p:grpSpPr>
          <a:xfrm>
            <a:off x="755576" y="1523732"/>
            <a:ext cx="7181700" cy="3672552"/>
            <a:chOff x="1308630" y="258850"/>
            <a:chExt cx="5921624" cy="2399626"/>
          </a:xfrm>
        </p:grpSpPr>
        <p:pic>
          <p:nvPicPr>
            <p:cNvPr id="13" name="Picture 12"/>
            <p:cNvPicPr>
              <a:picLocks noChangeAspect="1"/>
            </p:cNvPicPr>
            <p:nvPr/>
          </p:nvPicPr>
          <p:blipFill>
            <a:blip r:embed="rId2"/>
            <a:srcRect r="3532"/>
            <a:stretch>
              <a:fillRect/>
            </a:stretch>
          </p:blipFill>
          <p:spPr>
            <a:xfrm>
              <a:off x="1526701" y="258850"/>
              <a:ext cx="5703553" cy="2399626"/>
            </a:xfrm>
            <a:prstGeom prst="rect">
              <a:avLst/>
            </a:prstGeom>
          </p:spPr>
        </p:pic>
        <p:sp>
          <p:nvSpPr>
            <p:cNvPr id="14" name="Rectangle 13"/>
            <p:cNvSpPr/>
            <p:nvPr/>
          </p:nvSpPr>
          <p:spPr>
            <a:xfrm>
              <a:off x="1308630" y="892183"/>
              <a:ext cx="297147" cy="17662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sp>
        <p:nvSpPr>
          <p:cNvPr id="3" name="Title 2"/>
          <p:cNvSpPr>
            <a:spLocks noGrp="1"/>
          </p:cNvSpPr>
          <p:nvPr>
            <p:ph type="ctrTitle"/>
          </p:nvPr>
        </p:nvSpPr>
        <p:spPr>
          <a:prstGeom prst="rect">
            <a:avLst/>
          </a:prstGeom>
        </p:spPr>
        <p:txBody>
          <a:bodyPr/>
          <a:lstStyle/>
          <a:p>
            <a:r>
              <a:rPr lang="en-US" dirty="0" smtClean="0"/>
              <a:t>Key Activities</a:t>
            </a:r>
            <a:endParaRPr lang="en-US" dirty="0">
              <a:solidFill>
                <a:srgbClr val="FF0000"/>
              </a:solidFill>
            </a:endParaRPr>
          </a:p>
        </p:txBody>
      </p:sp>
      <p:sp>
        <p:nvSpPr>
          <p:cNvPr id="6" name="Subtitle 5"/>
          <p:cNvSpPr>
            <a:spLocks noGrp="1"/>
          </p:cNvSpPr>
          <p:nvPr>
            <p:ph type="subTitle" idx="4294967295"/>
          </p:nvPr>
        </p:nvSpPr>
        <p:spPr>
          <a:xfrm>
            <a:off x="0" y="5194300"/>
            <a:ext cx="9144000" cy="1081088"/>
          </a:xfrm>
          <a:prstGeom prst="rect">
            <a:avLst/>
          </a:prstGeom>
        </p:spPr>
        <p:txBody>
          <a:bodyPr vert="horz" lIns="0" tIns="0" rIns="0" bIns="0" rtlCol="0" anchor="ctr">
            <a:noAutofit/>
          </a:bodyPr>
          <a:lstStyle/>
          <a:p>
            <a:pPr marL="0" indent="0" algn="ctr">
              <a:lnSpc>
                <a:spcPct val="100000"/>
              </a:lnSpc>
              <a:spcAft>
                <a:spcPts val="0"/>
              </a:spcAft>
              <a:buNone/>
            </a:pPr>
            <a:r>
              <a:rPr lang="en-US" sz="2400" b="1" dirty="0"/>
              <a:t>What’s Most Important for the Business?</a:t>
            </a:r>
          </a:p>
        </p:txBody>
      </p:sp>
      <p:sp>
        <p:nvSpPr>
          <p:cNvPr id="15" name="Freeform 14"/>
          <p:cNvSpPr/>
          <p:nvPr/>
        </p:nvSpPr>
        <p:spPr>
          <a:xfrm>
            <a:off x="755576" y="1412776"/>
            <a:ext cx="7632848" cy="3781772"/>
          </a:xfrm>
          <a:custGeom>
            <a:avLst/>
            <a:gdLst>
              <a:gd name="connsiteX0" fmla="*/ 1824207 w 7632848"/>
              <a:gd name="connsiteY0" fmla="*/ 110956 h 3781772"/>
              <a:gd name="connsiteX1" fmla="*/ 1584176 w 7632848"/>
              <a:gd name="connsiteY1" fmla="*/ 350987 h 3781772"/>
              <a:gd name="connsiteX2" fmla="*/ 1584176 w 7632848"/>
              <a:gd name="connsiteY2" fmla="*/ 1416153 h 3781772"/>
              <a:gd name="connsiteX3" fmla="*/ 1824207 w 7632848"/>
              <a:gd name="connsiteY3" fmla="*/ 1656184 h 3781772"/>
              <a:gd name="connsiteX4" fmla="*/ 2784305 w 7632848"/>
              <a:gd name="connsiteY4" fmla="*/ 1656184 h 3781772"/>
              <a:gd name="connsiteX5" fmla="*/ 3024336 w 7632848"/>
              <a:gd name="connsiteY5" fmla="*/ 1416153 h 3781772"/>
              <a:gd name="connsiteX6" fmla="*/ 3024336 w 7632848"/>
              <a:gd name="connsiteY6" fmla="*/ 350987 h 3781772"/>
              <a:gd name="connsiteX7" fmla="*/ 2784305 w 7632848"/>
              <a:gd name="connsiteY7" fmla="*/ 110956 h 3781772"/>
              <a:gd name="connsiteX8" fmla="*/ 277053 w 7632848"/>
              <a:gd name="connsiteY8" fmla="*/ 0 h 3781772"/>
              <a:gd name="connsiteX9" fmla="*/ 7355795 w 7632848"/>
              <a:gd name="connsiteY9" fmla="*/ 0 h 3781772"/>
              <a:gd name="connsiteX10" fmla="*/ 7632848 w 7632848"/>
              <a:gd name="connsiteY10" fmla="*/ 277053 h 3781772"/>
              <a:gd name="connsiteX11" fmla="*/ 7632848 w 7632848"/>
              <a:gd name="connsiteY11" fmla="*/ 3504719 h 3781772"/>
              <a:gd name="connsiteX12" fmla="*/ 7355795 w 7632848"/>
              <a:gd name="connsiteY12" fmla="*/ 3781772 h 3781772"/>
              <a:gd name="connsiteX13" fmla="*/ 277053 w 7632848"/>
              <a:gd name="connsiteY13" fmla="*/ 3781772 h 3781772"/>
              <a:gd name="connsiteX14" fmla="*/ 0 w 7632848"/>
              <a:gd name="connsiteY14" fmla="*/ 3504719 h 3781772"/>
              <a:gd name="connsiteX15" fmla="*/ 0 w 7632848"/>
              <a:gd name="connsiteY15" fmla="*/ 277053 h 3781772"/>
              <a:gd name="connsiteX16" fmla="*/ 277053 w 7632848"/>
              <a:gd name="connsiteY16" fmla="*/ 0 h 3781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32848" h="3781772">
                <a:moveTo>
                  <a:pt x="1824207" y="110956"/>
                </a:moveTo>
                <a:cubicBezTo>
                  <a:pt x="1691642" y="110956"/>
                  <a:pt x="1584176" y="218422"/>
                  <a:pt x="1584176" y="350987"/>
                </a:cubicBezTo>
                <a:lnTo>
                  <a:pt x="1584176" y="1416153"/>
                </a:lnTo>
                <a:cubicBezTo>
                  <a:pt x="1584176" y="1548718"/>
                  <a:pt x="1691642" y="1656184"/>
                  <a:pt x="1824207" y="1656184"/>
                </a:cubicBezTo>
                <a:lnTo>
                  <a:pt x="2784305" y="1656184"/>
                </a:lnTo>
                <a:cubicBezTo>
                  <a:pt x="2916870" y="1656184"/>
                  <a:pt x="3024336" y="1548718"/>
                  <a:pt x="3024336" y="1416153"/>
                </a:cubicBezTo>
                <a:lnTo>
                  <a:pt x="3024336" y="350987"/>
                </a:lnTo>
                <a:cubicBezTo>
                  <a:pt x="3024336" y="218422"/>
                  <a:pt x="2916870" y="110956"/>
                  <a:pt x="2784305" y="110956"/>
                </a:cubicBezTo>
                <a:close/>
                <a:moveTo>
                  <a:pt x="277053" y="0"/>
                </a:moveTo>
                <a:lnTo>
                  <a:pt x="7355795" y="0"/>
                </a:lnTo>
                <a:cubicBezTo>
                  <a:pt x="7508807" y="0"/>
                  <a:pt x="7632848" y="124041"/>
                  <a:pt x="7632848" y="277053"/>
                </a:cubicBezTo>
                <a:lnTo>
                  <a:pt x="7632848" y="3504719"/>
                </a:lnTo>
                <a:cubicBezTo>
                  <a:pt x="7632848" y="3657731"/>
                  <a:pt x="7508807" y="3781772"/>
                  <a:pt x="7355795" y="3781772"/>
                </a:cubicBezTo>
                <a:lnTo>
                  <a:pt x="277053" y="3781772"/>
                </a:lnTo>
                <a:cubicBezTo>
                  <a:pt x="124041" y="3781772"/>
                  <a:pt x="0" y="3657731"/>
                  <a:pt x="0" y="3504719"/>
                </a:cubicBezTo>
                <a:lnTo>
                  <a:pt x="0" y="277053"/>
                </a:lnTo>
                <a:cubicBezTo>
                  <a:pt x="0" y="124041"/>
                  <a:pt x="124041" y="0"/>
                  <a:pt x="277053" y="0"/>
                </a:cubicBezTo>
                <a:close/>
              </a:path>
            </a:pathLst>
          </a:cu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prstClr val="white"/>
              </a:solidFill>
            </a:endParaRPr>
          </a:p>
        </p:txBody>
      </p:sp>
      <p:sp>
        <p:nvSpPr>
          <p:cNvPr id="2" name="Slide Number Placeholder 1"/>
          <p:cNvSpPr>
            <a:spLocks noGrp="1"/>
          </p:cNvSpPr>
          <p:nvPr>
            <p:ph type="sldNum" sz="quarter" idx="4"/>
          </p:nvPr>
        </p:nvSpPr>
        <p:spPr/>
        <p:txBody>
          <a:bodyPr/>
          <a:lstStyle/>
          <a:p>
            <a:fld id="{13F44AA5-DB92-42C3-A717-A60C9B81A1ED}" type="slidenum">
              <a:rPr lang="en-CA" smtClean="0"/>
              <a:pPr/>
              <a:t>55</a:t>
            </a:fld>
            <a:endParaRPr lang="en-CA" dirty="0"/>
          </a:p>
        </p:txBody>
      </p:sp>
    </p:spTree>
    <p:extLst>
      <p:ext uri="{BB962C8B-B14F-4D97-AF65-F5344CB8AC3E}">
        <p14:creationId xmlns:p14="http://schemas.microsoft.com/office/powerpoint/2010/main" val="2615670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ctivities.tiff"/>
          <p:cNvPicPr>
            <a:picLocks noChangeAspect="1"/>
          </p:cNvPicPr>
          <p:nvPr/>
        </p:nvPicPr>
        <p:blipFill>
          <a:blip r:embed="rId2"/>
          <a:stretch>
            <a:fillRect/>
          </a:stretch>
        </p:blipFill>
        <p:spPr>
          <a:xfrm>
            <a:off x="0" y="16992"/>
            <a:ext cx="9144000" cy="6824016"/>
          </a:xfrm>
          <a:prstGeom prst="rect">
            <a:avLst/>
          </a:prstGeom>
        </p:spPr>
      </p:pic>
    </p:spTree>
    <p:extLst>
      <p:ext uri="{BB962C8B-B14F-4D97-AF65-F5344CB8AC3E}">
        <p14:creationId xmlns:p14="http://schemas.microsoft.com/office/powerpoint/2010/main" val="1378137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7"/>
          <p:cNvGrpSpPr/>
          <p:nvPr/>
        </p:nvGrpSpPr>
        <p:grpSpPr>
          <a:xfrm>
            <a:off x="755576" y="1523732"/>
            <a:ext cx="7181700" cy="3672552"/>
            <a:chOff x="1308630" y="258850"/>
            <a:chExt cx="5921624" cy="2399626"/>
          </a:xfrm>
        </p:grpSpPr>
        <p:pic>
          <p:nvPicPr>
            <p:cNvPr id="13" name="Picture 12"/>
            <p:cNvPicPr>
              <a:picLocks noChangeAspect="1"/>
            </p:cNvPicPr>
            <p:nvPr/>
          </p:nvPicPr>
          <p:blipFill>
            <a:blip r:embed="rId2"/>
            <a:srcRect r="3532"/>
            <a:stretch>
              <a:fillRect/>
            </a:stretch>
          </p:blipFill>
          <p:spPr>
            <a:xfrm>
              <a:off x="1526701" y="258850"/>
              <a:ext cx="5703553" cy="2399626"/>
            </a:xfrm>
            <a:prstGeom prst="rect">
              <a:avLst/>
            </a:prstGeom>
          </p:spPr>
        </p:pic>
        <p:sp>
          <p:nvSpPr>
            <p:cNvPr id="14" name="Rectangle 13"/>
            <p:cNvSpPr/>
            <p:nvPr/>
          </p:nvSpPr>
          <p:spPr>
            <a:xfrm>
              <a:off x="1308630" y="892183"/>
              <a:ext cx="297147" cy="17662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sp>
        <p:nvSpPr>
          <p:cNvPr id="3" name="Title 2"/>
          <p:cNvSpPr>
            <a:spLocks noGrp="1"/>
          </p:cNvSpPr>
          <p:nvPr>
            <p:ph type="ctrTitle"/>
          </p:nvPr>
        </p:nvSpPr>
        <p:spPr>
          <a:prstGeom prst="rect">
            <a:avLst/>
          </a:prstGeom>
        </p:spPr>
        <p:txBody>
          <a:bodyPr/>
          <a:lstStyle/>
          <a:p>
            <a:r>
              <a:rPr lang="en-US" dirty="0" smtClean="0"/>
              <a:t>Cost Structure</a:t>
            </a:r>
            <a:endParaRPr lang="en-US" dirty="0">
              <a:solidFill>
                <a:srgbClr val="FF0000"/>
              </a:solidFill>
            </a:endParaRPr>
          </a:p>
        </p:txBody>
      </p:sp>
      <p:sp>
        <p:nvSpPr>
          <p:cNvPr id="6" name="Subtitle 5"/>
          <p:cNvSpPr>
            <a:spLocks noGrp="1"/>
          </p:cNvSpPr>
          <p:nvPr>
            <p:ph type="subTitle" idx="4294967295"/>
          </p:nvPr>
        </p:nvSpPr>
        <p:spPr>
          <a:xfrm>
            <a:off x="0" y="5194300"/>
            <a:ext cx="9144000" cy="1081088"/>
          </a:xfrm>
          <a:prstGeom prst="rect">
            <a:avLst/>
          </a:prstGeom>
        </p:spPr>
        <p:txBody>
          <a:bodyPr vert="horz" lIns="0" tIns="0" rIns="0" bIns="0" rtlCol="0" anchor="ctr">
            <a:noAutofit/>
          </a:bodyPr>
          <a:lstStyle/>
          <a:p>
            <a:pPr marL="0" indent="0" algn="ctr">
              <a:lnSpc>
                <a:spcPct val="100000"/>
              </a:lnSpc>
              <a:spcAft>
                <a:spcPts val="0"/>
              </a:spcAft>
              <a:buNone/>
            </a:pPr>
            <a:r>
              <a:rPr lang="en-US" sz="2400" b="1" dirty="0"/>
              <a:t>What </a:t>
            </a:r>
            <a:r>
              <a:rPr lang="en-US" sz="2400" b="1" dirty="0" smtClean="0"/>
              <a:t>Are </a:t>
            </a:r>
            <a:r>
              <a:rPr lang="en-US" sz="2400" b="1" dirty="0"/>
              <a:t>the Costs and </a:t>
            </a:r>
            <a:r>
              <a:rPr lang="en-US" sz="2400" b="1" dirty="0" smtClean="0"/>
              <a:t>Expenses?</a:t>
            </a:r>
            <a:endParaRPr lang="en-US" sz="2400" b="1" dirty="0"/>
          </a:p>
        </p:txBody>
      </p:sp>
      <p:sp>
        <p:nvSpPr>
          <p:cNvPr id="15" name="Freeform 14"/>
          <p:cNvSpPr/>
          <p:nvPr/>
        </p:nvSpPr>
        <p:spPr>
          <a:xfrm>
            <a:off x="755576" y="1412776"/>
            <a:ext cx="7632848" cy="3781772"/>
          </a:xfrm>
          <a:custGeom>
            <a:avLst/>
            <a:gdLst>
              <a:gd name="connsiteX0" fmla="*/ 408494 w 7632848"/>
              <a:gd name="connsiteY0" fmla="*/ 2664296 h 3781772"/>
              <a:gd name="connsiteX1" fmla="*/ 264475 w 7632848"/>
              <a:gd name="connsiteY1" fmla="*/ 2808315 h 3781772"/>
              <a:gd name="connsiteX2" fmla="*/ 264475 w 7632848"/>
              <a:gd name="connsiteY2" fmla="*/ 3384373 h 3781772"/>
              <a:gd name="connsiteX3" fmla="*/ 408494 w 7632848"/>
              <a:gd name="connsiteY3" fmla="*/ 3528392 h 3781772"/>
              <a:gd name="connsiteX4" fmla="*/ 3384373 w 7632848"/>
              <a:gd name="connsiteY4" fmla="*/ 3528392 h 3781772"/>
              <a:gd name="connsiteX5" fmla="*/ 3528392 w 7632848"/>
              <a:gd name="connsiteY5" fmla="*/ 3384373 h 3781772"/>
              <a:gd name="connsiteX6" fmla="*/ 3528392 w 7632848"/>
              <a:gd name="connsiteY6" fmla="*/ 2808315 h 3781772"/>
              <a:gd name="connsiteX7" fmla="*/ 3384373 w 7632848"/>
              <a:gd name="connsiteY7" fmla="*/ 2664296 h 3781772"/>
              <a:gd name="connsiteX8" fmla="*/ 277053 w 7632848"/>
              <a:gd name="connsiteY8" fmla="*/ 0 h 3781772"/>
              <a:gd name="connsiteX9" fmla="*/ 7355795 w 7632848"/>
              <a:gd name="connsiteY9" fmla="*/ 0 h 3781772"/>
              <a:gd name="connsiteX10" fmla="*/ 7632848 w 7632848"/>
              <a:gd name="connsiteY10" fmla="*/ 277053 h 3781772"/>
              <a:gd name="connsiteX11" fmla="*/ 7632848 w 7632848"/>
              <a:gd name="connsiteY11" fmla="*/ 3504719 h 3781772"/>
              <a:gd name="connsiteX12" fmla="*/ 7355795 w 7632848"/>
              <a:gd name="connsiteY12" fmla="*/ 3781772 h 3781772"/>
              <a:gd name="connsiteX13" fmla="*/ 277053 w 7632848"/>
              <a:gd name="connsiteY13" fmla="*/ 3781772 h 3781772"/>
              <a:gd name="connsiteX14" fmla="*/ 0 w 7632848"/>
              <a:gd name="connsiteY14" fmla="*/ 3504719 h 3781772"/>
              <a:gd name="connsiteX15" fmla="*/ 0 w 7632848"/>
              <a:gd name="connsiteY15" fmla="*/ 277053 h 3781772"/>
              <a:gd name="connsiteX16" fmla="*/ 277053 w 7632848"/>
              <a:gd name="connsiteY16" fmla="*/ 0 h 3781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32848" h="3781772">
                <a:moveTo>
                  <a:pt x="408494" y="2664296"/>
                </a:moveTo>
                <a:cubicBezTo>
                  <a:pt x="328955" y="2664296"/>
                  <a:pt x="264475" y="2728776"/>
                  <a:pt x="264475" y="2808315"/>
                </a:cubicBezTo>
                <a:lnTo>
                  <a:pt x="264475" y="3384373"/>
                </a:lnTo>
                <a:cubicBezTo>
                  <a:pt x="264475" y="3463912"/>
                  <a:pt x="328955" y="3528392"/>
                  <a:pt x="408494" y="3528392"/>
                </a:cubicBezTo>
                <a:lnTo>
                  <a:pt x="3384373" y="3528392"/>
                </a:lnTo>
                <a:cubicBezTo>
                  <a:pt x="3463912" y="3528392"/>
                  <a:pt x="3528392" y="3463912"/>
                  <a:pt x="3528392" y="3384373"/>
                </a:cubicBezTo>
                <a:lnTo>
                  <a:pt x="3528392" y="2808315"/>
                </a:lnTo>
                <a:cubicBezTo>
                  <a:pt x="3528392" y="2728776"/>
                  <a:pt x="3463912" y="2664296"/>
                  <a:pt x="3384373" y="2664296"/>
                </a:cubicBezTo>
                <a:close/>
                <a:moveTo>
                  <a:pt x="277053" y="0"/>
                </a:moveTo>
                <a:lnTo>
                  <a:pt x="7355795" y="0"/>
                </a:lnTo>
                <a:cubicBezTo>
                  <a:pt x="7508807" y="0"/>
                  <a:pt x="7632848" y="124041"/>
                  <a:pt x="7632848" y="277053"/>
                </a:cubicBezTo>
                <a:lnTo>
                  <a:pt x="7632848" y="3504719"/>
                </a:lnTo>
                <a:cubicBezTo>
                  <a:pt x="7632848" y="3657731"/>
                  <a:pt x="7508807" y="3781772"/>
                  <a:pt x="7355795" y="3781772"/>
                </a:cubicBezTo>
                <a:lnTo>
                  <a:pt x="277053" y="3781772"/>
                </a:lnTo>
                <a:cubicBezTo>
                  <a:pt x="124041" y="3781772"/>
                  <a:pt x="0" y="3657731"/>
                  <a:pt x="0" y="3504719"/>
                </a:cubicBezTo>
                <a:lnTo>
                  <a:pt x="0" y="277053"/>
                </a:lnTo>
                <a:cubicBezTo>
                  <a:pt x="0" y="124041"/>
                  <a:pt x="124041" y="0"/>
                  <a:pt x="277053" y="0"/>
                </a:cubicBezTo>
                <a:close/>
              </a:path>
            </a:pathLst>
          </a:cu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prstClr val="white"/>
              </a:solidFill>
            </a:endParaRPr>
          </a:p>
        </p:txBody>
      </p:sp>
      <p:sp>
        <p:nvSpPr>
          <p:cNvPr id="2" name="Slide Number Placeholder 1"/>
          <p:cNvSpPr>
            <a:spLocks noGrp="1"/>
          </p:cNvSpPr>
          <p:nvPr>
            <p:ph type="sldNum" sz="quarter" idx="4"/>
          </p:nvPr>
        </p:nvSpPr>
        <p:spPr/>
        <p:txBody>
          <a:bodyPr/>
          <a:lstStyle/>
          <a:p>
            <a:fld id="{13F44AA5-DB92-42C3-A717-A60C9B81A1ED}" type="slidenum">
              <a:rPr lang="en-CA" smtClean="0"/>
              <a:pPr/>
              <a:t>57</a:t>
            </a:fld>
            <a:endParaRPr lang="en-CA" dirty="0"/>
          </a:p>
        </p:txBody>
      </p:sp>
    </p:spTree>
    <p:extLst>
      <p:ext uri="{BB962C8B-B14F-4D97-AF65-F5344CB8AC3E}">
        <p14:creationId xmlns:p14="http://schemas.microsoft.com/office/powerpoint/2010/main" val="3411733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ost.tiff"/>
          <p:cNvPicPr>
            <a:picLocks noChangeAspect="1"/>
          </p:cNvPicPr>
          <p:nvPr/>
        </p:nvPicPr>
        <p:blipFill>
          <a:blip r:embed="rId2"/>
          <a:stretch>
            <a:fillRect/>
          </a:stretch>
        </p:blipFill>
        <p:spPr>
          <a:xfrm>
            <a:off x="0" y="45809"/>
            <a:ext cx="9144000" cy="6766381"/>
          </a:xfrm>
          <a:prstGeom prst="rect">
            <a:avLst/>
          </a:prstGeom>
        </p:spPr>
      </p:pic>
    </p:spTree>
    <p:extLst>
      <p:ext uri="{BB962C8B-B14F-4D97-AF65-F5344CB8AC3E}">
        <p14:creationId xmlns:p14="http://schemas.microsoft.com/office/powerpoint/2010/main" val="2077561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 y="3208422"/>
            <a:ext cx="9143999" cy="764704"/>
          </a:xfrm>
        </p:spPr>
        <p:txBody>
          <a:bodyPr anchor="ctr"/>
          <a:lstStyle/>
          <a:p>
            <a:pPr algn="ctr"/>
            <a:r>
              <a:rPr lang="tr-TR" sz="5400" b="0" dirty="0" smtClean="0">
                <a:solidFill>
                  <a:schemeClr val="tx1"/>
                </a:solidFill>
              </a:rPr>
              <a:t>BUT...</a:t>
            </a:r>
            <a:endParaRPr lang="en-US" sz="5400" b="0" dirty="0">
              <a:solidFill>
                <a:schemeClr val="tx1"/>
              </a:solidFill>
            </a:endParaRPr>
          </a:p>
        </p:txBody>
      </p:sp>
      <p:sp>
        <p:nvSpPr>
          <p:cNvPr id="2" name="Slide Number Placeholder 1"/>
          <p:cNvSpPr>
            <a:spLocks noGrp="1"/>
          </p:cNvSpPr>
          <p:nvPr>
            <p:ph type="sldNum" sz="quarter" idx="4"/>
          </p:nvPr>
        </p:nvSpPr>
        <p:spPr/>
        <p:txBody>
          <a:bodyPr/>
          <a:lstStyle/>
          <a:p>
            <a:fld id="{13F44AA5-DB92-42C3-A717-A60C9B81A1ED}" type="slidenum">
              <a:rPr lang="en-CA" smtClean="0"/>
              <a:pPr/>
              <a:t>59</a:t>
            </a:fld>
            <a:endParaRPr lang="en-CA" dirty="0"/>
          </a:p>
        </p:txBody>
      </p:sp>
    </p:spTree>
    <p:extLst>
      <p:ext uri="{BB962C8B-B14F-4D97-AF65-F5344CB8AC3E}">
        <p14:creationId xmlns:p14="http://schemas.microsoft.com/office/powerpoint/2010/main" val="511907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03857" y="2693242"/>
            <a:ext cx="5570756" cy="1754326"/>
          </a:xfrm>
          <a:prstGeom prst="rect">
            <a:avLst/>
          </a:prstGeom>
        </p:spPr>
        <p:txBody>
          <a:bodyPr wrap="none">
            <a:spAutoFit/>
          </a:bodyPr>
          <a:lstStyle/>
          <a:p>
            <a:pPr algn="ctr"/>
            <a:r>
              <a:rPr lang="en-US" sz="5400" dirty="0"/>
              <a:t>Idea </a:t>
            </a:r>
            <a:r>
              <a:rPr lang="en-US" sz="5400" dirty="0" smtClean="0"/>
              <a:t>Generation </a:t>
            </a:r>
          </a:p>
          <a:p>
            <a:pPr algn="ctr"/>
            <a:r>
              <a:rPr lang="en-US" sz="5400" dirty="0" smtClean="0"/>
              <a:t>for Entrepreneurs</a:t>
            </a:r>
            <a:endParaRPr lang="en-US" sz="5400" dirty="0"/>
          </a:p>
        </p:txBody>
      </p:sp>
      <p:sp>
        <p:nvSpPr>
          <p:cNvPr id="2" name="Slide Number Placeholder 1"/>
          <p:cNvSpPr>
            <a:spLocks noGrp="1"/>
          </p:cNvSpPr>
          <p:nvPr>
            <p:ph type="sldNum" sz="quarter" idx="4"/>
          </p:nvPr>
        </p:nvSpPr>
        <p:spPr/>
        <p:txBody>
          <a:bodyPr/>
          <a:lstStyle/>
          <a:p>
            <a:fld id="{13F44AA5-DB92-42C3-A717-A60C9B81A1ED}" type="slidenum">
              <a:rPr lang="en-CA" smtClean="0"/>
              <a:pPr/>
              <a:t>6</a:t>
            </a:fld>
            <a:endParaRPr lang="en-CA" dirty="0"/>
          </a:p>
        </p:txBody>
      </p:sp>
    </p:spTree>
    <p:extLst>
      <p:ext uri="{BB962C8B-B14F-4D97-AF65-F5344CB8AC3E}">
        <p14:creationId xmlns:p14="http://schemas.microsoft.com/office/powerpoint/2010/main" val="1986651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2"/>
          <a:srcRect l="2354" t="2616" r="2616" b="2616"/>
          <a:stretch>
            <a:fillRect/>
          </a:stretch>
        </p:blipFill>
        <p:spPr>
          <a:xfrm>
            <a:off x="381000" y="1143000"/>
            <a:ext cx="8305800" cy="5521938"/>
          </a:xfrm>
          <a:prstGeom prst="rect">
            <a:avLst/>
          </a:prstGeom>
        </p:spPr>
      </p:pic>
      <p:sp>
        <p:nvSpPr>
          <p:cNvPr id="8" name="TextBox 7"/>
          <p:cNvSpPr txBox="1"/>
          <p:nvPr/>
        </p:nvSpPr>
        <p:spPr>
          <a:xfrm>
            <a:off x="1997583" y="167045"/>
            <a:ext cx="4895314" cy="646331"/>
          </a:xfrm>
          <a:prstGeom prst="rect">
            <a:avLst/>
          </a:prstGeom>
          <a:noFill/>
        </p:spPr>
        <p:txBody>
          <a:bodyPr wrap="none" rtlCol="0">
            <a:spAutoFit/>
          </a:bodyPr>
          <a:lstStyle/>
          <a:p>
            <a:pPr algn="ctr"/>
            <a:r>
              <a:rPr lang="en-US" sz="3600" b="1" dirty="0" smtClean="0">
                <a:solidFill>
                  <a:srgbClr val="2D2D2A"/>
                </a:solidFill>
                <a:cs typeface="Arial"/>
              </a:rPr>
              <a:t>They Are All Guesses</a:t>
            </a:r>
            <a:endParaRPr lang="en-US" sz="3600" dirty="0" smtClean="0">
              <a:solidFill>
                <a:srgbClr val="2D2D2A"/>
              </a:solidFill>
              <a:cs typeface="Arial"/>
            </a:endParaRPr>
          </a:p>
        </p:txBody>
      </p:sp>
      <p:sp>
        <p:nvSpPr>
          <p:cNvPr id="5" name="TextBox 4"/>
          <p:cNvSpPr txBox="1"/>
          <p:nvPr/>
        </p:nvSpPr>
        <p:spPr>
          <a:xfrm>
            <a:off x="533407" y="2438400"/>
            <a:ext cx="1282397" cy="523220"/>
          </a:xfrm>
          <a:prstGeom prst="rect">
            <a:avLst/>
          </a:prstGeom>
          <a:solidFill>
            <a:schemeClr val="bg1"/>
          </a:solidFill>
        </p:spPr>
        <p:txBody>
          <a:bodyPr wrap="square" rtlCol="0">
            <a:spAutoFit/>
          </a:bodyPr>
          <a:lstStyle/>
          <a:p>
            <a:r>
              <a:rPr lang="en-US" sz="2800" b="1" dirty="0" smtClean="0">
                <a:solidFill>
                  <a:srgbClr val="FF0000"/>
                </a:solidFill>
                <a:cs typeface="Arial"/>
              </a:rPr>
              <a:t>Guess</a:t>
            </a:r>
            <a:endParaRPr lang="en-US" b="1" dirty="0">
              <a:solidFill>
                <a:srgbClr val="FF0000"/>
              </a:solidFill>
              <a:cs typeface="Arial"/>
            </a:endParaRPr>
          </a:p>
        </p:txBody>
      </p:sp>
      <p:sp>
        <p:nvSpPr>
          <p:cNvPr id="16" name="TextBox 15"/>
          <p:cNvSpPr txBox="1"/>
          <p:nvPr/>
        </p:nvSpPr>
        <p:spPr>
          <a:xfrm>
            <a:off x="2286007" y="2438400"/>
            <a:ext cx="1282397" cy="523220"/>
          </a:xfrm>
          <a:prstGeom prst="rect">
            <a:avLst/>
          </a:prstGeom>
          <a:solidFill>
            <a:schemeClr val="bg1"/>
          </a:solidFill>
        </p:spPr>
        <p:txBody>
          <a:bodyPr wrap="square" rtlCol="0">
            <a:spAutoFit/>
          </a:bodyPr>
          <a:lstStyle/>
          <a:p>
            <a:r>
              <a:rPr lang="en-US" sz="2800" b="1" dirty="0" smtClean="0">
                <a:solidFill>
                  <a:srgbClr val="FF0000"/>
                </a:solidFill>
                <a:cs typeface="Arial"/>
              </a:rPr>
              <a:t>Guess</a:t>
            </a:r>
            <a:endParaRPr lang="en-US" b="1" dirty="0">
              <a:solidFill>
                <a:srgbClr val="FF0000"/>
              </a:solidFill>
              <a:cs typeface="Arial"/>
            </a:endParaRPr>
          </a:p>
        </p:txBody>
      </p:sp>
      <p:sp>
        <p:nvSpPr>
          <p:cNvPr id="17" name="TextBox 16"/>
          <p:cNvSpPr txBox="1"/>
          <p:nvPr/>
        </p:nvSpPr>
        <p:spPr>
          <a:xfrm>
            <a:off x="3810007" y="3429000"/>
            <a:ext cx="1282397" cy="523220"/>
          </a:xfrm>
          <a:prstGeom prst="rect">
            <a:avLst/>
          </a:prstGeom>
          <a:solidFill>
            <a:schemeClr val="bg1"/>
          </a:solidFill>
        </p:spPr>
        <p:txBody>
          <a:bodyPr wrap="square" rtlCol="0">
            <a:spAutoFit/>
          </a:bodyPr>
          <a:lstStyle/>
          <a:p>
            <a:r>
              <a:rPr lang="en-US" sz="2800" b="1" dirty="0" smtClean="0">
                <a:solidFill>
                  <a:srgbClr val="FF0000"/>
                </a:solidFill>
                <a:cs typeface="Arial"/>
              </a:rPr>
              <a:t>Guess</a:t>
            </a:r>
            <a:endParaRPr lang="en-US" b="1" dirty="0">
              <a:solidFill>
                <a:srgbClr val="FF0000"/>
              </a:solidFill>
              <a:cs typeface="Arial"/>
            </a:endParaRPr>
          </a:p>
        </p:txBody>
      </p:sp>
      <p:sp>
        <p:nvSpPr>
          <p:cNvPr id="18" name="TextBox 17"/>
          <p:cNvSpPr txBox="1"/>
          <p:nvPr/>
        </p:nvSpPr>
        <p:spPr>
          <a:xfrm>
            <a:off x="2169701" y="4102768"/>
            <a:ext cx="1282397" cy="523220"/>
          </a:xfrm>
          <a:prstGeom prst="rect">
            <a:avLst/>
          </a:prstGeom>
          <a:solidFill>
            <a:schemeClr val="bg1"/>
          </a:solidFill>
        </p:spPr>
        <p:txBody>
          <a:bodyPr wrap="square" rtlCol="0">
            <a:spAutoFit/>
          </a:bodyPr>
          <a:lstStyle/>
          <a:p>
            <a:r>
              <a:rPr lang="en-US" sz="2800" b="1" dirty="0" smtClean="0">
                <a:solidFill>
                  <a:srgbClr val="FF0000"/>
                </a:solidFill>
                <a:cs typeface="Arial"/>
              </a:rPr>
              <a:t>Guess</a:t>
            </a:r>
            <a:endParaRPr lang="en-US" b="1" dirty="0">
              <a:solidFill>
                <a:srgbClr val="FF0000"/>
              </a:solidFill>
              <a:cs typeface="Arial"/>
            </a:endParaRPr>
          </a:p>
        </p:txBody>
      </p:sp>
      <p:sp>
        <p:nvSpPr>
          <p:cNvPr id="19" name="TextBox 18"/>
          <p:cNvSpPr txBox="1"/>
          <p:nvPr/>
        </p:nvSpPr>
        <p:spPr>
          <a:xfrm>
            <a:off x="5457854" y="2306053"/>
            <a:ext cx="1282397" cy="523220"/>
          </a:xfrm>
          <a:prstGeom prst="rect">
            <a:avLst/>
          </a:prstGeom>
          <a:solidFill>
            <a:schemeClr val="bg1"/>
          </a:solidFill>
        </p:spPr>
        <p:txBody>
          <a:bodyPr wrap="square" rtlCol="0">
            <a:spAutoFit/>
          </a:bodyPr>
          <a:lstStyle/>
          <a:p>
            <a:r>
              <a:rPr lang="en-US" sz="2800" b="1" dirty="0" smtClean="0">
                <a:solidFill>
                  <a:srgbClr val="FF0000"/>
                </a:solidFill>
                <a:cs typeface="Arial"/>
              </a:rPr>
              <a:t>Guess</a:t>
            </a:r>
            <a:endParaRPr lang="en-US" b="1" dirty="0">
              <a:solidFill>
                <a:srgbClr val="FF0000"/>
              </a:solidFill>
              <a:cs typeface="Arial"/>
            </a:endParaRPr>
          </a:p>
        </p:txBody>
      </p:sp>
      <p:sp>
        <p:nvSpPr>
          <p:cNvPr id="20" name="TextBox 19"/>
          <p:cNvSpPr txBox="1"/>
          <p:nvPr/>
        </p:nvSpPr>
        <p:spPr>
          <a:xfrm>
            <a:off x="7162807" y="2700010"/>
            <a:ext cx="1282397" cy="523220"/>
          </a:xfrm>
          <a:prstGeom prst="rect">
            <a:avLst/>
          </a:prstGeom>
          <a:solidFill>
            <a:schemeClr val="bg1"/>
          </a:solidFill>
        </p:spPr>
        <p:txBody>
          <a:bodyPr wrap="square" rtlCol="0">
            <a:spAutoFit/>
          </a:bodyPr>
          <a:lstStyle/>
          <a:p>
            <a:r>
              <a:rPr lang="en-US" sz="2800" b="1" dirty="0" smtClean="0">
                <a:solidFill>
                  <a:srgbClr val="FF0000"/>
                </a:solidFill>
                <a:cs typeface="Arial"/>
              </a:rPr>
              <a:t>Guess</a:t>
            </a:r>
            <a:endParaRPr lang="en-US" b="1" dirty="0">
              <a:solidFill>
                <a:srgbClr val="FF0000"/>
              </a:solidFill>
              <a:cs typeface="Arial"/>
            </a:endParaRPr>
          </a:p>
        </p:txBody>
      </p:sp>
      <p:sp>
        <p:nvSpPr>
          <p:cNvPr id="21" name="TextBox 20"/>
          <p:cNvSpPr txBox="1"/>
          <p:nvPr/>
        </p:nvSpPr>
        <p:spPr>
          <a:xfrm>
            <a:off x="5550676" y="4175759"/>
            <a:ext cx="1282397" cy="523220"/>
          </a:xfrm>
          <a:prstGeom prst="rect">
            <a:avLst/>
          </a:prstGeom>
          <a:solidFill>
            <a:schemeClr val="bg1"/>
          </a:solidFill>
        </p:spPr>
        <p:txBody>
          <a:bodyPr wrap="square" rtlCol="0">
            <a:spAutoFit/>
          </a:bodyPr>
          <a:lstStyle/>
          <a:p>
            <a:r>
              <a:rPr lang="en-US" sz="2800" b="1" dirty="0" smtClean="0">
                <a:solidFill>
                  <a:srgbClr val="FF0000"/>
                </a:solidFill>
                <a:cs typeface="Arial"/>
              </a:rPr>
              <a:t>Guess</a:t>
            </a:r>
            <a:endParaRPr lang="en-US" b="1" dirty="0">
              <a:solidFill>
                <a:srgbClr val="FF0000"/>
              </a:solidFill>
              <a:cs typeface="Arial"/>
            </a:endParaRPr>
          </a:p>
        </p:txBody>
      </p:sp>
      <p:sp>
        <p:nvSpPr>
          <p:cNvPr id="22" name="TextBox 21"/>
          <p:cNvSpPr txBox="1"/>
          <p:nvPr/>
        </p:nvSpPr>
        <p:spPr>
          <a:xfrm>
            <a:off x="5791207" y="5791200"/>
            <a:ext cx="1282397" cy="523220"/>
          </a:xfrm>
          <a:prstGeom prst="rect">
            <a:avLst/>
          </a:prstGeom>
          <a:solidFill>
            <a:schemeClr val="bg1"/>
          </a:solidFill>
        </p:spPr>
        <p:txBody>
          <a:bodyPr wrap="square" rtlCol="0">
            <a:spAutoFit/>
          </a:bodyPr>
          <a:lstStyle/>
          <a:p>
            <a:r>
              <a:rPr lang="en-US" sz="2800" b="1" dirty="0" smtClean="0">
                <a:solidFill>
                  <a:srgbClr val="FF0000"/>
                </a:solidFill>
                <a:cs typeface="Arial"/>
              </a:rPr>
              <a:t>Guess</a:t>
            </a:r>
            <a:endParaRPr lang="en-US" b="1" dirty="0">
              <a:solidFill>
                <a:srgbClr val="FF0000"/>
              </a:solidFill>
              <a:cs typeface="Arial"/>
            </a:endParaRPr>
          </a:p>
        </p:txBody>
      </p:sp>
      <p:sp>
        <p:nvSpPr>
          <p:cNvPr id="23" name="TextBox 22"/>
          <p:cNvSpPr txBox="1"/>
          <p:nvPr/>
        </p:nvSpPr>
        <p:spPr>
          <a:xfrm>
            <a:off x="1905007" y="5638800"/>
            <a:ext cx="1282397" cy="523220"/>
          </a:xfrm>
          <a:prstGeom prst="rect">
            <a:avLst/>
          </a:prstGeom>
          <a:solidFill>
            <a:schemeClr val="bg1"/>
          </a:solidFill>
        </p:spPr>
        <p:txBody>
          <a:bodyPr wrap="square" rtlCol="0">
            <a:spAutoFit/>
          </a:bodyPr>
          <a:lstStyle/>
          <a:p>
            <a:r>
              <a:rPr lang="en-US" sz="2800" b="1" dirty="0" smtClean="0">
                <a:solidFill>
                  <a:srgbClr val="FF0000"/>
                </a:solidFill>
                <a:cs typeface="Arial"/>
              </a:rPr>
              <a:t>Guess</a:t>
            </a:r>
            <a:endParaRPr lang="en-US" b="1" dirty="0">
              <a:solidFill>
                <a:srgbClr val="FF0000"/>
              </a:solidFill>
              <a:cs typeface="Arial"/>
            </a:endParaRPr>
          </a:p>
        </p:txBody>
      </p:sp>
    </p:spTree>
    <p:extLst>
      <p:ext uri="{BB962C8B-B14F-4D97-AF65-F5344CB8AC3E}">
        <p14:creationId xmlns:p14="http://schemas.microsoft.com/office/powerpoint/2010/main" val="238040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59272" y="4335003"/>
            <a:ext cx="8823158" cy="764704"/>
          </a:xfrm>
        </p:spPr>
        <p:txBody>
          <a:bodyPr/>
          <a:lstStyle/>
          <a:p>
            <a:pPr algn="ctr"/>
            <a:r>
              <a:rPr lang="en-US" sz="3200" dirty="0">
                <a:solidFill>
                  <a:schemeClr val="tx1"/>
                </a:solidFill>
              </a:rPr>
              <a:t>We have to </a:t>
            </a:r>
            <a:r>
              <a:rPr lang="en-US" sz="3200" dirty="0" smtClean="0">
                <a:solidFill>
                  <a:schemeClr val="tx1"/>
                </a:solidFill>
              </a:rPr>
              <a:t>Validate (test) our</a:t>
            </a:r>
            <a:br>
              <a:rPr lang="en-US" sz="3200" dirty="0" smtClean="0">
                <a:solidFill>
                  <a:schemeClr val="tx1"/>
                </a:solidFill>
              </a:rPr>
            </a:br>
            <a:r>
              <a:rPr lang="en-US" sz="3200" dirty="0" smtClean="0">
                <a:solidFill>
                  <a:schemeClr val="tx1"/>
                </a:solidFill>
              </a:rPr>
              <a:t> </a:t>
            </a:r>
            <a:r>
              <a:rPr lang="en-US" sz="3200" dirty="0">
                <a:solidFill>
                  <a:schemeClr val="tx1"/>
                </a:solidFill>
              </a:rPr>
              <a:t>Assumptions</a:t>
            </a:r>
          </a:p>
        </p:txBody>
      </p:sp>
      <p:sp>
        <p:nvSpPr>
          <p:cNvPr id="20" name="Oval 19"/>
          <p:cNvSpPr/>
          <p:nvPr/>
        </p:nvSpPr>
        <p:spPr>
          <a:xfrm>
            <a:off x="3427852" y="1572897"/>
            <a:ext cx="2286000" cy="22860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white"/>
              </a:solidFill>
            </a:endParaRPr>
          </a:p>
        </p:txBody>
      </p:sp>
      <p:sp>
        <p:nvSpPr>
          <p:cNvPr id="2" name="Rectangle 1"/>
          <p:cNvSpPr/>
          <p:nvPr/>
        </p:nvSpPr>
        <p:spPr>
          <a:xfrm>
            <a:off x="2670298" y="5575813"/>
            <a:ext cx="3801105" cy="369332"/>
          </a:xfrm>
          <a:prstGeom prst="rect">
            <a:avLst/>
          </a:prstGeom>
        </p:spPr>
        <p:txBody>
          <a:bodyPr wrap="none">
            <a:spAutoFit/>
          </a:bodyPr>
          <a:lstStyle/>
          <a:p>
            <a:r>
              <a:rPr lang="en-US" dirty="0"/>
              <a:t>Test the Problem, </a:t>
            </a:r>
            <a:r>
              <a:rPr lang="en-US" dirty="0" smtClean="0"/>
              <a:t>then </a:t>
            </a:r>
            <a:r>
              <a:rPr lang="en-US" dirty="0"/>
              <a:t>the </a:t>
            </a:r>
            <a:r>
              <a:rPr lang="en-US" dirty="0" smtClean="0"/>
              <a:t>solution.</a:t>
            </a:r>
            <a:endParaRPr lang="en-US" dirty="0"/>
          </a:p>
        </p:txBody>
      </p:sp>
      <p:sp>
        <p:nvSpPr>
          <p:cNvPr id="18" name="Freeform 7"/>
          <p:cNvSpPr>
            <a:spLocks/>
          </p:cNvSpPr>
          <p:nvPr/>
        </p:nvSpPr>
        <p:spPr bwMode="auto">
          <a:xfrm>
            <a:off x="3854902" y="2049003"/>
            <a:ext cx="1431900" cy="1333788"/>
          </a:xfrm>
          <a:custGeom>
            <a:avLst/>
            <a:gdLst>
              <a:gd name="T0" fmla="*/ 565 w 1789"/>
              <a:gd name="T1" fmla="*/ 1666 h 1666"/>
              <a:gd name="T2" fmla="*/ 555 w 1789"/>
              <a:gd name="T3" fmla="*/ 1651 h 1666"/>
              <a:gd name="T4" fmla="*/ 6 w 1789"/>
              <a:gd name="T5" fmla="*/ 1015 h 1666"/>
              <a:gd name="T6" fmla="*/ 0 w 1789"/>
              <a:gd name="T7" fmla="*/ 1007 h 1666"/>
              <a:gd name="T8" fmla="*/ 24 w 1789"/>
              <a:gd name="T9" fmla="*/ 978 h 1666"/>
              <a:gd name="T10" fmla="*/ 487 w 1789"/>
              <a:gd name="T11" fmla="*/ 1240 h 1666"/>
              <a:gd name="T12" fmla="*/ 497 w 1789"/>
              <a:gd name="T13" fmla="*/ 1226 h 1666"/>
              <a:gd name="T14" fmla="*/ 1101 w 1789"/>
              <a:gd name="T15" fmla="*/ 517 h 1666"/>
              <a:gd name="T16" fmla="*/ 1679 w 1789"/>
              <a:gd name="T17" fmla="*/ 52 h 1666"/>
              <a:gd name="T18" fmla="*/ 1765 w 1789"/>
              <a:gd name="T19" fmla="*/ 0 h 1666"/>
              <a:gd name="T20" fmla="*/ 1789 w 1789"/>
              <a:gd name="T21" fmla="*/ 31 h 1666"/>
              <a:gd name="T22" fmla="*/ 1764 w 1789"/>
              <a:gd name="T23" fmla="*/ 54 h 1666"/>
              <a:gd name="T24" fmla="*/ 766 w 1789"/>
              <a:gd name="T25" fmla="*/ 1325 h 1666"/>
              <a:gd name="T26" fmla="*/ 591 w 1789"/>
              <a:gd name="T27" fmla="*/ 1660 h 1666"/>
              <a:gd name="T28" fmla="*/ 589 w 1789"/>
              <a:gd name="T29" fmla="*/ 1666 h 1666"/>
              <a:gd name="T30" fmla="*/ 565 w 1789"/>
              <a:gd name="T31" fmla="*/ 1666 h 1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89" h="1666">
                <a:moveTo>
                  <a:pt x="565" y="1666"/>
                </a:moveTo>
                <a:cubicBezTo>
                  <a:pt x="561" y="1661"/>
                  <a:pt x="558" y="1656"/>
                  <a:pt x="555" y="1651"/>
                </a:cubicBezTo>
                <a:cubicBezTo>
                  <a:pt x="372" y="1439"/>
                  <a:pt x="189" y="1227"/>
                  <a:pt x="6" y="1015"/>
                </a:cubicBezTo>
                <a:cubicBezTo>
                  <a:pt x="4" y="1013"/>
                  <a:pt x="2" y="1011"/>
                  <a:pt x="0" y="1007"/>
                </a:cubicBezTo>
                <a:cubicBezTo>
                  <a:pt x="8" y="998"/>
                  <a:pt x="15" y="988"/>
                  <a:pt x="24" y="978"/>
                </a:cubicBezTo>
                <a:cubicBezTo>
                  <a:pt x="178" y="1065"/>
                  <a:pt x="332" y="1152"/>
                  <a:pt x="487" y="1240"/>
                </a:cubicBezTo>
                <a:cubicBezTo>
                  <a:pt x="490" y="1235"/>
                  <a:pt x="494" y="1230"/>
                  <a:pt x="497" y="1226"/>
                </a:cubicBezTo>
                <a:cubicBezTo>
                  <a:pt x="679" y="973"/>
                  <a:pt x="878" y="735"/>
                  <a:pt x="1101" y="517"/>
                </a:cubicBezTo>
                <a:cubicBezTo>
                  <a:pt x="1279" y="343"/>
                  <a:pt x="1468" y="184"/>
                  <a:pt x="1679" y="52"/>
                </a:cubicBezTo>
                <a:cubicBezTo>
                  <a:pt x="1707" y="34"/>
                  <a:pt x="1736" y="18"/>
                  <a:pt x="1765" y="0"/>
                </a:cubicBezTo>
                <a:cubicBezTo>
                  <a:pt x="1773" y="11"/>
                  <a:pt x="1781" y="21"/>
                  <a:pt x="1789" y="31"/>
                </a:cubicBezTo>
                <a:cubicBezTo>
                  <a:pt x="1780" y="39"/>
                  <a:pt x="1772" y="47"/>
                  <a:pt x="1764" y="54"/>
                </a:cubicBezTo>
                <a:cubicBezTo>
                  <a:pt x="1360" y="422"/>
                  <a:pt x="1030" y="848"/>
                  <a:pt x="766" y="1325"/>
                </a:cubicBezTo>
                <a:cubicBezTo>
                  <a:pt x="705" y="1435"/>
                  <a:pt x="649" y="1548"/>
                  <a:pt x="591" y="1660"/>
                </a:cubicBezTo>
                <a:cubicBezTo>
                  <a:pt x="590" y="1662"/>
                  <a:pt x="589" y="1664"/>
                  <a:pt x="589" y="1666"/>
                </a:cubicBezTo>
                <a:cubicBezTo>
                  <a:pt x="581" y="1666"/>
                  <a:pt x="573" y="1666"/>
                  <a:pt x="565" y="1666"/>
                </a:cubicBezTo>
                <a:close/>
              </a:path>
            </a:pathLst>
          </a:custGeom>
          <a:solidFill>
            <a:srgbClr val="C00000"/>
          </a:solidFill>
          <a:ln>
            <a:noFill/>
          </a:ln>
        </p:spPr>
        <p:txBody>
          <a:bodyPr vert="horz" wrap="square" lIns="91440" tIns="45720" rIns="91440" bIns="45720" numCol="1" anchor="t" anchorCtr="0" compatLnSpc="1">
            <a:prstTxWarp prst="textNoShape">
              <a:avLst/>
            </a:prstTxWarp>
          </a:bodyPr>
          <a:lstStyle/>
          <a:p>
            <a:endParaRPr lang="en-US">
              <a:solidFill>
                <a:srgbClr val="2D2D2A"/>
              </a:solidFill>
            </a:endParaRPr>
          </a:p>
        </p:txBody>
      </p:sp>
      <p:sp>
        <p:nvSpPr>
          <p:cNvPr id="4" name="Slide Number Placeholder 3"/>
          <p:cNvSpPr>
            <a:spLocks noGrp="1"/>
          </p:cNvSpPr>
          <p:nvPr>
            <p:ph type="sldNum" sz="quarter" idx="4"/>
          </p:nvPr>
        </p:nvSpPr>
        <p:spPr/>
        <p:txBody>
          <a:bodyPr/>
          <a:lstStyle/>
          <a:p>
            <a:fld id="{13F44AA5-DB92-42C3-A717-A60C9B81A1ED}" type="slidenum">
              <a:rPr lang="en-CA" smtClean="0"/>
              <a:pPr/>
              <a:t>61</a:t>
            </a:fld>
            <a:endParaRPr lang="en-CA" dirty="0"/>
          </a:p>
        </p:txBody>
      </p:sp>
    </p:spTree>
    <p:extLst>
      <p:ext uri="{BB962C8B-B14F-4D97-AF65-F5344CB8AC3E}">
        <p14:creationId xmlns:p14="http://schemas.microsoft.com/office/powerpoint/2010/main" val="1321339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xperiments Tests Insight.mov">
            <a:hlinkClick r:id="" action="ppaction://media"/>
          </p:cNvPr>
          <p:cNvPicPr/>
          <p:nvPr>
            <a:videoFile r:link="rId1"/>
          </p:nvPr>
        </p:nvPicPr>
        <p:blipFill>
          <a:blip r:embed="rId3"/>
          <a:stretch>
            <a:fillRect/>
          </a:stretch>
        </p:blipFill>
        <p:spPr>
          <a:xfrm>
            <a:off x="0" y="0"/>
            <a:ext cx="9144000" cy="6858000"/>
          </a:xfrm>
          <a:prstGeom prst="rect">
            <a:avLst/>
          </a:prstGeom>
        </p:spPr>
      </p:pic>
      <p:pic>
        <p:nvPicPr>
          <p:cNvPr id="4" name="Picture 3"/>
          <p:cNvPicPr>
            <a:picLocks noChangeAspect="1"/>
          </p:cNvPicPr>
          <p:nvPr/>
        </p:nvPicPr>
        <p:blipFill>
          <a:blip r:embed="rId4"/>
          <a:stretch>
            <a:fillRect/>
          </a:stretch>
        </p:blipFill>
        <p:spPr>
          <a:xfrm>
            <a:off x="-1" y="5590"/>
            <a:ext cx="9144001" cy="6113930"/>
          </a:xfrm>
          <a:prstGeom prst="rect">
            <a:avLst/>
          </a:prstGeom>
        </p:spPr>
      </p:pic>
    </p:spTree>
    <p:extLst>
      <p:ext uri="{BB962C8B-B14F-4D97-AF65-F5344CB8AC3E}">
        <p14:creationId xmlns:p14="http://schemas.microsoft.com/office/powerpoint/2010/main" val="3306806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0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Business </a:t>
            </a:r>
            <a:r>
              <a:rPr lang="en-US" smtClean="0"/>
              <a:t>Model Examples </a:t>
            </a:r>
            <a:endParaRPr lang="en-US" dirty="0"/>
          </a:p>
        </p:txBody>
      </p:sp>
      <p:sp>
        <p:nvSpPr>
          <p:cNvPr id="3" name="Slide Number Placeholder 2"/>
          <p:cNvSpPr>
            <a:spLocks noGrp="1"/>
          </p:cNvSpPr>
          <p:nvPr>
            <p:ph type="sldNum" sz="quarter" idx="4"/>
          </p:nvPr>
        </p:nvSpPr>
        <p:spPr/>
        <p:txBody>
          <a:bodyPr/>
          <a:lstStyle/>
          <a:p>
            <a:fld id="{13F44AA5-DB92-42C3-A717-A60C9B81A1ED}" type="slidenum">
              <a:rPr lang="en-CA" smtClean="0"/>
              <a:pPr/>
              <a:t>63</a:t>
            </a:fld>
            <a:endParaRPr lang="en-CA" dirty="0"/>
          </a:p>
        </p:txBody>
      </p:sp>
    </p:spTree>
    <p:extLst>
      <p:ext uri="{BB962C8B-B14F-4D97-AF65-F5344CB8AC3E}">
        <p14:creationId xmlns:p14="http://schemas.microsoft.com/office/powerpoint/2010/main" val="465382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299" y="1341336"/>
            <a:ext cx="8187402" cy="5445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ctrTitle"/>
          </p:nvPr>
        </p:nvSpPr>
        <p:spPr/>
        <p:txBody>
          <a:bodyPr/>
          <a:lstStyle/>
          <a:p>
            <a:r>
              <a:rPr lang="en-US"/>
              <a:t>Lemonade Stand in City Park</a:t>
            </a:r>
          </a:p>
        </p:txBody>
      </p:sp>
      <p:sp>
        <p:nvSpPr>
          <p:cNvPr id="2" name="Slide Number Placeholder 1"/>
          <p:cNvSpPr>
            <a:spLocks noGrp="1"/>
          </p:cNvSpPr>
          <p:nvPr>
            <p:ph type="sldNum" sz="quarter" idx="4"/>
          </p:nvPr>
        </p:nvSpPr>
        <p:spPr/>
        <p:txBody>
          <a:bodyPr/>
          <a:lstStyle/>
          <a:p>
            <a:fld id="{13F44AA5-DB92-42C3-A717-A60C9B81A1ED}" type="slidenum">
              <a:rPr lang="en-CA" smtClean="0"/>
              <a:pPr/>
              <a:t>64</a:t>
            </a:fld>
            <a:endParaRPr lang="en-CA" dirty="0"/>
          </a:p>
        </p:txBody>
      </p:sp>
    </p:spTree>
    <p:extLst>
      <p:ext uri="{BB962C8B-B14F-4D97-AF65-F5344CB8AC3E}">
        <p14:creationId xmlns:p14="http://schemas.microsoft.com/office/powerpoint/2010/main" val="2859568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115616" y="1484784"/>
            <a:ext cx="6912768" cy="5032596"/>
          </a:xfrm>
          <a:prstGeom prst="rect">
            <a:avLst/>
          </a:prstGeom>
          <a:solidFill>
            <a:srgbClr val="030303"/>
          </a:solidFill>
          <a:ln w="57150">
            <a:solidFill>
              <a:schemeClr val="bg1"/>
            </a:solidFill>
            <a:miter lim="800000"/>
          </a:ln>
          <a:effectLst>
            <a:outerShdw blurRad="101600" dist="228600" dir="7800000" algn="t" rotWithShape="0">
              <a:prstClr val="black">
                <a:alpha val="4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pic>
        <p:nvPicPr>
          <p:cNvPr id="4" name="Picture 3">
            <a:hlinkClick r:id="rId2"/>
          </p:cNvPr>
          <p:cNvPicPr>
            <a:picLocks noChangeAspect="1"/>
          </p:cNvPicPr>
          <p:nvPr/>
        </p:nvPicPr>
        <p:blipFill rotWithShape="1">
          <a:blip r:embed="rId3"/>
          <a:srcRect b="3301"/>
          <a:stretch/>
        </p:blipFill>
        <p:spPr>
          <a:xfrm>
            <a:off x="1835696" y="2274300"/>
            <a:ext cx="5472608" cy="4063596"/>
          </a:xfrm>
          <a:prstGeom prst="rect">
            <a:avLst/>
          </a:prstGeom>
        </p:spPr>
      </p:pic>
      <p:sp>
        <p:nvSpPr>
          <p:cNvPr id="5" name="Title 4"/>
          <p:cNvSpPr>
            <a:spLocks noGrp="1"/>
          </p:cNvSpPr>
          <p:nvPr>
            <p:ph type="ctrTitle"/>
          </p:nvPr>
        </p:nvSpPr>
        <p:spPr/>
        <p:txBody>
          <a:bodyPr/>
          <a:lstStyle/>
          <a:p>
            <a:r>
              <a:rPr lang="tr-TR" smtClean="0"/>
              <a:t>Kelly’s Lemonade Stand: </a:t>
            </a:r>
            <a:r>
              <a:rPr lang="tr-TR" b="0" smtClean="0"/>
              <a:t>Refreshing Lemonade</a:t>
            </a:r>
            <a:endParaRPr lang="en-US" b="0"/>
          </a:p>
        </p:txBody>
      </p:sp>
      <p:pic>
        <p:nvPicPr>
          <p:cNvPr id="3076" name="Picture 4" descr="http://www.slideshare.net/images/logo/press-logos/slideshare_black_550x150.png">
            <a:hlinkClick r:id="rId2"/>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11659" y="1596894"/>
            <a:ext cx="2169479" cy="591677"/>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4"/>
          </p:nvPr>
        </p:nvSpPr>
        <p:spPr/>
        <p:txBody>
          <a:bodyPr/>
          <a:lstStyle/>
          <a:p>
            <a:fld id="{13F44AA5-DB92-42C3-A717-A60C9B81A1ED}" type="slidenum">
              <a:rPr lang="en-CA" smtClean="0"/>
              <a:pPr/>
              <a:t>65</a:t>
            </a:fld>
            <a:endParaRPr lang="en-CA" dirty="0"/>
          </a:p>
        </p:txBody>
      </p:sp>
    </p:spTree>
    <p:extLst>
      <p:ext uri="{BB962C8B-B14F-4D97-AF65-F5344CB8AC3E}">
        <p14:creationId xmlns:p14="http://schemas.microsoft.com/office/powerpoint/2010/main" val="2840836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45" y="-4312"/>
            <a:ext cx="9138255" cy="6862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3483470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13F44AA5-DB92-42C3-A717-A60C9B81A1ED}" type="slidenum">
              <a:rPr lang="en-CA" smtClean="0"/>
              <a:pPr/>
              <a:t>67</a:t>
            </a:fld>
            <a:endParaRPr lang="en-CA" dirty="0"/>
          </a:p>
        </p:txBody>
      </p:sp>
      <p:pic>
        <p:nvPicPr>
          <p:cNvPr id="4" name="Picture 3"/>
          <p:cNvPicPr>
            <a:picLocks noChangeAspect="1"/>
          </p:cNvPicPr>
          <p:nvPr/>
        </p:nvPicPr>
        <p:blipFill>
          <a:blip r:embed="rId2"/>
          <a:stretch>
            <a:fillRect/>
          </a:stretch>
        </p:blipFill>
        <p:spPr>
          <a:xfrm>
            <a:off x="0" y="761472"/>
            <a:ext cx="9144793" cy="6096528"/>
          </a:xfrm>
          <a:prstGeom prst="rect">
            <a:avLst/>
          </a:prstGeom>
        </p:spPr>
      </p:pic>
    </p:spTree>
    <p:extLst>
      <p:ext uri="{BB962C8B-B14F-4D97-AF65-F5344CB8AC3E}">
        <p14:creationId xmlns:p14="http://schemas.microsoft.com/office/powerpoint/2010/main" val="216346842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7137033"/>
          </a:xfrm>
          <a:prstGeom prst="rect">
            <a:avLst/>
          </a:prstGeom>
        </p:spPr>
      </p:pic>
    </p:spTree>
    <p:extLst>
      <p:ext uri="{BB962C8B-B14F-4D97-AF65-F5344CB8AC3E}">
        <p14:creationId xmlns:p14="http://schemas.microsoft.com/office/powerpoint/2010/main" val="330764875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13F44AA5-DB92-42C3-A717-A60C9B81A1ED}" type="slidenum">
              <a:rPr lang="en-CA" smtClean="0"/>
              <a:pPr/>
              <a:t>69</a:t>
            </a:fld>
            <a:endParaRPr lang="en-CA" dirty="0"/>
          </a:p>
        </p:txBody>
      </p:sp>
      <p:pic>
        <p:nvPicPr>
          <p:cNvPr id="4" name="Picture 3"/>
          <p:cNvPicPr>
            <a:picLocks noChangeAspect="1"/>
          </p:cNvPicPr>
          <p:nvPr/>
        </p:nvPicPr>
        <p:blipFill>
          <a:blip r:embed="rId2"/>
          <a:stretch>
            <a:fillRect/>
          </a:stretch>
        </p:blipFill>
        <p:spPr>
          <a:xfrm>
            <a:off x="0" y="761472"/>
            <a:ext cx="9144793" cy="6096528"/>
          </a:xfrm>
          <a:prstGeom prst="rect">
            <a:avLst/>
          </a:prstGeom>
        </p:spPr>
      </p:pic>
    </p:spTree>
    <p:extLst>
      <p:ext uri="{BB962C8B-B14F-4D97-AF65-F5344CB8AC3E}">
        <p14:creationId xmlns:p14="http://schemas.microsoft.com/office/powerpoint/2010/main" val="12057671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54ventures.com/demo-images/fuse-slide-4-11-1800x800.jpg"/>
          <p:cNvPicPr>
            <a:picLocks noChangeAspect="1" noChangeArrowheads="1"/>
          </p:cNvPicPr>
          <p:nvPr/>
        </p:nvPicPr>
        <p:blipFill rotWithShape="1">
          <a:blip r:embed="rId2">
            <a:extLst>
              <a:ext uri="{28A0092B-C50C-407E-A947-70E740481C1C}">
                <a14:useLocalDpi xmlns:a14="http://schemas.microsoft.com/office/drawing/2010/main" val="0"/>
              </a:ext>
            </a:extLst>
          </a:blip>
          <a:srcRect l="23008" r="17732"/>
          <a:stretch/>
        </p:blipFill>
        <p:spPr bwMode="auto">
          <a:xfrm>
            <a:off x="0" y="7815"/>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54913" y="302695"/>
            <a:ext cx="5203669" cy="707886"/>
          </a:xfrm>
          <a:prstGeom prst="rect">
            <a:avLst/>
          </a:prstGeom>
        </p:spPr>
        <p:txBody>
          <a:bodyPr wrap="none">
            <a:spAutoFit/>
          </a:bodyPr>
          <a:lstStyle/>
          <a:p>
            <a:r>
              <a:rPr lang="en-US" sz="4000" dirty="0">
                <a:solidFill>
                  <a:schemeClr val="bg1"/>
                </a:solidFill>
              </a:rPr>
              <a:t>Fundamental Premise</a:t>
            </a:r>
          </a:p>
        </p:txBody>
      </p:sp>
      <p:sp>
        <p:nvSpPr>
          <p:cNvPr id="4" name="Rectangle 3"/>
          <p:cNvSpPr/>
          <p:nvPr/>
        </p:nvSpPr>
        <p:spPr>
          <a:xfrm>
            <a:off x="1360984" y="1505635"/>
            <a:ext cx="7272027" cy="978729"/>
          </a:xfrm>
          <a:prstGeom prst="rect">
            <a:avLst/>
          </a:prstGeom>
        </p:spPr>
        <p:txBody>
          <a:bodyPr wrap="square">
            <a:spAutoFit/>
          </a:bodyPr>
          <a:lstStyle/>
          <a:p>
            <a:pPr>
              <a:lnSpc>
                <a:spcPct val="120000"/>
              </a:lnSpc>
            </a:pPr>
            <a:r>
              <a:rPr lang="en-US" sz="2400" i="1" dirty="0">
                <a:solidFill>
                  <a:schemeClr val="bg1"/>
                </a:solidFill>
              </a:rPr>
              <a:t>Entrepreneurship is neither a science nor an art</a:t>
            </a:r>
            <a:r>
              <a:rPr lang="en-US" sz="2400" i="1" dirty="0" smtClean="0">
                <a:solidFill>
                  <a:schemeClr val="bg1"/>
                </a:solidFill>
              </a:rPr>
              <a:t>.</a:t>
            </a:r>
            <a:endParaRPr lang="tr-TR" sz="2400" i="1" dirty="0" smtClean="0">
              <a:solidFill>
                <a:schemeClr val="bg1"/>
              </a:solidFill>
            </a:endParaRPr>
          </a:p>
          <a:p>
            <a:pPr>
              <a:lnSpc>
                <a:spcPct val="120000"/>
              </a:lnSpc>
            </a:pPr>
            <a:r>
              <a:rPr lang="en-US" sz="2400" i="1" dirty="0" smtClean="0">
                <a:solidFill>
                  <a:schemeClr val="bg1"/>
                </a:solidFill>
              </a:rPr>
              <a:t>It’s </a:t>
            </a:r>
            <a:r>
              <a:rPr lang="en-US" sz="2400" i="1" dirty="0">
                <a:solidFill>
                  <a:schemeClr val="bg1"/>
                </a:solidFill>
              </a:rPr>
              <a:t>a practice.</a:t>
            </a:r>
          </a:p>
        </p:txBody>
      </p:sp>
      <p:sp>
        <p:nvSpPr>
          <p:cNvPr id="6" name="Rectangle 5"/>
          <p:cNvSpPr/>
          <p:nvPr/>
        </p:nvSpPr>
        <p:spPr>
          <a:xfrm>
            <a:off x="1293750" y="2444988"/>
            <a:ext cx="1832553" cy="369332"/>
          </a:xfrm>
          <a:prstGeom prst="rect">
            <a:avLst/>
          </a:prstGeom>
        </p:spPr>
        <p:txBody>
          <a:bodyPr wrap="none">
            <a:spAutoFit/>
          </a:bodyPr>
          <a:lstStyle/>
          <a:p>
            <a:pPr marL="82296" indent="0">
              <a:buNone/>
            </a:pPr>
            <a:r>
              <a:rPr lang="tr-TR" smtClean="0">
                <a:solidFill>
                  <a:schemeClr val="bg1"/>
                </a:solidFill>
              </a:rPr>
              <a:t>- </a:t>
            </a:r>
            <a:r>
              <a:rPr lang="en-US" smtClean="0">
                <a:solidFill>
                  <a:schemeClr val="bg1"/>
                </a:solidFill>
              </a:rPr>
              <a:t>Peter </a:t>
            </a:r>
            <a:r>
              <a:rPr lang="en-US">
                <a:solidFill>
                  <a:schemeClr val="bg1"/>
                </a:solidFill>
              </a:rPr>
              <a:t>Drucker</a:t>
            </a:r>
            <a:endParaRPr lang="en-US" dirty="0">
              <a:solidFill>
                <a:schemeClr val="bg1"/>
              </a:solidFill>
            </a:endParaRPr>
          </a:p>
        </p:txBody>
      </p:sp>
      <p:sp>
        <p:nvSpPr>
          <p:cNvPr id="11" name="TextBox 10"/>
          <p:cNvSpPr txBox="1"/>
          <p:nvPr/>
        </p:nvSpPr>
        <p:spPr>
          <a:xfrm>
            <a:off x="540640" y="990109"/>
            <a:ext cx="857927" cy="1862048"/>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500" b="1" i="0" u="none" strike="noStrike" kern="0" cap="none" spc="-500" normalizeH="0" baseline="0" noProof="0" dirty="0" smtClean="0">
                <a:ln>
                  <a:noFill/>
                </a:ln>
                <a:solidFill>
                  <a:schemeClr val="bg1"/>
                </a:solidFill>
                <a:effectLst/>
                <a:uLnTx/>
                <a:uFillTx/>
              </a:rPr>
              <a:t>“</a:t>
            </a:r>
          </a:p>
        </p:txBody>
      </p:sp>
      <p:sp>
        <p:nvSpPr>
          <p:cNvPr id="12" name="TextBox 11"/>
          <p:cNvSpPr txBox="1"/>
          <p:nvPr/>
        </p:nvSpPr>
        <p:spPr>
          <a:xfrm>
            <a:off x="7909555" y="1235009"/>
            <a:ext cx="857927" cy="1862048"/>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500" b="1" i="0" u="none" strike="noStrike" kern="0" cap="none" spc="-500" normalizeH="0" baseline="0" noProof="0" dirty="0" smtClean="0">
                <a:ln>
                  <a:noFill/>
                </a:ln>
                <a:solidFill>
                  <a:schemeClr val="bg1"/>
                </a:solidFill>
                <a:effectLst/>
                <a:uLnTx/>
                <a:uFillTx/>
              </a:rPr>
              <a:t>”</a:t>
            </a:r>
          </a:p>
        </p:txBody>
      </p:sp>
      <p:sp>
        <p:nvSpPr>
          <p:cNvPr id="7" name="Rectangle 6"/>
          <p:cNvSpPr/>
          <p:nvPr/>
        </p:nvSpPr>
        <p:spPr>
          <a:xfrm>
            <a:off x="0" y="5257793"/>
            <a:ext cx="9144000" cy="1300191"/>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mj-lt"/>
              </a:rPr>
              <a:t>Generating business ideas is nothing more then practice surrounded by some core principles.</a:t>
            </a:r>
            <a:endParaRPr lang="en-US" sz="2400" dirty="0" err="1">
              <a:latin typeface="+mj-lt"/>
            </a:endParaRPr>
          </a:p>
        </p:txBody>
      </p:sp>
      <p:sp>
        <p:nvSpPr>
          <p:cNvPr id="2" name="Slide Number Placeholder 1"/>
          <p:cNvSpPr>
            <a:spLocks noGrp="1"/>
          </p:cNvSpPr>
          <p:nvPr>
            <p:ph type="sldNum" sz="quarter" idx="4"/>
          </p:nvPr>
        </p:nvSpPr>
        <p:spPr/>
        <p:txBody>
          <a:bodyPr/>
          <a:lstStyle/>
          <a:p>
            <a:fld id="{13F44AA5-DB92-42C3-A717-A60C9B81A1ED}" type="slidenum">
              <a:rPr lang="en-CA" smtClean="0"/>
              <a:pPr/>
              <a:t>7</a:t>
            </a:fld>
            <a:endParaRPr lang="en-CA" dirty="0"/>
          </a:p>
        </p:txBody>
      </p:sp>
    </p:spTree>
    <p:extLst>
      <p:ext uri="{BB962C8B-B14F-4D97-AF65-F5344CB8AC3E}">
        <p14:creationId xmlns:p14="http://schemas.microsoft.com/office/powerpoint/2010/main" val="3614943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Amazon Business Model Canvas</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270" y="858679"/>
            <a:ext cx="8824115" cy="5862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4"/>
          </p:nvPr>
        </p:nvSpPr>
        <p:spPr/>
        <p:txBody>
          <a:bodyPr/>
          <a:lstStyle/>
          <a:p>
            <a:fld id="{13F44AA5-DB92-42C3-A717-A60C9B81A1ED}" type="slidenum">
              <a:rPr lang="en-CA" smtClean="0"/>
              <a:pPr/>
              <a:t>70</a:t>
            </a:fld>
            <a:endParaRPr lang="en-CA" dirty="0"/>
          </a:p>
        </p:txBody>
      </p:sp>
    </p:spTree>
    <p:extLst>
      <p:ext uri="{BB962C8B-B14F-4D97-AF65-F5344CB8AC3E}">
        <p14:creationId xmlns:p14="http://schemas.microsoft.com/office/powerpoint/2010/main" val="3626478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157736" y="1848856"/>
            <a:ext cx="6828528" cy="4100424"/>
          </a:xfrm>
          <a:prstGeom prst="rect">
            <a:avLst/>
          </a:prstGeom>
          <a:solidFill>
            <a:srgbClr val="171717"/>
          </a:solidFill>
          <a:ln w="57150">
            <a:solidFill>
              <a:schemeClr val="bg1"/>
            </a:solidFill>
            <a:miter lim="800000"/>
          </a:ln>
          <a:effectLst>
            <a:outerShdw blurRad="101600" dist="228600" dir="7800000" algn="t" rotWithShape="0">
              <a:prstClr val="black">
                <a:alpha val="4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2" name="Title 1"/>
          <p:cNvSpPr>
            <a:spLocks noGrp="1"/>
          </p:cNvSpPr>
          <p:nvPr>
            <p:ph type="ctrTitle"/>
          </p:nvPr>
        </p:nvSpPr>
        <p:spPr/>
        <p:txBody>
          <a:bodyPr/>
          <a:lstStyle/>
          <a:p>
            <a:r>
              <a:rPr lang="en-US" dirty="0" smtClean="0">
                <a:hlinkClick r:id="rId2" action="ppaction://hlinkfile"/>
              </a:rPr>
              <a:t>Amazon Business Model Canvas</a:t>
            </a:r>
            <a:endParaRPr lang="en-US" dirty="0"/>
          </a:p>
        </p:txBody>
      </p:sp>
      <p:pic>
        <p:nvPicPr>
          <p:cNvPr id="5" name="Picture 4">
            <a:hlinkClick r:id="rId3"/>
          </p:cNvPr>
          <p:cNvPicPr>
            <a:picLocks noChangeAspect="1"/>
          </p:cNvPicPr>
          <p:nvPr/>
        </p:nvPicPr>
        <p:blipFill rotWithShape="1">
          <a:blip r:embed="rId4"/>
          <a:srcRect t="2216"/>
          <a:stretch/>
        </p:blipFill>
        <p:spPr>
          <a:xfrm>
            <a:off x="1431656" y="2045992"/>
            <a:ext cx="6264696" cy="3744416"/>
          </a:xfrm>
          <a:prstGeom prst="rect">
            <a:avLst/>
          </a:prstGeom>
        </p:spPr>
      </p:pic>
      <p:sp>
        <p:nvSpPr>
          <p:cNvPr id="3" name="Slide Number Placeholder 2"/>
          <p:cNvSpPr>
            <a:spLocks noGrp="1"/>
          </p:cNvSpPr>
          <p:nvPr>
            <p:ph type="sldNum" sz="quarter" idx="4"/>
          </p:nvPr>
        </p:nvSpPr>
        <p:spPr/>
        <p:txBody>
          <a:bodyPr/>
          <a:lstStyle/>
          <a:p>
            <a:fld id="{13F44AA5-DB92-42C3-A717-A60C9B81A1ED}" type="slidenum">
              <a:rPr lang="en-CA" smtClean="0"/>
              <a:pPr/>
              <a:t>71</a:t>
            </a:fld>
            <a:endParaRPr lang="en-CA" dirty="0"/>
          </a:p>
        </p:txBody>
      </p:sp>
    </p:spTree>
    <p:extLst>
      <p:ext uri="{BB962C8B-B14F-4D97-AF65-F5344CB8AC3E}">
        <p14:creationId xmlns:p14="http://schemas.microsoft.com/office/powerpoint/2010/main" val="2215212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128" y="1406194"/>
            <a:ext cx="8064896" cy="536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568129" y="432151"/>
            <a:ext cx="1915639" cy="400082"/>
            <a:chOff x="3597275" y="219075"/>
            <a:chExt cx="3838576" cy="801688"/>
          </a:xfrm>
          <a:solidFill>
            <a:schemeClr val="bg1"/>
          </a:solidFill>
        </p:grpSpPr>
        <p:sp>
          <p:nvSpPr>
            <p:cNvPr id="7" name="Freeform 7"/>
            <p:cNvSpPr>
              <a:spLocks noEditPoints="1"/>
            </p:cNvSpPr>
            <p:nvPr/>
          </p:nvSpPr>
          <p:spPr bwMode="auto">
            <a:xfrm>
              <a:off x="5405438" y="234950"/>
              <a:ext cx="474663" cy="776287"/>
            </a:xfrm>
            <a:custGeom>
              <a:avLst/>
              <a:gdLst>
                <a:gd name="T0" fmla="*/ 124 w 366"/>
                <a:gd name="T1" fmla="*/ 1 h 596"/>
                <a:gd name="T2" fmla="*/ 124 w 366"/>
                <a:gd name="T3" fmla="*/ 192 h 596"/>
                <a:gd name="T4" fmla="*/ 179 w 366"/>
                <a:gd name="T5" fmla="*/ 182 h 596"/>
                <a:gd name="T6" fmla="*/ 286 w 366"/>
                <a:gd name="T7" fmla="*/ 187 h 596"/>
                <a:gd name="T8" fmla="*/ 356 w 366"/>
                <a:gd name="T9" fmla="*/ 263 h 596"/>
                <a:gd name="T10" fmla="*/ 356 w 366"/>
                <a:gd name="T11" fmla="*/ 484 h 596"/>
                <a:gd name="T12" fmla="*/ 246 w 366"/>
                <a:gd name="T13" fmla="*/ 586 h 596"/>
                <a:gd name="T14" fmla="*/ 97 w 366"/>
                <a:gd name="T15" fmla="*/ 590 h 596"/>
                <a:gd name="T16" fmla="*/ 16 w 366"/>
                <a:gd name="T17" fmla="*/ 580 h 596"/>
                <a:gd name="T18" fmla="*/ 0 w 366"/>
                <a:gd name="T19" fmla="*/ 563 h 596"/>
                <a:gd name="T20" fmla="*/ 0 w 366"/>
                <a:gd name="T21" fmla="*/ 34 h 596"/>
                <a:gd name="T22" fmla="*/ 15 w 366"/>
                <a:gd name="T23" fmla="*/ 16 h 596"/>
                <a:gd name="T24" fmla="*/ 112 w 366"/>
                <a:gd name="T25" fmla="*/ 0 h 596"/>
                <a:gd name="T26" fmla="*/ 124 w 366"/>
                <a:gd name="T27" fmla="*/ 1 h 596"/>
                <a:gd name="T28" fmla="*/ 124 w 366"/>
                <a:gd name="T29" fmla="*/ 492 h 596"/>
                <a:gd name="T30" fmla="*/ 191 w 366"/>
                <a:gd name="T31" fmla="*/ 491 h 596"/>
                <a:gd name="T32" fmla="*/ 236 w 366"/>
                <a:gd name="T33" fmla="*/ 450 h 596"/>
                <a:gd name="T34" fmla="*/ 237 w 366"/>
                <a:gd name="T35" fmla="*/ 318 h 596"/>
                <a:gd name="T36" fmla="*/ 203 w 366"/>
                <a:gd name="T37" fmla="*/ 283 h 596"/>
                <a:gd name="T38" fmla="*/ 131 w 366"/>
                <a:gd name="T39" fmla="*/ 296 h 596"/>
                <a:gd name="T40" fmla="*/ 124 w 366"/>
                <a:gd name="T41" fmla="*/ 307 h 596"/>
                <a:gd name="T42" fmla="*/ 124 w 366"/>
                <a:gd name="T43" fmla="*/ 492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6" h="596">
                  <a:moveTo>
                    <a:pt x="124" y="1"/>
                  </a:moveTo>
                  <a:cubicBezTo>
                    <a:pt x="124" y="64"/>
                    <a:pt x="124" y="128"/>
                    <a:pt x="124" y="192"/>
                  </a:cubicBezTo>
                  <a:cubicBezTo>
                    <a:pt x="144" y="188"/>
                    <a:pt x="161" y="184"/>
                    <a:pt x="179" y="182"/>
                  </a:cubicBezTo>
                  <a:cubicBezTo>
                    <a:pt x="215" y="178"/>
                    <a:pt x="251" y="178"/>
                    <a:pt x="286" y="187"/>
                  </a:cubicBezTo>
                  <a:cubicBezTo>
                    <a:pt x="325" y="198"/>
                    <a:pt x="350" y="223"/>
                    <a:pt x="356" y="263"/>
                  </a:cubicBezTo>
                  <a:cubicBezTo>
                    <a:pt x="366" y="336"/>
                    <a:pt x="366" y="410"/>
                    <a:pt x="356" y="484"/>
                  </a:cubicBezTo>
                  <a:cubicBezTo>
                    <a:pt x="348" y="545"/>
                    <a:pt x="304" y="575"/>
                    <a:pt x="246" y="586"/>
                  </a:cubicBezTo>
                  <a:cubicBezTo>
                    <a:pt x="197" y="596"/>
                    <a:pt x="147" y="595"/>
                    <a:pt x="97" y="590"/>
                  </a:cubicBezTo>
                  <a:cubicBezTo>
                    <a:pt x="70" y="588"/>
                    <a:pt x="43" y="583"/>
                    <a:pt x="16" y="580"/>
                  </a:cubicBezTo>
                  <a:cubicBezTo>
                    <a:pt x="4" y="579"/>
                    <a:pt x="0" y="575"/>
                    <a:pt x="0" y="563"/>
                  </a:cubicBezTo>
                  <a:cubicBezTo>
                    <a:pt x="1" y="386"/>
                    <a:pt x="1" y="210"/>
                    <a:pt x="0" y="34"/>
                  </a:cubicBezTo>
                  <a:cubicBezTo>
                    <a:pt x="0" y="22"/>
                    <a:pt x="3" y="18"/>
                    <a:pt x="15" y="16"/>
                  </a:cubicBezTo>
                  <a:cubicBezTo>
                    <a:pt x="47" y="12"/>
                    <a:pt x="80" y="6"/>
                    <a:pt x="112" y="0"/>
                  </a:cubicBezTo>
                  <a:cubicBezTo>
                    <a:pt x="115" y="0"/>
                    <a:pt x="119" y="0"/>
                    <a:pt x="124" y="1"/>
                  </a:cubicBezTo>
                  <a:close/>
                  <a:moveTo>
                    <a:pt x="124" y="492"/>
                  </a:moveTo>
                  <a:cubicBezTo>
                    <a:pt x="148" y="492"/>
                    <a:pt x="170" y="493"/>
                    <a:pt x="191" y="491"/>
                  </a:cubicBezTo>
                  <a:cubicBezTo>
                    <a:pt x="218" y="489"/>
                    <a:pt x="236" y="473"/>
                    <a:pt x="236" y="450"/>
                  </a:cubicBezTo>
                  <a:cubicBezTo>
                    <a:pt x="238" y="406"/>
                    <a:pt x="238" y="362"/>
                    <a:pt x="237" y="318"/>
                  </a:cubicBezTo>
                  <a:cubicBezTo>
                    <a:pt x="236" y="299"/>
                    <a:pt x="222" y="287"/>
                    <a:pt x="203" y="283"/>
                  </a:cubicBezTo>
                  <a:cubicBezTo>
                    <a:pt x="178" y="278"/>
                    <a:pt x="154" y="285"/>
                    <a:pt x="131" y="296"/>
                  </a:cubicBezTo>
                  <a:cubicBezTo>
                    <a:pt x="128" y="297"/>
                    <a:pt x="124" y="303"/>
                    <a:pt x="124" y="307"/>
                  </a:cubicBezTo>
                  <a:cubicBezTo>
                    <a:pt x="124" y="368"/>
                    <a:pt x="124" y="429"/>
                    <a:pt x="124" y="492"/>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8"/>
            <p:cNvSpPr>
              <a:spLocks/>
            </p:cNvSpPr>
            <p:nvPr/>
          </p:nvSpPr>
          <p:spPr bwMode="auto">
            <a:xfrm>
              <a:off x="6954838" y="233363"/>
              <a:ext cx="481013" cy="769937"/>
            </a:xfrm>
            <a:custGeom>
              <a:avLst/>
              <a:gdLst>
                <a:gd name="T0" fmla="*/ 125 w 371"/>
                <a:gd name="T1" fmla="*/ 406 h 591"/>
                <a:gd name="T2" fmla="*/ 125 w 371"/>
                <a:gd name="T3" fmla="*/ 589 h 591"/>
                <a:gd name="T4" fmla="*/ 109 w 371"/>
                <a:gd name="T5" fmla="*/ 590 h 591"/>
                <a:gd name="T6" fmla="*/ 17 w 371"/>
                <a:gd name="T7" fmla="*/ 590 h 591"/>
                <a:gd name="T8" fmla="*/ 0 w 371"/>
                <a:gd name="T9" fmla="*/ 573 h 591"/>
                <a:gd name="T10" fmla="*/ 0 w 371"/>
                <a:gd name="T11" fmla="*/ 387 h 591"/>
                <a:gd name="T12" fmla="*/ 0 w 371"/>
                <a:gd name="T13" fmla="*/ 40 h 591"/>
                <a:gd name="T14" fmla="*/ 0 w 371"/>
                <a:gd name="T15" fmla="*/ 20 h 591"/>
                <a:gd name="T16" fmla="*/ 124 w 371"/>
                <a:gd name="T17" fmla="*/ 0 h 591"/>
                <a:gd name="T18" fmla="*/ 124 w 371"/>
                <a:gd name="T19" fmla="*/ 360 h 591"/>
                <a:gd name="T20" fmla="*/ 128 w 371"/>
                <a:gd name="T21" fmla="*/ 361 h 591"/>
                <a:gd name="T22" fmla="*/ 169 w 371"/>
                <a:gd name="T23" fmla="*/ 297 h 591"/>
                <a:gd name="T24" fmla="*/ 233 w 371"/>
                <a:gd name="T25" fmla="*/ 196 h 591"/>
                <a:gd name="T26" fmla="*/ 246 w 371"/>
                <a:gd name="T27" fmla="*/ 187 h 591"/>
                <a:gd name="T28" fmla="*/ 365 w 371"/>
                <a:gd name="T29" fmla="*/ 186 h 591"/>
                <a:gd name="T30" fmla="*/ 370 w 371"/>
                <a:gd name="T31" fmla="*/ 188 h 591"/>
                <a:gd name="T32" fmla="*/ 335 w 371"/>
                <a:gd name="T33" fmla="*/ 244 h 591"/>
                <a:gd name="T34" fmla="*/ 255 w 371"/>
                <a:gd name="T35" fmla="*/ 370 h 591"/>
                <a:gd name="T36" fmla="*/ 255 w 371"/>
                <a:gd name="T37" fmla="*/ 395 h 591"/>
                <a:gd name="T38" fmla="*/ 365 w 371"/>
                <a:gd name="T39" fmla="*/ 578 h 591"/>
                <a:gd name="T40" fmla="*/ 371 w 371"/>
                <a:gd name="T41" fmla="*/ 589 h 591"/>
                <a:gd name="T42" fmla="*/ 357 w 371"/>
                <a:gd name="T43" fmla="*/ 590 h 591"/>
                <a:gd name="T44" fmla="*/ 252 w 371"/>
                <a:gd name="T45" fmla="*/ 590 h 591"/>
                <a:gd name="T46" fmla="*/ 233 w 371"/>
                <a:gd name="T47" fmla="*/ 579 h 591"/>
                <a:gd name="T48" fmla="*/ 137 w 371"/>
                <a:gd name="T49" fmla="*/ 419 h 591"/>
                <a:gd name="T50" fmla="*/ 128 w 371"/>
                <a:gd name="T51" fmla="*/ 405 h 591"/>
                <a:gd name="T52" fmla="*/ 125 w 371"/>
                <a:gd name="T53" fmla="*/ 406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1" h="591">
                  <a:moveTo>
                    <a:pt x="125" y="406"/>
                  </a:moveTo>
                  <a:cubicBezTo>
                    <a:pt x="125" y="466"/>
                    <a:pt x="125" y="527"/>
                    <a:pt x="125" y="589"/>
                  </a:cubicBezTo>
                  <a:cubicBezTo>
                    <a:pt x="118" y="589"/>
                    <a:pt x="114" y="590"/>
                    <a:pt x="109" y="590"/>
                  </a:cubicBezTo>
                  <a:cubicBezTo>
                    <a:pt x="78" y="590"/>
                    <a:pt x="48" y="589"/>
                    <a:pt x="17" y="590"/>
                  </a:cubicBezTo>
                  <a:cubicBezTo>
                    <a:pt x="4" y="591"/>
                    <a:pt x="0" y="587"/>
                    <a:pt x="0" y="573"/>
                  </a:cubicBezTo>
                  <a:cubicBezTo>
                    <a:pt x="1" y="511"/>
                    <a:pt x="0" y="449"/>
                    <a:pt x="0" y="387"/>
                  </a:cubicBezTo>
                  <a:cubicBezTo>
                    <a:pt x="0" y="271"/>
                    <a:pt x="0" y="156"/>
                    <a:pt x="0" y="40"/>
                  </a:cubicBezTo>
                  <a:cubicBezTo>
                    <a:pt x="0" y="34"/>
                    <a:pt x="0" y="28"/>
                    <a:pt x="0" y="20"/>
                  </a:cubicBezTo>
                  <a:cubicBezTo>
                    <a:pt x="42" y="13"/>
                    <a:pt x="82" y="7"/>
                    <a:pt x="124" y="0"/>
                  </a:cubicBezTo>
                  <a:cubicBezTo>
                    <a:pt x="124" y="122"/>
                    <a:pt x="124" y="241"/>
                    <a:pt x="124" y="360"/>
                  </a:cubicBezTo>
                  <a:cubicBezTo>
                    <a:pt x="126" y="360"/>
                    <a:pt x="127" y="361"/>
                    <a:pt x="128" y="361"/>
                  </a:cubicBezTo>
                  <a:cubicBezTo>
                    <a:pt x="141" y="340"/>
                    <a:pt x="155" y="318"/>
                    <a:pt x="169" y="297"/>
                  </a:cubicBezTo>
                  <a:cubicBezTo>
                    <a:pt x="190" y="263"/>
                    <a:pt x="211" y="229"/>
                    <a:pt x="233" y="196"/>
                  </a:cubicBezTo>
                  <a:cubicBezTo>
                    <a:pt x="236" y="191"/>
                    <a:pt x="242" y="187"/>
                    <a:pt x="246" y="187"/>
                  </a:cubicBezTo>
                  <a:cubicBezTo>
                    <a:pt x="286" y="186"/>
                    <a:pt x="325" y="186"/>
                    <a:pt x="365" y="186"/>
                  </a:cubicBezTo>
                  <a:cubicBezTo>
                    <a:pt x="366" y="186"/>
                    <a:pt x="367" y="187"/>
                    <a:pt x="370" y="188"/>
                  </a:cubicBezTo>
                  <a:cubicBezTo>
                    <a:pt x="359" y="207"/>
                    <a:pt x="347" y="226"/>
                    <a:pt x="335" y="244"/>
                  </a:cubicBezTo>
                  <a:cubicBezTo>
                    <a:pt x="309" y="286"/>
                    <a:pt x="282" y="328"/>
                    <a:pt x="255" y="370"/>
                  </a:cubicBezTo>
                  <a:cubicBezTo>
                    <a:pt x="250" y="379"/>
                    <a:pt x="250" y="386"/>
                    <a:pt x="255" y="395"/>
                  </a:cubicBezTo>
                  <a:cubicBezTo>
                    <a:pt x="292" y="455"/>
                    <a:pt x="329" y="517"/>
                    <a:pt x="365" y="578"/>
                  </a:cubicBezTo>
                  <a:cubicBezTo>
                    <a:pt x="367" y="581"/>
                    <a:pt x="368" y="584"/>
                    <a:pt x="371" y="589"/>
                  </a:cubicBezTo>
                  <a:cubicBezTo>
                    <a:pt x="365" y="589"/>
                    <a:pt x="361" y="590"/>
                    <a:pt x="357" y="590"/>
                  </a:cubicBezTo>
                  <a:cubicBezTo>
                    <a:pt x="322" y="590"/>
                    <a:pt x="287" y="590"/>
                    <a:pt x="252" y="590"/>
                  </a:cubicBezTo>
                  <a:cubicBezTo>
                    <a:pt x="243" y="590"/>
                    <a:pt x="238" y="588"/>
                    <a:pt x="233" y="579"/>
                  </a:cubicBezTo>
                  <a:cubicBezTo>
                    <a:pt x="201" y="526"/>
                    <a:pt x="169" y="472"/>
                    <a:pt x="137" y="419"/>
                  </a:cubicBezTo>
                  <a:cubicBezTo>
                    <a:pt x="134" y="414"/>
                    <a:pt x="131" y="410"/>
                    <a:pt x="128" y="405"/>
                  </a:cubicBezTo>
                  <a:cubicBezTo>
                    <a:pt x="127" y="405"/>
                    <a:pt x="126" y="405"/>
                    <a:pt x="125" y="406"/>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9"/>
            <p:cNvSpPr>
              <a:spLocks noEditPoints="1"/>
            </p:cNvSpPr>
            <p:nvPr/>
          </p:nvSpPr>
          <p:spPr bwMode="auto">
            <a:xfrm>
              <a:off x="4892675" y="465138"/>
              <a:ext cx="458788" cy="552450"/>
            </a:xfrm>
            <a:custGeom>
              <a:avLst/>
              <a:gdLst>
                <a:gd name="T0" fmla="*/ 354 w 354"/>
                <a:gd name="T1" fmla="*/ 245 h 425"/>
                <a:gd name="T2" fmla="*/ 144 w 354"/>
                <a:gd name="T3" fmla="*/ 245 h 425"/>
                <a:gd name="T4" fmla="*/ 126 w 354"/>
                <a:gd name="T5" fmla="*/ 266 h 425"/>
                <a:gd name="T6" fmla="*/ 171 w 354"/>
                <a:gd name="T7" fmla="*/ 313 h 425"/>
                <a:gd name="T8" fmla="*/ 302 w 354"/>
                <a:gd name="T9" fmla="*/ 308 h 425"/>
                <a:gd name="T10" fmla="*/ 342 w 354"/>
                <a:gd name="T11" fmla="*/ 303 h 425"/>
                <a:gd name="T12" fmla="*/ 342 w 354"/>
                <a:gd name="T13" fmla="*/ 395 h 425"/>
                <a:gd name="T14" fmla="*/ 334 w 354"/>
                <a:gd name="T15" fmla="*/ 403 h 425"/>
                <a:gd name="T16" fmla="*/ 129 w 354"/>
                <a:gd name="T17" fmla="*/ 412 h 425"/>
                <a:gd name="T18" fmla="*/ 3 w 354"/>
                <a:gd name="T19" fmla="*/ 270 h 425"/>
                <a:gd name="T20" fmla="*/ 5 w 354"/>
                <a:gd name="T21" fmla="*/ 130 h 425"/>
                <a:gd name="T22" fmla="*/ 117 w 354"/>
                <a:gd name="T23" fmla="*/ 9 h 425"/>
                <a:gd name="T24" fmla="*/ 256 w 354"/>
                <a:gd name="T25" fmla="*/ 14 h 425"/>
                <a:gd name="T26" fmla="*/ 348 w 354"/>
                <a:gd name="T27" fmla="*/ 119 h 425"/>
                <a:gd name="T28" fmla="*/ 354 w 354"/>
                <a:gd name="T29" fmla="*/ 245 h 425"/>
                <a:gd name="T30" fmla="*/ 176 w 354"/>
                <a:gd name="T31" fmla="*/ 165 h 425"/>
                <a:gd name="T32" fmla="*/ 219 w 354"/>
                <a:gd name="T33" fmla="*/ 165 h 425"/>
                <a:gd name="T34" fmla="*/ 229 w 354"/>
                <a:gd name="T35" fmla="*/ 159 h 425"/>
                <a:gd name="T36" fmla="*/ 213 w 354"/>
                <a:gd name="T37" fmla="*/ 105 h 425"/>
                <a:gd name="T38" fmla="*/ 146 w 354"/>
                <a:gd name="T39" fmla="*/ 102 h 425"/>
                <a:gd name="T40" fmla="*/ 125 w 354"/>
                <a:gd name="T41" fmla="*/ 155 h 425"/>
                <a:gd name="T42" fmla="*/ 136 w 354"/>
                <a:gd name="T43" fmla="*/ 164 h 425"/>
                <a:gd name="T44" fmla="*/ 176 w 354"/>
                <a:gd name="T45" fmla="*/ 165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54" h="425">
                  <a:moveTo>
                    <a:pt x="354" y="245"/>
                  </a:moveTo>
                  <a:cubicBezTo>
                    <a:pt x="281" y="245"/>
                    <a:pt x="212" y="245"/>
                    <a:pt x="144" y="245"/>
                  </a:cubicBezTo>
                  <a:cubicBezTo>
                    <a:pt x="123" y="245"/>
                    <a:pt x="123" y="245"/>
                    <a:pt x="126" y="266"/>
                  </a:cubicBezTo>
                  <a:cubicBezTo>
                    <a:pt x="130" y="299"/>
                    <a:pt x="139" y="312"/>
                    <a:pt x="171" y="313"/>
                  </a:cubicBezTo>
                  <a:cubicBezTo>
                    <a:pt x="215" y="314"/>
                    <a:pt x="258" y="310"/>
                    <a:pt x="302" y="308"/>
                  </a:cubicBezTo>
                  <a:cubicBezTo>
                    <a:pt x="315" y="308"/>
                    <a:pt x="328" y="305"/>
                    <a:pt x="342" y="303"/>
                  </a:cubicBezTo>
                  <a:cubicBezTo>
                    <a:pt x="342" y="334"/>
                    <a:pt x="343" y="364"/>
                    <a:pt x="342" y="395"/>
                  </a:cubicBezTo>
                  <a:cubicBezTo>
                    <a:pt x="342" y="398"/>
                    <a:pt x="337" y="403"/>
                    <a:pt x="334" y="403"/>
                  </a:cubicBezTo>
                  <a:cubicBezTo>
                    <a:pt x="266" y="417"/>
                    <a:pt x="198" y="425"/>
                    <a:pt x="129" y="412"/>
                  </a:cubicBezTo>
                  <a:cubicBezTo>
                    <a:pt x="51" y="398"/>
                    <a:pt x="10" y="351"/>
                    <a:pt x="3" y="270"/>
                  </a:cubicBezTo>
                  <a:cubicBezTo>
                    <a:pt x="0" y="224"/>
                    <a:pt x="0" y="176"/>
                    <a:pt x="5" y="130"/>
                  </a:cubicBezTo>
                  <a:cubicBezTo>
                    <a:pt x="13" y="60"/>
                    <a:pt x="49" y="24"/>
                    <a:pt x="117" y="9"/>
                  </a:cubicBezTo>
                  <a:cubicBezTo>
                    <a:pt x="163" y="0"/>
                    <a:pt x="210" y="0"/>
                    <a:pt x="256" y="14"/>
                  </a:cubicBezTo>
                  <a:cubicBezTo>
                    <a:pt x="308" y="29"/>
                    <a:pt x="341" y="64"/>
                    <a:pt x="348" y="119"/>
                  </a:cubicBezTo>
                  <a:cubicBezTo>
                    <a:pt x="353" y="160"/>
                    <a:pt x="352" y="202"/>
                    <a:pt x="354" y="245"/>
                  </a:cubicBezTo>
                  <a:close/>
                  <a:moveTo>
                    <a:pt x="176" y="165"/>
                  </a:moveTo>
                  <a:cubicBezTo>
                    <a:pt x="190" y="165"/>
                    <a:pt x="205" y="165"/>
                    <a:pt x="219" y="165"/>
                  </a:cubicBezTo>
                  <a:cubicBezTo>
                    <a:pt x="223" y="164"/>
                    <a:pt x="228" y="162"/>
                    <a:pt x="229" y="159"/>
                  </a:cubicBezTo>
                  <a:cubicBezTo>
                    <a:pt x="235" y="144"/>
                    <a:pt x="226" y="113"/>
                    <a:pt x="213" y="105"/>
                  </a:cubicBezTo>
                  <a:cubicBezTo>
                    <a:pt x="191" y="91"/>
                    <a:pt x="168" y="91"/>
                    <a:pt x="146" y="102"/>
                  </a:cubicBezTo>
                  <a:cubicBezTo>
                    <a:pt x="125" y="113"/>
                    <a:pt x="125" y="134"/>
                    <a:pt x="125" y="155"/>
                  </a:cubicBezTo>
                  <a:cubicBezTo>
                    <a:pt x="125" y="158"/>
                    <a:pt x="132" y="164"/>
                    <a:pt x="136" y="164"/>
                  </a:cubicBezTo>
                  <a:cubicBezTo>
                    <a:pt x="149" y="166"/>
                    <a:pt x="162" y="165"/>
                    <a:pt x="176" y="165"/>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10"/>
            <p:cNvSpPr>
              <a:spLocks noEditPoints="1"/>
            </p:cNvSpPr>
            <p:nvPr/>
          </p:nvSpPr>
          <p:spPr bwMode="auto">
            <a:xfrm>
              <a:off x="5921375" y="465138"/>
              <a:ext cx="471488" cy="549275"/>
            </a:xfrm>
            <a:custGeom>
              <a:avLst/>
              <a:gdLst>
                <a:gd name="T0" fmla="*/ 364 w 364"/>
                <a:gd name="T1" fmla="*/ 218 h 422"/>
                <a:gd name="T2" fmla="*/ 356 w 364"/>
                <a:gd name="T3" fmla="*/ 301 h 422"/>
                <a:gd name="T4" fmla="*/ 262 w 364"/>
                <a:gd name="T5" fmla="*/ 406 h 422"/>
                <a:gd name="T6" fmla="*/ 95 w 364"/>
                <a:gd name="T7" fmla="*/ 404 h 422"/>
                <a:gd name="T8" fmla="*/ 7 w 364"/>
                <a:gd name="T9" fmla="*/ 299 h 422"/>
                <a:gd name="T10" fmla="*/ 7 w 364"/>
                <a:gd name="T11" fmla="*/ 121 h 422"/>
                <a:gd name="T12" fmla="*/ 119 w 364"/>
                <a:gd name="T13" fmla="*/ 10 h 422"/>
                <a:gd name="T14" fmla="*/ 268 w 364"/>
                <a:gd name="T15" fmla="*/ 16 h 422"/>
                <a:gd name="T16" fmla="*/ 359 w 364"/>
                <a:gd name="T17" fmla="*/ 133 h 422"/>
                <a:gd name="T18" fmla="*/ 364 w 364"/>
                <a:gd name="T19" fmla="*/ 218 h 422"/>
                <a:gd name="T20" fmla="*/ 238 w 364"/>
                <a:gd name="T21" fmla="*/ 211 h 422"/>
                <a:gd name="T22" fmla="*/ 238 w 364"/>
                <a:gd name="T23" fmla="*/ 211 h 422"/>
                <a:gd name="T24" fmla="*/ 238 w 364"/>
                <a:gd name="T25" fmla="*/ 152 h 422"/>
                <a:gd name="T26" fmla="*/ 200 w 364"/>
                <a:gd name="T27" fmla="*/ 108 h 422"/>
                <a:gd name="T28" fmla="*/ 164 w 364"/>
                <a:gd name="T29" fmla="*/ 108 h 422"/>
                <a:gd name="T30" fmla="*/ 126 w 364"/>
                <a:gd name="T31" fmla="*/ 147 h 422"/>
                <a:gd name="T32" fmla="*/ 126 w 364"/>
                <a:gd name="T33" fmla="*/ 275 h 422"/>
                <a:gd name="T34" fmla="*/ 158 w 364"/>
                <a:gd name="T35" fmla="*/ 312 h 422"/>
                <a:gd name="T36" fmla="*/ 199 w 364"/>
                <a:gd name="T37" fmla="*/ 313 h 422"/>
                <a:gd name="T38" fmla="*/ 238 w 364"/>
                <a:gd name="T39" fmla="*/ 266 h 422"/>
                <a:gd name="T40" fmla="*/ 238 w 364"/>
                <a:gd name="T41" fmla="*/ 211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4" h="422">
                  <a:moveTo>
                    <a:pt x="364" y="218"/>
                  </a:moveTo>
                  <a:cubicBezTo>
                    <a:pt x="362" y="241"/>
                    <a:pt x="361" y="271"/>
                    <a:pt x="356" y="301"/>
                  </a:cubicBezTo>
                  <a:cubicBezTo>
                    <a:pt x="347" y="355"/>
                    <a:pt x="314" y="390"/>
                    <a:pt x="262" y="406"/>
                  </a:cubicBezTo>
                  <a:cubicBezTo>
                    <a:pt x="206" y="422"/>
                    <a:pt x="150" y="422"/>
                    <a:pt x="95" y="404"/>
                  </a:cubicBezTo>
                  <a:cubicBezTo>
                    <a:pt x="45" y="387"/>
                    <a:pt x="11" y="351"/>
                    <a:pt x="7" y="299"/>
                  </a:cubicBezTo>
                  <a:cubicBezTo>
                    <a:pt x="1" y="240"/>
                    <a:pt x="0" y="179"/>
                    <a:pt x="7" y="121"/>
                  </a:cubicBezTo>
                  <a:cubicBezTo>
                    <a:pt x="14" y="58"/>
                    <a:pt x="58" y="22"/>
                    <a:pt x="119" y="10"/>
                  </a:cubicBezTo>
                  <a:cubicBezTo>
                    <a:pt x="169" y="0"/>
                    <a:pt x="219" y="0"/>
                    <a:pt x="268" y="16"/>
                  </a:cubicBezTo>
                  <a:cubicBezTo>
                    <a:pt x="323" y="35"/>
                    <a:pt x="352" y="76"/>
                    <a:pt x="359" y="133"/>
                  </a:cubicBezTo>
                  <a:cubicBezTo>
                    <a:pt x="362" y="158"/>
                    <a:pt x="362" y="184"/>
                    <a:pt x="364" y="218"/>
                  </a:cubicBezTo>
                  <a:close/>
                  <a:moveTo>
                    <a:pt x="238" y="211"/>
                  </a:moveTo>
                  <a:cubicBezTo>
                    <a:pt x="238" y="211"/>
                    <a:pt x="238" y="211"/>
                    <a:pt x="238" y="211"/>
                  </a:cubicBezTo>
                  <a:cubicBezTo>
                    <a:pt x="238" y="191"/>
                    <a:pt x="239" y="172"/>
                    <a:pt x="238" y="152"/>
                  </a:cubicBezTo>
                  <a:cubicBezTo>
                    <a:pt x="238" y="129"/>
                    <a:pt x="223" y="111"/>
                    <a:pt x="200" y="108"/>
                  </a:cubicBezTo>
                  <a:cubicBezTo>
                    <a:pt x="188" y="106"/>
                    <a:pt x="176" y="106"/>
                    <a:pt x="164" y="108"/>
                  </a:cubicBezTo>
                  <a:cubicBezTo>
                    <a:pt x="142" y="110"/>
                    <a:pt x="126" y="125"/>
                    <a:pt x="126" y="147"/>
                  </a:cubicBezTo>
                  <a:cubicBezTo>
                    <a:pt x="124" y="190"/>
                    <a:pt x="124" y="233"/>
                    <a:pt x="126" y="275"/>
                  </a:cubicBezTo>
                  <a:cubicBezTo>
                    <a:pt x="126" y="295"/>
                    <a:pt x="140" y="308"/>
                    <a:pt x="158" y="312"/>
                  </a:cubicBezTo>
                  <a:cubicBezTo>
                    <a:pt x="171" y="315"/>
                    <a:pt x="186" y="315"/>
                    <a:pt x="199" y="313"/>
                  </a:cubicBezTo>
                  <a:cubicBezTo>
                    <a:pt x="225" y="309"/>
                    <a:pt x="238" y="293"/>
                    <a:pt x="238" y="266"/>
                  </a:cubicBezTo>
                  <a:cubicBezTo>
                    <a:pt x="239" y="248"/>
                    <a:pt x="238" y="229"/>
                    <a:pt x="238" y="21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11"/>
            <p:cNvSpPr>
              <a:spLocks noEditPoints="1"/>
            </p:cNvSpPr>
            <p:nvPr/>
          </p:nvSpPr>
          <p:spPr bwMode="auto">
            <a:xfrm>
              <a:off x="6437313" y="468313"/>
              <a:ext cx="471488" cy="544512"/>
            </a:xfrm>
            <a:custGeom>
              <a:avLst/>
              <a:gdLst>
                <a:gd name="T0" fmla="*/ 363 w 363"/>
                <a:gd name="T1" fmla="*/ 208 h 418"/>
                <a:gd name="T2" fmla="*/ 358 w 363"/>
                <a:gd name="T3" fmla="*/ 292 h 418"/>
                <a:gd name="T4" fmla="*/ 252 w 363"/>
                <a:gd name="T5" fmla="*/ 405 h 418"/>
                <a:gd name="T6" fmla="*/ 98 w 363"/>
                <a:gd name="T7" fmla="*/ 402 h 418"/>
                <a:gd name="T8" fmla="*/ 3 w 363"/>
                <a:gd name="T9" fmla="*/ 274 h 418"/>
                <a:gd name="T10" fmla="*/ 2 w 363"/>
                <a:gd name="T11" fmla="*/ 139 h 418"/>
                <a:gd name="T12" fmla="*/ 132 w 363"/>
                <a:gd name="T13" fmla="*/ 5 h 418"/>
                <a:gd name="T14" fmla="*/ 238 w 363"/>
                <a:gd name="T15" fmla="*/ 6 h 418"/>
                <a:gd name="T16" fmla="*/ 361 w 363"/>
                <a:gd name="T17" fmla="*/ 154 h 418"/>
                <a:gd name="T18" fmla="*/ 361 w 363"/>
                <a:gd name="T19" fmla="*/ 208 h 418"/>
                <a:gd name="T20" fmla="*/ 363 w 363"/>
                <a:gd name="T21" fmla="*/ 208 h 418"/>
                <a:gd name="T22" fmla="*/ 239 w 363"/>
                <a:gd name="T23" fmla="*/ 207 h 418"/>
                <a:gd name="T24" fmla="*/ 239 w 363"/>
                <a:gd name="T25" fmla="*/ 156 h 418"/>
                <a:gd name="T26" fmla="*/ 182 w 363"/>
                <a:gd name="T27" fmla="*/ 102 h 418"/>
                <a:gd name="T28" fmla="*/ 124 w 363"/>
                <a:gd name="T29" fmla="*/ 154 h 418"/>
                <a:gd name="T30" fmla="*/ 123 w 363"/>
                <a:gd name="T31" fmla="*/ 256 h 418"/>
                <a:gd name="T32" fmla="*/ 175 w 363"/>
                <a:gd name="T33" fmla="*/ 313 h 418"/>
                <a:gd name="T34" fmla="*/ 239 w 363"/>
                <a:gd name="T35" fmla="*/ 255 h 418"/>
                <a:gd name="T36" fmla="*/ 239 w 363"/>
                <a:gd name="T37" fmla="*/ 207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3" h="418">
                  <a:moveTo>
                    <a:pt x="363" y="208"/>
                  </a:moveTo>
                  <a:cubicBezTo>
                    <a:pt x="361" y="236"/>
                    <a:pt x="362" y="264"/>
                    <a:pt x="358" y="292"/>
                  </a:cubicBezTo>
                  <a:cubicBezTo>
                    <a:pt x="348" y="353"/>
                    <a:pt x="312" y="391"/>
                    <a:pt x="252" y="405"/>
                  </a:cubicBezTo>
                  <a:cubicBezTo>
                    <a:pt x="200" y="418"/>
                    <a:pt x="149" y="417"/>
                    <a:pt x="98" y="402"/>
                  </a:cubicBezTo>
                  <a:cubicBezTo>
                    <a:pt x="34" y="381"/>
                    <a:pt x="6" y="331"/>
                    <a:pt x="3" y="274"/>
                  </a:cubicBezTo>
                  <a:cubicBezTo>
                    <a:pt x="0" y="229"/>
                    <a:pt x="1" y="184"/>
                    <a:pt x="2" y="139"/>
                  </a:cubicBezTo>
                  <a:cubicBezTo>
                    <a:pt x="5" y="68"/>
                    <a:pt x="58" y="11"/>
                    <a:pt x="132" y="5"/>
                  </a:cubicBezTo>
                  <a:cubicBezTo>
                    <a:pt x="167" y="2"/>
                    <a:pt x="204" y="0"/>
                    <a:pt x="238" y="6"/>
                  </a:cubicBezTo>
                  <a:cubicBezTo>
                    <a:pt x="319" y="20"/>
                    <a:pt x="359" y="71"/>
                    <a:pt x="361" y="154"/>
                  </a:cubicBezTo>
                  <a:cubicBezTo>
                    <a:pt x="362" y="172"/>
                    <a:pt x="361" y="190"/>
                    <a:pt x="361" y="208"/>
                  </a:cubicBezTo>
                  <a:cubicBezTo>
                    <a:pt x="362" y="208"/>
                    <a:pt x="362" y="208"/>
                    <a:pt x="363" y="208"/>
                  </a:cubicBezTo>
                  <a:close/>
                  <a:moveTo>
                    <a:pt x="239" y="207"/>
                  </a:moveTo>
                  <a:cubicBezTo>
                    <a:pt x="239" y="190"/>
                    <a:pt x="239" y="173"/>
                    <a:pt x="239" y="156"/>
                  </a:cubicBezTo>
                  <a:cubicBezTo>
                    <a:pt x="239" y="122"/>
                    <a:pt x="219" y="103"/>
                    <a:pt x="182" y="102"/>
                  </a:cubicBezTo>
                  <a:cubicBezTo>
                    <a:pt x="146" y="102"/>
                    <a:pt x="124" y="121"/>
                    <a:pt x="124" y="154"/>
                  </a:cubicBezTo>
                  <a:cubicBezTo>
                    <a:pt x="123" y="188"/>
                    <a:pt x="123" y="222"/>
                    <a:pt x="123" y="256"/>
                  </a:cubicBezTo>
                  <a:cubicBezTo>
                    <a:pt x="124" y="291"/>
                    <a:pt x="140" y="311"/>
                    <a:pt x="175" y="313"/>
                  </a:cubicBezTo>
                  <a:cubicBezTo>
                    <a:pt x="211" y="315"/>
                    <a:pt x="241" y="300"/>
                    <a:pt x="239" y="255"/>
                  </a:cubicBezTo>
                  <a:cubicBezTo>
                    <a:pt x="238" y="239"/>
                    <a:pt x="239" y="223"/>
                    <a:pt x="239" y="207"/>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2"/>
            <p:cNvSpPr>
              <a:spLocks noEditPoints="1"/>
            </p:cNvSpPr>
            <p:nvPr/>
          </p:nvSpPr>
          <p:spPr bwMode="auto">
            <a:xfrm>
              <a:off x="3946525" y="476250"/>
              <a:ext cx="442913" cy="536575"/>
            </a:xfrm>
            <a:custGeom>
              <a:avLst/>
              <a:gdLst>
                <a:gd name="T0" fmla="*/ 217 w 342"/>
                <a:gd name="T1" fmla="*/ 175 h 412"/>
                <a:gd name="T2" fmla="*/ 217 w 342"/>
                <a:gd name="T3" fmla="*/ 139 h 412"/>
                <a:gd name="T4" fmla="*/ 179 w 342"/>
                <a:gd name="T5" fmla="*/ 104 h 412"/>
                <a:gd name="T6" fmla="*/ 60 w 342"/>
                <a:gd name="T7" fmla="*/ 102 h 412"/>
                <a:gd name="T8" fmla="*/ 42 w 342"/>
                <a:gd name="T9" fmla="*/ 102 h 412"/>
                <a:gd name="T10" fmla="*/ 51 w 342"/>
                <a:gd name="T11" fmla="*/ 9 h 412"/>
                <a:gd name="T12" fmla="*/ 60 w 342"/>
                <a:gd name="T13" fmla="*/ 1 h 412"/>
                <a:gd name="T14" fmla="*/ 242 w 342"/>
                <a:gd name="T15" fmla="*/ 7 h 412"/>
                <a:gd name="T16" fmla="*/ 339 w 342"/>
                <a:gd name="T17" fmla="*/ 120 h 412"/>
                <a:gd name="T18" fmla="*/ 340 w 342"/>
                <a:gd name="T19" fmla="*/ 394 h 412"/>
                <a:gd name="T20" fmla="*/ 339 w 342"/>
                <a:gd name="T21" fmla="*/ 404 h 412"/>
                <a:gd name="T22" fmla="*/ 246 w 342"/>
                <a:gd name="T23" fmla="*/ 404 h 412"/>
                <a:gd name="T24" fmla="*/ 237 w 342"/>
                <a:gd name="T25" fmla="*/ 395 h 412"/>
                <a:gd name="T26" fmla="*/ 234 w 342"/>
                <a:gd name="T27" fmla="*/ 380 h 412"/>
                <a:gd name="T28" fmla="*/ 190 w 342"/>
                <a:gd name="T29" fmla="*/ 396 h 412"/>
                <a:gd name="T30" fmla="*/ 82 w 342"/>
                <a:gd name="T31" fmla="*/ 404 h 412"/>
                <a:gd name="T32" fmla="*/ 2 w 342"/>
                <a:gd name="T33" fmla="*/ 314 h 412"/>
                <a:gd name="T34" fmla="*/ 4 w 342"/>
                <a:gd name="T35" fmla="*/ 253 h 412"/>
                <a:gd name="T36" fmla="*/ 99 w 342"/>
                <a:gd name="T37" fmla="*/ 178 h 412"/>
                <a:gd name="T38" fmla="*/ 157 w 342"/>
                <a:gd name="T39" fmla="*/ 176 h 412"/>
                <a:gd name="T40" fmla="*/ 217 w 342"/>
                <a:gd name="T41" fmla="*/ 175 h 412"/>
                <a:gd name="T42" fmla="*/ 180 w 342"/>
                <a:gd name="T43" fmla="*/ 257 h 412"/>
                <a:gd name="T44" fmla="*/ 180 w 342"/>
                <a:gd name="T45" fmla="*/ 258 h 412"/>
                <a:gd name="T46" fmla="*/ 149 w 342"/>
                <a:gd name="T47" fmla="*/ 258 h 412"/>
                <a:gd name="T48" fmla="*/ 123 w 342"/>
                <a:gd name="T49" fmla="*/ 282 h 412"/>
                <a:gd name="T50" fmla="*/ 146 w 342"/>
                <a:gd name="T51" fmla="*/ 319 h 412"/>
                <a:gd name="T52" fmla="*/ 214 w 342"/>
                <a:gd name="T53" fmla="*/ 306 h 412"/>
                <a:gd name="T54" fmla="*/ 218 w 342"/>
                <a:gd name="T55" fmla="*/ 298 h 412"/>
                <a:gd name="T56" fmla="*/ 184 w 342"/>
                <a:gd name="T57" fmla="*/ 257 h 412"/>
                <a:gd name="T58" fmla="*/ 180 w 342"/>
                <a:gd name="T59" fmla="*/ 257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42" h="412">
                  <a:moveTo>
                    <a:pt x="217" y="175"/>
                  </a:moveTo>
                  <a:cubicBezTo>
                    <a:pt x="217" y="162"/>
                    <a:pt x="219" y="151"/>
                    <a:pt x="217" y="139"/>
                  </a:cubicBezTo>
                  <a:cubicBezTo>
                    <a:pt x="214" y="115"/>
                    <a:pt x="203" y="105"/>
                    <a:pt x="179" y="104"/>
                  </a:cubicBezTo>
                  <a:cubicBezTo>
                    <a:pt x="139" y="103"/>
                    <a:pt x="100" y="103"/>
                    <a:pt x="60" y="102"/>
                  </a:cubicBezTo>
                  <a:cubicBezTo>
                    <a:pt x="55" y="102"/>
                    <a:pt x="49" y="102"/>
                    <a:pt x="42" y="102"/>
                  </a:cubicBezTo>
                  <a:cubicBezTo>
                    <a:pt x="45" y="70"/>
                    <a:pt x="47" y="40"/>
                    <a:pt x="51" y="9"/>
                  </a:cubicBezTo>
                  <a:cubicBezTo>
                    <a:pt x="51" y="6"/>
                    <a:pt x="57" y="0"/>
                    <a:pt x="60" y="1"/>
                  </a:cubicBezTo>
                  <a:cubicBezTo>
                    <a:pt x="121" y="2"/>
                    <a:pt x="182" y="0"/>
                    <a:pt x="242" y="7"/>
                  </a:cubicBezTo>
                  <a:cubicBezTo>
                    <a:pt x="319" y="17"/>
                    <a:pt x="337" y="64"/>
                    <a:pt x="339" y="120"/>
                  </a:cubicBezTo>
                  <a:cubicBezTo>
                    <a:pt x="342" y="211"/>
                    <a:pt x="340" y="303"/>
                    <a:pt x="340" y="394"/>
                  </a:cubicBezTo>
                  <a:cubicBezTo>
                    <a:pt x="340" y="397"/>
                    <a:pt x="340" y="400"/>
                    <a:pt x="339" y="404"/>
                  </a:cubicBezTo>
                  <a:cubicBezTo>
                    <a:pt x="308" y="404"/>
                    <a:pt x="277" y="405"/>
                    <a:pt x="246" y="404"/>
                  </a:cubicBezTo>
                  <a:cubicBezTo>
                    <a:pt x="243" y="404"/>
                    <a:pt x="239" y="399"/>
                    <a:pt x="237" y="395"/>
                  </a:cubicBezTo>
                  <a:cubicBezTo>
                    <a:pt x="235" y="391"/>
                    <a:pt x="235" y="386"/>
                    <a:pt x="234" y="380"/>
                  </a:cubicBezTo>
                  <a:cubicBezTo>
                    <a:pt x="218" y="386"/>
                    <a:pt x="204" y="391"/>
                    <a:pt x="190" y="396"/>
                  </a:cubicBezTo>
                  <a:cubicBezTo>
                    <a:pt x="155" y="408"/>
                    <a:pt x="119" y="412"/>
                    <a:pt x="82" y="404"/>
                  </a:cubicBezTo>
                  <a:cubicBezTo>
                    <a:pt x="39" y="395"/>
                    <a:pt x="6" y="358"/>
                    <a:pt x="2" y="314"/>
                  </a:cubicBezTo>
                  <a:cubicBezTo>
                    <a:pt x="1" y="294"/>
                    <a:pt x="0" y="273"/>
                    <a:pt x="4" y="253"/>
                  </a:cubicBezTo>
                  <a:cubicBezTo>
                    <a:pt x="13" y="207"/>
                    <a:pt x="48" y="181"/>
                    <a:pt x="99" y="178"/>
                  </a:cubicBezTo>
                  <a:cubicBezTo>
                    <a:pt x="118" y="177"/>
                    <a:pt x="138" y="176"/>
                    <a:pt x="157" y="176"/>
                  </a:cubicBezTo>
                  <a:cubicBezTo>
                    <a:pt x="176" y="175"/>
                    <a:pt x="196" y="175"/>
                    <a:pt x="217" y="175"/>
                  </a:cubicBezTo>
                  <a:close/>
                  <a:moveTo>
                    <a:pt x="180" y="257"/>
                  </a:moveTo>
                  <a:cubicBezTo>
                    <a:pt x="180" y="258"/>
                    <a:pt x="180" y="258"/>
                    <a:pt x="180" y="258"/>
                  </a:cubicBezTo>
                  <a:cubicBezTo>
                    <a:pt x="169" y="258"/>
                    <a:pt x="159" y="257"/>
                    <a:pt x="149" y="258"/>
                  </a:cubicBezTo>
                  <a:cubicBezTo>
                    <a:pt x="134" y="260"/>
                    <a:pt x="124" y="266"/>
                    <a:pt x="123" y="282"/>
                  </a:cubicBezTo>
                  <a:cubicBezTo>
                    <a:pt x="122" y="303"/>
                    <a:pt x="129" y="315"/>
                    <a:pt x="146" y="319"/>
                  </a:cubicBezTo>
                  <a:cubicBezTo>
                    <a:pt x="171" y="327"/>
                    <a:pt x="192" y="316"/>
                    <a:pt x="214" y="306"/>
                  </a:cubicBezTo>
                  <a:cubicBezTo>
                    <a:pt x="216" y="305"/>
                    <a:pt x="217" y="301"/>
                    <a:pt x="218" y="298"/>
                  </a:cubicBezTo>
                  <a:cubicBezTo>
                    <a:pt x="224" y="263"/>
                    <a:pt x="220" y="257"/>
                    <a:pt x="184" y="257"/>
                  </a:cubicBezTo>
                  <a:cubicBezTo>
                    <a:pt x="183" y="257"/>
                    <a:pt x="181" y="257"/>
                    <a:pt x="180" y="257"/>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3"/>
            <p:cNvSpPr>
              <a:spLocks/>
            </p:cNvSpPr>
            <p:nvPr/>
          </p:nvSpPr>
          <p:spPr bwMode="auto">
            <a:xfrm>
              <a:off x="3597275" y="219075"/>
              <a:ext cx="361950" cy="784225"/>
            </a:xfrm>
            <a:custGeom>
              <a:avLst/>
              <a:gdLst>
                <a:gd name="T0" fmla="*/ 277 w 279"/>
                <a:gd name="T1" fmla="*/ 103 h 602"/>
                <a:gd name="T2" fmla="*/ 225 w 279"/>
                <a:gd name="T3" fmla="*/ 103 h 602"/>
                <a:gd name="T4" fmla="*/ 185 w 279"/>
                <a:gd name="T5" fmla="*/ 143 h 602"/>
                <a:gd name="T6" fmla="*/ 185 w 279"/>
                <a:gd name="T7" fmla="*/ 197 h 602"/>
                <a:gd name="T8" fmla="*/ 279 w 279"/>
                <a:gd name="T9" fmla="*/ 197 h 602"/>
                <a:gd name="T10" fmla="*/ 271 w 279"/>
                <a:gd name="T11" fmla="*/ 268 h 602"/>
                <a:gd name="T12" fmla="*/ 234 w 279"/>
                <a:gd name="T13" fmla="*/ 299 h 602"/>
                <a:gd name="T14" fmla="*/ 186 w 279"/>
                <a:gd name="T15" fmla="*/ 299 h 602"/>
                <a:gd name="T16" fmla="*/ 186 w 279"/>
                <a:gd name="T17" fmla="*/ 601 h 602"/>
                <a:gd name="T18" fmla="*/ 143 w 279"/>
                <a:gd name="T19" fmla="*/ 601 h 602"/>
                <a:gd name="T20" fmla="*/ 77 w 279"/>
                <a:gd name="T21" fmla="*/ 601 h 602"/>
                <a:gd name="T22" fmla="*/ 61 w 279"/>
                <a:gd name="T23" fmla="*/ 585 h 602"/>
                <a:gd name="T24" fmla="*/ 62 w 279"/>
                <a:gd name="T25" fmla="*/ 318 h 602"/>
                <a:gd name="T26" fmla="*/ 44 w 279"/>
                <a:gd name="T27" fmla="*/ 299 h 602"/>
                <a:gd name="T28" fmla="*/ 11 w 279"/>
                <a:gd name="T29" fmla="*/ 299 h 602"/>
                <a:gd name="T30" fmla="*/ 0 w 279"/>
                <a:gd name="T31" fmla="*/ 289 h 602"/>
                <a:gd name="T32" fmla="*/ 0 w 279"/>
                <a:gd name="T33" fmla="*/ 208 h 602"/>
                <a:gd name="T34" fmla="*/ 11 w 279"/>
                <a:gd name="T35" fmla="*/ 197 h 602"/>
                <a:gd name="T36" fmla="*/ 50 w 279"/>
                <a:gd name="T37" fmla="*/ 197 h 602"/>
                <a:gd name="T38" fmla="*/ 62 w 279"/>
                <a:gd name="T39" fmla="*/ 185 h 602"/>
                <a:gd name="T40" fmla="*/ 64 w 279"/>
                <a:gd name="T41" fmla="*/ 104 h 602"/>
                <a:gd name="T42" fmla="*/ 160 w 279"/>
                <a:gd name="T43" fmla="*/ 3 h 602"/>
                <a:gd name="T44" fmla="*/ 187 w 279"/>
                <a:gd name="T45" fmla="*/ 0 h 602"/>
                <a:gd name="T46" fmla="*/ 277 w 279"/>
                <a:gd name="T47" fmla="*/ 0 h 602"/>
                <a:gd name="T48" fmla="*/ 277 w 279"/>
                <a:gd name="T49" fmla="*/ 103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79" h="602">
                  <a:moveTo>
                    <a:pt x="277" y="103"/>
                  </a:moveTo>
                  <a:cubicBezTo>
                    <a:pt x="260" y="103"/>
                    <a:pt x="243" y="103"/>
                    <a:pt x="225" y="103"/>
                  </a:cubicBezTo>
                  <a:cubicBezTo>
                    <a:pt x="193" y="103"/>
                    <a:pt x="185" y="111"/>
                    <a:pt x="185" y="143"/>
                  </a:cubicBezTo>
                  <a:cubicBezTo>
                    <a:pt x="185" y="160"/>
                    <a:pt x="185" y="178"/>
                    <a:pt x="185" y="197"/>
                  </a:cubicBezTo>
                  <a:cubicBezTo>
                    <a:pt x="217" y="197"/>
                    <a:pt x="247" y="197"/>
                    <a:pt x="279" y="197"/>
                  </a:cubicBezTo>
                  <a:cubicBezTo>
                    <a:pt x="276" y="222"/>
                    <a:pt x="274" y="245"/>
                    <a:pt x="271" y="268"/>
                  </a:cubicBezTo>
                  <a:cubicBezTo>
                    <a:pt x="267" y="299"/>
                    <a:pt x="267" y="299"/>
                    <a:pt x="234" y="299"/>
                  </a:cubicBezTo>
                  <a:cubicBezTo>
                    <a:pt x="218" y="299"/>
                    <a:pt x="203" y="299"/>
                    <a:pt x="186" y="299"/>
                  </a:cubicBezTo>
                  <a:cubicBezTo>
                    <a:pt x="186" y="401"/>
                    <a:pt x="186" y="500"/>
                    <a:pt x="186" y="601"/>
                  </a:cubicBezTo>
                  <a:cubicBezTo>
                    <a:pt x="171" y="601"/>
                    <a:pt x="157" y="601"/>
                    <a:pt x="143" y="601"/>
                  </a:cubicBezTo>
                  <a:cubicBezTo>
                    <a:pt x="121" y="601"/>
                    <a:pt x="99" y="600"/>
                    <a:pt x="77" y="601"/>
                  </a:cubicBezTo>
                  <a:cubicBezTo>
                    <a:pt x="64" y="602"/>
                    <a:pt x="61" y="597"/>
                    <a:pt x="61" y="585"/>
                  </a:cubicBezTo>
                  <a:cubicBezTo>
                    <a:pt x="62" y="496"/>
                    <a:pt x="61" y="407"/>
                    <a:pt x="62" y="318"/>
                  </a:cubicBezTo>
                  <a:cubicBezTo>
                    <a:pt x="62" y="304"/>
                    <a:pt x="59" y="298"/>
                    <a:pt x="44" y="299"/>
                  </a:cubicBezTo>
                  <a:cubicBezTo>
                    <a:pt x="33" y="300"/>
                    <a:pt x="22" y="299"/>
                    <a:pt x="11" y="299"/>
                  </a:cubicBezTo>
                  <a:cubicBezTo>
                    <a:pt x="3" y="300"/>
                    <a:pt x="0" y="296"/>
                    <a:pt x="0" y="289"/>
                  </a:cubicBezTo>
                  <a:cubicBezTo>
                    <a:pt x="0" y="262"/>
                    <a:pt x="0" y="235"/>
                    <a:pt x="0" y="208"/>
                  </a:cubicBezTo>
                  <a:cubicBezTo>
                    <a:pt x="0" y="200"/>
                    <a:pt x="3" y="197"/>
                    <a:pt x="11" y="197"/>
                  </a:cubicBezTo>
                  <a:cubicBezTo>
                    <a:pt x="24" y="197"/>
                    <a:pt x="37" y="197"/>
                    <a:pt x="50" y="197"/>
                  </a:cubicBezTo>
                  <a:cubicBezTo>
                    <a:pt x="59" y="197"/>
                    <a:pt x="62" y="194"/>
                    <a:pt x="62" y="185"/>
                  </a:cubicBezTo>
                  <a:cubicBezTo>
                    <a:pt x="62" y="158"/>
                    <a:pt x="62" y="131"/>
                    <a:pt x="64" y="104"/>
                  </a:cubicBezTo>
                  <a:cubicBezTo>
                    <a:pt x="68" y="47"/>
                    <a:pt x="103" y="10"/>
                    <a:pt x="160" y="3"/>
                  </a:cubicBezTo>
                  <a:cubicBezTo>
                    <a:pt x="169" y="2"/>
                    <a:pt x="178" y="0"/>
                    <a:pt x="187" y="0"/>
                  </a:cubicBezTo>
                  <a:cubicBezTo>
                    <a:pt x="217" y="0"/>
                    <a:pt x="246" y="0"/>
                    <a:pt x="277" y="0"/>
                  </a:cubicBezTo>
                  <a:cubicBezTo>
                    <a:pt x="277" y="34"/>
                    <a:pt x="277" y="67"/>
                    <a:pt x="277" y="103"/>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4"/>
            <p:cNvSpPr>
              <a:spLocks/>
            </p:cNvSpPr>
            <p:nvPr/>
          </p:nvSpPr>
          <p:spPr bwMode="auto">
            <a:xfrm>
              <a:off x="4441825" y="465138"/>
              <a:ext cx="404813" cy="555625"/>
            </a:xfrm>
            <a:custGeom>
              <a:avLst/>
              <a:gdLst>
                <a:gd name="T0" fmla="*/ 311 w 312"/>
                <a:gd name="T1" fmla="*/ 118 h 427"/>
                <a:gd name="T2" fmla="*/ 219 w 312"/>
                <a:gd name="T3" fmla="*/ 107 h 427"/>
                <a:gd name="T4" fmla="*/ 157 w 312"/>
                <a:gd name="T5" fmla="*/ 110 h 427"/>
                <a:gd name="T6" fmla="*/ 126 w 312"/>
                <a:gd name="T7" fmla="*/ 149 h 427"/>
                <a:gd name="T8" fmla="*/ 126 w 312"/>
                <a:gd name="T9" fmla="*/ 273 h 427"/>
                <a:gd name="T10" fmla="*/ 165 w 312"/>
                <a:gd name="T11" fmla="*/ 313 h 427"/>
                <a:gd name="T12" fmla="*/ 272 w 312"/>
                <a:gd name="T13" fmla="*/ 308 h 427"/>
                <a:gd name="T14" fmla="*/ 311 w 312"/>
                <a:gd name="T15" fmla="*/ 302 h 427"/>
                <a:gd name="T16" fmla="*/ 311 w 312"/>
                <a:gd name="T17" fmla="*/ 394 h 427"/>
                <a:gd name="T18" fmla="*/ 304 w 312"/>
                <a:gd name="T19" fmla="*/ 403 h 427"/>
                <a:gd name="T20" fmla="*/ 99 w 312"/>
                <a:gd name="T21" fmla="*/ 404 h 427"/>
                <a:gd name="T22" fmla="*/ 5 w 312"/>
                <a:gd name="T23" fmla="*/ 283 h 427"/>
                <a:gd name="T24" fmla="*/ 7 w 312"/>
                <a:gd name="T25" fmla="*/ 128 h 427"/>
                <a:gd name="T26" fmla="*/ 138 w 312"/>
                <a:gd name="T27" fmla="*/ 7 h 427"/>
                <a:gd name="T28" fmla="*/ 300 w 312"/>
                <a:gd name="T29" fmla="*/ 17 h 427"/>
                <a:gd name="T30" fmla="*/ 311 w 312"/>
                <a:gd name="T31" fmla="*/ 27 h 427"/>
                <a:gd name="T32" fmla="*/ 311 w 312"/>
                <a:gd name="T33" fmla="*/ 118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2" h="427">
                  <a:moveTo>
                    <a:pt x="311" y="118"/>
                  </a:moveTo>
                  <a:cubicBezTo>
                    <a:pt x="279" y="114"/>
                    <a:pt x="249" y="108"/>
                    <a:pt x="219" y="107"/>
                  </a:cubicBezTo>
                  <a:cubicBezTo>
                    <a:pt x="199" y="105"/>
                    <a:pt x="177" y="107"/>
                    <a:pt x="157" y="110"/>
                  </a:cubicBezTo>
                  <a:cubicBezTo>
                    <a:pt x="136" y="114"/>
                    <a:pt x="126" y="128"/>
                    <a:pt x="126" y="149"/>
                  </a:cubicBezTo>
                  <a:cubicBezTo>
                    <a:pt x="125" y="190"/>
                    <a:pt x="125" y="232"/>
                    <a:pt x="126" y="273"/>
                  </a:cubicBezTo>
                  <a:cubicBezTo>
                    <a:pt x="126" y="295"/>
                    <a:pt x="142" y="309"/>
                    <a:pt x="165" y="313"/>
                  </a:cubicBezTo>
                  <a:cubicBezTo>
                    <a:pt x="201" y="319"/>
                    <a:pt x="237" y="314"/>
                    <a:pt x="272" y="308"/>
                  </a:cubicBezTo>
                  <a:cubicBezTo>
                    <a:pt x="285" y="307"/>
                    <a:pt x="297" y="305"/>
                    <a:pt x="311" y="302"/>
                  </a:cubicBezTo>
                  <a:cubicBezTo>
                    <a:pt x="311" y="334"/>
                    <a:pt x="312" y="364"/>
                    <a:pt x="311" y="394"/>
                  </a:cubicBezTo>
                  <a:cubicBezTo>
                    <a:pt x="311" y="397"/>
                    <a:pt x="307" y="402"/>
                    <a:pt x="304" y="403"/>
                  </a:cubicBezTo>
                  <a:cubicBezTo>
                    <a:pt x="236" y="417"/>
                    <a:pt x="167" y="427"/>
                    <a:pt x="99" y="404"/>
                  </a:cubicBezTo>
                  <a:cubicBezTo>
                    <a:pt x="42" y="384"/>
                    <a:pt x="9" y="342"/>
                    <a:pt x="5" y="283"/>
                  </a:cubicBezTo>
                  <a:cubicBezTo>
                    <a:pt x="1" y="231"/>
                    <a:pt x="0" y="179"/>
                    <a:pt x="7" y="128"/>
                  </a:cubicBezTo>
                  <a:cubicBezTo>
                    <a:pt x="17" y="58"/>
                    <a:pt x="68" y="16"/>
                    <a:pt x="138" y="7"/>
                  </a:cubicBezTo>
                  <a:cubicBezTo>
                    <a:pt x="193" y="0"/>
                    <a:pt x="247" y="5"/>
                    <a:pt x="300" y="17"/>
                  </a:cubicBezTo>
                  <a:cubicBezTo>
                    <a:pt x="304" y="18"/>
                    <a:pt x="311" y="23"/>
                    <a:pt x="311" y="27"/>
                  </a:cubicBezTo>
                  <a:cubicBezTo>
                    <a:pt x="312" y="57"/>
                    <a:pt x="311" y="87"/>
                    <a:pt x="311" y="118"/>
                  </a:cubicBezTo>
                  <a:close/>
                </a:path>
              </a:pathLst>
            </a:custGeom>
            <a:solidFill>
              <a:schemeClr val="tx1"/>
            </a:solid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4182139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prstGeom prst="rect">
            <a:avLst/>
          </a:prstGeom>
        </p:spPr>
        <p:txBody>
          <a:bodyPr/>
          <a:lstStyle/>
          <a:p>
            <a:r>
              <a:rPr lang="en-US" dirty="0" smtClean="0"/>
              <a:t>Canvas: Multiple Segments</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518" y="1412776"/>
            <a:ext cx="8046965" cy="54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4"/>
          </p:nvPr>
        </p:nvSpPr>
        <p:spPr/>
        <p:txBody>
          <a:bodyPr/>
          <a:lstStyle/>
          <a:p>
            <a:fld id="{13F44AA5-DB92-42C3-A717-A60C9B81A1ED}" type="slidenum">
              <a:rPr lang="en-CA" smtClean="0"/>
              <a:pPr/>
              <a:t>73</a:t>
            </a:fld>
            <a:endParaRPr lang="en-CA" dirty="0"/>
          </a:p>
        </p:txBody>
      </p:sp>
    </p:spTree>
    <p:extLst>
      <p:ext uri="{BB962C8B-B14F-4D97-AF65-F5344CB8AC3E}">
        <p14:creationId xmlns:p14="http://schemas.microsoft.com/office/powerpoint/2010/main" val="2133640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Business Models	</a:t>
            </a:r>
            <a:endParaRPr lang="en-US" dirty="0"/>
          </a:p>
        </p:txBody>
      </p:sp>
      <p:sp>
        <p:nvSpPr>
          <p:cNvPr id="3" name="Content Placeholder 2"/>
          <p:cNvSpPr>
            <a:spLocks noGrp="1"/>
          </p:cNvSpPr>
          <p:nvPr>
            <p:ph idx="4294967295"/>
          </p:nvPr>
        </p:nvSpPr>
        <p:spPr>
          <a:xfrm>
            <a:off x="264695" y="1155303"/>
            <a:ext cx="8228013" cy="2844800"/>
          </a:xfrm>
        </p:spPr>
        <p:txBody>
          <a:bodyPr/>
          <a:lstStyle/>
          <a:p>
            <a:pPr>
              <a:buNone/>
            </a:pPr>
            <a:r>
              <a:rPr lang="en-US" sz="2800" b="1" dirty="0" smtClean="0">
                <a:solidFill>
                  <a:schemeClr val="accent6"/>
                </a:solidFill>
              </a:rPr>
              <a:t>In groups or as an individual:</a:t>
            </a:r>
          </a:p>
          <a:p>
            <a:pPr marL="285750" indent="-285750">
              <a:spcBef>
                <a:spcPts val="1200"/>
              </a:spcBef>
              <a:buClr>
                <a:schemeClr val="accent6"/>
              </a:buClr>
              <a:buFont typeface="Wingdings" panose="05000000000000000000" pitchFamily="2" charset="2"/>
              <a:buChar char="ü"/>
            </a:pPr>
            <a:r>
              <a:rPr lang="en-US" sz="2400" dirty="0" smtClean="0"/>
              <a:t>Consider your business idea, or the idea your group came up with earlier.</a:t>
            </a:r>
          </a:p>
          <a:p>
            <a:pPr marL="285750" indent="-285750">
              <a:spcBef>
                <a:spcPts val="1200"/>
              </a:spcBef>
              <a:buClr>
                <a:schemeClr val="accent6"/>
              </a:buClr>
              <a:buFont typeface="Wingdings" panose="05000000000000000000" pitchFamily="2" charset="2"/>
              <a:buChar char="ü"/>
            </a:pPr>
            <a:r>
              <a:rPr lang="en-US" sz="2400" dirty="0" smtClean="0"/>
              <a:t>Sketch out the  key components of their business model.</a:t>
            </a:r>
          </a:p>
          <a:p>
            <a:pPr marL="285750" indent="-285750">
              <a:spcBef>
                <a:spcPts val="1200"/>
              </a:spcBef>
              <a:buClr>
                <a:schemeClr val="accent6"/>
              </a:buClr>
              <a:buFont typeface="Wingdings" panose="05000000000000000000" pitchFamily="2" charset="2"/>
              <a:buChar char="ü"/>
            </a:pPr>
            <a:r>
              <a:rPr lang="en-US" sz="2400" dirty="0" smtClean="0"/>
              <a:t>Determine which component is most important or unique. </a:t>
            </a:r>
            <a:endParaRPr lang="en-US" sz="2400" dirty="0"/>
          </a:p>
          <a:p>
            <a:pPr marL="285750" indent="-285750">
              <a:spcBef>
                <a:spcPts val="1200"/>
              </a:spcBef>
              <a:buClr>
                <a:schemeClr val="accent6"/>
              </a:buClr>
              <a:buFont typeface="Wingdings" panose="05000000000000000000" pitchFamily="2" charset="2"/>
              <a:buChar char="ü"/>
            </a:pPr>
            <a:r>
              <a:rPr lang="en-US" sz="2400" dirty="0" smtClean="0"/>
              <a:t>Be prepared to present:</a:t>
            </a:r>
          </a:p>
        </p:txBody>
      </p:sp>
      <p:sp>
        <p:nvSpPr>
          <p:cNvPr id="5" name="Rectangle 4"/>
          <p:cNvSpPr/>
          <p:nvPr/>
        </p:nvSpPr>
        <p:spPr>
          <a:xfrm>
            <a:off x="0" y="4243699"/>
            <a:ext cx="9144000" cy="1008112"/>
          </a:xfrm>
          <a:prstGeom prst="rect">
            <a:avLst/>
          </a:prstGeom>
          <a:solidFill>
            <a:schemeClr val="accent6"/>
          </a:solidFill>
        </p:spPr>
        <p:txBody>
          <a:bodyPr wrap="square" lIns="720000" rIns="720000" anchor="ctr">
            <a:noAutofit/>
          </a:bodyPr>
          <a:lstStyle/>
          <a:p>
            <a:pPr>
              <a:lnSpc>
                <a:spcPct val="120000"/>
              </a:lnSpc>
            </a:pPr>
            <a:r>
              <a:rPr lang="en-US" sz="2400" dirty="0">
                <a:solidFill>
                  <a:prstClr val="white"/>
                </a:solidFill>
              </a:rPr>
              <a:t>Which component(s) of the Business Model Canvas is </a:t>
            </a:r>
            <a:r>
              <a:rPr lang="en-US" sz="2400" b="1" dirty="0">
                <a:solidFill>
                  <a:prstClr val="white"/>
                </a:solidFill>
              </a:rPr>
              <a:t>most important or unique </a:t>
            </a:r>
            <a:r>
              <a:rPr lang="en-US" sz="2400" dirty="0">
                <a:solidFill>
                  <a:prstClr val="white"/>
                </a:solidFill>
              </a:rPr>
              <a:t>for this business, and why?</a:t>
            </a:r>
          </a:p>
        </p:txBody>
      </p:sp>
      <p:sp>
        <p:nvSpPr>
          <p:cNvPr id="4" name="Slide Number Placeholder 3"/>
          <p:cNvSpPr>
            <a:spLocks noGrp="1"/>
          </p:cNvSpPr>
          <p:nvPr>
            <p:ph type="sldNum" sz="quarter" idx="4"/>
          </p:nvPr>
        </p:nvSpPr>
        <p:spPr/>
        <p:txBody>
          <a:bodyPr/>
          <a:lstStyle/>
          <a:p>
            <a:fld id="{13F44AA5-DB92-42C3-A717-A60C9B81A1ED}" type="slidenum">
              <a:rPr lang="en-CA" smtClean="0"/>
              <a:pPr/>
              <a:t>74</a:t>
            </a:fld>
            <a:endParaRPr lang="en-CA" dirty="0"/>
          </a:p>
        </p:txBody>
      </p:sp>
    </p:spTree>
    <p:extLst>
      <p:ext uri="{BB962C8B-B14F-4D97-AF65-F5344CB8AC3E}">
        <p14:creationId xmlns:p14="http://schemas.microsoft.com/office/powerpoint/2010/main" val="2995129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2"/>
          <a:srcRect l="2354" t="2616" r="2616" b="2616"/>
          <a:stretch>
            <a:fillRect/>
          </a:stretch>
        </p:blipFill>
        <p:spPr>
          <a:xfrm>
            <a:off x="53752" y="425137"/>
            <a:ext cx="9036496" cy="6007726"/>
          </a:xfrm>
          <a:prstGeom prst="rect">
            <a:avLst/>
          </a:prstGeom>
        </p:spPr>
      </p:pic>
    </p:spTree>
    <p:extLst>
      <p:ext uri="{BB962C8B-B14F-4D97-AF65-F5344CB8AC3E}">
        <p14:creationId xmlns:p14="http://schemas.microsoft.com/office/powerpoint/2010/main" val="2898159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792854" y="4262589"/>
            <a:ext cx="6804248" cy="764704"/>
          </a:xfrm>
        </p:spPr>
        <p:txBody>
          <a:bodyPr/>
          <a:lstStyle/>
          <a:p>
            <a:r>
              <a:rPr lang="en-US" sz="3600" dirty="0" smtClean="0">
                <a:solidFill>
                  <a:schemeClr val="tx1"/>
                </a:solidFill>
              </a:rPr>
              <a:t>Concluding </a:t>
            </a:r>
            <a:r>
              <a:rPr lang="en-US" sz="3600" dirty="0">
                <a:solidFill>
                  <a:schemeClr val="tx1"/>
                </a:solidFill>
              </a:rPr>
              <a:t>Thoughts</a:t>
            </a:r>
            <a:r>
              <a:rPr lang="en-US" sz="3600" dirty="0" smtClean="0">
                <a:solidFill>
                  <a:schemeClr val="tx1"/>
                </a:solidFill>
              </a:rPr>
              <a:t>?</a:t>
            </a:r>
            <a:endParaRPr lang="en-US" sz="3600" dirty="0">
              <a:solidFill>
                <a:schemeClr val="tx1"/>
              </a:solidFill>
            </a:endParaRPr>
          </a:p>
        </p:txBody>
      </p:sp>
      <p:grpSp>
        <p:nvGrpSpPr>
          <p:cNvPr id="19" name="Group 18"/>
          <p:cNvGrpSpPr/>
          <p:nvPr/>
        </p:nvGrpSpPr>
        <p:grpSpPr>
          <a:xfrm>
            <a:off x="3793041" y="1766201"/>
            <a:ext cx="1550148" cy="1562662"/>
            <a:chOff x="3000376" y="1104901"/>
            <a:chExt cx="3146425" cy="3171825"/>
          </a:xfrm>
          <a:solidFill>
            <a:schemeClr val="accent1"/>
          </a:solidFill>
        </p:grpSpPr>
        <p:sp>
          <p:nvSpPr>
            <p:cNvPr id="9" name="Freeform 7"/>
            <p:cNvSpPr>
              <a:spLocks/>
            </p:cNvSpPr>
            <p:nvPr/>
          </p:nvSpPr>
          <p:spPr bwMode="auto">
            <a:xfrm>
              <a:off x="4449763" y="1104901"/>
              <a:ext cx="244475" cy="603250"/>
            </a:xfrm>
            <a:custGeom>
              <a:avLst/>
              <a:gdLst>
                <a:gd name="T0" fmla="*/ 70 w 120"/>
                <a:gd name="T1" fmla="*/ 0 h 294"/>
                <a:gd name="T2" fmla="*/ 91 w 120"/>
                <a:gd name="T3" fmla="*/ 10 h 294"/>
                <a:gd name="T4" fmla="*/ 119 w 120"/>
                <a:gd name="T5" fmla="*/ 57 h 294"/>
                <a:gd name="T6" fmla="*/ 118 w 120"/>
                <a:gd name="T7" fmla="*/ 242 h 294"/>
                <a:gd name="T8" fmla="*/ 62 w 120"/>
                <a:gd name="T9" fmla="*/ 294 h 294"/>
                <a:gd name="T10" fmla="*/ 4 w 120"/>
                <a:gd name="T11" fmla="*/ 244 h 294"/>
                <a:gd name="T12" fmla="*/ 2 w 120"/>
                <a:gd name="T13" fmla="*/ 222 h 294"/>
                <a:gd name="T14" fmla="*/ 2 w 120"/>
                <a:gd name="T15" fmla="*/ 79 h 294"/>
                <a:gd name="T16" fmla="*/ 52 w 120"/>
                <a:gd name="T17" fmla="*/ 0 h 294"/>
                <a:gd name="T18" fmla="*/ 70 w 120"/>
                <a:gd name="T19" fmla="*/ 0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0" h="294">
                  <a:moveTo>
                    <a:pt x="70" y="0"/>
                  </a:moveTo>
                  <a:cubicBezTo>
                    <a:pt x="77" y="3"/>
                    <a:pt x="85" y="5"/>
                    <a:pt x="91" y="10"/>
                  </a:cubicBezTo>
                  <a:cubicBezTo>
                    <a:pt x="108" y="21"/>
                    <a:pt x="118" y="37"/>
                    <a:pt x="119" y="57"/>
                  </a:cubicBezTo>
                  <a:cubicBezTo>
                    <a:pt x="119" y="119"/>
                    <a:pt x="120" y="181"/>
                    <a:pt x="118" y="242"/>
                  </a:cubicBezTo>
                  <a:cubicBezTo>
                    <a:pt x="116" y="273"/>
                    <a:pt x="91" y="293"/>
                    <a:pt x="62" y="294"/>
                  </a:cubicBezTo>
                  <a:cubicBezTo>
                    <a:pt x="32" y="294"/>
                    <a:pt x="8" y="274"/>
                    <a:pt x="4" y="244"/>
                  </a:cubicBezTo>
                  <a:cubicBezTo>
                    <a:pt x="3" y="237"/>
                    <a:pt x="2" y="229"/>
                    <a:pt x="2" y="222"/>
                  </a:cubicBezTo>
                  <a:cubicBezTo>
                    <a:pt x="2" y="174"/>
                    <a:pt x="3" y="127"/>
                    <a:pt x="2" y="79"/>
                  </a:cubicBezTo>
                  <a:cubicBezTo>
                    <a:pt x="0" y="41"/>
                    <a:pt x="12" y="12"/>
                    <a:pt x="52" y="0"/>
                  </a:cubicBezTo>
                  <a:cubicBezTo>
                    <a:pt x="58" y="0"/>
                    <a:pt x="64" y="0"/>
                    <a:pt x="7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8"/>
            <p:cNvSpPr>
              <a:spLocks/>
            </p:cNvSpPr>
            <p:nvPr/>
          </p:nvSpPr>
          <p:spPr bwMode="auto">
            <a:xfrm>
              <a:off x="3000376" y="2557463"/>
              <a:ext cx="603250" cy="244475"/>
            </a:xfrm>
            <a:custGeom>
              <a:avLst/>
              <a:gdLst>
                <a:gd name="T0" fmla="*/ 0 w 294"/>
                <a:gd name="T1" fmla="*/ 50 h 119"/>
                <a:gd name="T2" fmla="*/ 10 w 294"/>
                <a:gd name="T3" fmla="*/ 28 h 119"/>
                <a:gd name="T4" fmla="*/ 57 w 294"/>
                <a:gd name="T5" fmla="*/ 1 h 119"/>
                <a:gd name="T6" fmla="*/ 245 w 294"/>
                <a:gd name="T7" fmla="*/ 2 h 119"/>
                <a:gd name="T8" fmla="*/ 294 w 294"/>
                <a:gd name="T9" fmla="*/ 59 h 119"/>
                <a:gd name="T10" fmla="*/ 245 w 294"/>
                <a:gd name="T11" fmla="*/ 115 h 119"/>
                <a:gd name="T12" fmla="*/ 189 w 294"/>
                <a:gd name="T13" fmla="*/ 117 h 119"/>
                <a:gd name="T14" fmla="*/ 79 w 294"/>
                <a:gd name="T15" fmla="*/ 118 h 119"/>
                <a:gd name="T16" fmla="*/ 0 w 294"/>
                <a:gd name="T17" fmla="*/ 68 h 119"/>
                <a:gd name="T18" fmla="*/ 0 w 294"/>
                <a:gd name="T19" fmla="*/ 5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4" h="119">
                  <a:moveTo>
                    <a:pt x="0" y="50"/>
                  </a:moveTo>
                  <a:cubicBezTo>
                    <a:pt x="3" y="43"/>
                    <a:pt x="5" y="35"/>
                    <a:pt x="10" y="28"/>
                  </a:cubicBezTo>
                  <a:cubicBezTo>
                    <a:pt x="21" y="11"/>
                    <a:pt x="37" y="1"/>
                    <a:pt x="57" y="1"/>
                  </a:cubicBezTo>
                  <a:cubicBezTo>
                    <a:pt x="120" y="1"/>
                    <a:pt x="183" y="0"/>
                    <a:pt x="245" y="2"/>
                  </a:cubicBezTo>
                  <a:cubicBezTo>
                    <a:pt x="274" y="3"/>
                    <a:pt x="294" y="30"/>
                    <a:pt x="294" y="59"/>
                  </a:cubicBezTo>
                  <a:cubicBezTo>
                    <a:pt x="294" y="88"/>
                    <a:pt x="274" y="112"/>
                    <a:pt x="245" y="115"/>
                  </a:cubicBezTo>
                  <a:cubicBezTo>
                    <a:pt x="227" y="117"/>
                    <a:pt x="208" y="117"/>
                    <a:pt x="189" y="117"/>
                  </a:cubicBezTo>
                  <a:cubicBezTo>
                    <a:pt x="152" y="118"/>
                    <a:pt x="116" y="116"/>
                    <a:pt x="79" y="118"/>
                  </a:cubicBezTo>
                  <a:cubicBezTo>
                    <a:pt x="41" y="119"/>
                    <a:pt x="12" y="107"/>
                    <a:pt x="0" y="68"/>
                  </a:cubicBezTo>
                  <a:cubicBezTo>
                    <a:pt x="0" y="62"/>
                    <a:pt x="0" y="56"/>
                    <a:pt x="0" y="5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9"/>
            <p:cNvSpPr>
              <a:spLocks/>
            </p:cNvSpPr>
            <p:nvPr/>
          </p:nvSpPr>
          <p:spPr bwMode="auto">
            <a:xfrm>
              <a:off x="5545138" y="2554288"/>
              <a:ext cx="601663" cy="242888"/>
            </a:xfrm>
            <a:custGeom>
              <a:avLst/>
              <a:gdLst>
                <a:gd name="T0" fmla="*/ 294 w 294"/>
                <a:gd name="T1" fmla="*/ 70 h 119"/>
                <a:gd name="T2" fmla="*/ 284 w 294"/>
                <a:gd name="T3" fmla="*/ 91 h 119"/>
                <a:gd name="T4" fmla="*/ 237 w 294"/>
                <a:gd name="T5" fmla="*/ 119 h 119"/>
                <a:gd name="T6" fmla="*/ 48 w 294"/>
                <a:gd name="T7" fmla="*/ 117 h 119"/>
                <a:gd name="T8" fmla="*/ 0 w 294"/>
                <a:gd name="T9" fmla="*/ 60 h 119"/>
                <a:gd name="T10" fmla="*/ 48 w 294"/>
                <a:gd name="T11" fmla="*/ 4 h 119"/>
                <a:gd name="T12" fmla="*/ 105 w 294"/>
                <a:gd name="T13" fmla="*/ 2 h 119"/>
                <a:gd name="T14" fmla="*/ 214 w 294"/>
                <a:gd name="T15" fmla="*/ 2 h 119"/>
                <a:gd name="T16" fmla="*/ 294 w 294"/>
                <a:gd name="T17" fmla="*/ 52 h 119"/>
                <a:gd name="T18" fmla="*/ 294 w 294"/>
                <a:gd name="T19" fmla="*/ 7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4" h="119">
                  <a:moveTo>
                    <a:pt x="294" y="70"/>
                  </a:moveTo>
                  <a:cubicBezTo>
                    <a:pt x="290" y="77"/>
                    <a:pt x="288" y="85"/>
                    <a:pt x="284" y="91"/>
                  </a:cubicBezTo>
                  <a:cubicBezTo>
                    <a:pt x="273" y="108"/>
                    <a:pt x="257" y="118"/>
                    <a:pt x="237" y="119"/>
                  </a:cubicBezTo>
                  <a:cubicBezTo>
                    <a:pt x="174" y="119"/>
                    <a:pt x="111" y="119"/>
                    <a:pt x="48" y="117"/>
                  </a:cubicBezTo>
                  <a:cubicBezTo>
                    <a:pt x="20" y="116"/>
                    <a:pt x="0" y="90"/>
                    <a:pt x="0" y="60"/>
                  </a:cubicBezTo>
                  <a:cubicBezTo>
                    <a:pt x="0" y="32"/>
                    <a:pt x="20" y="8"/>
                    <a:pt x="48" y="4"/>
                  </a:cubicBezTo>
                  <a:cubicBezTo>
                    <a:pt x="67" y="2"/>
                    <a:pt x="86" y="2"/>
                    <a:pt x="105" y="2"/>
                  </a:cubicBezTo>
                  <a:cubicBezTo>
                    <a:pt x="141" y="2"/>
                    <a:pt x="178" y="3"/>
                    <a:pt x="214" y="2"/>
                  </a:cubicBezTo>
                  <a:cubicBezTo>
                    <a:pt x="253" y="0"/>
                    <a:pt x="281" y="12"/>
                    <a:pt x="294" y="52"/>
                  </a:cubicBezTo>
                  <a:cubicBezTo>
                    <a:pt x="294" y="58"/>
                    <a:pt x="294" y="64"/>
                    <a:pt x="294" y="7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10"/>
            <p:cNvSpPr>
              <a:spLocks noEditPoints="1"/>
            </p:cNvSpPr>
            <p:nvPr/>
          </p:nvSpPr>
          <p:spPr bwMode="auto">
            <a:xfrm>
              <a:off x="3838576" y="1922463"/>
              <a:ext cx="1458913" cy="1720850"/>
            </a:xfrm>
            <a:custGeom>
              <a:avLst/>
              <a:gdLst>
                <a:gd name="T0" fmla="*/ 358 w 712"/>
                <a:gd name="T1" fmla="*/ 840 h 840"/>
                <a:gd name="T2" fmla="*/ 232 w 712"/>
                <a:gd name="T3" fmla="*/ 840 h 840"/>
                <a:gd name="T4" fmla="*/ 184 w 712"/>
                <a:gd name="T5" fmla="*/ 792 h 840"/>
                <a:gd name="T6" fmla="*/ 150 w 712"/>
                <a:gd name="T7" fmla="*/ 683 h 840"/>
                <a:gd name="T8" fmla="*/ 59 w 712"/>
                <a:gd name="T9" fmla="*/ 532 h 840"/>
                <a:gd name="T10" fmla="*/ 41 w 712"/>
                <a:gd name="T11" fmla="*/ 238 h 840"/>
                <a:gd name="T12" fmla="*/ 304 w 712"/>
                <a:gd name="T13" fmla="*/ 27 h 840"/>
                <a:gd name="T14" fmla="*/ 671 w 712"/>
                <a:gd name="T15" fmla="*/ 225 h 840"/>
                <a:gd name="T16" fmla="*/ 672 w 712"/>
                <a:gd name="T17" fmla="*/ 504 h 840"/>
                <a:gd name="T18" fmla="*/ 604 w 712"/>
                <a:gd name="T19" fmla="*/ 626 h 840"/>
                <a:gd name="T20" fmla="*/ 555 w 712"/>
                <a:gd name="T21" fmla="*/ 704 h 840"/>
                <a:gd name="T22" fmla="*/ 534 w 712"/>
                <a:gd name="T23" fmla="*/ 787 h 840"/>
                <a:gd name="T24" fmla="*/ 481 w 712"/>
                <a:gd name="T25" fmla="*/ 840 h 840"/>
                <a:gd name="T26" fmla="*/ 358 w 712"/>
                <a:gd name="T27" fmla="*/ 840 h 840"/>
                <a:gd name="T28" fmla="*/ 170 w 712"/>
                <a:gd name="T29" fmla="*/ 481 h 840"/>
                <a:gd name="T30" fmla="*/ 469 w 712"/>
                <a:gd name="T31" fmla="*/ 166 h 840"/>
                <a:gd name="T32" fmla="*/ 196 w 712"/>
                <a:gd name="T33" fmla="*/ 203 h 840"/>
                <a:gd name="T34" fmla="*/ 170 w 712"/>
                <a:gd name="T35" fmla="*/ 481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12" h="840">
                  <a:moveTo>
                    <a:pt x="358" y="840"/>
                  </a:moveTo>
                  <a:cubicBezTo>
                    <a:pt x="316" y="840"/>
                    <a:pt x="274" y="840"/>
                    <a:pt x="232" y="840"/>
                  </a:cubicBezTo>
                  <a:cubicBezTo>
                    <a:pt x="200" y="840"/>
                    <a:pt x="183" y="824"/>
                    <a:pt x="184" y="792"/>
                  </a:cubicBezTo>
                  <a:cubicBezTo>
                    <a:pt x="185" y="752"/>
                    <a:pt x="171" y="716"/>
                    <a:pt x="150" y="683"/>
                  </a:cubicBezTo>
                  <a:cubicBezTo>
                    <a:pt x="119" y="633"/>
                    <a:pt x="86" y="584"/>
                    <a:pt x="59" y="532"/>
                  </a:cubicBezTo>
                  <a:cubicBezTo>
                    <a:pt x="9" y="437"/>
                    <a:pt x="0" y="338"/>
                    <a:pt x="41" y="238"/>
                  </a:cubicBezTo>
                  <a:cubicBezTo>
                    <a:pt x="89" y="120"/>
                    <a:pt x="178" y="49"/>
                    <a:pt x="304" y="27"/>
                  </a:cubicBezTo>
                  <a:cubicBezTo>
                    <a:pt x="460" y="0"/>
                    <a:pt x="610" y="86"/>
                    <a:pt x="671" y="225"/>
                  </a:cubicBezTo>
                  <a:cubicBezTo>
                    <a:pt x="712" y="318"/>
                    <a:pt x="712" y="412"/>
                    <a:pt x="672" y="504"/>
                  </a:cubicBezTo>
                  <a:cubicBezTo>
                    <a:pt x="653" y="546"/>
                    <a:pt x="628" y="585"/>
                    <a:pt x="604" y="626"/>
                  </a:cubicBezTo>
                  <a:cubicBezTo>
                    <a:pt x="589" y="652"/>
                    <a:pt x="571" y="678"/>
                    <a:pt x="555" y="704"/>
                  </a:cubicBezTo>
                  <a:cubicBezTo>
                    <a:pt x="540" y="730"/>
                    <a:pt x="533" y="757"/>
                    <a:pt x="534" y="787"/>
                  </a:cubicBezTo>
                  <a:cubicBezTo>
                    <a:pt x="534" y="825"/>
                    <a:pt x="519" y="840"/>
                    <a:pt x="481" y="840"/>
                  </a:cubicBezTo>
                  <a:cubicBezTo>
                    <a:pt x="440" y="840"/>
                    <a:pt x="399" y="840"/>
                    <a:pt x="358" y="840"/>
                  </a:cubicBezTo>
                  <a:close/>
                  <a:moveTo>
                    <a:pt x="170" y="481"/>
                  </a:moveTo>
                  <a:cubicBezTo>
                    <a:pt x="178" y="287"/>
                    <a:pt x="280" y="185"/>
                    <a:pt x="469" y="166"/>
                  </a:cubicBezTo>
                  <a:cubicBezTo>
                    <a:pt x="393" y="118"/>
                    <a:pt x="274" y="123"/>
                    <a:pt x="196" y="203"/>
                  </a:cubicBezTo>
                  <a:cubicBezTo>
                    <a:pt x="122" y="279"/>
                    <a:pt x="111" y="397"/>
                    <a:pt x="170" y="4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11"/>
            <p:cNvSpPr>
              <a:spLocks/>
            </p:cNvSpPr>
            <p:nvPr/>
          </p:nvSpPr>
          <p:spPr bwMode="auto">
            <a:xfrm>
              <a:off x="4210051" y="3765551"/>
              <a:ext cx="723900" cy="511175"/>
            </a:xfrm>
            <a:custGeom>
              <a:avLst/>
              <a:gdLst>
                <a:gd name="T0" fmla="*/ 178 w 354"/>
                <a:gd name="T1" fmla="*/ 1 h 249"/>
                <a:gd name="T2" fmla="*/ 302 w 354"/>
                <a:gd name="T3" fmla="*/ 1 h 249"/>
                <a:gd name="T4" fmla="*/ 354 w 354"/>
                <a:gd name="T5" fmla="*/ 53 h 249"/>
                <a:gd name="T6" fmla="*/ 354 w 354"/>
                <a:gd name="T7" fmla="*/ 127 h 249"/>
                <a:gd name="T8" fmla="*/ 304 w 354"/>
                <a:gd name="T9" fmla="*/ 177 h 249"/>
                <a:gd name="T10" fmla="*/ 299 w 354"/>
                <a:gd name="T11" fmla="*/ 177 h 249"/>
                <a:gd name="T12" fmla="*/ 263 w 354"/>
                <a:gd name="T13" fmla="*/ 193 h 249"/>
                <a:gd name="T14" fmla="*/ 89 w 354"/>
                <a:gd name="T15" fmla="*/ 190 h 249"/>
                <a:gd name="T16" fmla="*/ 62 w 354"/>
                <a:gd name="T17" fmla="*/ 177 h 249"/>
                <a:gd name="T18" fmla="*/ 44 w 354"/>
                <a:gd name="T19" fmla="*/ 177 h 249"/>
                <a:gd name="T20" fmla="*/ 1 w 354"/>
                <a:gd name="T21" fmla="*/ 135 h 249"/>
                <a:gd name="T22" fmla="*/ 1 w 354"/>
                <a:gd name="T23" fmla="*/ 42 h 249"/>
                <a:gd name="T24" fmla="*/ 50 w 354"/>
                <a:gd name="T25" fmla="*/ 1 h 249"/>
                <a:gd name="T26" fmla="*/ 178 w 354"/>
                <a:gd name="T27" fmla="*/ 1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4" h="249">
                  <a:moveTo>
                    <a:pt x="178" y="1"/>
                  </a:moveTo>
                  <a:cubicBezTo>
                    <a:pt x="219" y="1"/>
                    <a:pt x="261" y="1"/>
                    <a:pt x="302" y="1"/>
                  </a:cubicBezTo>
                  <a:cubicBezTo>
                    <a:pt x="338" y="1"/>
                    <a:pt x="354" y="18"/>
                    <a:pt x="354" y="53"/>
                  </a:cubicBezTo>
                  <a:cubicBezTo>
                    <a:pt x="354" y="78"/>
                    <a:pt x="354" y="102"/>
                    <a:pt x="354" y="127"/>
                  </a:cubicBezTo>
                  <a:cubicBezTo>
                    <a:pt x="354" y="160"/>
                    <a:pt x="338" y="177"/>
                    <a:pt x="304" y="177"/>
                  </a:cubicBezTo>
                  <a:cubicBezTo>
                    <a:pt x="302" y="177"/>
                    <a:pt x="301" y="177"/>
                    <a:pt x="299" y="177"/>
                  </a:cubicBezTo>
                  <a:cubicBezTo>
                    <a:pt x="284" y="175"/>
                    <a:pt x="273" y="180"/>
                    <a:pt x="263" y="193"/>
                  </a:cubicBezTo>
                  <a:cubicBezTo>
                    <a:pt x="219" y="249"/>
                    <a:pt x="134" y="247"/>
                    <a:pt x="89" y="190"/>
                  </a:cubicBezTo>
                  <a:cubicBezTo>
                    <a:pt x="82" y="180"/>
                    <a:pt x="74" y="175"/>
                    <a:pt x="62" y="177"/>
                  </a:cubicBezTo>
                  <a:cubicBezTo>
                    <a:pt x="56" y="178"/>
                    <a:pt x="50" y="177"/>
                    <a:pt x="44" y="177"/>
                  </a:cubicBezTo>
                  <a:cubicBezTo>
                    <a:pt x="20" y="176"/>
                    <a:pt x="2" y="159"/>
                    <a:pt x="1" y="135"/>
                  </a:cubicBezTo>
                  <a:cubicBezTo>
                    <a:pt x="0" y="104"/>
                    <a:pt x="0" y="73"/>
                    <a:pt x="1" y="42"/>
                  </a:cubicBezTo>
                  <a:cubicBezTo>
                    <a:pt x="2" y="17"/>
                    <a:pt x="22" y="1"/>
                    <a:pt x="50" y="1"/>
                  </a:cubicBezTo>
                  <a:cubicBezTo>
                    <a:pt x="93" y="0"/>
                    <a:pt x="135" y="1"/>
                    <a:pt x="178"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12"/>
            <p:cNvSpPr>
              <a:spLocks/>
            </p:cNvSpPr>
            <p:nvPr/>
          </p:nvSpPr>
          <p:spPr bwMode="auto">
            <a:xfrm>
              <a:off x="3416301" y="1514476"/>
              <a:ext cx="506413" cy="520700"/>
            </a:xfrm>
            <a:custGeom>
              <a:avLst/>
              <a:gdLst>
                <a:gd name="T0" fmla="*/ 247 w 247"/>
                <a:gd name="T1" fmla="*/ 184 h 254"/>
                <a:gd name="T2" fmla="*/ 216 w 247"/>
                <a:gd name="T3" fmla="*/ 242 h 254"/>
                <a:gd name="T4" fmla="*/ 156 w 247"/>
                <a:gd name="T5" fmla="*/ 239 h 254"/>
                <a:gd name="T6" fmla="*/ 145 w 247"/>
                <a:gd name="T7" fmla="*/ 231 h 254"/>
                <a:gd name="T8" fmla="*/ 23 w 247"/>
                <a:gd name="T9" fmla="*/ 109 h 254"/>
                <a:gd name="T10" fmla="*/ 20 w 247"/>
                <a:gd name="T11" fmla="*/ 29 h 254"/>
                <a:gd name="T12" fmla="*/ 105 w 247"/>
                <a:gd name="T13" fmla="*/ 26 h 254"/>
                <a:gd name="T14" fmla="*/ 231 w 247"/>
                <a:gd name="T15" fmla="*/ 152 h 254"/>
                <a:gd name="T16" fmla="*/ 247 w 247"/>
                <a:gd name="T17" fmla="*/ 184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 h="254">
                  <a:moveTo>
                    <a:pt x="247" y="184"/>
                  </a:moveTo>
                  <a:cubicBezTo>
                    <a:pt x="246" y="215"/>
                    <a:pt x="236" y="232"/>
                    <a:pt x="216" y="242"/>
                  </a:cubicBezTo>
                  <a:cubicBezTo>
                    <a:pt x="196" y="254"/>
                    <a:pt x="175" y="252"/>
                    <a:pt x="156" y="239"/>
                  </a:cubicBezTo>
                  <a:cubicBezTo>
                    <a:pt x="152" y="237"/>
                    <a:pt x="148" y="234"/>
                    <a:pt x="145" y="231"/>
                  </a:cubicBezTo>
                  <a:cubicBezTo>
                    <a:pt x="104" y="190"/>
                    <a:pt x="63" y="150"/>
                    <a:pt x="23" y="109"/>
                  </a:cubicBezTo>
                  <a:cubicBezTo>
                    <a:pt x="0" y="85"/>
                    <a:pt x="0" y="51"/>
                    <a:pt x="20" y="29"/>
                  </a:cubicBezTo>
                  <a:cubicBezTo>
                    <a:pt x="43" y="3"/>
                    <a:pt x="78" y="0"/>
                    <a:pt x="105" y="26"/>
                  </a:cubicBezTo>
                  <a:cubicBezTo>
                    <a:pt x="148" y="67"/>
                    <a:pt x="190" y="109"/>
                    <a:pt x="231" y="152"/>
                  </a:cubicBezTo>
                  <a:cubicBezTo>
                    <a:pt x="240" y="162"/>
                    <a:pt x="244" y="178"/>
                    <a:pt x="247" y="18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13"/>
            <p:cNvSpPr>
              <a:spLocks/>
            </p:cNvSpPr>
            <p:nvPr/>
          </p:nvSpPr>
          <p:spPr bwMode="auto">
            <a:xfrm>
              <a:off x="5213351" y="1531938"/>
              <a:ext cx="514350" cy="522288"/>
            </a:xfrm>
            <a:custGeom>
              <a:avLst/>
              <a:gdLst>
                <a:gd name="T0" fmla="*/ 188 w 251"/>
                <a:gd name="T1" fmla="*/ 1 h 255"/>
                <a:gd name="T2" fmla="*/ 241 w 251"/>
                <a:gd name="T3" fmla="*/ 34 h 255"/>
                <a:gd name="T4" fmla="*/ 235 w 251"/>
                <a:gd name="T5" fmla="*/ 93 h 255"/>
                <a:gd name="T6" fmla="*/ 230 w 251"/>
                <a:gd name="T7" fmla="*/ 100 h 255"/>
                <a:gd name="T8" fmla="*/ 103 w 251"/>
                <a:gd name="T9" fmla="*/ 226 h 255"/>
                <a:gd name="T10" fmla="*/ 10 w 251"/>
                <a:gd name="T11" fmla="*/ 205 h 255"/>
                <a:gd name="T12" fmla="*/ 24 w 251"/>
                <a:gd name="T13" fmla="*/ 141 h 255"/>
                <a:gd name="T14" fmla="*/ 147 w 251"/>
                <a:gd name="T15" fmla="*/ 18 h 255"/>
                <a:gd name="T16" fmla="*/ 188 w 251"/>
                <a:gd name="T17" fmla="*/ 1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1" h="255">
                  <a:moveTo>
                    <a:pt x="188" y="1"/>
                  </a:moveTo>
                  <a:cubicBezTo>
                    <a:pt x="213" y="2"/>
                    <a:pt x="231" y="12"/>
                    <a:pt x="241" y="34"/>
                  </a:cubicBezTo>
                  <a:cubicBezTo>
                    <a:pt x="251" y="55"/>
                    <a:pt x="249" y="74"/>
                    <a:pt x="235" y="93"/>
                  </a:cubicBezTo>
                  <a:cubicBezTo>
                    <a:pt x="233" y="95"/>
                    <a:pt x="232" y="98"/>
                    <a:pt x="230" y="100"/>
                  </a:cubicBezTo>
                  <a:cubicBezTo>
                    <a:pt x="188" y="142"/>
                    <a:pt x="147" y="185"/>
                    <a:pt x="103" y="226"/>
                  </a:cubicBezTo>
                  <a:cubicBezTo>
                    <a:pt x="72" y="255"/>
                    <a:pt x="25" y="244"/>
                    <a:pt x="10" y="205"/>
                  </a:cubicBezTo>
                  <a:cubicBezTo>
                    <a:pt x="0" y="181"/>
                    <a:pt x="7" y="159"/>
                    <a:pt x="24" y="141"/>
                  </a:cubicBezTo>
                  <a:cubicBezTo>
                    <a:pt x="64" y="100"/>
                    <a:pt x="106" y="59"/>
                    <a:pt x="147" y="18"/>
                  </a:cubicBezTo>
                  <a:cubicBezTo>
                    <a:pt x="158" y="7"/>
                    <a:pt x="173" y="0"/>
                    <a:pt x="188"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14"/>
            <p:cNvSpPr>
              <a:spLocks/>
            </p:cNvSpPr>
            <p:nvPr/>
          </p:nvSpPr>
          <p:spPr bwMode="auto">
            <a:xfrm>
              <a:off x="3421063" y="3303588"/>
              <a:ext cx="514350" cy="520700"/>
            </a:xfrm>
            <a:custGeom>
              <a:avLst/>
              <a:gdLst>
                <a:gd name="T0" fmla="*/ 61 w 251"/>
                <a:gd name="T1" fmla="*/ 254 h 254"/>
                <a:gd name="T2" fmla="*/ 10 w 251"/>
                <a:gd name="T3" fmla="*/ 221 h 254"/>
                <a:gd name="T4" fmla="*/ 16 w 251"/>
                <a:gd name="T5" fmla="*/ 161 h 254"/>
                <a:gd name="T6" fmla="*/ 24 w 251"/>
                <a:gd name="T7" fmla="*/ 150 h 254"/>
                <a:gd name="T8" fmla="*/ 142 w 251"/>
                <a:gd name="T9" fmla="*/ 33 h 254"/>
                <a:gd name="T10" fmla="*/ 240 w 251"/>
                <a:gd name="T11" fmla="*/ 49 h 254"/>
                <a:gd name="T12" fmla="*/ 226 w 251"/>
                <a:gd name="T13" fmla="*/ 114 h 254"/>
                <a:gd name="T14" fmla="*/ 104 w 251"/>
                <a:gd name="T15" fmla="*/ 236 h 254"/>
                <a:gd name="T16" fmla="*/ 61 w 251"/>
                <a:gd name="T17" fmla="*/ 254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1" h="254">
                  <a:moveTo>
                    <a:pt x="61" y="254"/>
                  </a:moveTo>
                  <a:cubicBezTo>
                    <a:pt x="38" y="253"/>
                    <a:pt x="20" y="243"/>
                    <a:pt x="10" y="221"/>
                  </a:cubicBezTo>
                  <a:cubicBezTo>
                    <a:pt x="0" y="200"/>
                    <a:pt x="2" y="180"/>
                    <a:pt x="16" y="161"/>
                  </a:cubicBezTo>
                  <a:cubicBezTo>
                    <a:pt x="18" y="157"/>
                    <a:pt x="21" y="154"/>
                    <a:pt x="24" y="150"/>
                  </a:cubicBezTo>
                  <a:cubicBezTo>
                    <a:pt x="63" y="111"/>
                    <a:pt x="102" y="72"/>
                    <a:pt x="142" y="33"/>
                  </a:cubicBezTo>
                  <a:cubicBezTo>
                    <a:pt x="175" y="0"/>
                    <a:pt x="223" y="8"/>
                    <a:pt x="240" y="49"/>
                  </a:cubicBezTo>
                  <a:cubicBezTo>
                    <a:pt x="251" y="74"/>
                    <a:pt x="244" y="96"/>
                    <a:pt x="226" y="114"/>
                  </a:cubicBezTo>
                  <a:cubicBezTo>
                    <a:pt x="186" y="155"/>
                    <a:pt x="145" y="195"/>
                    <a:pt x="104" y="236"/>
                  </a:cubicBezTo>
                  <a:cubicBezTo>
                    <a:pt x="92" y="248"/>
                    <a:pt x="78" y="254"/>
                    <a:pt x="61" y="25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15"/>
            <p:cNvSpPr>
              <a:spLocks/>
            </p:cNvSpPr>
            <p:nvPr/>
          </p:nvSpPr>
          <p:spPr bwMode="auto">
            <a:xfrm>
              <a:off x="5211763" y="3313113"/>
              <a:ext cx="512763" cy="519113"/>
            </a:xfrm>
            <a:custGeom>
              <a:avLst/>
              <a:gdLst>
                <a:gd name="T0" fmla="*/ 248 w 251"/>
                <a:gd name="T1" fmla="*/ 192 h 253"/>
                <a:gd name="T2" fmla="*/ 216 w 251"/>
                <a:gd name="T3" fmla="*/ 243 h 253"/>
                <a:gd name="T4" fmla="*/ 156 w 251"/>
                <a:gd name="T5" fmla="*/ 238 h 253"/>
                <a:gd name="T6" fmla="*/ 144 w 251"/>
                <a:gd name="T7" fmla="*/ 228 h 253"/>
                <a:gd name="T8" fmla="*/ 27 w 251"/>
                <a:gd name="T9" fmla="*/ 111 h 253"/>
                <a:gd name="T10" fmla="*/ 20 w 251"/>
                <a:gd name="T11" fmla="*/ 29 h 253"/>
                <a:gd name="T12" fmla="*/ 106 w 251"/>
                <a:gd name="T13" fmla="*/ 25 h 253"/>
                <a:gd name="T14" fmla="*/ 231 w 251"/>
                <a:gd name="T15" fmla="*/ 151 h 253"/>
                <a:gd name="T16" fmla="*/ 251 w 251"/>
                <a:gd name="T17" fmla="*/ 190 h 253"/>
                <a:gd name="T18" fmla="*/ 248 w 251"/>
                <a:gd name="T19" fmla="*/ 192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253">
                  <a:moveTo>
                    <a:pt x="248" y="192"/>
                  </a:moveTo>
                  <a:cubicBezTo>
                    <a:pt x="246" y="215"/>
                    <a:pt x="237" y="232"/>
                    <a:pt x="216" y="243"/>
                  </a:cubicBezTo>
                  <a:cubicBezTo>
                    <a:pt x="195" y="253"/>
                    <a:pt x="175" y="251"/>
                    <a:pt x="156" y="238"/>
                  </a:cubicBezTo>
                  <a:cubicBezTo>
                    <a:pt x="152" y="235"/>
                    <a:pt x="148" y="231"/>
                    <a:pt x="144" y="228"/>
                  </a:cubicBezTo>
                  <a:cubicBezTo>
                    <a:pt x="105" y="189"/>
                    <a:pt x="66" y="150"/>
                    <a:pt x="27" y="111"/>
                  </a:cubicBezTo>
                  <a:cubicBezTo>
                    <a:pt x="2" y="86"/>
                    <a:pt x="0" y="52"/>
                    <a:pt x="20" y="29"/>
                  </a:cubicBezTo>
                  <a:cubicBezTo>
                    <a:pt x="44" y="2"/>
                    <a:pt x="79" y="0"/>
                    <a:pt x="106" y="25"/>
                  </a:cubicBezTo>
                  <a:cubicBezTo>
                    <a:pt x="149" y="66"/>
                    <a:pt x="191" y="108"/>
                    <a:pt x="231" y="151"/>
                  </a:cubicBezTo>
                  <a:cubicBezTo>
                    <a:pt x="241" y="161"/>
                    <a:pt x="245" y="177"/>
                    <a:pt x="251" y="190"/>
                  </a:cubicBezTo>
                  <a:cubicBezTo>
                    <a:pt x="250" y="191"/>
                    <a:pt x="249" y="192"/>
                    <a:pt x="248" y="19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sp>
        <p:nvSpPr>
          <p:cNvPr id="20" name="Oval 19"/>
          <p:cNvSpPr/>
          <p:nvPr/>
        </p:nvSpPr>
        <p:spPr>
          <a:xfrm>
            <a:off x="3425115" y="1404532"/>
            <a:ext cx="2286000" cy="22860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latin typeface="+mj-lt"/>
            </a:endParaRPr>
          </a:p>
        </p:txBody>
      </p:sp>
      <p:sp>
        <p:nvSpPr>
          <p:cNvPr id="2" name="Slide Number Placeholder 1"/>
          <p:cNvSpPr>
            <a:spLocks noGrp="1"/>
          </p:cNvSpPr>
          <p:nvPr>
            <p:ph type="sldNum" sz="quarter" idx="4"/>
          </p:nvPr>
        </p:nvSpPr>
        <p:spPr/>
        <p:txBody>
          <a:bodyPr/>
          <a:lstStyle/>
          <a:p>
            <a:fld id="{13F44AA5-DB92-42C3-A717-A60C9B81A1ED}" type="slidenum">
              <a:rPr lang="en-CA" smtClean="0"/>
              <a:pPr/>
              <a:t>76</a:t>
            </a:fld>
            <a:endParaRPr lang="en-CA" dirty="0"/>
          </a:p>
        </p:txBody>
      </p:sp>
    </p:spTree>
    <p:extLst>
      <p:ext uri="{BB962C8B-B14F-4D97-AF65-F5344CB8AC3E}">
        <p14:creationId xmlns:p14="http://schemas.microsoft.com/office/powerpoint/2010/main" val="3457805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87066" y="2852018"/>
            <a:ext cx="6289671" cy="923330"/>
          </a:xfrm>
          <a:prstGeom prst="rect">
            <a:avLst/>
          </a:prstGeom>
        </p:spPr>
        <p:txBody>
          <a:bodyPr wrap="none">
            <a:spAutoFit/>
          </a:bodyPr>
          <a:lstStyle/>
          <a:p>
            <a:pPr algn="ctr"/>
            <a:r>
              <a:rPr lang="en-US" sz="5400" dirty="0" smtClean="0"/>
              <a:t>Validating Your Idea</a:t>
            </a:r>
            <a:endParaRPr lang="en-US" sz="5400" dirty="0"/>
          </a:p>
        </p:txBody>
      </p:sp>
      <p:sp>
        <p:nvSpPr>
          <p:cNvPr id="2" name="Slide Number Placeholder 1"/>
          <p:cNvSpPr>
            <a:spLocks noGrp="1"/>
          </p:cNvSpPr>
          <p:nvPr>
            <p:ph type="sldNum" sz="quarter" idx="4"/>
          </p:nvPr>
        </p:nvSpPr>
        <p:spPr/>
        <p:txBody>
          <a:bodyPr/>
          <a:lstStyle/>
          <a:p>
            <a:fld id="{13F44AA5-DB92-42C3-A717-A60C9B81A1ED}" type="slidenum">
              <a:rPr lang="en-CA" smtClean="0"/>
              <a:pPr/>
              <a:t>77</a:t>
            </a:fld>
            <a:endParaRPr lang="en-CA" dirty="0"/>
          </a:p>
        </p:txBody>
      </p:sp>
    </p:spTree>
    <p:extLst>
      <p:ext uri="{BB962C8B-B14F-4D97-AF65-F5344CB8AC3E}">
        <p14:creationId xmlns:p14="http://schemas.microsoft.com/office/powerpoint/2010/main" val="2088673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7663" y="1722905"/>
            <a:ext cx="5925662" cy="3363213"/>
          </a:xfrm>
          <a:prstGeom prst="rect">
            <a:avLst/>
          </a:prstGeom>
        </p:spPr>
      </p:pic>
      <p:pic>
        <p:nvPicPr>
          <p:cNvPr id="5" name="Picture 3">
            <a:hlinkClick r:id="rId2"/>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8988" y="2400868"/>
            <a:ext cx="1243013" cy="1243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ctrTitle"/>
          </p:nvPr>
        </p:nvSpPr>
        <p:spPr/>
        <p:txBody>
          <a:bodyPr/>
          <a:lstStyle/>
          <a:p>
            <a:r>
              <a:rPr lang="en-US" dirty="0" smtClean="0">
                <a:hlinkClick r:id="rId5" action="ppaction://hlinkfile"/>
              </a:rPr>
              <a:t>CUSTOMER DISCOVERY</a:t>
            </a:r>
            <a:endParaRPr lang="en-US" dirty="0"/>
          </a:p>
        </p:txBody>
      </p:sp>
      <p:sp>
        <p:nvSpPr>
          <p:cNvPr id="2" name="Slide Number Placeholder 1"/>
          <p:cNvSpPr>
            <a:spLocks noGrp="1"/>
          </p:cNvSpPr>
          <p:nvPr>
            <p:ph type="sldNum" sz="quarter" idx="4"/>
          </p:nvPr>
        </p:nvSpPr>
        <p:spPr/>
        <p:txBody>
          <a:bodyPr/>
          <a:lstStyle/>
          <a:p>
            <a:fld id="{13F44AA5-DB92-42C3-A717-A60C9B81A1ED}" type="slidenum">
              <a:rPr lang="en-CA" smtClean="0"/>
              <a:pPr/>
              <a:t>78</a:t>
            </a:fld>
            <a:endParaRPr lang="en-CA" dirty="0"/>
          </a:p>
        </p:txBody>
      </p:sp>
    </p:spTree>
    <p:extLst>
      <p:ext uri="{BB962C8B-B14F-4D97-AF65-F5344CB8AC3E}">
        <p14:creationId xmlns:p14="http://schemas.microsoft.com/office/powerpoint/2010/main" val="44481031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Recommended Start up Process*</a:t>
            </a:r>
            <a:endParaRPr lang="en-CA" dirty="0"/>
          </a:p>
        </p:txBody>
      </p:sp>
      <p:sp>
        <p:nvSpPr>
          <p:cNvPr id="3" name="Content Placeholder 2"/>
          <p:cNvSpPr>
            <a:spLocks noGrp="1"/>
          </p:cNvSpPr>
          <p:nvPr>
            <p:ph idx="4294967295"/>
          </p:nvPr>
        </p:nvSpPr>
        <p:spPr>
          <a:xfrm>
            <a:off x="278535" y="1526058"/>
            <a:ext cx="8434387" cy="4525963"/>
          </a:xfrm>
        </p:spPr>
        <p:txBody>
          <a:bodyPr>
            <a:normAutofit fontScale="70000" lnSpcReduction="20000"/>
          </a:bodyPr>
          <a:lstStyle/>
          <a:p>
            <a:pPr marL="514350" indent="-514350">
              <a:buAutoNum type="arabicPeriod"/>
            </a:pPr>
            <a:r>
              <a:rPr lang="en-US" dirty="0" smtClean="0"/>
              <a:t>Generate idea</a:t>
            </a:r>
          </a:p>
          <a:p>
            <a:pPr marL="514350" indent="-514350">
              <a:buFont typeface="Arial" pitchFamily="34" charset="0"/>
              <a:buAutoNum type="arabicPeriod"/>
            </a:pPr>
            <a:r>
              <a:rPr lang="en-US" dirty="0" smtClean="0"/>
              <a:t>Assess market </a:t>
            </a:r>
            <a:r>
              <a:rPr lang="en-US" dirty="0"/>
              <a:t>size and </a:t>
            </a:r>
            <a:r>
              <a:rPr lang="en-US" dirty="0" smtClean="0"/>
              <a:t>competition</a:t>
            </a:r>
          </a:p>
          <a:p>
            <a:pPr marL="514350" indent="-514350">
              <a:buAutoNum type="arabicPeriod"/>
            </a:pPr>
            <a:r>
              <a:rPr lang="en-US" dirty="0" smtClean="0"/>
              <a:t>Conceive business model hypotheses</a:t>
            </a:r>
          </a:p>
          <a:p>
            <a:pPr marL="514350" indent="-514350">
              <a:buAutoNum type="arabicPeriod"/>
            </a:pPr>
            <a:r>
              <a:rPr lang="en-US" dirty="0" smtClean="0"/>
              <a:t>Build validation tests and key metrics</a:t>
            </a:r>
          </a:p>
          <a:p>
            <a:pPr marL="514350" indent="-514350">
              <a:buAutoNum type="arabicPeriod"/>
            </a:pPr>
            <a:r>
              <a:rPr lang="en-US" dirty="0" smtClean="0"/>
              <a:t>Run validation tests and measure</a:t>
            </a:r>
          </a:p>
          <a:p>
            <a:pPr marL="514350" indent="-514350">
              <a:buAutoNum type="arabicPeriod"/>
            </a:pPr>
            <a:r>
              <a:rPr lang="en-US" dirty="0" smtClean="0"/>
              <a:t>Learn</a:t>
            </a:r>
          </a:p>
          <a:p>
            <a:pPr marL="514350" indent="-514350">
              <a:buAutoNum type="arabicPeriod"/>
            </a:pPr>
            <a:r>
              <a:rPr lang="en-US" dirty="0" smtClean="0"/>
              <a:t>Reiterate model and hypotheses</a:t>
            </a:r>
          </a:p>
          <a:p>
            <a:pPr marL="514350" indent="-514350">
              <a:buAutoNum type="arabicPeriod"/>
            </a:pPr>
            <a:r>
              <a:rPr lang="en-US" dirty="0" smtClean="0"/>
              <a:t>Repeat until new iterations not required</a:t>
            </a:r>
          </a:p>
          <a:p>
            <a:pPr marL="0" indent="0">
              <a:buNone/>
            </a:pPr>
            <a:endParaRPr lang="en-US" dirty="0" smtClean="0"/>
          </a:p>
          <a:p>
            <a:pPr marL="514350" indent="-514350">
              <a:buAutoNum type="arabicPeriod"/>
            </a:pPr>
            <a:r>
              <a:rPr lang="en-US" dirty="0" smtClean="0"/>
              <a:t>Establish resource requirements</a:t>
            </a:r>
          </a:p>
          <a:p>
            <a:pPr marL="514350" indent="-514350">
              <a:buAutoNum type="arabicPeriod"/>
            </a:pPr>
            <a:r>
              <a:rPr lang="en-US" dirty="0" smtClean="0"/>
              <a:t>Determine financial viability</a:t>
            </a:r>
          </a:p>
          <a:p>
            <a:pPr marL="514350" indent="-514350">
              <a:buAutoNum type="arabicPeriod"/>
            </a:pPr>
            <a:r>
              <a:rPr lang="en-US" dirty="0" smtClean="0"/>
              <a:t>Start venture or go back to step 1</a:t>
            </a:r>
            <a:endParaRPr lang="en-CA" dirty="0"/>
          </a:p>
          <a:p>
            <a:endParaRPr lang="en-CA" dirty="0"/>
          </a:p>
        </p:txBody>
      </p:sp>
      <p:cxnSp>
        <p:nvCxnSpPr>
          <p:cNvPr id="6" name="Straight Connector 5"/>
          <p:cNvCxnSpPr/>
          <p:nvPr/>
        </p:nvCxnSpPr>
        <p:spPr>
          <a:xfrm>
            <a:off x="162951" y="4361797"/>
            <a:ext cx="8352928"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960687" y="4887799"/>
            <a:ext cx="1867819" cy="338554"/>
          </a:xfrm>
          <a:prstGeom prst="rect">
            <a:avLst/>
          </a:prstGeom>
          <a:noFill/>
        </p:spPr>
        <p:txBody>
          <a:bodyPr wrap="none" rtlCol="0">
            <a:spAutoFit/>
          </a:bodyPr>
          <a:lstStyle/>
          <a:p>
            <a:r>
              <a:rPr lang="en-US" sz="1600" dirty="0" smtClean="0">
                <a:solidFill>
                  <a:srgbClr val="000000"/>
                </a:solidFill>
              </a:rPr>
              <a:t>Business Planning</a:t>
            </a:r>
            <a:endParaRPr lang="en-CA" sz="1600" dirty="0">
              <a:solidFill>
                <a:srgbClr val="000000"/>
              </a:solidFill>
            </a:endParaRPr>
          </a:p>
        </p:txBody>
      </p:sp>
      <p:sp>
        <p:nvSpPr>
          <p:cNvPr id="8" name="Right Brace 7"/>
          <p:cNvSpPr/>
          <p:nvPr/>
        </p:nvSpPr>
        <p:spPr>
          <a:xfrm>
            <a:off x="6630584" y="4437090"/>
            <a:ext cx="214519" cy="1238654"/>
          </a:xfrm>
          <a:prstGeom prst="rightBrace">
            <a:avLst>
              <a:gd name="adj1" fmla="val 72271"/>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solidFill>
                <a:srgbClr val="000000"/>
              </a:solidFill>
            </a:endParaRPr>
          </a:p>
        </p:txBody>
      </p:sp>
      <p:sp>
        <p:nvSpPr>
          <p:cNvPr id="10" name="TextBox 9"/>
          <p:cNvSpPr txBox="1"/>
          <p:nvPr/>
        </p:nvSpPr>
        <p:spPr>
          <a:xfrm>
            <a:off x="7706287" y="2536660"/>
            <a:ext cx="1421671" cy="338554"/>
          </a:xfrm>
          <a:prstGeom prst="rect">
            <a:avLst/>
          </a:prstGeom>
          <a:noFill/>
        </p:spPr>
        <p:txBody>
          <a:bodyPr wrap="none" rtlCol="0">
            <a:spAutoFit/>
          </a:bodyPr>
          <a:lstStyle/>
          <a:p>
            <a:r>
              <a:rPr lang="en-US" sz="1600" dirty="0" smtClean="0">
                <a:solidFill>
                  <a:srgbClr val="000000"/>
                </a:solidFill>
              </a:rPr>
              <a:t>Idea Validation</a:t>
            </a:r>
            <a:endParaRPr lang="en-CA" sz="1600" dirty="0">
              <a:solidFill>
                <a:srgbClr val="000000"/>
              </a:solidFill>
            </a:endParaRPr>
          </a:p>
        </p:txBody>
      </p:sp>
      <p:sp>
        <p:nvSpPr>
          <p:cNvPr id="11" name="Right Brace 10"/>
          <p:cNvSpPr/>
          <p:nvPr/>
        </p:nvSpPr>
        <p:spPr>
          <a:xfrm>
            <a:off x="7509244" y="1409793"/>
            <a:ext cx="214519" cy="2592288"/>
          </a:xfrm>
          <a:prstGeom prst="rightBrace">
            <a:avLst>
              <a:gd name="adj1" fmla="val 72271"/>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solidFill>
                <a:srgbClr val="000000"/>
              </a:solidFill>
            </a:endParaRPr>
          </a:p>
        </p:txBody>
      </p:sp>
      <p:sp>
        <p:nvSpPr>
          <p:cNvPr id="5" name="TextBox 4"/>
          <p:cNvSpPr txBox="1"/>
          <p:nvPr/>
        </p:nvSpPr>
        <p:spPr>
          <a:xfrm>
            <a:off x="3617705" y="5976467"/>
            <a:ext cx="2124171" cy="338554"/>
          </a:xfrm>
          <a:prstGeom prst="rect">
            <a:avLst/>
          </a:prstGeom>
          <a:noFill/>
        </p:spPr>
        <p:txBody>
          <a:bodyPr wrap="none" rtlCol="0">
            <a:spAutoFit/>
          </a:bodyPr>
          <a:lstStyle/>
          <a:p>
            <a:r>
              <a:rPr lang="en-US" sz="1600" dirty="0" smtClean="0">
                <a:solidFill>
                  <a:srgbClr val="000000"/>
                </a:solidFill>
              </a:rPr>
              <a:t>*Not distinct or linear.</a:t>
            </a:r>
            <a:endParaRPr lang="en-CA" sz="1600" dirty="0">
              <a:solidFill>
                <a:srgbClr val="000000"/>
              </a:solidFill>
            </a:endParaRPr>
          </a:p>
        </p:txBody>
      </p:sp>
      <p:sp>
        <p:nvSpPr>
          <p:cNvPr id="12" name="Right Brace 11"/>
          <p:cNvSpPr/>
          <p:nvPr/>
        </p:nvSpPr>
        <p:spPr>
          <a:xfrm>
            <a:off x="5808863" y="2781982"/>
            <a:ext cx="107260" cy="1044115"/>
          </a:xfrm>
          <a:prstGeom prst="rightBrace">
            <a:avLst>
              <a:gd name="adj1" fmla="val 72271"/>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solidFill>
                <a:srgbClr val="000000"/>
              </a:solidFill>
            </a:endParaRPr>
          </a:p>
        </p:txBody>
      </p:sp>
      <p:sp>
        <p:nvSpPr>
          <p:cNvPr id="13" name="TextBox 12"/>
          <p:cNvSpPr txBox="1"/>
          <p:nvPr/>
        </p:nvSpPr>
        <p:spPr>
          <a:xfrm>
            <a:off x="5927364" y="3108077"/>
            <a:ext cx="1620957" cy="338554"/>
          </a:xfrm>
          <a:prstGeom prst="rect">
            <a:avLst/>
          </a:prstGeom>
          <a:noFill/>
        </p:spPr>
        <p:txBody>
          <a:bodyPr wrap="none" rtlCol="0">
            <a:spAutoFit/>
          </a:bodyPr>
          <a:lstStyle/>
          <a:p>
            <a:r>
              <a:rPr lang="en-US" sz="1600" dirty="0" err="1" smtClean="0">
                <a:solidFill>
                  <a:srgbClr val="000000"/>
                </a:solidFill>
              </a:rPr>
              <a:t>Cust</a:t>
            </a:r>
            <a:r>
              <a:rPr lang="en-US" sz="1600" dirty="0" smtClean="0">
                <a:solidFill>
                  <a:srgbClr val="000000"/>
                </a:solidFill>
              </a:rPr>
              <a:t>. Discovery</a:t>
            </a:r>
            <a:endParaRPr lang="en-CA" sz="1600" dirty="0">
              <a:solidFill>
                <a:srgbClr val="000000"/>
              </a:solidFill>
            </a:endParaRPr>
          </a:p>
        </p:txBody>
      </p:sp>
      <p:sp>
        <p:nvSpPr>
          <p:cNvPr id="4" name="Slide Number Placeholder 3"/>
          <p:cNvSpPr>
            <a:spLocks noGrp="1"/>
          </p:cNvSpPr>
          <p:nvPr>
            <p:ph type="sldNum" sz="quarter" idx="4"/>
          </p:nvPr>
        </p:nvSpPr>
        <p:spPr/>
        <p:txBody>
          <a:bodyPr/>
          <a:lstStyle/>
          <a:p>
            <a:fld id="{13F44AA5-DB92-42C3-A717-A60C9B81A1ED}" type="slidenum">
              <a:rPr lang="en-CA" smtClean="0"/>
              <a:pPr/>
              <a:t>79</a:t>
            </a:fld>
            <a:endParaRPr lang="en-CA" dirty="0"/>
          </a:p>
        </p:txBody>
      </p:sp>
    </p:spTree>
    <p:extLst>
      <p:ext uri="{BB962C8B-B14F-4D97-AF65-F5344CB8AC3E}">
        <p14:creationId xmlns:p14="http://schemas.microsoft.com/office/powerpoint/2010/main" val="34568954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a:t>Foundation Elements of Entrepreneurial Idea Seeking</a:t>
            </a:r>
          </a:p>
        </p:txBody>
      </p:sp>
      <p:sp>
        <p:nvSpPr>
          <p:cNvPr id="4" name="Content Placeholder 3"/>
          <p:cNvSpPr>
            <a:spLocks noGrp="1"/>
          </p:cNvSpPr>
          <p:nvPr>
            <p:ph idx="4294967295"/>
          </p:nvPr>
        </p:nvSpPr>
        <p:spPr>
          <a:xfrm>
            <a:off x="218830" y="1246568"/>
            <a:ext cx="8228013" cy="388937"/>
          </a:xfrm>
        </p:spPr>
        <p:txBody>
          <a:bodyPr/>
          <a:lstStyle/>
          <a:p>
            <a:pPr marL="0" indent="0">
              <a:buNone/>
            </a:pPr>
            <a:r>
              <a:rPr lang="en-US" sz="2400" dirty="0" smtClean="0"/>
              <a:t> </a:t>
            </a:r>
            <a:r>
              <a:rPr lang="en-US" sz="2400" dirty="0" smtClean="0">
                <a:hlinkClick r:id="rId2" action="ppaction://hlinkfile"/>
              </a:rPr>
              <a:t>Innovator’s </a:t>
            </a:r>
            <a:r>
              <a:rPr lang="en-US" sz="2400" dirty="0">
                <a:hlinkClick r:id="rId2" action="ppaction://hlinkfile"/>
              </a:rPr>
              <a:t>DNA</a:t>
            </a:r>
            <a:r>
              <a:rPr lang="en-US" sz="2400" dirty="0" smtClean="0"/>
              <a:t>:</a:t>
            </a:r>
            <a:endParaRPr lang="en-US" sz="2400" dirty="0"/>
          </a:p>
        </p:txBody>
      </p:sp>
      <p:sp>
        <p:nvSpPr>
          <p:cNvPr id="8" name="Rectangle 7"/>
          <p:cNvSpPr/>
          <p:nvPr/>
        </p:nvSpPr>
        <p:spPr>
          <a:xfrm>
            <a:off x="1396644" y="2160742"/>
            <a:ext cx="6348862" cy="3812392"/>
          </a:xfrm>
          <a:prstGeom prst="rect">
            <a:avLst/>
          </a:prstGeom>
          <a:solidFill>
            <a:srgbClr val="171717"/>
          </a:solidFill>
          <a:ln w="57150">
            <a:solidFill>
              <a:schemeClr val="bg1"/>
            </a:solidFill>
            <a:miter lim="800000"/>
          </a:ln>
          <a:effectLst>
            <a:outerShdw blurRad="101600" dist="228600" dir="7800000" algn="t" rotWithShape="0">
              <a:prstClr val="black">
                <a:alpha val="4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 name="Picture 1">
            <a:hlinkClick r:id="rId3" action="ppaction://hlinkfile"/>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6560" y="2241743"/>
            <a:ext cx="6009030" cy="3681121"/>
          </a:xfrm>
          <a:prstGeom prst="rect">
            <a:avLst/>
          </a:prstGeom>
        </p:spPr>
      </p:pic>
      <p:pic>
        <p:nvPicPr>
          <p:cNvPr id="7" name="Picture 4" descr="http://www.clipartbest.com/cliparts/dc7/jEk/dc7jEkRMi.png">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39784" y="335779"/>
            <a:ext cx="1241069" cy="1241069"/>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4"/>
          </p:nvPr>
        </p:nvSpPr>
        <p:spPr/>
        <p:txBody>
          <a:bodyPr/>
          <a:lstStyle/>
          <a:p>
            <a:fld id="{13F44AA5-DB92-42C3-A717-A60C9B81A1ED}" type="slidenum">
              <a:rPr lang="en-CA" smtClean="0"/>
              <a:pPr/>
              <a:t>8</a:t>
            </a:fld>
            <a:endParaRPr lang="en-CA" dirty="0"/>
          </a:p>
        </p:txBody>
      </p:sp>
    </p:spTree>
    <p:extLst>
      <p:ext uri="{BB962C8B-B14F-4D97-AF65-F5344CB8AC3E}">
        <p14:creationId xmlns:p14="http://schemas.microsoft.com/office/powerpoint/2010/main" val="2184825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What Do Tests Look Like?</a:t>
            </a:r>
            <a:endParaRPr lang="en-CA" dirty="0"/>
          </a:p>
        </p:txBody>
      </p:sp>
      <p:sp>
        <p:nvSpPr>
          <p:cNvPr id="3" name="Content Placeholder 2"/>
          <p:cNvSpPr>
            <a:spLocks noGrp="1"/>
          </p:cNvSpPr>
          <p:nvPr>
            <p:ph idx="4294967295"/>
          </p:nvPr>
        </p:nvSpPr>
        <p:spPr>
          <a:xfrm>
            <a:off x="152402" y="1140243"/>
            <a:ext cx="9055766" cy="3579812"/>
          </a:xfrm>
        </p:spPr>
        <p:txBody>
          <a:bodyPr>
            <a:noAutofit/>
          </a:bodyPr>
          <a:lstStyle/>
          <a:p>
            <a:pPr>
              <a:spcBef>
                <a:spcPts val="1200"/>
              </a:spcBef>
              <a:buFont typeface="Arial" panose="020B0604020202020204" pitchFamily="34" charset="0"/>
              <a:buChar char="•"/>
            </a:pPr>
            <a:r>
              <a:rPr lang="en-US" sz="2200" dirty="0" smtClean="0"/>
              <a:t>Customer conversations (f2f) – lots of them</a:t>
            </a:r>
          </a:p>
          <a:p>
            <a:pPr>
              <a:spcBef>
                <a:spcPts val="1200"/>
              </a:spcBef>
              <a:buFont typeface="Arial" panose="020B0604020202020204" pitchFamily="34" charset="0"/>
              <a:buChar char="•"/>
            </a:pPr>
            <a:r>
              <a:rPr lang="en-US" sz="2200" dirty="0" smtClean="0"/>
              <a:t>Industry expert conversations</a:t>
            </a:r>
          </a:p>
          <a:p>
            <a:pPr>
              <a:spcBef>
                <a:spcPts val="1200"/>
              </a:spcBef>
              <a:buFont typeface="Arial" panose="020B0604020202020204" pitchFamily="34" charset="0"/>
              <a:buChar char="•"/>
            </a:pPr>
            <a:r>
              <a:rPr lang="en-US" sz="2200" dirty="0" smtClean="0"/>
              <a:t>Surveys – in person and/or online</a:t>
            </a:r>
          </a:p>
          <a:p>
            <a:pPr>
              <a:spcBef>
                <a:spcPts val="1200"/>
              </a:spcBef>
              <a:buFont typeface="Arial" panose="020B0604020202020204" pitchFamily="34" charset="0"/>
              <a:buChar char="•"/>
            </a:pPr>
            <a:r>
              <a:rPr lang="en-US" sz="2200" dirty="0" smtClean="0"/>
              <a:t>Test ads looking for currency*: Facebook, LinkedIn, Google </a:t>
            </a:r>
            <a:r>
              <a:rPr lang="en-US" sz="2200" dirty="0" err="1" smtClean="0"/>
              <a:t>Adwords</a:t>
            </a:r>
            <a:endParaRPr lang="en-US" sz="2200" dirty="0" smtClean="0"/>
          </a:p>
          <a:p>
            <a:pPr>
              <a:spcBef>
                <a:spcPts val="1200"/>
              </a:spcBef>
              <a:buFont typeface="Arial" panose="020B0604020202020204" pitchFamily="34" charset="0"/>
              <a:buChar char="•"/>
            </a:pPr>
            <a:r>
              <a:rPr lang="en-US" sz="2200" dirty="0" smtClean="0"/>
              <a:t>Test webpage looking for currency</a:t>
            </a:r>
          </a:p>
          <a:p>
            <a:pPr>
              <a:spcBef>
                <a:spcPts val="1200"/>
              </a:spcBef>
              <a:buFont typeface="Arial" panose="020B0604020202020204" pitchFamily="34" charset="0"/>
              <a:buChar char="•"/>
            </a:pPr>
            <a:r>
              <a:rPr lang="en-US" sz="2200" dirty="0" smtClean="0"/>
              <a:t>Letters to clients to gauge follow up</a:t>
            </a:r>
          </a:p>
          <a:p>
            <a:pPr>
              <a:spcBef>
                <a:spcPts val="1200"/>
              </a:spcBef>
              <a:buFont typeface="Arial" panose="020B0604020202020204" pitchFamily="34" charset="0"/>
              <a:buChar char="•"/>
            </a:pPr>
            <a:r>
              <a:rPr lang="en-US" sz="2200" dirty="0" smtClean="0"/>
              <a:t>Minimum viable product</a:t>
            </a:r>
          </a:p>
          <a:p>
            <a:pPr>
              <a:buFont typeface="Arial" panose="020B0604020202020204" pitchFamily="34" charset="0"/>
              <a:buChar char="•"/>
            </a:pPr>
            <a:endParaRPr lang="en-CA" sz="2400" dirty="0" smtClean="0"/>
          </a:p>
          <a:p>
            <a:pPr marL="0" indent="0">
              <a:buNone/>
            </a:pPr>
            <a:r>
              <a:rPr lang="en-CA" sz="2200" dirty="0" smtClean="0"/>
              <a:t>* Currency = cash, orders, email addresses, sign ups, click </a:t>
            </a:r>
            <a:r>
              <a:rPr lang="en-CA" sz="2200" dirty="0" err="1" smtClean="0"/>
              <a:t>throughs</a:t>
            </a:r>
            <a:r>
              <a:rPr lang="en-CA" sz="2200" dirty="0" smtClean="0"/>
              <a:t>,                     downloads etc.</a:t>
            </a:r>
            <a:endParaRPr lang="en-CA" sz="2200" dirty="0"/>
          </a:p>
        </p:txBody>
      </p:sp>
      <p:sp>
        <p:nvSpPr>
          <p:cNvPr id="4" name="Slide Number Placeholder 3"/>
          <p:cNvSpPr>
            <a:spLocks noGrp="1"/>
          </p:cNvSpPr>
          <p:nvPr>
            <p:ph type="sldNum" sz="quarter" idx="4"/>
          </p:nvPr>
        </p:nvSpPr>
        <p:spPr/>
        <p:txBody>
          <a:bodyPr/>
          <a:lstStyle/>
          <a:p>
            <a:fld id="{13F44AA5-DB92-42C3-A717-A60C9B81A1ED}" type="slidenum">
              <a:rPr lang="en-CA" smtClean="0"/>
              <a:pPr/>
              <a:t>80</a:t>
            </a:fld>
            <a:endParaRPr lang="en-CA" dirty="0"/>
          </a:p>
        </p:txBody>
      </p:sp>
    </p:spTree>
    <p:extLst>
      <p:ext uri="{BB962C8B-B14F-4D97-AF65-F5344CB8AC3E}">
        <p14:creationId xmlns:p14="http://schemas.microsoft.com/office/powerpoint/2010/main" val="396344266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Minimum Viable Product: MVP</a:t>
            </a:r>
            <a:endParaRPr lang="en-US" dirty="0"/>
          </a:p>
        </p:txBody>
      </p:sp>
      <p:sp>
        <p:nvSpPr>
          <p:cNvPr id="5" name="Content Placeholder 4"/>
          <p:cNvSpPr>
            <a:spLocks noGrp="1"/>
          </p:cNvSpPr>
          <p:nvPr>
            <p:ph idx="4294967295"/>
          </p:nvPr>
        </p:nvSpPr>
        <p:spPr>
          <a:xfrm>
            <a:off x="331036" y="1220453"/>
            <a:ext cx="8756817" cy="3579812"/>
          </a:xfrm>
        </p:spPr>
        <p:txBody>
          <a:bodyPr>
            <a:noAutofit/>
          </a:bodyPr>
          <a:lstStyle/>
          <a:p>
            <a:pPr marL="0" indent="0">
              <a:buNone/>
            </a:pPr>
            <a:r>
              <a:rPr lang="en-US" sz="2400" dirty="0"/>
              <a:t>A minimum viable product has just those core features that allow the product to be deployed, and no more. The product is typically deployed to a subset of possible customers, such as early adopters that are thought to be more forgiving, more likely to give feedback, and able to grasp a product vision from an early prototype or marketing information</a:t>
            </a:r>
            <a:r>
              <a:rPr lang="en-US" sz="2400" dirty="0" smtClean="0"/>
              <a:t>.</a:t>
            </a:r>
          </a:p>
          <a:p>
            <a:pPr marL="0" indent="0">
              <a:buNone/>
            </a:pPr>
            <a:endParaRPr lang="en-US" sz="2400" dirty="0" smtClean="0"/>
          </a:p>
          <a:p>
            <a:pPr>
              <a:spcBef>
                <a:spcPts val="1200"/>
              </a:spcBef>
            </a:pPr>
            <a:r>
              <a:rPr lang="en-US" sz="2400" dirty="0" smtClean="0"/>
              <a:t>Twitter MVP = status update</a:t>
            </a:r>
          </a:p>
          <a:p>
            <a:pPr>
              <a:spcBef>
                <a:spcPts val="1200"/>
              </a:spcBef>
            </a:pPr>
            <a:r>
              <a:rPr lang="en-US" sz="2400" dirty="0" smtClean="0"/>
              <a:t>Google = </a:t>
            </a:r>
            <a:r>
              <a:rPr lang="en-US" sz="2400" dirty="0"/>
              <a:t>j</a:t>
            </a:r>
            <a:r>
              <a:rPr lang="en-US" sz="2400" dirty="0" smtClean="0"/>
              <a:t>ust search</a:t>
            </a:r>
          </a:p>
          <a:p>
            <a:pPr>
              <a:spcBef>
                <a:spcPts val="1200"/>
              </a:spcBef>
            </a:pPr>
            <a:r>
              <a:rPr lang="en-US" sz="2400" dirty="0" smtClean="0"/>
              <a:t>Zappos = web site + manual purchase</a:t>
            </a:r>
          </a:p>
          <a:p>
            <a:pPr>
              <a:spcBef>
                <a:spcPts val="1200"/>
              </a:spcBef>
            </a:pPr>
            <a:r>
              <a:rPr lang="en-US" sz="2400" dirty="0" smtClean="0"/>
              <a:t>Virgin Airlines = one plane, one route </a:t>
            </a:r>
            <a:endParaRPr lang="en-US" sz="2400" dirty="0"/>
          </a:p>
        </p:txBody>
      </p:sp>
      <p:sp>
        <p:nvSpPr>
          <p:cNvPr id="3" name="Slide Number Placeholder 2"/>
          <p:cNvSpPr>
            <a:spLocks noGrp="1"/>
          </p:cNvSpPr>
          <p:nvPr>
            <p:ph type="sldNum" sz="quarter" idx="4"/>
          </p:nvPr>
        </p:nvSpPr>
        <p:spPr/>
        <p:txBody>
          <a:bodyPr/>
          <a:lstStyle/>
          <a:p>
            <a:fld id="{13F44AA5-DB92-42C3-A717-A60C9B81A1ED}" type="slidenum">
              <a:rPr lang="en-CA" smtClean="0"/>
              <a:pPr/>
              <a:t>81</a:t>
            </a:fld>
            <a:endParaRPr lang="en-CA" dirty="0"/>
          </a:p>
        </p:txBody>
      </p:sp>
    </p:spTree>
    <p:extLst>
      <p:ext uri="{BB962C8B-B14F-4D97-AF65-F5344CB8AC3E}">
        <p14:creationId xmlns:p14="http://schemas.microsoft.com/office/powerpoint/2010/main" val="284873937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796423" y="1623345"/>
            <a:ext cx="7232650" cy="4321175"/>
          </a:xfrm>
        </p:spPr>
      </p:pic>
      <p:sp>
        <p:nvSpPr>
          <p:cNvPr id="2" name="Slide Number Placeholder 1"/>
          <p:cNvSpPr>
            <a:spLocks noGrp="1"/>
          </p:cNvSpPr>
          <p:nvPr>
            <p:ph type="sldNum" sz="quarter" idx="4"/>
          </p:nvPr>
        </p:nvSpPr>
        <p:spPr/>
        <p:txBody>
          <a:bodyPr/>
          <a:lstStyle/>
          <a:p>
            <a:fld id="{13F44AA5-DB92-42C3-A717-A60C9B81A1ED}" type="slidenum">
              <a:rPr lang="en-CA" smtClean="0"/>
              <a:pPr/>
              <a:t>82</a:t>
            </a:fld>
            <a:endParaRPr lang="en-CA" dirty="0"/>
          </a:p>
        </p:txBody>
      </p:sp>
    </p:spTree>
    <p:extLst>
      <p:ext uri="{BB962C8B-B14F-4D97-AF65-F5344CB8AC3E}">
        <p14:creationId xmlns:p14="http://schemas.microsoft.com/office/powerpoint/2010/main" val="69844893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66B2428C-34C3-4235-9E6D-4831EB933C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9566" y="996710"/>
            <a:ext cx="5976664" cy="4566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712438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Customer Discovery Process</a:t>
            </a:r>
            <a:endParaRPr lang="en-US" dirty="0"/>
          </a:p>
        </p:txBody>
      </p:sp>
      <p:sp>
        <p:nvSpPr>
          <p:cNvPr id="3" name="Slide Number Placeholder 2"/>
          <p:cNvSpPr>
            <a:spLocks noGrp="1"/>
          </p:cNvSpPr>
          <p:nvPr>
            <p:ph type="sldNum" sz="quarter" idx="4"/>
          </p:nvPr>
        </p:nvSpPr>
        <p:spPr/>
        <p:txBody>
          <a:bodyPr/>
          <a:lstStyle/>
          <a:p>
            <a:fld id="{13F44AA5-DB92-42C3-A717-A60C9B81A1ED}" type="slidenum">
              <a:rPr lang="en-CA" smtClean="0"/>
              <a:pPr/>
              <a:t>84</a:t>
            </a:fld>
            <a:endParaRPr lang="en-CA" dirty="0"/>
          </a:p>
        </p:txBody>
      </p:sp>
    </p:spTree>
    <p:extLst>
      <p:ext uri="{BB962C8B-B14F-4D97-AF65-F5344CB8AC3E}">
        <p14:creationId xmlns:p14="http://schemas.microsoft.com/office/powerpoint/2010/main" val="272669629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Validation Checklist</a:t>
            </a:r>
            <a:endParaRPr lang="en-US" dirty="0"/>
          </a:p>
        </p:txBody>
      </p:sp>
      <p:sp>
        <p:nvSpPr>
          <p:cNvPr id="3" name="Content Placeholder 2"/>
          <p:cNvSpPr>
            <a:spLocks noGrp="1"/>
          </p:cNvSpPr>
          <p:nvPr>
            <p:ph idx="4294967295"/>
          </p:nvPr>
        </p:nvSpPr>
        <p:spPr>
          <a:xfrm>
            <a:off x="274888" y="947738"/>
            <a:ext cx="8764838" cy="5789946"/>
          </a:xfrm>
        </p:spPr>
        <p:txBody>
          <a:bodyPr>
            <a:noAutofit/>
          </a:bodyPr>
          <a:lstStyle/>
          <a:p>
            <a:pPr marL="0" indent="0">
              <a:spcBef>
                <a:spcPts val="1200"/>
              </a:spcBef>
              <a:buNone/>
            </a:pPr>
            <a:r>
              <a:rPr lang="en-US" sz="2400" b="1" dirty="0" smtClean="0"/>
              <a:t>Pre Validation</a:t>
            </a:r>
          </a:p>
          <a:p>
            <a:pPr marL="514350" indent="-514350">
              <a:spcBef>
                <a:spcPts val="1200"/>
              </a:spcBef>
              <a:buAutoNum type="arabicPeriod"/>
            </a:pPr>
            <a:r>
              <a:rPr lang="en-CA" sz="2200" dirty="0" smtClean="0"/>
              <a:t>What do you think the problem/gap is?	</a:t>
            </a:r>
          </a:p>
          <a:p>
            <a:pPr marL="1062990" lvl="2" indent="-514350">
              <a:spcBef>
                <a:spcPts val="1200"/>
              </a:spcBef>
              <a:buClr>
                <a:srgbClr val="17365D"/>
              </a:buClr>
              <a:buAutoNum type="arabicPeriod"/>
            </a:pPr>
            <a:r>
              <a:rPr lang="en-CA" sz="2200" dirty="0" smtClean="0"/>
              <a:t>What pain exists in the market or for the customer?</a:t>
            </a:r>
          </a:p>
          <a:p>
            <a:pPr marL="514350" indent="-514350">
              <a:spcBef>
                <a:spcPts val="1200"/>
              </a:spcBef>
              <a:buAutoNum type="arabicPeriod"/>
            </a:pPr>
            <a:r>
              <a:rPr lang="en-CA" sz="2200" dirty="0" smtClean="0"/>
              <a:t>Who do think are your typical (first) clients?</a:t>
            </a:r>
          </a:p>
          <a:p>
            <a:pPr marL="1062990" lvl="2" indent="-514350">
              <a:spcBef>
                <a:spcPts val="1200"/>
              </a:spcBef>
              <a:buClr>
                <a:srgbClr val="17365D"/>
              </a:buClr>
              <a:buAutoNum type="arabicPeriod"/>
            </a:pPr>
            <a:r>
              <a:rPr lang="en-CA" sz="2200" dirty="0" smtClean="0"/>
              <a:t>What is the size of the market? </a:t>
            </a:r>
          </a:p>
          <a:p>
            <a:pPr marL="1062990" lvl="2" indent="-514350">
              <a:spcBef>
                <a:spcPts val="1200"/>
              </a:spcBef>
              <a:buClr>
                <a:srgbClr val="17365D"/>
              </a:buClr>
              <a:buAutoNum type="arabicPeriod"/>
            </a:pPr>
            <a:r>
              <a:rPr lang="en-CA" sz="2200" dirty="0" smtClean="0"/>
              <a:t>What is the profile (demographics </a:t>
            </a:r>
            <a:r>
              <a:rPr lang="en-CA" sz="2200" dirty="0" err="1" smtClean="0"/>
              <a:t>etc</a:t>
            </a:r>
            <a:r>
              <a:rPr lang="en-CA" sz="2200" dirty="0" smtClean="0"/>
              <a:t>) of you most likely customer?</a:t>
            </a:r>
          </a:p>
          <a:p>
            <a:pPr marL="514350" indent="-514350">
              <a:spcBef>
                <a:spcPts val="1200"/>
              </a:spcBef>
              <a:buAutoNum type="arabicPeriod"/>
            </a:pPr>
            <a:r>
              <a:rPr lang="en-CA" sz="2200" dirty="0" smtClean="0"/>
              <a:t>What </a:t>
            </a:r>
            <a:r>
              <a:rPr lang="en-CA" sz="2200" dirty="0"/>
              <a:t>is your </a:t>
            </a:r>
            <a:r>
              <a:rPr lang="en-CA" sz="2200" u="sng" dirty="0" smtClean="0"/>
              <a:t>v1</a:t>
            </a:r>
            <a:r>
              <a:rPr lang="en-CA" sz="2200" dirty="0" smtClean="0"/>
              <a:t> solution</a:t>
            </a:r>
            <a:r>
              <a:rPr lang="en-CA" sz="2200" dirty="0"/>
              <a:t>? Is it reasonable</a:t>
            </a:r>
            <a:r>
              <a:rPr lang="en-CA" sz="2200" dirty="0" smtClean="0"/>
              <a:t>?</a:t>
            </a:r>
          </a:p>
          <a:p>
            <a:pPr marL="514350" indent="-514350">
              <a:spcBef>
                <a:spcPts val="1200"/>
              </a:spcBef>
              <a:buAutoNum type="arabicPeriod"/>
            </a:pPr>
            <a:r>
              <a:rPr lang="en-CA" sz="2200" dirty="0" smtClean="0"/>
              <a:t>Who do you need to talk to? How can you access them?</a:t>
            </a:r>
          </a:p>
          <a:p>
            <a:pPr marL="514350" indent="-514350">
              <a:spcBef>
                <a:spcPts val="1200"/>
              </a:spcBef>
              <a:buFont typeface="Arial" pitchFamily="34" charset="0"/>
              <a:buAutoNum type="arabicPeriod"/>
            </a:pPr>
            <a:r>
              <a:rPr lang="en-CA" sz="2200" dirty="0" smtClean="0"/>
              <a:t>What are the most critical business model hypotheses you are trying to validate? </a:t>
            </a:r>
            <a:r>
              <a:rPr lang="en-CA" sz="2200" dirty="0"/>
              <a:t>What questions can you ask?</a:t>
            </a:r>
          </a:p>
          <a:p>
            <a:pPr marL="514350" indent="-514350">
              <a:spcBef>
                <a:spcPts val="1200"/>
              </a:spcBef>
              <a:buAutoNum type="arabicPeriod"/>
            </a:pPr>
            <a:r>
              <a:rPr lang="en-CA" sz="2200" dirty="0" smtClean="0"/>
              <a:t>What are the tests? What metrics/thresholds are you looking for? </a:t>
            </a:r>
            <a:endParaRPr lang="en-US" sz="2200" dirty="0"/>
          </a:p>
        </p:txBody>
      </p:sp>
      <p:sp>
        <p:nvSpPr>
          <p:cNvPr id="4" name="Slide Number Placeholder 3"/>
          <p:cNvSpPr>
            <a:spLocks noGrp="1"/>
          </p:cNvSpPr>
          <p:nvPr>
            <p:ph type="sldNum" sz="quarter" idx="4"/>
          </p:nvPr>
        </p:nvSpPr>
        <p:spPr/>
        <p:txBody>
          <a:bodyPr/>
          <a:lstStyle/>
          <a:p>
            <a:fld id="{13F44AA5-DB92-42C3-A717-A60C9B81A1ED}" type="slidenum">
              <a:rPr lang="en-CA" smtClean="0"/>
              <a:pPr/>
              <a:t>85</a:t>
            </a:fld>
            <a:endParaRPr lang="en-CA" dirty="0"/>
          </a:p>
        </p:txBody>
      </p:sp>
    </p:spTree>
    <p:extLst>
      <p:ext uri="{BB962C8B-B14F-4D97-AF65-F5344CB8AC3E}">
        <p14:creationId xmlns:p14="http://schemas.microsoft.com/office/powerpoint/2010/main" val="339636135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mtClean="0"/>
              <a:t>Typical </a:t>
            </a:r>
            <a:r>
              <a:rPr lang="en-US" dirty="0" smtClean="0"/>
              <a:t>Questions</a:t>
            </a:r>
            <a:endParaRPr lang="en-US" dirty="0"/>
          </a:p>
        </p:txBody>
      </p:sp>
      <p:sp>
        <p:nvSpPr>
          <p:cNvPr id="3" name="Content Placeholder 2"/>
          <p:cNvSpPr>
            <a:spLocks noGrp="1"/>
          </p:cNvSpPr>
          <p:nvPr>
            <p:ph idx="4294967295"/>
          </p:nvPr>
        </p:nvSpPr>
        <p:spPr>
          <a:xfrm>
            <a:off x="210720" y="987844"/>
            <a:ext cx="8853069" cy="3579812"/>
          </a:xfrm>
        </p:spPr>
        <p:txBody>
          <a:bodyPr>
            <a:noAutofit/>
          </a:bodyPr>
          <a:lstStyle/>
          <a:p>
            <a:pPr marL="514350" indent="-514350">
              <a:lnSpc>
                <a:spcPts val="2500"/>
              </a:lnSpc>
              <a:spcBef>
                <a:spcPts val="600"/>
              </a:spcBef>
              <a:buAutoNum type="arabicPeriod"/>
            </a:pPr>
            <a:r>
              <a:rPr lang="en-CA" sz="2000" dirty="0"/>
              <a:t>Is there a problem or gap in the marketplace? </a:t>
            </a:r>
          </a:p>
          <a:p>
            <a:pPr marL="514350" indent="-514350">
              <a:lnSpc>
                <a:spcPts val="2500"/>
              </a:lnSpc>
              <a:spcBef>
                <a:spcPts val="600"/>
              </a:spcBef>
              <a:buAutoNum type="arabicPeriod"/>
            </a:pPr>
            <a:r>
              <a:rPr lang="en-CA" sz="2000" dirty="0"/>
              <a:t>Who are the </a:t>
            </a:r>
            <a:r>
              <a:rPr lang="en-US" sz="2000" dirty="0"/>
              <a:t>customers and do they recognize they have a problem</a:t>
            </a:r>
            <a:r>
              <a:rPr lang="en-US" sz="2000" dirty="0" smtClean="0"/>
              <a:t>?</a:t>
            </a:r>
            <a:endParaRPr lang="en-US" sz="2000" dirty="0"/>
          </a:p>
          <a:p>
            <a:pPr marL="514350" indent="-514350">
              <a:lnSpc>
                <a:spcPts val="2500"/>
              </a:lnSpc>
              <a:spcBef>
                <a:spcPts val="600"/>
              </a:spcBef>
              <a:buFont typeface="Arial" pitchFamily="34" charset="0"/>
              <a:buAutoNum type="arabicPeriod"/>
            </a:pPr>
            <a:r>
              <a:rPr lang="en-US" sz="2000" dirty="0"/>
              <a:t>How is </a:t>
            </a:r>
            <a:r>
              <a:rPr lang="en-US" sz="2000" dirty="0" smtClean="0"/>
              <a:t>the customer </a:t>
            </a:r>
            <a:r>
              <a:rPr lang="en-US" sz="2000" dirty="0"/>
              <a:t>currently dealing with this task/problem?  (What solution/process are they using?)</a:t>
            </a:r>
          </a:p>
          <a:p>
            <a:pPr marL="514350" indent="-514350">
              <a:lnSpc>
                <a:spcPts val="2500"/>
              </a:lnSpc>
              <a:spcBef>
                <a:spcPts val="600"/>
              </a:spcBef>
              <a:buFont typeface="Arial" pitchFamily="34" charset="0"/>
              <a:buAutoNum type="arabicPeriod"/>
            </a:pPr>
            <a:r>
              <a:rPr lang="en-US" sz="2000" dirty="0"/>
              <a:t>What do they like about their current solution/process?</a:t>
            </a:r>
          </a:p>
          <a:p>
            <a:pPr marL="514350" indent="-514350">
              <a:lnSpc>
                <a:spcPts val="2500"/>
              </a:lnSpc>
              <a:spcBef>
                <a:spcPts val="600"/>
              </a:spcBef>
              <a:buFont typeface="Arial" pitchFamily="34" charset="0"/>
              <a:buAutoNum type="arabicPeriod"/>
            </a:pPr>
            <a:r>
              <a:rPr lang="en-US" sz="2000" dirty="0"/>
              <a:t>What do they wish they could do that currently isn’t possible or practical?</a:t>
            </a:r>
          </a:p>
          <a:p>
            <a:pPr marL="514350" indent="-514350">
              <a:lnSpc>
                <a:spcPts val="2500"/>
              </a:lnSpc>
              <a:spcBef>
                <a:spcPts val="600"/>
              </a:spcBef>
              <a:buAutoNum type="arabicPeriod"/>
            </a:pPr>
            <a:r>
              <a:rPr lang="en-US" sz="2000" dirty="0"/>
              <a:t>Are customers willing to pay money for a different solution? (Duct tap test; desire, willingness, ability)</a:t>
            </a:r>
          </a:p>
          <a:p>
            <a:pPr marL="514350" indent="-514350">
              <a:lnSpc>
                <a:spcPts val="2500"/>
              </a:lnSpc>
              <a:spcBef>
                <a:spcPts val="600"/>
              </a:spcBef>
              <a:buAutoNum type="arabicPeriod"/>
            </a:pPr>
            <a:r>
              <a:rPr lang="en-US" sz="2000" dirty="0"/>
              <a:t>Would they buy a different/new solution? How? How much?</a:t>
            </a:r>
          </a:p>
          <a:p>
            <a:pPr marL="514350" indent="-514350">
              <a:lnSpc>
                <a:spcPts val="2500"/>
              </a:lnSpc>
              <a:spcBef>
                <a:spcPts val="600"/>
              </a:spcBef>
              <a:buAutoNum type="arabicPeriod"/>
            </a:pPr>
            <a:r>
              <a:rPr lang="en-CA" sz="2000" dirty="0"/>
              <a:t>Are there competitors? What do they do </a:t>
            </a:r>
            <a:r>
              <a:rPr lang="en-CA" sz="2000" dirty="0" smtClean="0"/>
              <a:t>well/poorly?</a:t>
            </a:r>
            <a:endParaRPr lang="en-CA" sz="2000" dirty="0"/>
          </a:p>
          <a:p>
            <a:pPr marL="514350" indent="-514350">
              <a:lnSpc>
                <a:spcPts val="2500"/>
              </a:lnSpc>
              <a:spcBef>
                <a:spcPts val="600"/>
              </a:spcBef>
              <a:buFont typeface="Arial" pitchFamily="34" charset="0"/>
              <a:buAutoNum type="arabicPeriod"/>
            </a:pPr>
            <a:r>
              <a:rPr lang="en-US" sz="2000" dirty="0"/>
              <a:t>Is there some other solution/process they’ve tried in the past that was better or worse?</a:t>
            </a:r>
          </a:p>
          <a:p>
            <a:pPr marL="514350" indent="-514350">
              <a:lnSpc>
                <a:spcPts val="2500"/>
              </a:lnSpc>
              <a:spcBef>
                <a:spcPts val="600"/>
              </a:spcBef>
              <a:buFont typeface="Arial" pitchFamily="34" charset="0"/>
              <a:buAutoNum type="arabicPeriod"/>
            </a:pPr>
            <a:r>
              <a:rPr lang="en-US" sz="2000" dirty="0"/>
              <a:t>Who is involved with </a:t>
            </a:r>
            <a:r>
              <a:rPr lang="en-US" sz="2000" dirty="0" smtClean="0"/>
              <a:t>the buying process</a:t>
            </a:r>
            <a:r>
              <a:rPr lang="en-US" sz="2000" dirty="0"/>
              <a:t>? </a:t>
            </a:r>
            <a:r>
              <a:rPr lang="en-US" sz="2000" dirty="0" smtClean="0"/>
              <a:t> </a:t>
            </a:r>
            <a:r>
              <a:rPr lang="en-US" sz="2000" dirty="0"/>
              <a:t>How long does it take? Is there a budget?</a:t>
            </a:r>
          </a:p>
          <a:p>
            <a:endParaRPr lang="en-US" sz="1400" dirty="0"/>
          </a:p>
        </p:txBody>
      </p:sp>
      <p:sp>
        <p:nvSpPr>
          <p:cNvPr id="4" name="Slide Number Placeholder 3"/>
          <p:cNvSpPr>
            <a:spLocks noGrp="1"/>
          </p:cNvSpPr>
          <p:nvPr>
            <p:ph type="sldNum" sz="quarter" idx="4"/>
          </p:nvPr>
        </p:nvSpPr>
        <p:spPr/>
        <p:txBody>
          <a:bodyPr/>
          <a:lstStyle/>
          <a:p>
            <a:fld id="{13F44AA5-DB92-42C3-A717-A60C9B81A1ED}" type="slidenum">
              <a:rPr lang="en-CA" smtClean="0"/>
              <a:pPr/>
              <a:t>86</a:t>
            </a:fld>
            <a:endParaRPr lang="en-CA" dirty="0"/>
          </a:p>
        </p:txBody>
      </p:sp>
    </p:spTree>
    <p:extLst>
      <p:ext uri="{BB962C8B-B14F-4D97-AF65-F5344CB8AC3E}">
        <p14:creationId xmlns:p14="http://schemas.microsoft.com/office/powerpoint/2010/main" val="288152359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ctrTitle"/>
          </p:nvPr>
        </p:nvSpPr>
        <p:spPr/>
        <p:txBody>
          <a:bodyPr/>
          <a:lstStyle/>
          <a:p>
            <a:r>
              <a:rPr lang="en-CA" altLang="en-US" dirty="0" smtClean="0"/>
              <a:t>Tips for Customer </a:t>
            </a:r>
            <a:r>
              <a:rPr lang="en-CA" altLang="en-US" dirty="0"/>
              <a:t>I</a:t>
            </a:r>
            <a:r>
              <a:rPr lang="en-CA" altLang="en-US" dirty="0" smtClean="0"/>
              <a:t>nterviews</a:t>
            </a:r>
          </a:p>
        </p:txBody>
      </p:sp>
      <p:sp>
        <p:nvSpPr>
          <p:cNvPr id="36867" name="Content Placeholder 2"/>
          <p:cNvSpPr>
            <a:spLocks noGrp="1"/>
          </p:cNvSpPr>
          <p:nvPr>
            <p:ph idx="4294967295"/>
          </p:nvPr>
        </p:nvSpPr>
        <p:spPr>
          <a:xfrm>
            <a:off x="133601" y="1094873"/>
            <a:ext cx="9339262" cy="5589588"/>
          </a:xfrm>
        </p:spPr>
        <p:txBody>
          <a:bodyPr>
            <a:normAutofit/>
          </a:bodyPr>
          <a:lstStyle/>
          <a:p>
            <a:pPr>
              <a:spcBef>
                <a:spcPts val="1200"/>
              </a:spcBef>
              <a:buFont typeface="Arial" panose="020B0604020202020204" pitchFamily="34" charset="0"/>
              <a:buChar char="•"/>
            </a:pPr>
            <a:r>
              <a:rPr lang="en-CA" altLang="en-US" sz="2200" dirty="0" smtClean="0"/>
              <a:t>Know your goals and plan your questions before leaving the building!</a:t>
            </a:r>
          </a:p>
          <a:p>
            <a:pPr>
              <a:spcBef>
                <a:spcPts val="1200"/>
              </a:spcBef>
              <a:buFont typeface="Arial" panose="020B0604020202020204" pitchFamily="34" charset="0"/>
              <a:buChar char="•"/>
            </a:pPr>
            <a:r>
              <a:rPr lang="en-CA" altLang="en-US" sz="2200" dirty="0" smtClean="0"/>
              <a:t>Do one-on-one interviews. </a:t>
            </a:r>
          </a:p>
          <a:p>
            <a:pPr>
              <a:spcBef>
                <a:spcPts val="1200"/>
              </a:spcBef>
              <a:buFont typeface="Arial" panose="020B0604020202020204" pitchFamily="34" charset="0"/>
              <a:buChar char="•"/>
            </a:pPr>
            <a:r>
              <a:rPr lang="en-CA" altLang="en-US" sz="2200" dirty="0" smtClean="0"/>
              <a:t>Validate the problem first, not the solution.</a:t>
            </a:r>
          </a:p>
          <a:p>
            <a:pPr>
              <a:spcBef>
                <a:spcPts val="1200"/>
              </a:spcBef>
              <a:buFont typeface="Arial" panose="020B0604020202020204" pitchFamily="34" charset="0"/>
              <a:buChar char="•"/>
            </a:pPr>
            <a:r>
              <a:rPr lang="en-CA" altLang="en-US" sz="2200" dirty="0" smtClean="0"/>
              <a:t>Listen, don’t pitch.</a:t>
            </a:r>
          </a:p>
          <a:p>
            <a:pPr>
              <a:spcBef>
                <a:spcPts val="1200"/>
              </a:spcBef>
              <a:buFont typeface="Arial" panose="020B0604020202020204" pitchFamily="34" charset="0"/>
              <a:buChar char="•"/>
            </a:pPr>
            <a:r>
              <a:rPr lang="en-CA" altLang="en-US" sz="2200" dirty="0" smtClean="0"/>
              <a:t>Be prepared for answers you don’t like.</a:t>
            </a:r>
          </a:p>
          <a:p>
            <a:pPr>
              <a:spcBef>
                <a:spcPts val="1200"/>
              </a:spcBef>
              <a:buFont typeface="Arial" panose="020B0604020202020204" pitchFamily="34" charset="0"/>
              <a:buChar char="•"/>
            </a:pPr>
            <a:r>
              <a:rPr lang="en-CA" altLang="en-US" sz="2200" dirty="0" smtClean="0"/>
              <a:t>Write your notes from the meeting immediately.</a:t>
            </a:r>
          </a:p>
          <a:p>
            <a:pPr>
              <a:spcBef>
                <a:spcPts val="1200"/>
              </a:spcBef>
              <a:buFont typeface="Arial" panose="020B0604020202020204" pitchFamily="34" charset="0"/>
              <a:buChar char="•"/>
            </a:pPr>
            <a:r>
              <a:rPr lang="en-CA" altLang="en-US" sz="2200" dirty="0" smtClean="0"/>
              <a:t>Focus on discovery. Don’t worry about features!</a:t>
            </a:r>
          </a:p>
          <a:p>
            <a:pPr>
              <a:spcBef>
                <a:spcPts val="1200"/>
              </a:spcBef>
              <a:buFont typeface="Arial" panose="020B0604020202020204" pitchFamily="34" charset="0"/>
              <a:buChar char="•"/>
            </a:pPr>
            <a:r>
              <a:rPr lang="en-CA" altLang="en-US" sz="2200" dirty="0" smtClean="0"/>
              <a:t>Never ask a yes and no question, always ask open ended ones.</a:t>
            </a:r>
          </a:p>
          <a:p>
            <a:pPr>
              <a:spcBef>
                <a:spcPts val="1200"/>
              </a:spcBef>
              <a:buFont typeface="Arial" panose="020B0604020202020204" pitchFamily="34" charset="0"/>
              <a:buChar char="•"/>
            </a:pPr>
            <a:r>
              <a:rPr lang="en-CA" altLang="en-US" sz="2200" dirty="0" smtClean="0"/>
              <a:t>Have behavior-focused interviews.</a:t>
            </a:r>
          </a:p>
          <a:p>
            <a:pPr>
              <a:spcBef>
                <a:spcPts val="1200"/>
              </a:spcBef>
              <a:buFont typeface="Arial" panose="020B0604020202020204" pitchFamily="34" charset="0"/>
              <a:buChar char="•"/>
            </a:pPr>
            <a:r>
              <a:rPr lang="en-CA" altLang="en-US" sz="2200" dirty="0" smtClean="0"/>
              <a:t>Ask to be able to follow up and for intros to others.</a:t>
            </a:r>
          </a:p>
          <a:p>
            <a:pPr>
              <a:buFont typeface="Arial" panose="020B0604020202020204" pitchFamily="34" charset="0"/>
              <a:buChar char="•"/>
            </a:pPr>
            <a:endParaRPr lang="en-CA" altLang="en-US" sz="1800" dirty="0" smtClean="0"/>
          </a:p>
          <a:p>
            <a:pPr>
              <a:buFont typeface="Arial" panose="020B0604020202020204" pitchFamily="34" charset="0"/>
              <a:buChar char="•"/>
            </a:pPr>
            <a:endParaRPr lang="en-CA" altLang="en-US" sz="1200" dirty="0" smtClean="0"/>
          </a:p>
        </p:txBody>
      </p:sp>
      <p:sp>
        <p:nvSpPr>
          <p:cNvPr id="2" name="Slide Number Placeholder 1"/>
          <p:cNvSpPr>
            <a:spLocks noGrp="1"/>
          </p:cNvSpPr>
          <p:nvPr>
            <p:ph type="sldNum" sz="quarter" idx="4"/>
          </p:nvPr>
        </p:nvSpPr>
        <p:spPr/>
        <p:txBody>
          <a:bodyPr/>
          <a:lstStyle/>
          <a:p>
            <a:fld id="{13F44AA5-DB92-42C3-A717-A60C9B81A1ED}" type="slidenum">
              <a:rPr lang="en-CA" smtClean="0"/>
              <a:pPr/>
              <a:t>87</a:t>
            </a:fld>
            <a:endParaRPr lang="en-CA" dirty="0"/>
          </a:p>
        </p:txBody>
      </p:sp>
    </p:spTree>
    <p:extLst>
      <p:ext uri="{BB962C8B-B14F-4D97-AF65-F5344CB8AC3E}">
        <p14:creationId xmlns:p14="http://schemas.microsoft.com/office/powerpoint/2010/main" val="42489200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Validation Strategies methods</a:t>
            </a:r>
            <a:endParaRPr lang="en-US" dirty="0"/>
          </a:p>
        </p:txBody>
      </p:sp>
      <p:sp>
        <p:nvSpPr>
          <p:cNvPr id="3" name="Content Placeholder 2"/>
          <p:cNvSpPr>
            <a:spLocks noGrp="1"/>
          </p:cNvSpPr>
          <p:nvPr>
            <p:ph idx="4294967295"/>
          </p:nvPr>
        </p:nvSpPr>
        <p:spPr>
          <a:xfrm>
            <a:off x="523541" y="1124201"/>
            <a:ext cx="7521575" cy="3579812"/>
          </a:xfrm>
        </p:spPr>
        <p:txBody>
          <a:bodyPr/>
          <a:lstStyle/>
          <a:p>
            <a:pPr marL="0" indent="0">
              <a:buNone/>
            </a:pPr>
            <a:r>
              <a:rPr lang="en-US" sz="2400" dirty="0" smtClean="0"/>
              <a:t>(In addition to customer conversations.)</a:t>
            </a:r>
            <a:endParaRPr lang="en-US" sz="2400" dirty="0"/>
          </a:p>
        </p:txBody>
      </p:sp>
      <p:sp>
        <p:nvSpPr>
          <p:cNvPr id="4" name="Slide Number Placeholder 3"/>
          <p:cNvSpPr>
            <a:spLocks noGrp="1"/>
          </p:cNvSpPr>
          <p:nvPr>
            <p:ph type="sldNum" sz="quarter" idx="4"/>
          </p:nvPr>
        </p:nvSpPr>
        <p:spPr/>
        <p:txBody>
          <a:bodyPr/>
          <a:lstStyle/>
          <a:p>
            <a:fld id="{13F44AA5-DB92-42C3-A717-A60C9B81A1ED}" type="slidenum">
              <a:rPr lang="en-CA" smtClean="0"/>
              <a:pPr/>
              <a:t>88</a:t>
            </a:fld>
            <a:endParaRPr lang="en-CA" dirty="0"/>
          </a:p>
        </p:txBody>
      </p:sp>
    </p:spTree>
    <p:extLst>
      <p:ext uri="{BB962C8B-B14F-4D97-AF65-F5344CB8AC3E}">
        <p14:creationId xmlns:p14="http://schemas.microsoft.com/office/powerpoint/2010/main" val="177313268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Tools</a:t>
            </a:r>
            <a:endParaRPr lang="en-US" dirty="0"/>
          </a:p>
        </p:txBody>
      </p:sp>
      <p:sp>
        <p:nvSpPr>
          <p:cNvPr id="3" name="Content Placeholder 2"/>
          <p:cNvSpPr>
            <a:spLocks noGrp="1"/>
          </p:cNvSpPr>
          <p:nvPr>
            <p:ph idx="4294967295"/>
          </p:nvPr>
        </p:nvSpPr>
        <p:spPr>
          <a:xfrm>
            <a:off x="988762" y="1068054"/>
            <a:ext cx="7521575" cy="3579812"/>
          </a:xfrm>
        </p:spPr>
        <p:txBody>
          <a:bodyPr/>
          <a:lstStyle/>
          <a:p>
            <a:pPr>
              <a:spcAft>
                <a:spcPts val="1200"/>
              </a:spcAft>
              <a:buAutoNum type="arabicPeriod"/>
            </a:pPr>
            <a:r>
              <a:rPr lang="en-US" sz="2400" dirty="0" smtClean="0">
                <a:hlinkClick r:id="rId2"/>
              </a:rPr>
              <a:t>Google Trends</a:t>
            </a:r>
            <a:endParaRPr lang="en-US" sz="2400" dirty="0" smtClean="0"/>
          </a:p>
          <a:p>
            <a:pPr>
              <a:spcAft>
                <a:spcPts val="1200"/>
              </a:spcAft>
              <a:buAutoNum type="arabicPeriod"/>
            </a:pPr>
            <a:r>
              <a:rPr lang="en-US" sz="2400" dirty="0" smtClean="0"/>
              <a:t>Pinterest</a:t>
            </a:r>
          </a:p>
          <a:p>
            <a:pPr>
              <a:spcAft>
                <a:spcPts val="1200"/>
              </a:spcAft>
              <a:buAutoNum type="arabicPeriod"/>
            </a:pPr>
            <a:r>
              <a:rPr lang="en-US" sz="2400" dirty="0" smtClean="0"/>
              <a:t>Google Adwords</a:t>
            </a:r>
          </a:p>
          <a:p>
            <a:pPr>
              <a:spcAft>
                <a:spcPts val="1200"/>
              </a:spcAft>
              <a:buAutoNum type="arabicPeriod"/>
            </a:pPr>
            <a:r>
              <a:rPr lang="en-US" sz="2400" dirty="0" smtClean="0"/>
              <a:t>Unbounce.com</a:t>
            </a:r>
          </a:p>
          <a:p>
            <a:pPr>
              <a:spcAft>
                <a:spcPts val="1200"/>
              </a:spcAft>
              <a:buAutoNum type="arabicPeriod"/>
            </a:pPr>
            <a:r>
              <a:rPr lang="en-US" sz="2400" dirty="0" err="1" smtClean="0"/>
              <a:t>QuickMVP</a:t>
            </a:r>
            <a:endParaRPr lang="en-US" sz="2400" dirty="0" smtClean="0"/>
          </a:p>
          <a:p>
            <a:pPr>
              <a:spcAft>
                <a:spcPts val="1200"/>
              </a:spcAft>
              <a:buAutoNum type="arabicPeriod"/>
            </a:pPr>
            <a:r>
              <a:rPr lang="en-US" sz="2400" dirty="0" err="1" smtClean="0"/>
              <a:t>Godaddy</a:t>
            </a:r>
            <a:r>
              <a:rPr lang="en-US" sz="2400" dirty="0" smtClean="0"/>
              <a:t>/</a:t>
            </a:r>
            <a:r>
              <a:rPr lang="en-US" sz="2400" dirty="0" err="1" smtClean="0"/>
              <a:t>Wix</a:t>
            </a:r>
            <a:r>
              <a:rPr lang="en-US" sz="2400" dirty="0" smtClean="0"/>
              <a:t>/</a:t>
            </a:r>
            <a:r>
              <a:rPr lang="en-US" sz="2400" dirty="0" err="1" smtClean="0"/>
              <a:t>Weebly</a:t>
            </a:r>
            <a:endParaRPr lang="en-US" sz="2400" dirty="0" smtClean="0"/>
          </a:p>
          <a:p>
            <a:pPr>
              <a:spcAft>
                <a:spcPts val="1200"/>
              </a:spcAft>
              <a:buAutoNum type="arabicPeriod"/>
            </a:pPr>
            <a:r>
              <a:rPr lang="en-US" sz="2400" dirty="0" smtClean="0"/>
              <a:t>LinkedIn/Twitter/Facebook/etc.</a:t>
            </a:r>
          </a:p>
          <a:p>
            <a:pPr>
              <a:spcAft>
                <a:spcPts val="1200"/>
              </a:spcAft>
              <a:buAutoNum type="arabicPeriod"/>
            </a:pPr>
            <a:r>
              <a:rPr lang="en-US" sz="2400" dirty="0" err="1" smtClean="0"/>
              <a:t>eLance</a:t>
            </a:r>
            <a:r>
              <a:rPr lang="en-US" sz="2400" dirty="0" smtClean="0"/>
              <a:t>/</a:t>
            </a:r>
            <a:r>
              <a:rPr lang="en-US" sz="2400" dirty="0" err="1" smtClean="0"/>
              <a:t>Fiveer</a:t>
            </a:r>
            <a:r>
              <a:rPr lang="en-US" sz="2400" dirty="0" smtClean="0"/>
              <a:t>/</a:t>
            </a:r>
            <a:r>
              <a:rPr lang="en-US" sz="2400" dirty="0" err="1" smtClean="0"/>
              <a:t>oDesk</a:t>
            </a:r>
            <a:endParaRPr lang="en-US" sz="2400" dirty="0" smtClean="0"/>
          </a:p>
          <a:p>
            <a:pPr>
              <a:spcAft>
                <a:spcPts val="1200"/>
              </a:spcAft>
              <a:buAutoNum type="arabicPeriod"/>
            </a:pPr>
            <a:r>
              <a:rPr lang="en-US" sz="2400" dirty="0" smtClean="0"/>
              <a:t>Survey Monkey</a:t>
            </a:r>
          </a:p>
          <a:p>
            <a:pPr>
              <a:buAutoNum type="arabicPeriod"/>
            </a:pPr>
            <a:endParaRPr lang="en-US" dirty="0"/>
          </a:p>
        </p:txBody>
      </p:sp>
      <p:sp>
        <p:nvSpPr>
          <p:cNvPr id="4" name="Slide Number Placeholder 3"/>
          <p:cNvSpPr>
            <a:spLocks noGrp="1"/>
          </p:cNvSpPr>
          <p:nvPr>
            <p:ph type="sldNum" sz="quarter" idx="4"/>
          </p:nvPr>
        </p:nvSpPr>
        <p:spPr/>
        <p:txBody>
          <a:bodyPr/>
          <a:lstStyle/>
          <a:p>
            <a:fld id="{13F44AA5-DB92-42C3-A717-A60C9B81A1ED}" type="slidenum">
              <a:rPr lang="en-CA" smtClean="0"/>
              <a:pPr/>
              <a:t>89</a:t>
            </a:fld>
            <a:endParaRPr lang="en-CA" dirty="0"/>
          </a:p>
        </p:txBody>
      </p:sp>
    </p:spTree>
    <p:extLst>
      <p:ext uri="{BB962C8B-B14F-4D97-AF65-F5344CB8AC3E}">
        <p14:creationId xmlns:p14="http://schemas.microsoft.com/office/powerpoint/2010/main" val="7017157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Ideas and their Value</a:t>
            </a:r>
            <a:endParaRPr lang="en-US" dirty="0"/>
          </a:p>
        </p:txBody>
      </p:sp>
      <p:sp>
        <p:nvSpPr>
          <p:cNvPr id="5" name="Content Placeholder 4"/>
          <p:cNvSpPr>
            <a:spLocks noGrp="1"/>
          </p:cNvSpPr>
          <p:nvPr>
            <p:ph idx="4294967295"/>
          </p:nvPr>
        </p:nvSpPr>
        <p:spPr>
          <a:xfrm>
            <a:off x="312615" y="1407869"/>
            <a:ext cx="8401539" cy="4284663"/>
          </a:xfrm>
        </p:spPr>
        <p:txBody>
          <a:bodyPr/>
          <a:lstStyle/>
          <a:p>
            <a:pPr marL="0" indent="0">
              <a:buNone/>
            </a:pPr>
            <a:r>
              <a:rPr lang="en-US" sz="2800" b="1" dirty="0"/>
              <a:t>Ideas</a:t>
            </a:r>
            <a:r>
              <a:rPr lang="en-US" sz="2800" b="1" dirty="0" smtClean="0"/>
              <a:t>:</a:t>
            </a:r>
          </a:p>
          <a:p>
            <a:pPr lvl="1"/>
            <a:r>
              <a:rPr lang="en-US" sz="2400" dirty="0"/>
              <a:t>O</a:t>
            </a:r>
            <a:r>
              <a:rPr lang="en-US" sz="2400" dirty="0" smtClean="0"/>
              <a:t>ften not shared enough out of fear.</a:t>
            </a:r>
          </a:p>
          <a:p>
            <a:pPr lvl="2"/>
            <a:r>
              <a:rPr lang="en-US" sz="2400" dirty="0"/>
              <a:t>Are infrequently stolen; but could be stolen at any time</a:t>
            </a:r>
            <a:r>
              <a:rPr lang="en-US" sz="2400" dirty="0" smtClean="0"/>
              <a:t>.</a:t>
            </a:r>
          </a:p>
          <a:p>
            <a:pPr lvl="2"/>
            <a:r>
              <a:rPr lang="en-CA" sz="2400" dirty="0" smtClean="0"/>
              <a:t>Entrepreneurs get out of their comfort zone.</a:t>
            </a:r>
            <a:endParaRPr lang="en-US" sz="2400" dirty="0"/>
          </a:p>
          <a:p>
            <a:pPr lvl="1"/>
            <a:r>
              <a:rPr lang="en-US" sz="2400" dirty="0" smtClean="0"/>
              <a:t>Don’t determine success – executing on an idea does.</a:t>
            </a:r>
          </a:p>
          <a:p>
            <a:pPr lvl="1"/>
            <a:r>
              <a:rPr lang="en-US" sz="2400" dirty="0"/>
              <a:t>E</a:t>
            </a:r>
            <a:r>
              <a:rPr lang="en-US" sz="2400" dirty="0" smtClean="0"/>
              <a:t>volve and change, rarely staying the same over time.</a:t>
            </a:r>
          </a:p>
        </p:txBody>
      </p:sp>
      <p:sp>
        <p:nvSpPr>
          <p:cNvPr id="2" name="Slide Number Placeholder 1"/>
          <p:cNvSpPr>
            <a:spLocks noGrp="1"/>
          </p:cNvSpPr>
          <p:nvPr>
            <p:ph type="sldNum" sz="quarter" idx="4"/>
          </p:nvPr>
        </p:nvSpPr>
        <p:spPr/>
        <p:txBody>
          <a:bodyPr/>
          <a:lstStyle/>
          <a:p>
            <a:fld id="{13F44AA5-DB92-42C3-A717-A60C9B81A1ED}" type="slidenum">
              <a:rPr lang="en-CA" smtClean="0"/>
              <a:pPr/>
              <a:t>9</a:t>
            </a:fld>
            <a:endParaRPr lang="en-CA" dirty="0"/>
          </a:p>
        </p:txBody>
      </p:sp>
    </p:spTree>
    <p:extLst>
      <p:ext uri="{BB962C8B-B14F-4D97-AF65-F5344CB8AC3E}">
        <p14:creationId xmlns:p14="http://schemas.microsoft.com/office/powerpoint/2010/main" val="256738825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Test Web Page</a:t>
            </a:r>
            <a:endParaRPr lang="en-CA" dirty="0"/>
          </a:p>
        </p:txBody>
      </p:sp>
      <p:sp>
        <p:nvSpPr>
          <p:cNvPr id="5" name="Content Placeholder 4"/>
          <p:cNvSpPr>
            <a:spLocks noGrp="1"/>
          </p:cNvSpPr>
          <p:nvPr>
            <p:ph idx="4294967295"/>
          </p:nvPr>
        </p:nvSpPr>
        <p:spPr>
          <a:xfrm>
            <a:off x="603751" y="963780"/>
            <a:ext cx="7521575" cy="3579812"/>
          </a:xfrm>
        </p:spPr>
        <p:txBody>
          <a:bodyPr>
            <a:normAutofit/>
          </a:bodyPr>
          <a:lstStyle/>
          <a:p>
            <a:pPr marL="0" indent="0">
              <a:buNone/>
            </a:pPr>
            <a:r>
              <a:rPr lang="en-US" sz="2400" b="1" dirty="0" smtClean="0"/>
              <a:t>Seeking to determine customer interest:</a:t>
            </a:r>
          </a:p>
          <a:p>
            <a:r>
              <a:rPr lang="en-US" sz="2200" dirty="0" smtClean="0"/>
              <a:t>Sign ups</a:t>
            </a:r>
          </a:p>
          <a:p>
            <a:r>
              <a:rPr lang="en-US" sz="2200" dirty="0" smtClean="0"/>
              <a:t>Pre-orders</a:t>
            </a:r>
          </a:p>
          <a:p>
            <a:pPr marL="274320" lvl="1" indent="0">
              <a:buNone/>
            </a:pPr>
            <a:endParaRPr lang="en-US" sz="1800" dirty="0" smtClean="0"/>
          </a:p>
          <a:p>
            <a:pPr marL="548640" lvl="2" indent="0">
              <a:buNone/>
            </a:pPr>
            <a:endParaRPr lang="en-US" sz="1800" dirty="0"/>
          </a:p>
        </p:txBody>
      </p:sp>
      <p:pic>
        <p:nvPicPr>
          <p:cNvPr id="1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2636912"/>
            <a:ext cx="3505200" cy="1304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3768" y="4198442"/>
            <a:ext cx="3381375" cy="1352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0816" y="2289249"/>
            <a:ext cx="2286000"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35080" y="2988171"/>
            <a:ext cx="200025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62608" y="3969842"/>
            <a:ext cx="1857375" cy="90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4"/>
          </p:nvPr>
        </p:nvSpPr>
        <p:spPr/>
        <p:txBody>
          <a:bodyPr/>
          <a:lstStyle/>
          <a:p>
            <a:fld id="{13F44AA5-DB92-42C3-A717-A60C9B81A1ED}" type="slidenum">
              <a:rPr lang="en-CA" smtClean="0"/>
              <a:pPr/>
              <a:t>90</a:t>
            </a:fld>
            <a:endParaRPr lang="en-CA" dirty="0"/>
          </a:p>
        </p:txBody>
      </p:sp>
    </p:spTree>
    <p:extLst>
      <p:ext uri="{BB962C8B-B14F-4D97-AF65-F5344CB8AC3E}">
        <p14:creationId xmlns:p14="http://schemas.microsoft.com/office/powerpoint/2010/main" val="1503388791"/>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t>www.quickmvp.com</a:t>
            </a:r>
            <a:endParaRPr lang="en-US" dirty="0"/>
          </a:p>
        </p:txBody>
      </p:sp>
      <p:pic>
        <p:nvPicPr>
          <p:cNvPr id="1026"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tretch>
            <a:fillRect/>
          </a:stretch>
        </p:blipFill>
        <p:spPr bwMode="auto">
          <a:xfrm>
            <a:off x="414594" y="1283370"/>
            <a:ext cx="8379272" cy="47120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4"/>
          </p:nvPr>
        </p:nvSpPr>
        <p:spPr/>
        <p:txBody>
          <a:bodyPr/>
          <a:lstStyle/>
          <a:p>
            <a:fld id="{13F44AA5-DB92-42C3-A717-A60C9B81A1ED}" type="slidenum">
              <a:rPr lang="en-CA" smtClean="0"/>
              <a:pPr/>
              <a:t>91</a:t>
            </a:fld>
            <a:endParaRPr lang="en-CA" dirty="0"/>
          </a:p>
        </p:txBody>
      </p:sp>
    </p:spTree>
    <p:extLst>
      <p:ext uri="{BB962C8B-B14F-4D97-AF65-F5344CB8AC3E}">
        <p14:creationId xmlns:p14="http://schemas.microsoft.com/office/powerpoint/2010/main" val="279697856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t>http://unbounce.com</a:t>
            </a:r>
            <a:r>
              <a:rPr lang="en-US" b="1" dirty="0" smtClean="0"/>
              <a:t>/ </a:t>
            </a:r>
            <a:endParaRPr lang="en-US" b="1"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279685"/>
            <a:ext cx="8709217" cy="4896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4"/>
          </p:nvPr>
        </p:nvSpPr>
        <p:spPr/>
        <p:txBody>
          <a:bodyPr/>
          <a:lstStyle/>
          <a:p>
            <a:fld id="{13F44AA5-DB92-42C3-A717-A60C9B81A1ED}" type="slidenum">
              <a:rPr lang="en-CA" smtClean="0"/>
              <a:pPr/>
              <a:t>92</a:t>
            </a:fld>
            <a:endParaRPr lang="en-CA" dirty="0"/>
          </a:p>
        </p:txBody>
      </p:sp>
    </p:spTree>
    <p:extLst>
      <p:ext uri="{BB962C8B-B14F-4D97-AF65-F5344CB8AC3E}">
        <p14:creationId xmlns:p14="http://schemas.microsoft.com/office/powerpoint/2010/main" val="396179792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tretch>
            <a:fillRect/>
          </a:stretch>
        </p:blipFill>
        <p:spPr bwMode="auto">
          <a:xfrm>
            <a:off x="331704" y="1106904"/>
            <a:ext cx="8593227" cy="4832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4"/>
          </p:nvPr>
        </p:nvSpPr>
        <p:spPr/>
        <p:txBody>
          <a:bodyPr/>
          <a:lstStyle/>
          <a:p>
            <a:fld id="{13F44AA5-DB92-42C3-A717-A60C9B81A1ED}" type="slidenum">
              <a:rPr lang="en-CA" smtClean="0"/>
              <a:pPr/>
              <a:t>93</a:t>
            </a:fld>
            <a:endParaRPr lang="en-CA" dirty="0"/>
          </a:p>
        </p:txBody>
      </p:sp>
    </p:spTree>
    <p:extLst>
      <p:ext uri="{BB962C8B-B14F-4D97-AF65-F5344CB8AC3E}">
        <p14:creationId xmlns:p14="http://schemas.microsoft.com/office/powerpoint/2010/main" val="278242869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023" y="1255623"/>
            <a:ext cx="8648285" cy="4862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4"/>
          </p:nvPr>
        </p:nvSpPr>
        <p:spPr/>
        <p:txBody>
          <a:bodyPr/>
          <a:lstStyle/>
          <a:p>
            <a:fld id="{13F44AA5-DB92-42C3-A717-A60C9B81A1ED}" type="slidenum">
              <a:rPr lang="en-CA" smtClean="0"/>
              <a:pPr/>
              <a:t>94</a:t>
            </a:fld>
            <a:endParaRPr lang="en-CA" dirty="0"/>
          </a:p>
        </p:txBody>
      </p:sp>
    </p:spTree>
    <p:extLst>
      <p:ext uri="{BB962C8B-B14F-4D97-AF65-F5344CB8AC3E}">
        <p14:creationId xmlns:p14="http://schemas.microsoft.com/office/powerpoint/2010/main" val="2242423152"/>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167" y="1171075"/>
            <a:ext cx="8807243" cy="4951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4"/>
          </p:nvPr>
        </p:nvSpPr>
        <p:spPr/>
        <p:txBody>
          <a:bodyPr/>
          <a:lstStyle/>
          <a:p>
            <a:fld id="{13F44AA5-DB92-42C3-A717-A60C9B81A1ED}" type="slidenum">
              <a:rPr lang="en-CA" smtClean="0"/>
              <a:pPr/>
              <a:t>95</a:t>
            </a:fld>
            <a:endParaRPr lang="en-CA" dirty="0"/>
          </a:p>
        </p:txBody>
      </p:sp>
    </p:spTree>
    <p:extLst>
      <p:ext uri="{BB962C8B-B14F-4D97-AF65-F5344CB8AC3E}">
        <p14:creationId xmlns:p14="http://schemas.microsoft.com/office/powerpoint/2010/main" val="381392810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Crowd Funding Campaigns</a:t>
            </a:r>
            <a:endParaRPr lang="en-CA" dirty="0"/>
          </a:p>
        </p:txBody>
      </p:sp>
      <p:sp>
        <p:nvSpPr>
          <p:cNvPr id="3" name="Content Placeholder 2"/>
          <p:cNvSpPr>
            <a:spLocks noGrp="1"/>
          </p:cNvSpPr>
          <p:nvPr>
            <p:ph idx="4294967295"/>
          </p:nvPr>
        </p:nvSpPr>
        <p:spPr>
          <a:xfrm>
            <a:off x="0" y="1525253"/>
            <a:ext cx="9208168" cy="3579812"/>
          </a:xfrm>
        </p:spPr>
        <p:txBody>
          <a:bodyPr/>
          <a:lstStyle/>
          <a:p>
            <a:pPr>
              <a:spcBef>
                <a:spcPts val="1200"/>
              </a:spcBef>
            </a:pPr>
            <a:r>
              <a:rPr lang="en-CA" sz="2400" dirty="0">
                <a:hlinkClick r:id="rId2"/>
              </a:rPr>
              <a:t>http://</a:t>
            </a:r>
            <a:r>
              <a:rPr lang="en-CA" sz="2400" dirty="0" smtClean="0">
                <a:hlinkClick r:id="rId2"/>
              </a:rPr>
              <a:t>www.indiegogo.com/Pub</a:t>
            </a:r>
            <a:endParaRPr lang="en-CA" sz="2400" dirty="0" smtClean="0"/>
          </a:p>
          <a:p>
            <a:pPr>
              <a:spcBef>
                <a:spcPts val="1200"/>
              </a:spcBef>
            </a:pPr>
            <a:r>
              <a:rPr lang="en-CA" sz="2400" dirty="0">
                <a:hlinkClick r:id="rId3"/>
              </a:rPr>
              <a:t>http://</a:t>
            </a:r>
            <a:r>
              <a:rPr lang="en-CA" sz="2400" dirty="0" smtClean="0">
                <a:hlinkClick r:id="rId3"/>
              </a:rPr>
              <a:t>www.indiegogo.com/projects/help-bring-victoire-to-toronto</a:t>
            </a:r>
            <a:endParaRPr lang="en-CA" sz="2400" dirty="0" smtClean="0"/>
          </a:p>
          <a:p>
            <a:pPr>
              <a:spcBef>
                <a:spcPts val="1200"/>
              </a:spcBef>
            </a:pPr>
            <a:r>
              <a:rPr lang="en-CA" sz="2400" dirty="0">
                <a:hlinkClick r:id="rId4"/>
              </a:rPr>
              <a:t>https://</a:t>
            </a:r>
            <a:r>
              <a:rPr lang="en-CA" sz="2400" dirty="0" smtClean="0">
                <a:hlinkClick r:id="rId4"/>
              </a:rPr>
              <a:t>www.kickstarter.com/projects/1470156778/wipebook</a:t>
            </a:r>
            <a:endParaRPr lang="en-CA" sz="2400" dirty="0" smtClean="0"/>
          </a:p>
          <a:p>
            <a:endParaRPr lang="en-CA" dirty="0" smtClean="0"/>
          </a:p>
          <a:p>
            <a:endParaRPr lang="en-CA" dirty="0" smtClean="0"/>
          </a:p>
          <a:p>
            <a:pPr marL="0" indent="0">
              <a:buNone/>
            </a:pPr>
            <a:endParaRPr lang="en-CA" dirty="0"/>
          </a:p>
        </p:txBody>
      </p:sp>
      <p:sp>
        <p:nvSpPr>
          <p:cNvPr id="4" name="Slide Number Placeholder 3"/>
          <p:cNvSpPr>
            <a:spLocks noGrp="1"/>
          </p:cNvSpPr>
          <p:nvPr>
            <p:ph type="sldNum" sz="quarter" idx="4"/>
          </p:nvPr>
        </p:nvSpPr>
        <p:spPr/>
        <p:txBody>
          <a:bodyPr/>
          <a:lstStyle/>
          <a:p>
            <a:fld id="{13F44AA5-DB92-42C3-A717-A60C9B81A1ED}" type="slidenum">
              <a:rPr lang="en-CA" smtClean="0"/>
              <a:pPr/>
              <a:t>96</a:t>
            </a:fld>
            <a:endParaRPr lang="en-CA" dirty="0"/>
          </a:p>
        </p:txBody>
      </p:sp>
    </p:spTree>
    <p:extLst>
      <p:ext uri="{BB962C8B-B14F-4D97-AF65-F5344CB8AC3E}">
        <p14:creationId xmlns:p14="http://schemas.microsoft.com/office/powerpoint/2010/main" val="618820820"/>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820" y="1184077"/>
            <a:ext cx="8606589" cy="48388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p:cNvSpPr/>
          <p:nvPr/>
        </p:nvSpPr>
        <p:spPr>
          <a:xfrm>
            <a:off x="6067582" y="4246966"/>
            <a:ext cx="936104" cy="288032"/>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Slide Number Placeholder 1"/>
          <p:cNvSpPr>
            <a:spLocks noGrp="1"/>
          </p:cNvSpPr>
          <p:nvPr>
            <p:ph type="sldNum" sz="quarter" idx="4"/>
          </p:nvPr>
        </p:nvSpPr>
        <p:spPr/>
        <p:txBody>
          <a:bodyPr/>
          <a:lstStyle/>
          <a:p>
            <a:fld id="{13F44AA5-DB92-42C3-A717-A60C9B81A1ED}" type="slidenum">
              <a:rPr lang="en-CA" smtClean="0"/>
              <a:pPr/>
              <a:t>97</a:t>
            </a:fld>
            <a:endParaRPr lang="en-CA" dirty="0"/>
          </a:p>
        </p:txBody>
      </p:sp>
    </p:spTree>
    <p:extLst>
      <p:ext uri="{BB962C8B-B14F-4D97-AF65-F5344CB8AC3E}">
        <p14:creationId xmlns:p14="http://schemas.microsoft.com/office/powerpoint/2010/main" val="889124688"/>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8236" y="978569"/>
            <a:ext cx="6804248" cy="764704"/>
          </a:xfrm>
        </p:spPr>
        <p:txBody>
          <a:bodyPr/>
          <a:lstStyle/>
          <a:p>
            <a:r>
              <a:rPr lang="en-US" sz="3200" dirty="0" smtClean="0">
                <a:solidFill>
                  <a:schemeClr val="tx1"/>
                </a:solidFill>
              </a:rPr>
              <a:t>Examples</a:t>
            </a:r>
            <a:endParaRPr lang="en-US" sz="3200" dirty="0">
              <a:solidFill>
                <a:schemeClr val="tx1"/>
              </a:solidFill>
            </a:endParaRPr>
          </a:p>
        </p:txBody>
      </p:sp>
      <p:sp>
        <p:nvSpPr>
          <p:cNvPr id="3" name="Slide Number Placeholder 2"/>
          <p:cNvSpPr>
            <a:spLocks noGrp="1"/>
          </p:cNvSpPr>
          <p:nvPr>
            <p:ph type="sldNum" sz="quarter" idx="4"/>
          </p:nvPr>
        </p:nvSpPr>
        <p:spPr/>
        <p:txBody>
          <a:bodyPr/>
          <a:lstStyle/>
          <a:p>
            <a:fld id="{13F44AA5-DB92-42C3-A717-A60C9B81A1ED}" type="slidenum">
              <a:rPr lang="en-CA" smtClean="0"/>
              <a:pPr/>
              <a:t>98</a:t>
            </a:fld>
            <a:endParaRPr lang="en-CA" dirty="0"/>
          </a:p>
        </p:txBody>
      </p:sp>
    </p:spTree>
    <p:extLst>
      <p:ext uri="{BB962C8B-B14F-4D97-AF65-F5344CB8AC3E}">
        <p14:creationId xmlns:p14="http://schemas.microsoft.com/office/powerpoint/2010/main" val="2629121450"/>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Standing Desk</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7558" y="1358612"/>
            <a:ext cx="6099419" cy="46951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4"/>
          </p:nvPr>
        </p:nvSpPr>
        <p:spPr/>
        <p:txBody>
          <a:bodyPr/>
          <a:lstStyle/>
          <a:p>
            <a:fld id="{13F44AA5-DB92-42C3-A717-A60C9B81A1ED}" type="slidenum">
              <a:rPr lang="en-CA" smtClean="0"/>
              <a:pPr/>
              <a:t>99</a:t>
            </a:fld>
            <a:endParaRPr lang="en-CA" dirty="0"/>
          </a:p>
        </p:txBody>
      </p:sp>
    </p:spTree>
    <p:extLst>
      <p:ext uri="{BB962C8B-B14F-4D97-AF65-F5344CB8AC3E}">
        <p14:creationId xmlns:p14="http://schemas.microsoft.com/office/powerpoint/2010/main" val="1600056955"/>
      </p:ext>
    </p:extLst>
  </p:cSld>
  <p:clrMapOvr>
    <a:masterClrMapping/>
  </p:clrMapOvr>
  <p:timing>
    <p:tnLst>
      <p:par>
        <p:cTn id="1" dur="indefinite" restart="never" nodeType="tmRoot"/>
      </p:par>
    </p:tnLst>
  </p:timing>
</p:sld>
</file>

<file path=ppt/theme/theme1.xml><?xml version="1.0" encoding="utf-8"?>
<a:theme xmlns:a="http://schemas.openxmlformats.org/drawingml/2006/main" name="1_Slidedocs">
  <a:themeElements>
    <a:clrScheme name="CoachMyStartup">
      <a:dk1>
        <a:srgbClr val="2D2D2A"/>
      </a:dk1>
      <a:lt1>
        <a:sysClr val="window" lastClr="FFFFFF"/>
      </a:lt1>
      <a:dk2>
        <a:srgbClr val="696969"/>
      </a:dk2>
      <a:lt2>
        <a:srgbClr val="D1D1D1"/>
      </a:lt2>
      <a:accent1>
        <a:srgbClr val="EA3F2E"/>
      </a:accent1>
      <a:accent2>
        <a:srgbClr val="FEA000"/>
      </a:accent2>
      <a:accent3>
        <a:srgbClr val="4763B2"/>
      </a:accent3>
      <a:accent4>
        <a:srgbClr val="018D36"/>
      </a:accent4>
      <a:accent5>
        <a:srgbClr val="4F898A"/>
      </a:accent5>
      <a:accent6>
        <a:srgbClr val="019BB6"/>
      </a:accent6>
      <a:hlink>
        <a:srgbClr val="2E9FDF"/>
      </a:hlink>
      <a:folHlink>
        <a:srgbClr val="64645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noFill/>
        </a:ln>
      </a:spPr>
      <a:bodyPr rtlCol="0" anchor="ctr"/>
      <a:lstStyle>
        <a:defPPr algn="ctr">
          <a:defRPr dirty="0" err="1" smtClean="0">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rgbClr val="DB9963"/>
          </a:solidFill>
          <a:tailEnd type="triangle"/>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defRPr sz="1100" dirty="0" err="1" smtClean="0">
            <a:solidFill>
              <a:schemeClr val="tx2"/>
            </a:solidFill>
            <a:latin typeface="+mj-lt"/>
          </a:defRPr>
        </a:defPPr>
      </a:lstStyle>
    </a:txDef>
  </a:objectDefaults>
  <a:extraClrSchemeLst/>
</a:theme>
</file>

<file path=ppt/theme/theme2.xml><?xml version="1.0" encoding="utf-8"?>
<a:theme xmlns:a="http://schemas.openxmlformats.org/drawingml/2006/main" name="2_Slidedocs">
  <a:themeElements>
    <a:clrScheme name="CoachMyStartup">
      <a:dk1>
        <a:srgbClr val="2D2D2A"/>
      </a:dk1>
      <a:lt1>
        <a:sysClr val="window" lastClr="FFFFFF"/>
      </a:lt1>
      <a:dk2>
        <a:srgbClr val="696969"/>
      </a:dk2>
      <a:lt2>
        <a:srgbClr val="D1D1D1"/>
      </a:lt2>
      <a:accent1>
        <a:srgbClr val="EA3F2E"/>
      </a:accent1>
      <a:accent2>
        <a:srgbClr val="FEA000"/>
      </a:accent2>
      <a:accent3>
        <a:srgbClr val="4763B2"/>
      </a:accent3>
      <a:accent4>
        <a:srgbClr val="018D36"/>
      </a:accent4>
      <a:accent5>
        <a:srgbClr val="4F898A"/>
      </a:accent5>
      <a:accent6>
        <a:srgbClr val="019BB6"/>
      </a:accent6>
      <a:hlink>
        <a:srgbClr val="2E9FDF"/>
      </a:hlink>
      <a:folHlink>
        <a:srgbClr val="64645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6"/>
        </a:solidFill>
        <a:ln>
          <a:noFill/>
        </a:ln>
      </a:spPr>
      <a:bodyPr rtlCol="0" anchor="ctr"/>
      <a:lstStyle>
        <a:defPPr algn="ctr">
          <a:defRPr dirty="0" err="1" smtClean="0">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defRPr sz="1100" dirty="0" err="1" smtClean="0">
            <a:solidFill>
              <a:schemeClr val="tx2"/>
            </a:solidFill>
            <a:latin typeface="+mj-lt"/>
          </a:defRPr>
        </a:defPPr>
      </a:lstStyle>
    </a:txDef>
  </a:objectDefaults>
  <a:extraClrSchemeLst/>
</a:theme>
</file>

<file path=ppt/theme/theme3.xml><?xml version="1.0" encoding="utf-8"?>
<a:theme xmlns:a="http://schemas.openxmlformats.org/drawingml/2006/main" name="Office Theme">
  <a:themeElements>
    <a:clrScheme name="Custom 11">
      <a:dk1>
        <a:sysClr val="windowText" lastClr="000000"/>
      </a:dk1>
      <a:lt1>
        <a:sysClr val="window" lastClr="FFFFFF"/>
      </a:lt1>
      <a:dk2>
        <a:srgbClr val="1F497D"/>
      </a:dk2>
      <a:lt2>
        <a:srgbClr val="EEECE1"/>
      </a:lt2>
      <a:accent1>
        <a:srgbClr val="C0504D"/>
      </a:accent1>
      <a:accent2>
        <a:srgbClr val="2B4C73"/>
      </a:accent2>
      <a:accent3>
        <a:srgbClr val="9BBB59"/>
      </a:accent3>
      <a:accent4>
        <a:srgbClr val="8064A2"/>
      </a:accent4>
      <a:accent5>
        <a:srgbClr val="2B4C73"/>
      </a:accent5>
      <a:accent6>
        <a:srgbClr val="595959"/>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lidedocs">
  <a:themeElements>
    <a:clrScheme name="CoachMyStartup">
      <a:dk1>
        <a:srgbClr val="2D2D2A"/>
      </a:dk1>
      <a:lt1>
        <a:sysClr val="window" lastClr="FFFFFF"/>
      </a:lt1>
      <a:dk2>
        <a:srgbClr val="696969"/>
      </a:dk2>
      <a:lt2>
        <a:srgbClr val="D1D1D1"/>
      </a:lt2>
      <a:accent1>
        <a:srgbClr val="EA3F2E"/>
      </a:accent1>
      <a:accent2>
        <a:srgbClr val="FEA000"/>
      </a:accent2>
      <a:accent3>
        <a:srgbClr val="4763B2"/>
      </a:accent3>
      <a:accent4>
        <a:srgbClr val="018D36"/>
      </a:accent4>
      <a:accent5>
        <a:srgbClr val="4F898A"/>
      </a:accent5>
      <a:accent6>
        <a:srgbClr val="019BB6"/>
      </a:accent6>
      <a:hlink>
        <a:srgbClr val="2E9FDF"/>
      </a:hlink>
      <a:folHlink>
        <a:srgbClr val="64645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6"/>
        </a:solidFill>
        <a:ln>
          <a:noFill/>
        </a:ln>
      </a:spPr>
      <a:bodyPr rtlCol="0" anchor="ctr"/>
      <a:lstStyle>
        <a:defPPr algn="ctr">
          <a:defRPr dirty="0" err="1" smtClean="0">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defRPr sz="1100" dirty="0" err="1" smtClean="0">
            <a:solidFill>
              <a:schemeClr val="tx2"/>
            </a:solidFill>
            <a:latin typeface="+mj-lt"/>
          </a:defRPr>
        </a:defPPr>
      </a:lstStyle>
    </a:tx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8383</TotalTime>
  <Words>4571</Words>
  <Application>Microsoft Office PowerPoint</Application>
  <PresentationFormat>On-screen Show (4:3)</PresentationFormat>
  <Paragraphs>1082</Paragraphs>
  <Slides>194</Slides>
  <Notes>28</Notes>
  <HiddenSlides>0</HiddenSlides>
  <MMClips>1</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194</vt:i4>
      </vt:variant>
    </vt:vector>
  </HeadingPairs>
  <TitlesOfParts>
    <vt:vector size="208" baseType="lpstr">
      <vt:lpstr>ＭＳ Ｐゴシック</vt:lpstr>
      <vt:lpstr>Arial</vt:lpstr>
      <vt:lpstr>Calibri</vt:lpstr>
      <vt:lpstr>Georgia</vt:lpstr>
      <vt:lpstr>Marlett</vt:lpstr>
      <vt:lpstr>Tahoma</vt:lpstr>
      <vt:lpstr>Times</vt:lpstr>
      <vt:lpstr>Times New Roman</vt:lpstr>
      <vt:lpstr>Wingdings</vt:lpstr>
      <vt:lpstr>Wingdings 3</vt:lpstr>
      <vt:lpstr>1_Slidedocs</vt:lpstr>
      <vt:lpstr>2_Slidedocs</vt:lpstr>
      <vt:lpstr>Office Theme</vt:lpstr>
      <vt:lpstr>Slidedocs</vt:lpstr>
      <vt:lpstr>PowerPoint Presentation</vt:lpstr>
      <vt:lpstr>PowerPoint Presentation</vt:lpstr>
      <vt:lpstr>Day 1 Ideation Business Modeling  Customer Validation Practice  Day 2 Take up Cash Flow and Financing Next Steps</vt:lpstr>
      <vt:lpstr>PowerPoint Presentation</vt:lpstr>
      <vt:lpstr>PowerPoint Presentation</vt:lpstr>
      <vt:lpstr>PowerPoint Presentation</vt:lpstr>
      <vt:lpstr>PowerPoint Presentation</vt:lpstr>
      <vt:lpstr>Foundation Elements of Entrepreneurial Idea Seeking</vt:lpstr>
      <vt:lpstr>Ideas and their Value</vt:lpstr>
      <vt:lpstr>PowerPoint Presentation</vt:lpstr>
      <vt:lpstr>Idea Generation Principles</vt:lpstr>
      <vt:lpstr>Idea Generation Principles</vt:lpstr>
      <vt:lpstr>Idea Generation Principles</vt:lpstr>
      <vt:lpstr>Idea Generation Principles</vt:lpstr>
      <vt:lpstr>Idea Generation Principles</vt:lpstr>
      <vt:lpstr>PowerPoint Presentation</vt:lpstr>
      <vt:lpstr>Idea Generation Principles</vt:lpstr>
      <vt:lpstr>Idea Generation Principles</vt:lpstr>
      <vt:lpstr>Idea Generation Principles</vt:lpstr>
      <vt:lpstr>Idea Generation Principles</vt:lpstr>
      <vt:lpstr>Idea Generation Principles</vt:lpstr>
      <vt:lpstr>Idea Generation Principles</vt:lpstr>
      <vt:lpstr>Idea Generation Principles</vt:lpstr>
      <vt:lpstr>Idea Generation Principles</vt:lpstr>
      <vt:lpstr>PowerPoint Presentation</vt:lpstr>
      <vt:lpstr>PowerPoint Presentation</vt:lpstr>
      <vt:lpstr>Other Considerations</vt:lpstr>
      <vt:lpstr>Other Considerations</vt:lpstr>
      <vt:lpstr>PowerPoint Presentation</vt:lpstr>
      <vt:lpstr>PowerPoint Presentation</vt:lpstr>
      <vt:lpstr>Other Considerations</vt:lpstr>
      <vt:lpstr>Concluding Thoughts?</vt:lpstr>
      <vt:lpstr>PowerPoint Presentation</vt:lpstr>
      <vt:lpstr>Business Models </vt:lpstr>
      <vt:lpstr>Why are Business Models Important?</vt:lpstr>
      <vt:lpstr>Business Models vs. Business Plans</vt:lpstr>
      <vt:lpstr>Business Model Canvas</vt:lpstr>
      <vt:lpstr>PowerPoint Presentation</vt:lpstr>
      <vt:lpstr>Value Proposition</vt:lpstr>
      <vt:lpstr>PowerPoint Presentation</vt:lpstr>
      <vt:lpstr>Customer Segments</vt:lpstr>
      <vt:lpstr>PowerPoint Presentation</vt:lpstr>
      <vt:lpstr>Multiple Customer Segments</vt:lpstr>
      <vt:lpstr>Product/Market Fit</vt:lpstr>
      <vt:lpstr>Channels</vt:lpstr>
      <vt:lpstr>PowerPoint Presentation</vt:lpstr>
      <vt:lpstr>Customer Relationships</vt:lpstr>
      <vt:lpstr>PowerPoint Presentation</vt:lpstr>
      <vt:lpstr>Revenue Streams</vt:lpstr>
      <vt:lpstr>PowerPoint Presentation</vt:lpstr>
      <vt:lpstr>Key Resources</vt:lpstr>
      <vt:lpstr>PowerPoint Presentation</vt:lpstr>
      <vt:lpstr>Key Partners</vt:lpstr>
      <vt:lpstr>PowerPoint Presentation</vt:lpstr>
      <vt:lpstr>Key Activities</vt:lpstr>
      <vt:lpstr>PowerPoint Presentation</vt:lpstr>
      <vt:lpstr>Cost Structure</vt:lpstr>
      <vt:lpstr>PowerPoint Presentation</vt:lpstr>
      <vt:lpstr>BUT...</vt:lpstr>
      <vt:lpstr>PowerPoint Presentation</vt:lpstr>
      <vt:lpstr>We have to Validate (test) our  Assumptions</vt:lpstr>
      <vt:lpstr>PowerPoint Presentation</vt:lpstr>
      <vt:lpstr>Business Model Examples </vt:lpstr>
      <vt:lpstr>Lemonade Stand in City Park</vt:lpstr>
      <vt:lpstr>Kelly’s Lemonade Stand: Refreshing Lemonade</vt:lpstr>
      <vt:lpstr>PowerPoint Presentation</vt:lpstr>
      <vt:lpstr>PowerPoint Presentation</vt:lpstr>
      <vt:lpstr>PowerPoint Presentation</vt:lpstr>
      <vt:lpstr>PowerPoint Presentation</vt:lpstr>
      <vt:lpstr>Amazon Business Model Canvas</vt:lpstr>
      <vt:lpstr>Amazon Business Model Canvas</vt:lpstr>
      <vt:lpstr>PowerPoint Presentation</vt:lpstr>
      <vt:lpstr>Canvas: Multiple Segments</vt:lpstr>
      <vt:lpstr>Business Models </vt:lpstr>
      <vt:lpstr>PowerPoint Presentation</vt:lpstr>
      <vt:lpstr>Concluding Thoughts?</vt:lpstr>
      <vt:lpstr>PowerPoint Presentation</vt:lpstr>
      <vt:lpstr>CUSTOMER DISCOVERY</vt:lpstr>
      <vt:lpstr>Recommended Start up Process*</vt:lpstr>
      <vt:lpstr>What Do Tests Look Like?</vt:lpstr>
      <vt:lpstr>Minimum Viable Product: MVP</vt:lpstr>
      <vt:lpstr>PowerPoint Presentation</vt:lpstr>
      <vt:lpstr>PowerPoint Presentation</vt:lpstr>
      <vt:lpstr>Customer Discovery Process</vt:lpstr>
      <vt:lpstr>Validation Checklist</vt:lpstr>
      <vt:lpstr>Typical Questions</vt:lpstr>
      <vt:lpstr>Tips for Customer Interviews</vt:lpstr>
      <vt:lpstr>Validation Strategies methods</vt:lpstr>
      <vt:lpstr>Tools</vt:lpstr>
      <vt:lpstr>Test Web Page</vt:lpstr>
      <vt:lpstr>www.quickmvp.com</vt:lpstr>
      <vt:lpstr>http://unbounce.com/ </vt:lpstr>
      <vt:lpstr>PowerPoint Presentation</vt:lpstr>
      <vt:lpstr>PowerPoint Presentation</vt:lpstr>
      <vt:lpstr>PowerPoint Presentation</vt:lpstr>
      <vt:lpstr>Crowd Funding Campaigns</vt:lpstr>
      <vt:lpstr>PowerPoint Presentation</vt:lpstr>
      <vt:lpstr>Examples</vt:lpstr>
      <vt:lpstr>Standing Desk</vt:lpstr>
      <vt:lpstr>Standing Desk</vt:lpstr>
      <vt:lpstr>100% Vegan Restaurant?</vt:lpstr>
      <vt:lpstr>100% Vegan Restaurant?</vt:lpstr>
      <vt:lpstr>Case Study</vt:lpstr>
      <vt:lpstr>Birth of an Idea</vt:lpstr>
      <vt:lpstr>I’d like to help</vt:lpstr>
      <vt:lpstr>PowerPoint Presentation</vt:lpstr>
      <vt:lpstr>PowerPoint Presentation</vt:lpstr>
      <vt:lpstr>www.unbounce.com                      $54 (1 month free trial)</vt:lpstr>
      <vt:lpstr>PowerPoint Presentation</vt:lpstr>
      <vt:lpstr>$16</vt:lpstr>
      <vt:lpstr>www.fiveer.com                             $15.75</vt:lpstr>
      <vt:lpstr>$5/month</vt:lpstr>
      <vt:lpstr>PowerPoint Presentation</vt:lpstr>
      <vt:lpstr>PowerPoint Presentation</vt:lpstr>
      <vt:lpstr>PowerPoint Presentation</vt:lpstr>
      <vt:lpstr>PowerPoint Presentation</vt:lpstr>
      <vt:lpstr>  Google Adwords                                                        max. $25/day</vt:lpstr>
      <vt:lpstr>PowerPoint Presentation</vt:lpstr>
      <vt:lpstr>PowerPoint Presentation</vt:lpstr>
      <vt:lpstr>www.elance.com                                                   $54.79</vt:lpstr>
      <vt:lpstr>PowerPoint Presentation</vt:lpstr>
      <vt:lpstr>PowerPoint Presentation</vt:lpstr>
      <vt:lpstr>Next steps</vt:lpstr>
      <vt:lpstr>Tools and Resources</vt:lpstr>
      <vt:lpstr>Overnight: Website; Facebook ads; Kijjijji Ads</vt:lpstr>
      <vt:lpstr>EXAMPLE</vt:lpstr>
      <vt:lpstr>PowerPoint Presentation</vt:lpstr>
      <vt:lpstr>Concluding Thoughts?</vt:lpstr>
      <vt:lpstr>PowerPoint Presentation</vt:lpstr>
      <vt:lpstr>Pitches Cash Flow and Financing Next Steps</vt:lpstr>
      <vt:lpstr>Resources</vt:lpstr>
      <vt:lpstr>PowerPoint Presentation</vt:lpstr>
      <vt:lpstr>PowerPoint Presentation</vt:lpstr>
      <vt:lpstr>Objectives</vt:lpstr>
      <vt:lpstr>What is a Cash Flow Statement?</vt:lpstr>
      <vt:lpstr>Your Cash Flow Helps You:</vt:lpstr>
      <vt:lpstr>PowerPoint Presentation</vt:lpstr>
      <vt:lpstr>PowerPoint Presentation</vt:lpstr>
      <vt:lpstr>The Cash Flow Statement</vt:lpstr>
      <vt:lpstr>PowerPoint Presentation</vt:lpstr>
      <vt:lpstr>Plus</vt:lpstr>
      <vt:lpstr>Projecting Disbursements</vt:lpstr>
      <vt:lpstr>Projecting Revenue</vt:lpstr>
      <vt:lpstr>PowerPoint Presentation</vt:lpstr>
      <vt:lpstr>Factors Influencing Your Revenue Collection</vt:lpstr>
      <vt:lpstr>Calculating Your Revenues</vt:lpstr>
      <vt:lpstr>Useful Starting Point</vt:lpstr>
      <vt:lpstr>Cash Flow Exercise</vt:lpstr>
      <vt:lpstr>PowerPoint Presentation</vt:lpstr>
      <vt:lpstr>Concluding Thoughts?</vt:lpstr>
      <vt:lpstr>PowerPoint Presentation</vt:lpstr>
      <vt:lpstr>Where Do Entrepreneurs Get Their Money?</vt:lpstr>
      <vt:lpstr>1. Personal Contribution</vt:lpstr>
      <vt:lpstr>2. Debt</vt:lpstr>
      <vt:lpstr>Characteristics</vt:lpstr>
      <vt:lpstr>Banks Consider the Following</vt:lpstr>
      <vt:lpstr>Sources</vt:lpstr>
      <vt:lpstr>3. Equity</vt:lpstr>
      <vt:lpstr>Venture Capital</vt:lpstr>
      <vt:lpstr>Venture Capital</vt:lpstr>
      <vt:lpstr>VC Explained</vt:lpstr>
      <vt:lpstr>Angel Investors</vt:lpstr>
      <vt:lpstr>Angel Investing Explained</vt:lpstr>
      <vt:lpstr>Decision Criteria for Investors</vt:lpstr>
      <vt:lpstr>The Funding Food Chain</vt:lpstr>
      <vt:lpstr>PowerPoint Presentation</vt:lpstr>
      <vt:lpstr>More Information</vt:lpstr>
      <vt:lpstr>4. Bootstrapping</vt:lpstr>
      <vt:lpstr>PowerPoint Presentation</vt:lpstr>
      <vt:lpstr>Advantages</vt:lpstr>
      <vt:lpstr>Disadvantages</vt:lpstr>
      <vt:lpstr>Strategies for Success</vt:lpstr>
      <vt:lpstr>Leverage Government Programs</vt:lpstr>
      <vt:lpstr>Get Operational Quickly</vt:lpstr>
      <vt:lpstr>Go Find a Customer</vt:lpstr>
      <vt:lpstr>Focus on Cash</vt:lpstr>
      <vt:lpstr>Form Alliances For</vt:lpstr>
      <vt:lpstr>Work with Customers</vt:lpstr>
      <vt:lpstr>Work with Suppliers </vt:lpstr>
      <vt:lpstr>Your Team</vt:lpstr>
      <vt:lpstr>You</vt:lpstr>
      <vt:lpstr>Other</vt:lpstr>
      <vt:lpstr>Where Do Entrepreneurs Get Their Money?</vt:lpstr>
      <vt:lpstr>Concluding Thoughts?</vt:lpstr>
      <vt:lpstr>PowerPoint Presentation</vt:lpstr>
      <vt:lpstr>Administrative Details</vt:lpstr>
      <vt:lpstr>PowerPoint Presentation</vt:lpstr>
      <vt:lpstr>PowerPoint Presentation</vt:lpstr>
      <vt:lpstr>PowerPoint Presentation</vt:lpstr>
      <vt:lpstr>Business Plans</vt:lpstr>
      <vt:lpstr>PowerPoint Presentation</vt:lpstr>
      <vt:lpstr>PowerPoint Presentation</vt:lpstr>
      <vt:lpstr>Concluding (and Parting!) Thoughts?</vt:lpstr>
      <vt:lpstr>VC Explained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fatih demirkiran</dc:creator>
  <cp:lastModifiedBy>Daze, Stephen</cp:lastModifiedBy>
  <cp:revision>225</cp:revision>
  <dcterms:created xsi:type="dcterms:W3CDTF">2015-06-30T19:40:07Z</dcterms:created>
  <dcterms:modified xsi:type="dcterms:W3CDTF">2018-03-18T13:43:32Z</dcterms:modified>
</cp:coreProperties>
</file>